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3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8" r:id="rId5"/>
    <p:sldId id="286" r:id="rId6"/>
    <p:sldId id="287" r:id="rId7"/>
    <p:sldId id="289" r:id="rId8"/>
    <p:sldId id="290" r:id="rId9"/>
    <p:sldId id="291" r:id="rId10"/>
    <p:sldId id="292" r:id="rId11"/>
    <p:sldId id="293" r:id="rId12"/>
    <p:sldId id="288" r:id="rId13"/>
    <p:sldId id="29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56B1"/>
    <a:srgbClr val="024EA2"/>
    <a:srgbClr val="024B9C"/>
    <a:srgbClr val="035DC1"/>
    <a:srgbClr val="0044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02"/>
      </p:cViewPr>
      <p:guideLst>
        <p:guide orient="horz" pos="209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70012\Documents\TRASYS%20PROJECTS\FOSSA-2\The%20final%20Cut\final\Graphs%20for%20deliverables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70012\Documents\TRASYS%20PROJECTS\FOSSA-2\The%20final%20Cut\final\Graphs%20for%20deliverables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 of software items</a:t>
            </a:r>
            <a:r>
              <a:rPr lang="el-GR"/>
              <a:t>*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009-4783-AD1E-02770C92FC30}"/>
              </c:ext>
            </c:extLst>
          </c:dPt>
          <c:dPt>
            <c:idx val="1"/>
            <c:bubble3D val="0"/>
            <c:spPr>
              <a:solidFill>
                <a:schemeClr val="accent2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009-4783-AD1E-02770C92FC30}"/>
              </c:ext>
            </c:extLst>
          </c:dPt>
          <c:dLbls>
            <c:dLbl>
              <c:idx val="0"/>
              <c:layout>
                <c:manualLayout>
                  <c:x val="-0.16471762904636919"/>
                  <c:y val="7.2112860892388454E-3"/>
                </c:manualLayout>
              </c:layout>
              <c:tx>
                <c:rich>
                  <a:bodyPr/>
                  <a:lstStyle/>
                  <a:p>
                    <a:fld id="{950F57F5-83B5-4504-A9B7-9BFF3A95778D}" type="VALUE">
                      <a:rPr lang="en-US" b="1"/>
                      <a:pPr/>
                      <a:t>[VALUE]</a:t>
                    </a:fld>
                    <a:r>
                      <a:rPr lang="en-US" baseline="0"/>
                      <a:t> - </a:t>
                    </a:r>
                    <a:fld id="{C9BB185A-A7EB-4C51-BD66-D38B6CB06E32}" type="PERCENTAGE">
                      <a:rPr lang="en-US" b="1" baseline="0"/>
                      <a:pPr/>
                      <a:t>[PERCENTAGE]</a:t>
                    </a:fld>
                    <a:endParaRPr lang="en-US" baseline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1009-4783-AD1E-02770C92FC30}"/>
                </c:ext>
              </c:extLst>
            </c:dLbl>
            <c:dLbl>
              <c:idx val="1"/>
              <c:layout>
                <c:manualLayout>
                  <c:x val="0.16081988188976384"/>
                  <c:y val="-0.13906167979002626"/>
                </c:manualLayout>
              </c:layout>
              <c:tx>
                <c:rich>
                  <a:bodyPr/>
                  <a:lstStyle/>
                  <a:p>
                    <a:fld id="{8B86D4E5-D104-4A08-8565-B7EEEA4A0335}" type="VALUE">
                      <a:rPr lang="en-US" b="1"/>
                      <a:pPr/>
                      <a:t>[VALUE]</a:t>
                    </a:fld>
                    <a:r>
                      <a:rPr lang="en-US" b="1" baseline="0"/>
                      <a:t> - </a:t>
                    </a:r>
                    <a:fld id="{CEB9EF3F-34DD-4B97-B298-0FE6B28018EA}" type="PERCENTAGE">
                      <a:rPr lang="en-US" b="1" baseline="0"/>
                      <a:pPr/>
                      <a:t>[PERCENTAGE]</a:t>
                    </a:fld>
                    <a:endParaRPr lang="en-US" b="1" baseline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1009-4783-AD1E-02770C92FC3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Sheet1!$A$7:$A$8</c:f>
              <c:strCache>
                <c:ptCount val="2"/>
                <c:pt idx="0">
                  <c:v>Free and open source software</c:v>
                </c:pt>
                <c:pt idx="1">
                  <c:v>Other software</c:v>
                </c:pt>
              </c:strCache>
            </c:strRef>
          </c:cat>
          <c:val>
            <c:numRef>
              <c:f>Sheet1!$B$7:$B$8</c:f>
              <c:numCache>
                <c:formatCode>General</c:formatCode>
                <c:ptCount val="2"/>
                <c:pt idx="0">
                  <c:v>4347</c:v>
                </c:pt>
                <c:pt idx="1">
                  <c:v>5851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009-4783-AD1E-02770C92FC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 of instances</a:t>
            </a:r>
            <a:r>
              <a:rPr lang="el-GR"/>
              <a:t>*</a:t>
            </a:r>
            <a:endParaRPr lang="en-US"/>
          </a:p>
        </c:rich>
      </c:tx>
      <c:layout>
        <c:manualLayout>
          <c:xMode val="edge"/>
          <c:yMode val="edge"/>
          <c:x val="0.35724280460138863"/>
          <c:y val="6.80991578762757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4700612423447075"/>
          <c:y val="0.21541484397783611"/>
          <c:w val="0.34487685914260718"/>
          <c:h val="0.57479476523767858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E51-45F6-808A-A5342C321824}"/>
              </c:ext>
            </c:extLst>
          </c:dPt>
          <c:dPt>
            <c:idx val="1"/>
            <c:bubble3D val="0"/>
            <c:spPr>
              <a:solidFill>
                <a:schemeClr val="accent2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E51-45F6-808A-A5342C321824}"/>
              </c:ext>
            </c:extLst>
          </c:dPt>
          <c:dLbls>
            <c:dLbl>
              <c:idx val="0"/>
              <c:layout>
                <c:manualLayout>
                  <c:x val="-8.7887268269208813E-2"/>
                  <c:y val="0.14588420008387235"/>
                </c:manualLayout>
              </c:layout>
              <c:tx>
                <c:rich>
                  <a:bodyPr/>
                  <a:lstStyle/>
                  <a:p>
                    <a:fld id="{CFEF648B-1F95-4E75-92F9-F0B96D76A725}" type="VALUE">
                      <a:rPr lang="en-US"/>
                      <a:pPr/>
                      <a:t>[VALUE]</a:t>
                    </a:fld>
                    <a:r>
                      <a:rPr lang="en-US"/>
                      <a:t>  -  </a:t>
                    </a:r>
                    <a:fld id="{690ADB5D-C784-4B1D-BB81-42F46CC3F0A6}" type="PERCENTAGE">
                      <a:rPr lang="en-US"/>
                      <a:pPr/>
                      <a:t>[PERCENTAGE]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CE51-45F6-808A-A5342C321824}"/>
                </c:ext>
              </c:extLst>
            </c:dLbl>
            <c:dLbl>
              <c:idx val="1"/>
              <c:layout>
                <c:manualLayout>
                  <c:x val="0.16781827894773016"/>
                  <c:y val="-0.20354554548941536"/>
                </c:manualLayout>
              </c:layout>
              <c:tx>
                <c:rich>
                  <a:bodyPr/>
                  <a:lstStyle/>
                  <a:p>
                    <a:fld id="{758DF163-2BA6-471A-A275-3F07F56BF5B2}" type="VALUE">
                      <a:rPr lang="en-US"/>
                      <a:pPr/>
                      <a:t>[VALUE]</a:t>
                    </a:fld>
                    <a:r>
                      <a:rPr lang="en-US"/>
                      <a:t> -  </a:t>
                    </a:r>
                    <a:fld id="{716A71B5-E012-4040-89F1-3418A0B3CB08}" type="PERCENTAGE">
                      <a:rPr lang="en-US"/>
                      <a:pPr/>
                      <a:t>[PERCENTAGE]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CE51-45F6-808A-A5342C32182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Free and open source software</c:v>
                </c:pt>
                <c:pt idx="1">
                  <c:v>Other software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6159625</c:v>
                </c:pt>
                <c:pt idx="1">
                  <c:v>35583394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E51-45F6-808A-A5342C321824}"/>
            </c:ext>
          </c:extLst>
        </c:ser>
        <c:ser>
          <c:idx val="1"/>
          <c:order val="1"/>
          <c:dPt>
            <c:idx val="0"/>
            <c:bubble3D val="0"/>
            <c:spPr>
              <a:solidFill>
                <a:schemeClr val="accent2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CE51-45F6-808A-A5342C321824}"/>
              </c:ext>
            </c:extLst>
          </c:dPt>
          <c:cat>
            <c:strRef>
              <c:f>Sheet1!$A$2:$A$3</c:f>
              <c:strCache>
                <c:ptCount val="2"/>
                <c:pt idx="0">
                  <c:v>Free and open source software</c:v>
                </c:pt>
                <c:pt idx="1">
                  <c:v>Other software</c:v>
                </c:pt>
              </c:strCache>
            </c:strRef>
          </c:cat>
          <c:val>
            <c:numRef>
              <c:f>Sheet1!$D$4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7-CE51-45F6-808A-A5342C3218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6142151372625405"/>
          <c:y val="0.90061723129381155"/>
          <c:w val="0.73172380926464853"/>
          <c:h val="7.28669370545772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/>
              <a:t>NEXUS FOSS Criticality ranking</a:t>
            </a:r>
          </a:p>
        </c:rich>
      </c:tx>
      <c:layout>
        <c:manualLayout>
          <c:xMode val="edge"/>
          <c:yMode val="edge"/>
          <c:x val="0.24240016098890954"/>
          <c:y val="0.102456750172269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4059457137842521"/>
          <c:y val="0.17198859393170632"/>
          <c:w val="0.69472054715389253"/>
          <c:h val="0.8191602220693056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Sheet4!$I$5</c:f>
              <c:strCache>
                <c:ptCount val="1"/>
                <c:pt idx="0">
                  <c:v>indexes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Sheet4!$H$6:$H$25</c:f>
              <c:strCache>
                <c:ptCount val="20"/>
                <c:pt idx="0">
                  <c:v>joda-time</c:v>
                </c:pt>
                <c:pt idx="1">
                  <c:v>jackson-core</c:v>
                </c:pt>
                <c:pt idx="2">
                  <c:v>aopalliance</c:v>
                </c:pt>
                <c:pt idx="3">
                  <c:v>validation-api</c:v>
                </c:pt>
                <c:pt idx="4">
                  <c:v>javassist</c:v>
                </c:pt>
                <c:pt idx="5">
                  <c:v>guava</c:v>
                </c:pt>
                <c:pt idx="6">
                  <c:v>activation</c:v>
                </c:pt>
                <c:pt idx="7">
                  <c:v>commons-codec</c:v>
                </c:pt>
                <c:pt idx="8">
                  <c:v>jcl-over-slf4j</c:v>
                </c:pt>
                <c:pt idx="9">
                  <c:v>commons-lang3</c:v>
                </c:pt>
                <c:pt idx="10">
                  <c:v>spring-core</c:v>
                </c:pt>
                <c:pt idx="11">
                  <c:v>log4j</c:v>
                </c:pt>
                <c:pt idx="12">
                  <c:v>commons-collections</c:v>
                </c:pt>
                <c:pt idx="13">
                  <c:v>commons-io</c:v>
                </c:pt>
                <c:pt idx="14">
                  <c:v>commons-httpclient</c:v>
                </c:pt>
                <c:pt idx="15">
                  <c:v>httpclient</c:v>
                </c:pt>
                <c:pt idx="16">
                  <c:v>httpcore</c:v>
                </c:pt>
                <c:pt idx="17">
                  <c:v>commons-lang</c:v>
                </c:pt>
                <c:pt idx="18">
                  <c:v>commons-logging</c:v>
                </c:pt>
                <c:pt idx="19">
                  <c:v>slf4j-api</c:v>
                </c:pt>
              </c:strCache>
            </c:strRef>
          </c:cat>
          <c:val>
            <c:numRef>
              <c:f>Sheet4!$I$6:$I$25</c:f>
              <c:numCache>
                <c:formatCode>0.00</c:formatCode>
                <c:ptCount val="20"/>
                <c:pt idx="0">
                  <c:v>0.16100478468899521</c:v>
                </c:pt>
                <c:pt idx="1">
                  <c:v>0.16267942583732059</c:v>
                </c:pt>
                <c:pt idx="2">
                  <c:v>0.16531100478468899</c:v>
                </c:pt>
                <c:pt idx="3">
                  <c:v>0.1674641148325359</c:v>
                </c:pt>
                <c:pt idx="4">
                  <c:v>0.17200956937799045</c:v>
                </c:pt>
                <c:pt idx="5">
                  <c:v>0.17535885167464116</c:v>
                </c:pt>
                <c:pt idx="6">
                  <c:v>0.18421052631578946</c:v>
                </c:pt>
                <c:pt idx="7">
                  <c:v>0.20645933014354068</c:v>
                </c:pt>
                <c:pt idx="8">
                  <c:v>0.21028708133971291</c:v>
                </c:pt>
                <c:pt idx="9">
                  <c:v>0.22057416267942584</c:v>
                </c:pt>
                <c:pt idx="10">
                  <c:v>0.24880382775119619</c:v>
                </c:pt>
                <c:pt idx="11">
                  <c:v>0.25143540669856457</c:v>
                </c:pt>
                <c:pt idx="12">
                  <c:v>0.26339712918660285</c:v>
                </c:pt>
                <c:pt idx="13">
                  <c:v>0.27129186602870814</c:v>
                </c:pt>
                <c:pt idx="14">
                  <c:v>0.27224880382775118</c:v>
                </c:pt>
                <c:pt idx="15">
                  <c:v>0.29401913875598085</c:v>
                </c:pt>
                <c:pt idx="16">
                  <c:v>0.29449760765550242</c:v>
                </c:pt>
                <c:pt idx="17">
                  <c:v>0.29856459330143542</c:v>
                </c:pt>
                <c:pt idx="18">
                  <c:v>0.30382775119617228</c:v>
                </c:pt>
                <c:pt idx="19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B4-4845-9A5C-DA78B0541EC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543725104"/>
        <c:axId val="543725496"/>
      </c:barChart>
      <c:catAx>
        <c:axId val="543725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725496"/>
        <c:crosses val="autoZero"/>
        <c:auto val="1"/>
        <c:lblAlgn val="ctr"/>
        <c:lblOffset val="100"/>
        <c:noMultiLvlLbl val="0"/>
      </c:catAx>
      <c:valAx>
        <c:axId val="543725496"/>
        <c:scaling>
          <c:orientation val="minMax"/>
        </c:scaling>
        <c:delete val="1"/>
        <c:axPos val="b"/>
        <c:numFmt formatCode="0.00" sourceLinked="1"/>
        <c:majorTickMark val="none"/>
        <c:minorTickMark val="none"/>
        <c:tickLblPos val="nextTo"/>
        <c:crossAx val="543725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3889857123437E-2"/>
          <c:y val="0.11189545616341318"/>
          <c:w val="0.90081043410215034"/>
          <c:h val="0.55247742707411884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Sheet2!$A$27:$W$27</c:f>
              <c:strCache>
                <c:ptCount val="23"/>
                <c:pt idx="0">
                  <c:v>firefox</c:v>
                </c:pt>
                <c:pt idx="1">
                  <c:v>VLC</c:v>
                </c:pt>
                <c:pt idx="2">
                  <c:v>7-Zip</c:v>
                </c:pt>
                <c:pt idx="3">
                  <c:v>Java{TM} Platform SE binary</c:v>
                </c:pt>
                <c:pt idx="4">
                  <c:v>Calibre </c:v>
                </c:pt>
                <c:pt idx="5">
                  <c:v>XULRunner </c:v>
                </c:pt>
                <c:pt idx="6">
                  <c:v>kernel</c:v>
                </c:pt>
                <c:pt idx="7">
                  <c:v>python</c:v>
                </c:pt>
                <c:pt idx="8">
                  <c:v>GCC</c:v>
                </c:pt>
                <c:pt idx="9">
                  <c:v>perl</c:v>
                </c:pt>
                <c:pt idx="10">
                  <c:v>glibc</c:v>
                </c:pt>
                <c:pt idx="11">
                  <c:v>bzip2</c:v>
                </c:pt>
                <c:pt idx="12">
                  <c:v>openssl</c:v>
                </c:pt>
                <c:pt idx="13">
                  <c:v>passwd</c:v>
                </c:pt>
                <c:pt idx="14">
                  <c:v>Info-ZIP</c:v>
                </c:pt>
                <c:pt idx="15">
                  <c:v>qt</c:v>
                </c:pt>
                <c:pt idx="16">
                  <c:v>nspr &amp; nss</c:v>
                </c:pt>
                <c:pt idx="17">
                  <c:v>Gecko SDK</c:v>
                </c:pt>
                <c:pt idx="18">
                  <c:v>libstdc++</c:v>
                </c:pt>
                <c:pt idx="19">
                  <c:v>Notepad++</c:v>
                </c:pt>
                <c:pt idx="20">
                  <c:v>libXau</c:v>
                </c:pt>
                <c:pt idx="21">
                  <c:v>rpm</c:v>
                </c:pt>
                <c:pt idx="22">
                  <c:v>sqlite</c:v>
                </c:pt>
              </c:strCache>
            </c:strRef>
          </c:cat>
          <c:val>
            <c:numRef>
              <c:f>Sheet2!$A$28:$W$28</c:f>
              <c:numCache>
                <c:formatCode>General</c:formatCode>
                <c:ptCount val="23"/>
                <c:pt idx="0">
                  <c:v>0.7615238095238096</c:v>
                </c:pt>
                <c:pt idx="1">
                  <c:v>0.54505555555555552</c:v>
                </c:pt>
                <c:pt idx="2">
                  <c:v>0.2845793650793651</c:v>
                </c:pt>
                <c:pt idx="3">
                  <c:v>0.73688888888888882</c:v>
                </c:pt>
                <c:pt idx="4">
                  <c:v>0.34358730158730161</c:v>
                </c:pt>
                <c:pt idx="5">
                  <c:v>0.36547619047619045</c:v>
                </c:pt>
                <c:pt idx="6">
                  <c:v>0.56315079365079368</c:v>
                </c:pt>
                <c:pt idx="7">
                  <c:v>0.71116666666666672</c:v>
                </c:pt>
                <c:pt idx="8">
                  <c:v>0.6483888888888889</c:v>
                </c:pt>
                <c:pt idx="9">
                  <c:v>0.69450000000000001</c:v>
                </c:pt>
                <c:pt idx="10">
                  <c:v>0.48088888888888892</c:v>
                </c:pt>
                <c:pt idx="11">
                  <c:v>0.2605555555555556</c:v>
                </c:pt>
                <c:pt idx="12">
                  <c:v>0.42803174603174599</c:v>
                </c:pt>
                <c:pt idx="13">
                  <c:v>0.14027777777777778</c:v>
                </c:pt>
                <c:pt idx="14">
                  <c:v>0.14033333333333334</c:v>
                </c:pt>
                <c:pt idx="15">
                  <c:v>0.29305555555555557</c:v>
                </c:pt>
                <c:pt idx="16">
                  <c:v>0.41466666666666668</c:v>
                </c:pt>
                <c:pt idx="17">
                  <c:v>0.21344444444444444</c:v>
                </c:pt>
                <c:pt idx="18">
                  <c:v>0.16788888888888889</c:v>
                </c:pt>
                <c:pt idx="19">
                  <c:v>0.2697222222222222</c:v>
                </c:pt>
                <c:pt idx="20">
                  <c:v>0.21538888888888888</c:v>
                </c:pt>
                <c:pt idx="21">
                  <c:v>0.22072222222222224</c:v>
                </c:pt>
                <c:pt idx="22">
                  <c:v>0.32450000000000001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68-472A-91A4-FDACFDFFE9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75602976"/>
        <c:axId val="475603368"/>
      </c:barChart>
      <c:catAx>
        <c:axId val="475602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5603368"/>
        <c:crosses val="autoZero"/>
        <c:auto val="1"/>
        <c:lblAlgn val="ctr"/>
        <c:lblOffset val="100"/>
        <c:noMultiLvlLbl val="0"/>
      </c:catAx>
      <c:valAx>
        <c:axId val="475603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5602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noProof="0" dirty="0"/>
              <a:t>Average of all categories that indicates overall sustainability of analysed projects inventoried </a:t>
            </a:r>
            <a:r>
              <a:rPr lang="en-GB" noProof="0" dirty="0" smtClean="0"/>
              <a:t>in the </a:t>
            </a:r>
            <a:r>
              <a:rPr lang="en-GB" noProof="0" dirty="0"/>
              <a:t>NEXUS software repository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0849607160269615E-2"/>
          <c:y val="0.18921665925672929"/>
          <c:w val="0.92629503517056422"/>
          <c:h val="0.47152943724259355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Sheet2!$A$1:$T$1</c:f>
              <c:strCache>
                <c:ptCount val="20"/>
                <c:pt idx="0">
                  <c:v>slf4j-api</c:v>
                </c:pt>
                <c:pt idx="1">
                  <c:v>commons-logging</c:v>
                </c:pt>
                <c:pt idx="2">
                  <c:v>commons-lang</c:v>
                </c:pt>
                <c:pt idx="3">
                  <c:v>commons-collections</c:v>
                </c:pt>
                <c:pt idx="4">
                  <c:v>log4j</c:v>
                </c:pt>
                <c:pt idx="5">
                  <c:v>commons-io</c:v>
                </c:pt>
                <c:pt idx="6">
                  <c:v>spring-core</c:v>
                </c:pt>
                <c:pt idx="7">
                  <c:v>jcl-over-slf4j</c:v>
                </c:pt>
                <c:pt idx="8">
                  <c:v>commons-codec</c:v>
                </c:pt>
                <c:pt idx="9">
                  <c:v>javassist</c:v>
                </c:pt>
                <c:pt idx="10">
                  <c:v>aopalliance</c:v>
                </c:pt>
                <c:pt idx="11">
                  <c:v>validation-api</c:v>
                </c:pt>
                <c:pt idx="12">
                  <c:v>commons-beanutils</c:v>
                </c:pt>
                <c:pt idx="13">
                  <c:v>guava</c:v>
                </c:pt>
                <c:pt idx="14">
                  <c:v>dom4j</c:v>
                </c:pt>
                <c:pt idx="15">
                  <c:v>joda-time</c:v>
                </c:pt>
                <c:pt idx="16">
                  <c:v>jackson-core</c:v>
                </c:pt>
                <c:pt idx="17">
                  <c:v>jackson-databind</c:v>
                </c:pt>
                <c:pt idx="18">
                  <c:v>slf4j-log4j12</c:v>
                </c:pt>
                <c:pt idx="19">
                  <c:v>stax-api</c:v>
                </c:pt>
              </c:strCache>
            </c:strRef>
          </c:cat>
          <c:val>
            <c:numRef>
              <c:f>Sheet2!$A$2:$T$2</c:f>
              <c:numCache>
                <c:formatCode>General</c:formatCode>
                <c:ptCount val="20"/>
                <c:pt idx="0">
                  <c:v>0.38580952380952382</c:v>
                </c:pt>
                <c:pt idx="1">
                  <c:v>0.46933333333333332</c:v>
                </c:pt>
                <c:pt idx="2">
                  <c:v>0.5126666666666666</c:v>
                </c:pt>
                <c:pt idx="3">
                  <c:v>0.52155555555555555</c:v>
                </c:pt>
                <c:pt idx="4">
                  <c:v>0.5143333333333332</c:v>
                </c:pt>
                <c:pt idx="5">
                  <c:v>0.47266666666666662</c:v>
                </c:pt>
                <c:pt idx="6">
                  <c:v>0.59087301587301588</c:v>
                </c:pt>
                <c:pt idx="7">
                  <c:v>0.1806190476190476</c:v>
                </c:pt>
                <c:pt idx="8">
                  <c:v>0.52961111111111114</c:v>
                </c:pt>
                <c:pt idx="9">
                  <c:v>0.47696825396825399</c:v>
                </c:pt>
                <c:pt idx="10">
                  <c:v>0.18790476190476188</c:v>
                </c:pt>
                <c:pt idx="11">
                  <c:v>0.43884126984126981</c:v>
                </c:pt>
                <c:pt idx="12">
                  <c:v>0.42433333333333328</c:v>
                </c:pt>
                <c:pt idx="13">
                  <c:v>0.60799206349206347</c:v>
                </c:pt>
                <c:pt idx="14">
                  <c:v>0.45221428571428568</c:v>
                </c:pt>
                <c:pt idx="15">
                  <c:v>0.50284126984126987</c:v>
                </c:pt>
                <c:pt idx="16">
                  <c:v>0.39221428571428579</c:v>
                </c:pt>
                <c:pt idx="17">
                  <c:v>0.37971428571428573</c:v>
                </c:pt>
                <c:pt idx="18">
                  <c:v>0.38580952380952382</c:v>
                </c:pt>
                <c:pt idx="19">
                  <c:v>0.18938888888888891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0C-48C9-AF9A-256A8071FE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48764936"/>
        <c:axId val="475596312"/>
      </c:barChart>
      <c:catAx>
        <c:axId val="348764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5596312"/>
        <c:crosses val="autoZero"/>
        <c:auto val="1"/>
        <c:lblAlgn val="ctr"/>
        <c:lblOffset val="100"/>
        <c:noMultiLvlLbl val="0"/>
      </c:catAx>
      <c:valAx>
        <c:axId val="475596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8764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0.685</cdr:x>
      <cdr:y>0.78538</cdr:y>
    </cdr:from>
    <cdr:to>
      <cdr:x>1</cdr:x>
      <cdr:y>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131820" y="2154455"/>
          <a:ext cx="1440180" cy="58874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dirty="0"/>
            <a:t>Total </a:t>
          </a:r>
          <a:r>
            <a:rPr lang="en-US" sz="1100" dirty="0" smtClean="0"/>
            <a:t>: 10.198</a:t>
          </a:r>
          <a:endParaRPr lang="en-US" sz="11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0.745</cdr:x>
      <cdr:y>0.24792</cdr:y>
    </cdr:from>
    <cdr:to>
      <cdr:x>0.86333</cdr:x>
      <cdr:y>0.38366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406140" y="681990"/>
          <a:ext cx="541020" cy="37338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0.685</cdr:x>
      <cdr:y>0.78948</cdr:y>
    </cdr:from>
    <cdr:to>
      <cdr:x>1</cdr:x>
      <cdr:y>1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3370422" y="2219844"/>
          <a:ext cx="1549902" cy="59193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dirty="0"/>
            <a:t>Total : </a:t>
          </a:r>
          <a:r>
            <a:rPr lang="en-US" sz="1100" dirty="0" smtClean="0"/>
            <a:t>41.743.019  </a:t>
          </a:r>
          <a:endParaRPr lang="en-US" sz="1100" dirty="0"/>
        </a:p>
      </cdr:txBody>
    </cdr:sp>
  </cdr:relSizeAnchor>
  <cdr:relSizeAnchor xmlns:cdr="http://schemas.openxmlformats.org/drawingml/2006/chartDrawing">
    <cdr:from>
      <cdr:x>0.01863</cdr:x>
      <cdr:y>0.84716</cdr:y>
    </cdr:from>
    <cdr:to>
      <cdr:x>1</cdr:x>
      <cdr:y>0.91142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104064" y="2840282"/>
          <a:ext cx="5481728" cy="21544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800" b="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rPr>
            <a:t>* Only software items above 20 instances are estimated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0.09412</cdr:x>
      <cdr:y>0.00336</cdr:y>
    </cdr:from>
    <cdr:to>
      <cdr:x>0.94907</cdr:x>
      <cdr:y>0.07473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026484" y="13042"/>
          <a:ext cx="9324192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rtlCol="0">
          <a:spAutoFit/>
        </a:bodyPr>
        <a:lstStyle xmlns:a="http://schemas.openxmlformats.org/drawingml/2006/main"/>
        <a:p xmlns:a="http://schemas.openxmlformats.org/drawingml/2006/main">
          <a:pPr algn="ctr" rtl="0">
            <a:defRPr sz="1400" b="0" i="0" u="none" strike="noStrike" kern="1200" cap="none" spc="20" baseline="0">
              <a:solidFill>
                <a:srgbClr val="000000">
                  <a:lumMod val="50000"/>
                  <a:lumOff val="50000"/>
                </a:srgbClr>
              </a:solidFill>
              <a:latin typeface="+mn-lt"/>
              <a:ea typeface="+mn-ea"/>
              <a:cs typeface="+mn-cs"/>
            </a:defRPr>
          </a:pPr>
          <a:r>
            <a:rPr lang="en-GB" sz="1200" b="1" kern="1200" spc="20" dirty="0" smtClean="0">
              <a:solidFill>
                <a:srgbClr val="000000">
                  <a:lumMod val="50000"/>
                  <a:lumOff val="50000"/>
                </a:srgbClr>
              </a:solidFill>
            </a:rPr>
            <a:t>Average of All categories that indicates overall sustainability of analysed projects</a:t>
          </a:r>
          <a:endParaRPr lang="en-GB" sz="1200" b="1" kern="1200" spc="20" dirty="0">
            <a:solidFill>
              <a:srgbClr val="000000">
                <a:lumMod val="50000"/>
                <a:lumOff val="50000"/>
              </a:srgbClr>
            </a:solidFill>
          </a:endParaRPr>
        </a:p>
      </cdr:txBody>
    </cdr:sp>
  </cdr:relSizeAnchor>
  <cdr:relSizeAnchor xmlns:cdr="http://schemas.openxmlformats.org/drawingml/2006/chartDrawing">
    <cdr:from>
      <cdr:x>0.30179</cdr:x>
      <cdr:y>0.85659</cdr:y>
    </cdr:from>
    <cdr:to>
      <cdr:x>0.97634</cdr:x>
      <cdr:y>0.96761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3291395" y="3324812"/>
          <a:ext cx="7356727" cy="43088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rtlCol="0">
          <a:spAutoFit/>
        </a:bodyPr>
        <a:lstStyle xmlns:a="http://schemas.openxmlformats.org/drawingml/2006/main"/>
        <a:p xmlns:a="http://schemas.openxmlformats.org/drawingml/2006/main">
          <a:pPr algn="just"/>
          <a:r>
            <a:rPr lang="en-GB" u="sng" dirty="0" smtClean="0">
              <a:solidFill>
                <a:schemeClr val="tx1"/>
              </a:solidFill>
            </a:rPr>
            <a:t>Note:</a:t>
          </a:r>
          <a:r>
            <a:rPr lang="en-GB" dirty="0" smtClean="0">
              <a:solidFill>
                <a:schemeClr val="tx1"/>
              </a:solidFill>
            </a:rPr>
            <a:t> Java is not fully open source software; only source code of some libraries is available, based on a non-OSS compatible license</a:t>
          </a:r>
          <a:r>
            <a:rPr lang="en-US" dirty="0" smtClean="0">
              <a:solidFill>
                <a:schemeClr val="tx1"/>
              </a:solidFill>
            </a:rPr>
            <a:t>.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39EFE-0303-44F6-9A16-FD3B5E015DB1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04766-77AF-4EBE-9704-229FD5F6AD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9881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926D1-0013-4A80-B64E-9D824EE65210}" type="datetimeFigureOut">
              <a:rPr lang="en-GB" smtClean="0"/>
              <a:t>13/05/2020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F2995-AB43-4B7C-B8CD-9DC7C3692A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7846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F2995-AB43-4B7C-B8CD-9DC7C3692A9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288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2192000" cy="1078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0" y="1078173"/>
            <a:ext cx="12192000" cy="5779827"/>
          </a:xfrm>
          <a:prstGeom prst="rect">
            <a:avLst/>
          </a:prstGeom>
          <a:solidFill>
            <a:srgbClr val="035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>
              <a:solidFill>
                <a:schemeClr val="accent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933" y="258042"/>
            <a:ext cx="1659793" cy="115246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071350" y="1992572"/>
            <a:ext cx="10065224" cy="2149523"/>
          </a:xfrm>
        </p:spPr>
        <p:txBody>
          <a:bodyPr wrap="none" anchor="t">
            <a:noAutofit/>
          </a:bodyPr>
          <a:lstStyle>
            <a:lvl1pPr algn="l">
              <a:defRPr sz="6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1978925"/>
            <a:ext cx="0" cy="487907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5741158" y="6619164"/>
            <a:ext cx="707409" cy="240594"/>
          </a:xfrm>
          <a:prstGeom prst="rect">
            <a:avLst/>
          </a:prstGeom>
          <a:solidFill>
            <a:srgbClr val="004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1071351" y="4418049"/>
            <a:ext cx="10065224" cy="897754"/>
          </a:xfrm>
        </p:spPr>
        <p:txBody>
          <a:bodyPr>
            <a:noAutofit/>
          </a:bodyPr>
          <a:lstStyle>
            <a:lvl1pPr marL="0" indent="0" algn="l">
              <a:buNone/>
              <a:defRPr sz="2800" i="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6096000" y="5557903"/>
            <a:ext cx="5040313" cy="528998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22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2183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5328000" cy="3906435"/>
          </a:xfrm>
        </p:spPr>
        <p:txBody>
          <a:bodyPr>
            <a:noAutofit/>
          </a:bodyPr>
          <a:lstStyle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2250" y="1825625"/>
            <a:ext cx="5328000" cy="3906435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838199" y="0"/>
            <a:ext cx="1" cy="127635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970722" y="482860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677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8" y="1825626"/>
            <a:ext cx="3358489" cy="3763134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604979" y="1825625"/>
            <a:ext cx="3358489" cy="3763134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8371761" y="1825625"/>
            <a:ext cx="3358489" cy="3763134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838199" y="0"/>
            <a:ext cx="1" cy="127635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970722" y="482860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7101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wrap="square" anchor="b">
            <a:noAutofit/>
          </a:bodyPr>
          <a:lstStyle>
            <a:lvl1pPr marL="0" indent="0">
              <a:buNone/>
              <a:defRPr sz="28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097331"/>
          </a:xfrm>
        </p:spPr>
        <p:txBody>
          <a:bodyPr wrap="square">
            <a:no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noFill/>
        </p:spPr>
        <p:txBody>
          <a:bodyPr wrap="square" anchor="b">
            <a:noAutofit/>
          </a:bodyPr>
          <a:lstStyle>
            <a:lvl1pPr marL="0" indent="0">
              <a:buNone/>
              <a:defRPr sz="28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097331"/>
          </a:xfrm>
        </p:spPr>
        <p:txBody>
          <a:bodyPr wrap="square">
            <a:no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838199" y="0"/>
            <a:ext cx="1" cy="127635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970722" y="482860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2694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838199" y="0"/>
            <a:ext cx="1" cy="127635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970722" y="482860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301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-59635" y="-59635"/>
            <a:ext cx="6155635" cy="6983896"/>
          </a:xfrm>
          <a:solidFill>
            <a:schemeClr val="bg2"/>
          </a:solidFill>
          <a:ln w="28575">
            <a:solidFill>
              <a:schemeClr val="accent5"/>
            </a:solidFill>
          </a:ln>
        </p:spPr>
        <p:txBody>
          <a:bodyPr/>
          <a:lstStyle/>
          <a:p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214048" y="1992573"/>
            <a:ext cx="8550322" cy="3616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447" y="743802"/>
            <a:ext cx="544923" cy="54492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8331" y="1992572"/>
            <a:ext cx="8226040" cy="3616657"/>
          </a:xfrm>
          <a:solidFill>
            <a:schemeClr val="bg1"/>
          </a:solidFill>
        </p:spPr>
        <p:txBody>
          <a:bodyPr lIns="360000" tIns="360000" rIns="360000" bIns="360000" anchor="ctr" anchorCtr="0">
            <a:noAutofit/>
          </a:bodyPr>
          <a:lstStyle>
            <a:lvl1pPr marL="0" indent="0">
              <a:buFontTx/>
              <a:buNone/>
              <a:defRPr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40629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7056" y="1825625"/>
            <a:ext cx="4926841" cy="3769957"/>
          </a:xfrm>
        </p:spPr>
        <p:txBody>
          <a:bodyPr>
            <a:no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6817056" y="482860"/>
            <a:ext cx="4669266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-46383" y="-46383"/>
            <a:ext cx="6142383" cy="6964017"/>
          </a:xfrm>
          <a:solidFill>
            <a:schemeClr val="bg2"/>
          </a:solidFill>
          <a:ln w="28575">
            <a:solidFill>
              <a:schemeClr val="accent5"/>
            </a:solidFill>
          </a:ln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20344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838199" y="0"/>
            <a:ext cx="1" cy="127635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970722" y="482860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970722" y="2284667"/>
            <a:ext cx="3141663" cy="2090737"/>
          </a:xfrm>
          <a:solidFill>
            <a:schemeClr val="bg2"/>
          </a:solidFill>
        </p:spPr>
        <p:txBody>
          <a:bodyPr/>
          <a:lstStyle/>
          <a:p>
            <a:endParaRPr lang="en-GB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901451" y="2284668"/>
            <a:ext cx="3141663" cy="2090737"/>
          </a:xfrm>
          <a:solidFill>
            <a:schemeClr val="bg2"/>
          </a:solidFill>
        </p:spPr>
        <p:txBody>
          <a:bodyPr/>
          <a:lstStyle/>
          <a:p>
            <a:endParaRPr lang="en-GB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436086" y="2284667"/>
            <a:ext cx="3141663" cy="2090737"/>
          </a:xfrm>
          <a:solidFill>
            <a:schemeClr val="bg2"/>
          </a:solidFill>
        </p:spPr>
        <p:txBody>
          <a:bodyPr/>
          <a:lstStyle/>
          <a:p>
            <a:endParaRPr lang="en-GB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1206774" y="4038684"/>
            <a:ext cx="2669558" cy="1524235"/>
          </a:xfrm>
          <a:solidFill>
            <a:schemeClr val="bg1"/>
          </a:solidFill>
        </p:spPr>
        <p:txBody>
          <a:bodyPr tIns="90000"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4672139" y="4041944"/>
            <a:ext cx="2669558" cy="1524235"/>
          </a:xfrm>
          <a:solidFill>
            <a:schemeClr val="bg1"/>
          </a:solidFill>
        </p:spPr>
        <p:txBody>
          <a:bodyPr tIns="90000"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37503" y="4037437"/>
            <a:ext cx="2669558" cy="1524235"/>
          </a:xfrm>
          <a:solidFill>
            <a:schemeClr val="bg1"/>
          </a:solidFill>
        </p:spPr>
        <p:txBody>
          <a:bodyPr tIns="90000"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01072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838199" y="0"/>
            <a:ext cx="1" cy="127635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970722" y="482860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713869" y="2159957"/>
            <a:ext cx="2461591" cy="1638158"/>
          </a:xfrm>
          <a:solidFill>
            <a:schemeClr val="bg2"/>
          </a:solidFill>
        </p:spPr>
        <p:txBody>
          <a:bodyPr/>
          <a:lstStyle/>
          <a:p>
            <a:endParaRPr lang="en-GB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713868" y="3968881"/>
            <a:ext cx="2461591" cy="1638158"/>
          </a:xfrm>
          <a:solidFill>
            <a:schemeClr val="bg2"/>
          </a:solidFill>
        </p:spPr>
        <p:txBody>
          <a:bodyPr/>
          <a:lstStyle/>
          <a:p>
            <a:endParaRPr lang="en-GB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324547" y="2159956"/>
            <a:ext cx="2461593" cy="1638159"/>
          </a:xfrm>
          <a:solidFill>
            <a:schemeClr val="bg2"/>
          </a:solidFill>
        </p:spPr>
        <p:txBody>
          <a:bodyPr/>
          <a:lstStyle/>
          <a:p>
            <a:endParaRPr lang="en-GB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935227" y="3968880"/>
            <a:ext cx="2520000" cy="1638158"/>
          </a:xfrm>
          <a:noFill/>
        </p:spPr>
        <p:txBody>
          <a:bodyPr tIns="90000"/>
          <a:lstStyle>
            <a:lvl1pPr marL="0" indent="0" algn="l">
              <a:buNone/>
              <a:defRPr sz="2000"/>
            </a:lvl1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1033617" y="2159957"/>
            <a:ext cx="2520000" cy="1638159"/>
          </a:xfrm>
          <a:noFill/>
        </p:spPr>
        <p:txBody>
          <a:bodyPr tIns="90000"/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324549" y="3968880"/>
            <a:ext cx="2461591" cy="1638158"/>
          </a:xfrm>
          <a:solidFill>
            <a:schemeClr val="bg2"/>
          </a:solidFill>
        </p:spPr>
        <p:txBody>
          <a:bodyPr/>
          <a:lstStyle/>
          <a:p>
            <a:endParaRPr lang="en-GB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0"/>
          </p:nvPr>
        </p:nvSpPr>
        <p:spPr>
          <a:xfrm>
            <a:off x="1033617" y="3968881"/>
            <a:ext cx="2520000" cy="1638158"/>
          </a:xfrm>
          <a:noFill/>
        </p:spPr>
        <p:txBody>
          <a:bodyPr tIns="90000"/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8966322" y="2159956"/>
            <a:ext cx="2520000" cy="1638159"/>
          </a:xfrm>
          <a:noFill/>
        </p:spPr>
        <p:txBody>
          <a:bodyPr tIns="90000"/>
          <a:lstStyle>
            <a:lvl1pPr marL="0" indent="0" algn="l">
              <a:buNone/>
              <a:defRPr sz="2000"/>
            </a:lvl1pPr>
          </a:lstStyle>
          <a:p>
            <a:pPr lvl="0"/>
            <a:r>
              <a:rPr lang="en-US" dirty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85566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429000"/>
          </a:xfrm>
          <a:solidFill>
            <a:schemeClr val="bg2"/>
          </a:solidFill>
        </p:spPr>
        <p:txBody>
          <a:bodyPr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46643"/>
            <a:ext cx="10515600" cy="782357"/>
          </a:xfrm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838200" y="3630613"/>
            <a:ext cx="10515600" cy="2035175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67746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11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850288"/>
            <a:ext cx="12192000" cy="501834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2192000" cy="1078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0" y="1078174"/>
            <a:ext cx="12192000" cy="2890800"/>
          </a:xfrm>
          <a:prstGeom prst="rect">
            <a:avLst/>
          </a:prstGeom>
          <a:solidFill>
            <a:srgbClr val="035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>
              <a:solidFill>
                <a:schemeClr val="accent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933" y="258042"/>
            <a:ext cx="1659793" cy="115246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071350" y="1992572"/>
            <a:ext cx="10065224" cy="872647"/>
          </a:xfrm>
        </p:spPr>
        <p:txBody>
          <a:bodyPr anchor="t">
            <a:normAutofit/>
          </a:bodyPr>
          <a:lstStyle>
            <a:lvl1pPr algn="l">
              <a:defRPr sz="6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1978925"/>
            <a:ext cx="0" cy="487907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5741158" y="6619164"/>
            <a:ext cx="707409" cy="240594"/>
          </a:xfrm>
          <a:prstGeom prst="rect">
            <a:avLst/>
          </a:prstGeom>
          <a:solidFill>
            <a:srgbClr val="004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1071351" y="3067468"/>
            <a:ext cx="10065224" cy="897754"/>
          </a:xfrm>
        </p:spPr>
        <p:txBody>
          <a:bodyPr>
            <a:noAutofit/>
          </a:bodyPr>
          <a:lstStyle>
            <a:lvl1pPr marL="0" indent="0" algn="l">
              <a:buNone/>
              <a:defRPr sz="2800" i="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6096000" y="5783535"/>
            <a:ext cx="5040313" cy="528998"/>
          </a:xfrm>
        </p:spPr>
        <p:txBody>
          <a:bodyPr anchor="b" anchorCtr="0">
            <a:noAutofit/>
          </a:bodyPr>
          <a:lstStyle>
            <a:lvl1pPr marL="0" indent="0" algn="r">
              <a:buFontTx/>
              <a:buNone/>
              <a:defRPr sz="22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99858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02219"/>
            <a:ext cx="12192000" cy="6059194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5289" y="1078173"/>
            <a:ext cx="12197346" cy="5783239"/>
          </a:xfrm>
          <a:prstGeom prst="rect">
            <a:avLst/>
          </a:prstGeom>
          <a:solidFill>
            <a:srgbClr val="024EA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>
              <a:solidFill>
                <a:schemeClr val="accent4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2192000" cy="1078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071350" y="1992572"/>
            <a:ext cx="10065224" cy="2149523"/>
          </a:xfrm>
        </p:spPr>
        <p:txBody>
          <a:bodyPr wrap="none" anchor="t">
            <a:noAutofit/>
          </a:bodyPr>
          <a:lstStyle>
            <a:lvl1pPr algn="l">
              <a:defRPr sz="60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1978925"/>
            <a:ext cx="0" cy="487907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5741158" y="6619164"/>
            <a:ext cx="707409" cy="240594"/>
          </a:xfrm>
          <a:prstGeom prst="rect">
            <a:avLst/>
          </a:prstGeom>
          <a:solidFill>
            <a:srgbClr val="004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1071351" y="4418049"/>
            <a:ext cx="10065224" cy="897754"/>
          </a:xfrm>
        </p:spPr>
        <p:txBody>
          <a:bodyPr wrap="none">
            <a:noAutofit/>
          </a:bodyPr>
          <a:lstStyle>
            <a:lvl1pPr marL="0" indent="0" algn="l">
              <a:buNone/>
              <a:defRPr sz="2800" i="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933" y="258042"/>
            <a:ext cx="1659793" cy="1152460"/>
          </a:xfrm>
          <a:prstGeom prst="rect">
            <a:avLst/>
          </a:prstGeom>
        </p:spPr>
      </p:pic>
      <p:sp>
        <p:nvSpPr>
          <p:cNvPr id="16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6096000" y="5557903"/>
            <a:ext cx="5040313" cy="528998"/>
          </a:xfrm>
        </p:spPr>
        <p:txBody>
          <a:bodyPr wrap="none">
            <a:noAutofit/>
          </a:bodyPr>
          <a:lstStyle>
            <a:lvl1pPr marL="0" indent="0" algn="r">
              <a:buFontTx/>
              <a:buNone/>
              <a:defRPr sz="22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44287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35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0189" y="1122363"/>
            <a:ext cx="10676038" cy="2387600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0189" y="3602038"/>
            <a:ext cx="10676038" cy="1655762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46C79FD-C571-418B-AB0F-5EE936C85276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0"/>
            <a:ext cx="0" cy="329593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7715" y="6045257"/>
            <a:ext cx="1718512" cy="45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69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3852" y="6045865"/>
            <a:ext cx="1716200" cy="450546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077013" y="1122363"/>
            <a:ext cx="10156297" cy="2387600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38200" y="0"/>
            <a:ext cx="0" cy="329593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070189" y="3602038"/>
            <a:ext cx="10156297" cy="1655762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2509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(option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3428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077013" y="1122363"/>
            <a:ext cx="10156297" cy="1240348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38200" y="0"/>
            <a:ext cx="0" cy="236271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838200" y="4160826"/>
            <a:ext cx="10889439" cy="1620145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8604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(option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3428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077013" y="1122363"/>
            <a:ext cx="10156297" cy="1240348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38200" y="0"/>
            <a:ext cx="0" cy="2362711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838200" y="4160826"/>
            <a:ext cx="10889439" cy="1620145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83397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05699" cy="388190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defRPr/>
            </a:lvl1pPr>
            <a:lvl2pPr>
              <a:lnSpc>
                <a:spcPct val="100000"/>
              </a:lnSpc>
              <a:spcAft>
                <a:spcPts val="1800"/>
              </a:spcAft>
              <a:defRPr/>
            </a:lvl2pPr>
            <a:lvl3pPr>
              <a:lnSpc>
                <a:spcPct val="100000"/>
              </a:lnSpc>
              <a:spcAft>
                <a:spcPts val="1800"/>
              </a:spcAft>
              <a:defRPr/>
            </a:lvl3pPr>
            <a:lvl4pPr>
              <a:lnSpc>
                <a:spcPct val="100000"/>
              </a:lnSpc>
              <a:spcAft>
                <a:spcPts val="1800"/>
              </a:spcAft>
              <a:defRPr/>
            </a:lvl4pPr>
            <a:lvl5pPr>
              <a:lnSpc>
                <a:spcPct val="100000"/>
              </a:lnSpc>
              <a:spcAft>
                <a:spcPts val="1800"/>
              </a:spcAft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838199" y="0"/>
            <a:ext cx="1" cy="127635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970722" y="482860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2341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5328000" cy="3906435"/>
          </a:xfrm>
        </p:spPr>
        <p:txBody>
          <a:bodyPr>
            <a:noAutofit/>
          </a:bodyPr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/>
            </a:lvl2pPr>
            <a:lvl3pPr>
              <a:spcAft>
                <a:spcPts val="1800"/>
              </a:spcAft>
              <a:defRPr/>
            </a:lvl3pPr>
            <a:lvl4pPr>
              <a:spcAft>
                <a:spcPts val="1800"/>
              </a:spcAft>
              <a:defRPr/>
            </a:lvl4pPr>
            <a:lvl5pPr>
              <a:spcAft>
                <a:spcPts val="1800"/>
              </a:spcAft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2250" y="1825625"/>
            <a:ext cx="5328000" cy="3906435"/>
          </a:xfrm>
          <a:noFill/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838199" y="0"/>
            <a:ext cx="1" cy="127635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970722" y="482860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3839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2860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8819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1312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C79FD-C571-418B-AB0F-5EE936C85276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3852" y="6045988"/>
            <a:ext cx="1715733" cy="45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72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2" r:id="rId2"/>
    <p:sldLayoutId id="2147483657" r:id="rId3"/>
    <p:sldLayoutId id="2147483649" r:id="rId4"/>
    <p:sldLayoutId id="2147483651" r:id="rId5"/>
    <p:sldLayoutId id="2147483669" r:id="rId6"/>
    <p:sldLayoutId id="2147483670" r:id="rId7"/>
    <p:sldLayoutId id="2147483650" r:id="rId8"/>
    <p:sldLayoutId id="2147483660" r:id="rId9"/>
    <p:sldLayoutId id="2147483652" r:id="rId10"/>
    <p:sldLayoutId id="2147483661" r:id="rId11"/>
    <p:sldLayoutId id="2147483653" r:id="rId12"/>
    <p:sldLayoutId id="2147483654" r:id="rId13"/>
    <p:sldLayoutId id="2147483659" r:id="rId14"/>
    <p:sldLayoutId id="2147483658" r:id="rId15"/>
    <p:sldLayoutId id="2147483666" r:id="rId16"/>
    <p:sldLayoutId id="2147483667" r:id="rId17"/>
    <p:sldLayoutId id="2147483668" r:id="rId18"/>
    <p:sldLayoutId id="2147483655" r:id="rId1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800"/>
        </a:spcAft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800"/>
        </a:spcAft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800"/>
        </a:spcAft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800"/>
        </a:spcAft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oinup.ec.europa.eu/collection/eu-fossa-2/eu-fossa-2-deliverables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Governance and quality of </a:t>
            </a:r>
            <a:r>
              <a:rPr lang="en-US" sz="4000" dirty="0" smtClean="0"/>
              <a:t>software </a:t>
            </a:r>
            <a:r>
              <a:rPr lang="en-US" sz="4000" dirty="0"/>
              <a:t>code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3600" dirty="0" smtClean="0"/>
              <a:t>Auditing </a:t>
            </a:r>
            <a:r>
              <a:rPr lang="en-US" sz="3600" dirty="0"/>
              <a:t>of free and open-source software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b="1" dirty="0" smtClean="0"/>
              <a:t>An </a:t>
            </a:r>
            <a:r>
              <a:rPr lang="en-GB" sz="3600" b="1" dirty="0" smtClean="0"/>
              <a:t>updated Inventory for the FOSS used </a:t>
            </a:r>
            <a:br>
              <a:rPr lang="en-GB" sz="3600" b="1" dirty="0" smtClean="0"/>
            </a:br>
            <a:r>
              <a:rPr lang="en-GB" sz="3600" b="1" dirty="0" smtClean="0"/>
              <a:t>within the European Commission* </a:t>
            </a:r>
            <a:endParaRPr lang="en-GB" sz="3600" b="1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071351" y="5507749"/>
            <a:ext cx="10065224" cy="897754"/>
          </a:xfrm>
        </p:spPr>
        <p:txBody>
          <a:bodyPr/>
          <a:lstStyle/>
          <a:p>
            <a:r>
              <a:rPr lang="en-US" dirty="0"/>
              <a:t>EU-FOSSA 2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96000" y="5507749"/>
            <a:ext cx="5040313" cy="528998"/>
          </a:xfrm>
        </p:spPr>
        <p:txBody>
          <a:bodyPr/>
          <a:lstStyle/>
          <a:p>
            <a:r>
              <a:rPr lang="en-US" sz="2400" dirty="0"/>
              <a:t>May 2020</a:t>
            </a:r>
            <a:endParaRPr lang="en-GB" sz="2400" dirty="0"/>
          </a:p>
          <a:p>
            <a:endParaRPr lang="en-GB" dirty="0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1146495" y="6464087"/>
            <a:ext cx="5040313" cy="2515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Tx/>
              <a:buNone/>
              <a:defRPr sz="22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400" i="0" dirty="0" smtClean="0"/>
              <a:t>* On data snapshot of December 2018</a:t>
            </a:r>
          </a:p>
          <a:p>
            <a:pPr algn="l"/>
            <a:endParaRPr lang="en-GB" sz="1400" i="0" dirty="0"/>
          </a:p>
        </p:txBody>
      </p:sp>
    </p:spTree>
    <p:extLst>
      <p:ext uri="{BB962C8B-B14F-4D97-AF65-F5344CB8AC3E}">
        <p14:creationId xmlns:p14="http://schemas.microsoft.com/office/powerpoint/2010/main" val="112137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Project Documents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115106"/>
            <a:ext cx="10889439" cy="1620145"/>
          </a:xfrm>
        </p:spPr>
        <p:txBody>
          <a:bodyPr/>
          <a:lstStyle/>
          <a:p>
            <a:pPr algn="ctr"/>
            <a:r>
              <a:rPr lang="en-GB" sz="1800" dirty="0" smtClean="0"/>
              <a:t>For more details on the European Commission FOSS inventory, </a:t>
            </a:r>
            <a:br>
              <a:rPr lang="en-GB" sz="1800" dirty="0" smtClean="0"/>
            </a:br>
            <a:r>
              <a:rPr lang="en-GB" sz="1800" dirty="0" smtClean="0"/>
              <a:t>please refer to the project documents published at: </a:t>
            </a:r>
          </a:p>
          <a:p>
            <a:pPr algn="ctr"/>
            <a:r>
              <a:rPr lang="en-GB" sz="1600" dirty="0" smtClean="0">
                <a:hlinkClick r:id="rId2"/>
              </a:rPr>
              <a:t>https</a:t>
            </a:r>
            <a:r>
              <a:rPr lang="en-GB" sz="1600" dirty="0">
                <a:hlinkClick r:id="rId2"/>
              </a:rPr>
              <a:t>://joinup.ec.europa.eu/collection/eu-fossa-2/eu-fossa-2-deliverables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1475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Counting and Screening FOSS</a:t>
            </a:r>
            <a:endParaRPr lang="en-GB" sz="28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8041027"/>
              </p:ext>
            </p:extLst>
          </p:nvPr>
        </p:nvGraphicFramePr>
        <p:xfrm>
          <a:off x="1055933" y="1570357"/>
          <a:ext cx="4178024" cy="32135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47486265"/>
              </p:ext>
            </p:extLst>
          </p:nvPr>
        </p:nvGraphicFramePr>
        <p:xfrm>
          <a:off x="5860774" y="1462500"/>
          <a:ext cx="5585792" cy="3352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Rectangle 7"/>
          <p:cNvSpPr/>
          <p:nvPr/>
        </p:nvSpPr>
        <p:spPr>
          <a:xfrm>
            <a:off x="620865" y="5012497"/>
            <a:ext cx="489336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Free and Open Source Software items in use at the European Commission and managed by DIGIT amount to a significant part of the total software items (4.347 out of 10.198)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The number of instances of FOSS amounts up to 6.159.625 on a total of 41.743.019</a:t>
            </a:r>
          </a:p>
        </p:txBody>
      </p:sp>
      <p:sp>
        <p:nvSpPr>
          <p:cNvPr id="9" name="Rectangle 8"/>
          <p:cNvSpPr/>
          <p:nvPr/>
        </p:nvSpPr>
        <p:spPr>
          <a:xfrm>
            <a:off x="6692348" y="5012497"/>
            <a:ext cx="47939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1400" kern="0" dirty="0"/>
              <a:t>As </a:t>
            </a:r>
            <a:r>
              <a:rPr lang="en-US" sz="1400" kern="0" dirty="0" smtClean="0"/>
              <a:t>depicted </a:t>
            </a:r>
            <a:r>
              <a:rPr lang="en-US" sz="1400" kern="0" dirty="0"/>
              <a:t>on the </a:t>
            </a:r>
            <a:r>
              <a:rPr lang="en-US" sz="1400" kern="0" dirty="0" smtClean="0"/>
              <a:t>graph above, </a:t>
            </a:r>
            <a:r>
              <a:rPr lang="en-US" sz="1400" kern="0" dirty="0"/>
              <a:t>15% of all software items installed and inventoried is Free and Open Source Software</a:t>
            </a:r>
          </a:p>
        </p:txBody>
      </p:sp>
      <p:sp>
        <p:nvSpPr>
          <p:cNvPr id="11" name="Chevron 10"/>
          <p:cNvSpPr/>
          <p:nvPr/>
        </p:nvSpPr>
        <p:spPr>
          <a:xfrm>
            <a:off x="5860774" y="5089011"/>
            <a:ext cx="576470" cy="636104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776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Business </a:t>
            </a:r>
            <a:r>
              <a:rPr lang="en-GB" dirty="0" smtClean="0"/>
              <a:t>criticality analysis</a:t>
            </a:r>
            <a:endParaRPr lang="en-GB" dirty="0"/>
          </a:p>
        </p:txBody>
      </p:sp>
      <p:grpSp>
        <p:nvGrpSpPr>
          <p:cNvPr id="30" name="Group 29"/>
          <p:cNvGrpSpPr/>
          <p:nvPr/>
        </p:nvGrpSpPr>
        <p:grpSpPr>
          <a:xfrm>
            <a:off x="4810227" y="2293070"/>
            <a:ext cx="3814117" cy="2133947"/>
            <a:chOff x="4633795" y="2747008"/>
            <a:chExt cx="3814117" cy="2133947"/>
          </a:xfrm>
        </p:grpSpPr>
        <p:sp>
          <p:nvSpPr>
            <p:cNvPr id="4" name="Hexagon 3"/>
            <p:cNvSpPr/>
            <p:nvPr/>
          </p:nvSpPr>
          <p:spPr>
            <a:xfrm>
              <a:off x="5827745" y="2747008"/>
              <a:ext cx="1426217" cy="1229497"/>
            </a:xfrm>
            <a:prstGeom prst="hexag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Hexagon 4"/>
            <p:cNvSpPr/>
            <p:nvPr/>
          </p:nvSpPr>
          <p:spPr>
            <a:xfrm>
              <a:off x="4633795" y="3417362"/>
              <a:ext cx="1426217" cy="1229497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Hexagon 5"/>
            <p:cNvSpPr/>
            <p:nvPr/>
          </p:nvSpPr>
          <p:spPr>
            <a:xfrm>
              <a:off x="7021695" y="3411945"/>
              <a:ext cx="1426217" cy="1229497"/>
            </a:xfrm>
            <a:prstGeom prst="hexag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922736" y="4234624"/>
              <a:ext cx="12362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tx2"/>
                  </a:solidFill>
                </a:rPr>
                <a:t>Criticality</a:t>
              </a:r>
            </a:p>
            <a:p>
              <a:pPr algn="ctr"/>
              <a:r>
                <a:rPr lang="en-GB" b="1" dirty="0" smtClean="0">
                  <a:solidFill>
                    <a:schemeClr val="tx2"/>
                  </a:solidFill>
                </a:rPr>
                <a:t>Index (CI</a:t>
              </a:r>
              <a:r>
                <a:rPr lang="en-GB" dirty="0" smtClean="0">
                  <a:solidFill>
                    <a:schemeClr val="tx2"/>
                  </a:solidFill>
                </a:rPr>
                <a:t>)</a:t>
              </a:r>
              <a:endParaRPr lang="en-GB" dirty="0">
                <a:solidFill>
                  <a:schemeClr val="tx2"/>
                </a:solidFill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145" y="2928635"/>
              <a:ext cx="887107" cy="887107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1286" y="3557262"/>
              <a:ext cx="839308" cy="99949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1895" y="3611684"/>
              <a:ext cx="830018" cy="830018"/>
            </a:xfrm>
            <a:prstGeom prst="rect">
              <a:avLst/>
            </a:prstGeom>
          </p:spPr>
        </p:pic>
      </p:grp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904541"/>
              </p:ext>
            </p:extLst>
          </p:nvPr>
        </p:nvGraphicFramePr>
        <p:xfrm>
          <a:off x="842324" y="1756174"/>
          <a:ext cx="2883734" cy="4274311"/>
        </p:xfrm>
        <a:graphic>
          <a:graphicData uri="http://schemas.openxmlformats.org/drawingml/2006/table">
            <a:tbl>
              <a:tblPr/>
              <a:tblGrid>
                <a:gridCol w="1876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8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 Software Name*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Number </a:t>
                      </a:r>
                      <a:endParaRPr lang="en-US" sz="1100" b="1" i="0" u="none" strike="noStrike" dirty="0" smtClean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  <a:p>
                      <a:pPr algn="r" fontAlgn="b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of </a:t>
                      </a: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instances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6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12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Java{TM} Platform SE binary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kern="12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42877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6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Firefox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42449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6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VLC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39711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34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7-zip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37444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66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34192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66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Info-ZIP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23956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66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22090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66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Calibre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20153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nspr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&amp;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nss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18722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66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OpenSSL &amp;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pyOpenSSL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18032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66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glibc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17329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66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</a:rPr>
                        <a:t>XULRUNNER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</a:rPr>
                        <a:t>16529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66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</a:rPr>
                        <a:t>Gecko SDK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</a:rPr>
                        <a:t>16523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66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libstdc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++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16073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66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Notepad++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14263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66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Python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14206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66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libXau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14171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66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bzip2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12115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66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Linux kernel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11791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66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rpm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9795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33" name="AutoShape 9"/>
          <p:cNvSpPr>
            <a:spLocks noChangeArrowheads="1"/>
          </p:cNvSpPr>
          <p:nvPr/>
        </p:nvSpPr>
        <p:spPr bwMode="gray">
          <a:xfrm>
            <a:off x="4142630" y="4908468"/>
            <a:ext cx="5112688" cy="584200"/>
          </a:xfrm>
          <a:prstGeom prst="chevron">
            <a:avLst>
              <a:gd name="adj" fmla="val 32554"/>
            </a:avLst>
          </a:prstGeom>
          <a:solidFill>
            <a:schemeClr val="accent4"/>
          </a:solidFill>
          <a:ln w="12700" cap="rnd" algn="ctr">
            <a:solidFill>
              <a:schemeClr val="bg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110000"/>
              </a:lnSpc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ANALYSIS AND RANKING</a:t>
            </a:r>
            <a:endParaRPr lang="en-US" sz="1400" b="1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227" y="3157746"/>
            <a:ext cx="1468601" cy="1468601"/>
          </a:xfrm>
          <a:prstGeom prst="rect">
            <a:avLst/>
          </a:prstGeom>
        </p:spPr>
      </p:pic>
      <p:sp>
        <p:nvSpPr>
          <p:cNvPr id="36" name="Chevron 35"/>
          <p:cNvSpPr/>
          <p:nvPr/>
        </p:nvSpPr>
        <p:spPr>
          <a:xfrm rot="5400000">
            <a:off x="6495452" y="4263569"/>
            <a:ext cx="380057" cy="725557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0664" y="1386842"/>
            <a:ext cx="138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FOSS LIST</a:t>
            </a: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9689227" y="4738903"/>
            <a:ext cx="1727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OSS LIST</a:t>
            </a:r>
          </a:p>
          <a:p>
            <a:r>
              <a:rPr lang="en-GB" dirty="0" smtClean="0"/>
              <a:t>RANKED BY CRITICALITY</a:t>
            </a:r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4727984" y="2544659"/>
            <a:ext cx="15084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Number of </a:t>
            </a:r>
          </a:p>
          <a:p>
            <a:pPr algn="ctr"/>
            <a:r>
              <a:rPr lang="en-GB" sz="1100" dirty="0" smtClean="0"/>
              <a:t>instances</a:t>
            </a:r>
            <a:endParaRPr lang="en-GB" sz="1100" dirty="0"/>
          </a:p>
        </p:txBody>
      </p:sp>
      <p:sp>
        <p:nvSpPr>
          <p:cNvPr id="40" name="TextBox 39"/>
          <p:cNvSpPr txBox="1"/>
          <p:nvPr/>
        </p:nvSpPr>
        <p:spPr>
          <a:xfrm>
            <a:off x="5944744" y="1852283"/>
            <a:ext cx="15084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Relation</a:t>
            </a:r>
          </a:p>
          <a:p>
            <a:pPr algn="ctr"/>
            <a:r>
              <a:rPr lang="en-GB" sz="1100" dirty="0"/>
              <a:t>w</a:t>
            </a:r>
            <a:r>
              <a:rPr lang="en-GB" sz="1100" dirty="0" smtClean="0"/>
              <a:t>ith security</a:t>
            </a:r>
            <a:endParaRPr lang="en-GB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7150294" y="2522734"/>
            <a:ext cx="15084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Exposure</a:t>
            </a:r>
          </a:p>
          <a:p>
            <a:pPr algn="ctr"/>
            <a:r>
              <a:rPr lang="en-GB" sz="1100" dirty="0" smtClean="0"/>
              <a:t>to end user</a:t>
            </a:r>
            <a:endParaRPr lang="en-GB" sz="1100" dirty="0"/>
          </a:p>
        </p:txBody>
      </p:sp>
      <p:sp>
        <p:nvSpPr>
          <p:cNvPr id="2" name="TextBox 1"/>
          <p:cNvSpPr txBox="1"/>
          <p:nvPr/>
        </p:nvSpPr>
        <p:spPr>
          <a:xfrm>
            <a:off x="740664" y="6059777"/>
            <a:ext cx="2985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chemeClr val="tx1">
                    <a:lumMod val="60000"/>
                    <a:lumOff val="40000"/>
                  </a:schemeClr>
                </a:solidFill>
                <a:cs typeface="Calibri Light" panose="020F0302020204030204" pitchFamily="34" charset="0"/>
              </a:rPr>
              <a:t>Dark grey entries indicate </a:t>
            </a:r>
            <a:r>
              <a:rPr lang="en-US" sz="1200" i="1" dirty="0">
                <a:solidFill>
                  <a:schemeClr val="tx1">
                    <a:lumMod val="60000"/>
                    <a:lumOff val="40000"/>
                  </a:schemeClr>
                </a:solidFill>
                <a:cs typeface="Calibri Light" panose="020F0302020204030204" pitchFamily="34" charset="0"/>
              </a:rPr>
              <a:t>software names </a:t>
            </a:r>
            <a:r>
              <a:rPr lang="en-US" sz="1200" i="1" dirty="0" smtClean="0">
                <a:solidFill>
                  <a:schemeClr val="tx1">
                    <a:lumMod val="60000"/>
                    <a:lumOff val="40000"/>
                  </a:schemeClr>
                </a:solidFill>
                <a:cs typeface="Calibri Light" panose="020F0302020204030204" pitchFamily="34" charset="0"/>
              </a:rPr>
              <a:t>appearing </a:t>
            </a:r>
            <a:r>
              <a:rPr lang="en-US" sz="1200" i="1" dirty="0">
                <a:solidFill>
                  <a:schemeClr val="tx1">
                    <a:lumMod val="60000"/>
                    <a:lumOff val="40000"/>
                  </a:schemeClr>
                </a:solidFill>
                <a:cs typeface="Calibri Light" panose="020F0302020204030204" pitchFamily="34" charset="0"/>
              </a:rPr>
              <a:t>for the first </a:t>
            </a:r>
            <a:r>
              <a:rPr lang="en-US" sz="1200" i="1" dirty="0" smtClean="0">
                <a:solidFill>
                  <a:schemeClr val="tx1">
                    <a:lumMod val="60000"/>
                    <a:lumOff val="40000"/>
                  </a:schemeClr>
                </a:solidFill>
                <a:cs typeface="Calibri Light" panose="020F0302020204030204" pitchFamily="34" charset="0"/>
              </a:rPr>
              <a:t>time</a:t>
            </a:r>
            <a:endParaRPr lang="en-US" sz="1200" i="1" dirty="0">
              <a:solidFill>
                <a:schemeClr val="tx1">
                  <a:lumMod val="60000"/>
                  <a:lumOff val="40000"/>
                </a:schemeClr>
              </a:solidFill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46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17056" y="729748"/>
            <a:ext cx="4669266" cy="782357"/>
          </a:xfrm>
        </p:spPr>
        <p:txBody>
          <a:bodyPr/>
          <a:lstStyle/>
          <a:p>
            <a:r>
              <a:rPr lang="en-GB" dirty="0" smtClean="0"/>
              <a:t>The critical software shortlist</a:t>
            </a:r>
            <a:endParaRPr lang="en-GB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601968" y="0"/>
            <a:ext cx="0" cy="141732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9" name="Picture Placeholder 8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600" b="4641"/>
          <a:stretch/>
        </p:blipFill>
        <p:spPr>
          <a:xfrm>
            <a:off x="0" y="14084"/>
            <a:ext cx="5779008" cy="6843915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524449" y="1798193"/>
            <a:ext cx="4439208" cy="3769957"/>
          </a:xfrm>
        </p:spPr>
        <p:txBody>
          <a:bodyPr/>
          <a:lstStyle/>
          <a:p>
            <a:pPr marL="0" indent="0" algn="just">
              <a:buNone/>
            </a:pPr>
            <a:r>
              <a:rPr lang="it-IT" sz="1600" dirty="0"/>
              <a:t>For each analysed environment</a:t>
            </a:r>
            <a:r>
              <a:rPr lang="it-IT" sz="1600" dirty="0" smtClean="0"/>
              <a:t>:</a:t>
            </a:r>
            <a:endParaRPr lang="it-IT" sz="1600" dirty="0"/>
          </a:p>
          <a:p>
            <a:pPr marL="0" indent="0" algn="just">
              <a:buNone/>
            </a:pPr>
            <a:endParaRPr lang="it-IT" sz="1100" u="sng" dirty="0" smtClean="0"/>
          </a:p>
          <a:p>
            <a:pPr marL="0" indent="0" algn="just">
              <a:buNone/>
            </a:pPr>
            <a:endParaRPr lang="it-IT" sz="1100" u="sng" dirty="0" smtClean="0"/>
          </a:p>
          <a:p>
            <a:pPr marL="0" indent="0" algn="just">
              <a:buNone/>
            </a:pPr>
            <a:endParaRPr lang="it-IT" sz="1100" u="sng" dirty="0" smtClean="0"/>
          </a:p>
          <a:p>
            <a:pPr marL="0" indent="0" algn="just">
              <a:buNone/>
            </a:pPr>
            <a:r>
              <a:rPr lang="it-IT" sz="1100" u="sng" dirty="0" smtClean="0"/>
              <a:t>Note:</a:t>
            </a:r>
            <a:r>
              <a:rPr lang="it-IT" sz="1100" dirty="0" smtClean="0"/>
              <a:t> </a:t>
            </a:r>
            <a:r>
              <a:rPr lang="en-GB" sz="1100" dirty="0" smtClean="0"/>
              <a:t>Java </a:t>
            </a:r>
            <a:r>
              <a:rPr lang="en-US" sz="1100" dirty="0"/>
              <a:t>is not fully open source software; only source code of some libraries is available, based on a non-OSS compatible license.</a:t>
            </a:r>
          </a:p>
          <a:p>
            <a:pPr marL="0" indent="0" algn="just">
              <a:buNone/>
            </a:pPr>
            <a:r>
              <a:rPr lang="it-IT" sz="1600" dirty="0" smtClean="0"/>
              <a:t>The </a:t>
            </a:r>
            <a:r>
              <a:rPr lang="it-IT" sz="1600" u="sng" dirty="0" smtClean="0"/>
              <a:t>top business critical items</a:t>
            </a:r>
            <a:r>
              <a:rPr lang="it-IT" sz="1600" dirty="0" smtClean="0"/>
              <a:t> are sorted into a </a:t>
            </a:r>
          </a:p>
          <a:p>
            <a:pPr marL="0" indent="0" algn="ctr">
              <a:buNone/>
            </a:pPr>
            <a:r>
              <a:rPr lang="it-IT" sz="1600" dirty="0" smtClean="0"/>
              <a:t> </a:t>
            </a:r>
            <a:r>
              <a:rPr lang="it-IT" sz="1600" b="1" u="sng" dirty="0" smtClean="0"/>
              <a:t>shortlist</a:t>
            </a:r>
          </a:p>
          <a:p>
            <a:pPr marL="0" indent="0" algn="just">
              <a:buNone/>
            </a:pPr>
            <a:r>
              <a:rPr lang="en-GB" sz="1600" dirty="0" smtClean="0"/>
              <a:t>The vulnerabilities of the highest ranked items would impact the most due to their spread and use within the European Commission. </a:t>
            </a:r>
            <a:endParaRPr lang="en-GB" sz="16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6626832" y="2369456"/>
            <a:ext cx="2232249" cy="853063"/>
            <a:chOff x="623730" y="2247483"/>
            <a:chExt cx="2232249" cy="853063"/>
          </a:xfrm>
        </p:grpSpPr>
        <p:sp>
          <p:nvSpPr>
            <p:cNvPr id="12" name="Rectangle 11"/>
            <p:cNvSpPr/>
            <p:nvPr/>
          </p:nvSpPr>
          <p:spPr>
            <a:xfrm>
              <a:off x="623731" y="2247483"/>
              <a:ext cx="2232248" cy="115788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it-IT" sz="1800" b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54207" y="2350985"/>
              <a:ext cx="7136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b="0" dirty="0">
                  <a:solidFill>
                    <a:schemeClr val="bg1">
                      <a:lumMod val="50000"/>
                    </a:schemeClr>
                  </a:solidFill>
                </a:rPr>
                <a:t>S</a:t>
              </a:r>
              <a:r>
                <a:rPr lang="it-IT" sz="1200" b="0" dirty="0" smtClean="0">
                  <a:solidFill>
                    <a:schemeClr val="bg1">
                      <a:lumMod val="50000"/>
                    </a:schemeClr>
                  </a:solidFill>
                </a:rPr>
                <a:t>ervers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23730" y="2679531"/>
              <a:ext cx="2232248" cy="1157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it-IT" sz="1800" b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68" y="2823547"/>
              <a:ext cx="16342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b="0" dirty="0" smtClean="0">
                  <a:solidFill>
                    <a:schemeClr val="bg1">
                      <a:lumMod val="50000"/>
                    </a:schemeClr>
                  </a:solidFill>
                </a:rPr>
                <a:t>AppV &amp; Workstations</a:t>
              </a:r>
            </a:p>
          </p:txBody>
        </p:sp>
      </p:grpSp>
      <p:sp>
        <p:nvSpPr>
          <p:cNvPr id="16" name="Text Placeholder 7"/>
          <p:cNvSpPr txBox="1">
            <a:spLocks/>
          </p:cNvSpPr>
          <p:nvPr/>
        </p:nvSpPr>
        <p:spPr>
          <a:xfrm>
            <a:off x="4166031" y="6556726"/>
            <a:ext cx="1612977" cy="2515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Tx/>
              <a:buNone/>
              <a:defRPr sz="22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100" i="0" dirty="0" smtClean="0">
                <a:solidFill>
                  <a:schemeClr val="tx1"/>
                </a:solidFill>
              </a:rPr>
              <a:t>Partial list shown here</a:t>
            </a:r>
          </a:p>
          <a:p>
            <a:pPr algn="l"/>
            <a:endParaRPr lang="en-GB" sz="1100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838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Business criticality analysis - Nexus</a:t>
            </a:r>
            <a:endParaRPr lang="en-GB" dirty="0"/>
          </a:p>
        </p:txBody>
      </p:sp>
      <p:grpSp>
        <p:nvGrpSpPr>
          <p:cNvPr id="30" name="Group 29"/>
          <p:cNvGrpSpPr/>
          <p:nvPr/>
        </p:nvGrpSpPr>
        <p:grpSpPr>
          <a:xfrm>
            <a:off x="4810227" y="2293070"/>
            <a:ext cx="3814117" cy="2133947"/>
            <a:chOff x="4633795" y="2747008"/>
            <a:chExt cx="3814117" cy="2133947"/>
          </a:xfrm>
        </p:grpSpPr>
        <p:sp>
          <p:nvSpPr>
            <p:cNvPr id="4" name="Hexagon 3"/>
            <p:cNvSpPr/>
            <p:nvPr/>
          </p:nvSpPr>
          <p:spPr>
            <a:xfrm>
              <a:off x="5827745" y="2747008"/>
              <a:ext cx="1426217" cy="1229497"/>
            </a:xfrm>
            <a:prstGeom prst="hexag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Hexagon 4"/>
            <p:cNvSpPr/>
            <p:nvPr/>
          </p:nvSpPr>
          <p:spPr>
            <a:xfrm>
              <a:off x="4633795" y="3417362"/>
              <a:ext cx="1426217" cy="1229497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Hexagon 5"/>
            <p:cNvSpPr/>
            <p:nvPr/>
          </p:nvSpPr>
          <p:spPr>
            <a:xfrm>
              <a:off x="7021695" y="3411945"/>
              <a:ext cx="1426217" cy="1229497"/>
            </a:xfrm>
            <a:prstGeom prst="hexag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922736" y="4234624"/>
              <a:ext cx="12362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tx2"/>
                  </a:solidFill>
                </a:rPr>
                <a:t>Criticality</a:t>
              </a:r>
            </a:p>
            <a:p>
              <a:pPr algn="ctr"/>
              <a:r>
                <a:rPr lang="en-GB" b="1" dirty="0" smtClean="0">
                  <a:solidFill>
                    <a:schemeClr val="tx2"/>
                  </a:solidFill>
                </a:rPr>
                <a:t>Index (CI</a:t>
              </a:r>
              <a:r>
                <a:rPr lang="en-GB" dirty="0" smtClean="0">
                  <a:solidFill>
                    <a:schemeClr val="tx2"/>
                  </a:solidFill>
                </a:rPr>
                <a:t>)</a:t>
              </a:r>
              <a:endParaRPr lang="en-GB" dirty="0">
                <a:solidFill>
                  <a:schemeClr val="tx2"/>
                </a:solidFill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145" y="2928635"/>
              <a:ext cx="887107" cy="887107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1286" y="3557262"/>
              <a:ext cx="839308" cy="99949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1895" y="3611684"/>
              <a:ext cx="830018" cy="830018"/>
            </a:xfrm>
            <a:prstGeom prst="rect">
              <a:avLst/>
            </a:prstGeom>
          </p:spPr>
        </p:pic>
      </p:grpSp>
      <p:sp>
        <p:nvSpPr>
          <p:cNvPr id="33" name="AutoShape 9"/>
          <p:cNvSpPr>
            <a:spLocks noChangeArrowheads="1"/>
          </p:cNvSpPr>
          <p:nvPr/>
        </p:nvSpPr>
        <p:spPr bwMode="gray">
          <a:xfrm>
            <a:off x="4142630" y="4908468"/>
            <a:ext cx="5112688" cy="584200"/>
          </a:xfrm>
          <a:prstGeom prst="chevron">
            <a:avLst>
              <a:gd name="adj" fmla="val 32554"/>
            </a:avLst>
          </a:prstGeom>
          <a:solidFill>
            <a:schemeClr val="accent4"/>
          </a:solidFill>
          <a:ln w="12700" cap="rnd" algn="ctr">
            <a:solidFill>
              <a:schemeClr val="bg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lnSpc>
                <a:spcPct val="110000"/>
              </a:lnSpc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ANALYSIS AND RANKING</a:t>
            </a:r>
            <a:endParaRPr lang="en-US" sz="1400" b="1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227" y="3157746"/>
            <a:ext cx="1468601" cy="1468601"/>
          </a:xfrm>
          <a:prstGeom prst="rect">
            <a:avLst/>
          </a:prstGeom>
        </p:spPr>
      </p:pic>
      <p:sp>
        <p:nvSpPr>
          <p:cNvPr id="36" name="Chevron 35"/>
          <p:cNvSpPr/>
          <p:nvPr/>
        </p:nvSpPr>
        <p:spPr>
          <a:xfrm rot="5400000">
            <a:off x="6495452" y="4263569"/>
            <a:ext cx="380057" cy="725557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77240" y="1411674"/>
            <a:ext cx="138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FOSS LIST</a:t>
            </a: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9689227" y="4738903"/>
            <a:ext cx="1727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OSS LIST</a:t>
            </a:r>
          </a:p>
          <a:p>
            <a:r>
              <a:rPr lang="en-GB" dirty="0" smtClean="0"/>
              <a:t>RANKED BY CRITICALITY</a:t>
            </a:r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4727984" y="2544659"/>
            <a:ext cx="15084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Number of </a:t>
            </a:r>
          </a:p>
          <a:p>
            <a:pPr algn="ctr"/>
            <a:r>
              <a:rPr lang="en-GB" sz="1100" dirty="0" smtClean="0"/>
              <a:t>instances</a:t>
            </a:r>
            <a:endParaRPr lang="en-GB" sz="1100" dirty="0"/>
          </a:p>
        </p:txBody>
      </p:sp>
      <p:sp>
        <p:nvSpPr>
          <p:cNvPr id="40" name="TextBox 39"/>
          <p:cNvSpPr txBox="1"/>
          <p:nvPr/>
        </p:nvSpPr>
        <p:spPr>
          <a:xfrm>
            <a:off x="5944744" y="1852283"/>
            <a:ext cx="15084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Relation</a:t>
            </a:r>
          </a:p>
          <a:p>
            <a:pPr algn="ctr"/>
            <a:r>
              <a:rPr lang="en-GB" sz="1100" dirty="0"/>
              <a:t>w</a:t>
            </a:r>
            <a:r>
              <a:rPr lang="en-GB" sz="1100" dirty="0" smtClean="0"/>
              <a:t>ith security</a:t>
            </a:r>
            <a:endParaRPr lang="en-GB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7150294" y="2522734"/>
            <a:ext cx="15084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/>
              <a:t>Exposure</a:t>
            </a:r>
          </a:p>
          <a:p>
            <a:pPr algn="ctr"/>
            <a:r>
              <a:rPr lang="en-GB" sz="1100" dirty="0" smtClean="0"/>
              <a:t>to end user</a:t>
            </a:r>
            <a:endParaRPr lang="en-GB" sz="1100" dirty="0"/>
          </a:p>
        </p:txBody>
      </p:sp>
      <p:graphicFrame>
        <p:nvGraphicFramePr>
          <p:cNvPr id="21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07985944"/>
              </p:ext>
            </p:extLst>
          </p:nvPr>
        </p:nvGraphicFramePr>
        <p:xfrm>
          <a:off x="868680" y="1732534"/>
          <a:ext cx="2743199" cy="4792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1523">
                  <a:extLst>
                    <a:ext uri="{9D8B030D-6E8A-4147-A177-3AD203B41FA5}">
                      <a16:colId xmlns:a16="http://schemas.microsoft.com/office/drawing/2014/main" val="2560722180"/>
                    </a:ext>
                  </a:extLst>
                </a:gridCol>
                <a:gridCol w="1041676">
                  <a:extLst>
                    <a:ext uri="{9D8B030D-6E8A-4147-A177-3AD203B41FA5}">
                      <a16:colId xmlns:a16="http://schemas.microsoft.com/office/drawing/2014/main" val="531975459"/>
                    </a:ext>
                  </a:extLst>
                </a:gridCol>
              </a:tblGrid>
              <a:tr h="264023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Software Name</a:t>
                      </a:r>
                      <a:endParaRPr lang="en-GB" sz="10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B w="127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Number of Instances</a:t>
                      </a:r>
                      <a:endParaRPr lang="en-GB" sz="10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ctr">
                    <a:lnB w="127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189541"/>
                  </a:ext>
                </a:extLst>
              </a:tr>
              <a:tr h="18043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slf4j-api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 dirty="0">
                          <a:effectLst/>
                        </a:rPr>
                        <a:t>1672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6980714"/>
                  </a:ext>
                </a:extLst>
              </a:tr>
              <a:tr h="18043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commons-logging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1270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9834802"/>
                  </a:ext>
                </a:extLst>
              </a:tr>
              <a:tr h="18043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commons-</a:t>
                      </a:r>
                      <a:r>
                        <a:rPr lang="en-GB" sz="1000" u="none" strike="noStrike" dirty="0" err="1">
                          <a:effectLst/>
                        </a:rPr>
                        <a:t>lang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 dirty="0">
                          <a:effectLst/>
                        </a:rPr>
                        <a:t>1248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206844"/>
                  </a:ext>
                </a:extLst>
              </a:tr>
              <a:tr h="18043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commons-</a:t>
                      </a:r>
                      <a:r>
                        <a:rPr lang="en-GB" sz="1000" u="none" strike="noStrike" dirty="0" err="1">
                          <a:effectLst/>
                        </a:rPr>
                        <a:t>io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 dirty="0">
                          <a:effectLst/>
                        </a:rPr>
                        <a:t>1134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615346"/>
                  </a:ext>
                </a:extLst>
              </a:tr>
              <a:tr h="18043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commons-collections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 dirty="0">
                          <a:effectLst/>
                        </a:rPr>
                        <a:t>1101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4199047"/>
                  </a:ext>
                </a:extLst>
              </a:tr>
              <a:tr h="18043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log4j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 dirty="0">
                          <a:effectLst/>
                        </a:rPr>
                        <a:t>1051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003711"/>
                  </a:ext>
                </a:extLst>
              </a:tr>
              <a:tr h="18043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spring-core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 dirty="0">
                          <a:effectLst/>
                        </a:rPr>
                        <a:t>1040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7489808"/>
                  </a:ext>
                </a:extLst>
              </a:tr>
              <a:tr h="18043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commons-lang3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 dirty="0">
                          <a:effectLst/>
                        </a:rPr>
                        <a:t>922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382313"/>
                  </a:ext>
                </a:extLst>
              </a:tr>
              <a:tr h="18043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jcl-over-slf4j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 dirty="0">
                          <a:effectLst/>
                        </a:rPr>
                        <a:t>879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122433"/>
                  </a:ext>
                </a:extLst>
              </a:tr>
              <a:tr h="18043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commons-codec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 dirty="0">
                          <a:effectLst/>
                        </a:rPr>
                        <a:t>863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4675504"/>
                  </a:ext>
                </a:extLst>
              </a:tr>
              <a:tr h="18043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activation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 dirty="0">
                          <a:effectLst/>
                        </a:rPr>
                        <a:t>770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836207"/>
                  </a:ext>
                </a:extLst>
              </a:tr>
              <a:tr h="18043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guava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 dirty="0">
                          <a:effectLst/>
                        </a:rPr>
                        <a:t>733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7947603"/>
                  </a:ext>
                </a:extLst>
              </a:tr>
              <a:tr h="18043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 err="1">
                          <a:effectLst/>
                        </a:rPr>
                        <a:t>javassist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 dirty="0">
                          <a:effectLst/>
                        </a:rPr>
                        <a:t>719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7986860"/>
                  </a:ext>
                </a:extLst>
              </a:tr>
              <a:tr h="18043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validation-</a:t>
                      </a:r>
                      <a:r>
                        <a:rPr lang="en-GB" sz="1000" u="none" strike="noStrike" dirty="0" err="1">
                          <a:effectLst/>
                        </a:rPr>
                        <a:t>api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 dirty="0">
                          <a:effectLst/>
                        </a:rPr>
                        <a:t>700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7297495"/>
                  </a:ext>
                </a:extLst>
              </a:tr>
              <a:tr h="18043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 err="1">
                          <a:effectLst/>
                        </a:rPr>
                        <a:t>aopalliance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 dirty="0">
                          <a:effectLst/>
                        </a:rPr>
                        <a:t>691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028294"/>
                  </a:ext>
                </a:extLst>
              </a:tr>
              <a:tr h="18043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jackson-core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 dirty="0">
                          <a:effectLst/>
                        </a:rPr>
                        <a:t>680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2206587"/>
                  </a:ext>
                </a:extLst>
              </a:tr>
              <a:tr h="18043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joda-time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 dirty="0">
                          <a:effectLst/>
                        </a:rPr>
                        <a:t>673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337517"/>
                  </a:ext>
                </a:extLst>
              </a:tr>
              <a:tr h="18043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jackson-databind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 dirty="0">
                          <a:effectLst/>
                        </a:rPr>
                        <a:t>670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1314356"/>
                  </a:ext>
                </a:extLst>
              </a:tr>
              <a:tr h="18043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commons-beanutils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 dirty="0">
                          <a:effectLst/>
                        </a:rPr>
                        <a:t>654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6081915"/>
                  </a:ext>
                </a:extLst>
              </a:tr>
              <a:tr h="18043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dom4j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 dirty="0">
                          <a:effectLst/>
                        </a:rPr>
                        <a:t>638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9045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2631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17056" y="729748"/>
            <a:ext cx="4669266" cy="782357"/>
          </a:xfrm>
        </p:spPr>
        <p:txBody>
          <a:bodyPr/>
          <a:lstStyle/>
          <a:p>
            <a:r>
              <a:rPr lang="en-GB" sz="3600" dirty="0" smtClean="0"/>
              <a:t>Critical software </a:t>
            </a:r>
            <a:br>
              <a:rPr lang="en-GB" sz="3600" dirty="0" smtClean="0"/>
            </a:br>
            <a:r>
              <a:rPr lang="en-GB" sz="3600" dirty="0" smtClean="0"/>
              <a:t>shortlist - Nexus</a:t>
            </a:r>
            <a:endParaRPr lang="en-GB" sz="3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601968" y="0"/>
            <a:ext cx="0" cy="141732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047114" y="3059362"/>
            <a:ext cx="4439208" cy="3769957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 smtClean="0"/>
              <a:t>The </a:t>
            </a:r>
            <a:r>
              <a:rPr lang="en-GB" u="sng" dirty="0" smtClean="0"/>
              <a:t>top business critical items</a:t>
            </a:r>
            <a:r>
              <a:rPr lang="en-GB" dirty="0" smtClean="0"/>
              <a:t> inventoried in Nexus software repository are sorted into a  </a:t>
            </a:r>
            <a:r>
              <a:rPr lang="en-GB" b="1" u="sng" dirty="0" smtClean="0"/>
              <a:t>shortlist</a:t>
            </a:r>
            <a:endParaRPr lang="en-GB" b="1" u="sng" dirty="0"/>
          </a:p>
        </p:txBody>
      </p:sp>
      <p:graphicFrame>
        <p:nvGraphicFramePr>
          <p:cNvPr id="17" name="Picture Placeholder 16"/>
          <p:cNvGraphicFramePr>
            <a:graphicFrameLocks noGrp="1"/>
          </p:cNvGraphicFramePr>
          <p:nvPr>
            <p:ph type="pic" sz="quarter" idx="13"/>
            <p:extLst>
              <p:ext uri="{D42A27DB-BD31-4B8C-83A1-F6EECF244321}">
                <p14:modId xmlns:p14="http://schemas.microsoft.com/office/powerpoint/2010/main" val="219652710"/>
              </p:ext>
            </p:extLst>
          </p:nvPr>
        </p:nvGraphicFramePr>
        <p:xfrm>
          <a:off x="396755" y="-206481"/>
          <a:ext cx="6309362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74836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Sustainability analysis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1405144"/>
              </p:ext>
            </p:extLst>
          </p:nvPr>
        </p:nvGraphicFramePr>
        <p:xfrm>
          <a:off x="828367" y="1474122"/>
          <a:ext cx="10906125" cy="3881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970722" y="5505471"/>
            <a:ext cx="877570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altLang="es-ES" dirty="0" smtClean="0"/>
              <a:t>The critical FOSS shortlist was assessed on 34 sustainability metrics</a:t>
            </a:r>
          </a:p>
          <a:p>
            <a:pPr>
              <a:spcAft>
                <a:spcPts val="600"/>
              </a:spcAft>
            </a:pPr>
            <a:r>
              <a:rPr lang="en-GB" altLang="es-ES" sz="1600" dirty="0" smtClean="0"/>
              <a:t>(including Community Activity, Performance, Quality and Security, </a:t>
            </a:r>
            <a:br>
              <a:rPr lang="en-GB" altLang="es-ES" sz="1600" dirty="0" smtClean="0"/>
            </a:br>
            <a:r>
              <a:rPr lang="en-GB" altLang="es-ES" sz="1600" dirty="0" smtClean="0"/>
              <a:t>Demographics and Diversity, Governance and FOSS support.)</a:t>
            </a:r>
            <a:endParaRPr lang="en-GB" altLang="es-ES" sz="1600" dirty="0"/>
          </a:p>
        </p:txBody>
      </p:sp>
    </p:spTree>
    <p:extLst>
      <p:ext uri="{BB962C8B-B14F-4D97-AF65-F5344CB8AC3E}">
        <p14:creationId xmlns:p14="http://schemas.microsoft.com/office/powerpoint/2010/main" val="4246477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Sustainability analysis - Nexus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251689"/>
              </p:ext>
            </p:extLst>
          </p:nvPr>
        </p:nvGraphicFramePr>
        <p:xfrm>
          <a:off x="838200" y="1825625"/>
          <a:ext cx="10906125" cy="3881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03508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Dependency analysis</a:t>
            </a:r>
            <a:endParaRPr lang="en-GB" dirty="0"/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5867398" y="4228020"/>
            <a:ext cx="5544314" cy="1828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 smtClean="0"/>
              <a:t>The analysis shows a relative fragmentation of the dependencies, apart from </a:t>
            </a:r>
            <a:r>
              <a:rPr lang="en-GB" sz="1800" dirty="0" err="1" smtClean="0"/>
              <a:t>Glibc</a:t>
            </a:r>
            <a:r>
              <a:rPr lang="en-GB" sz="1800" dirty="0" smtClean="0"/>
              <a:t> and Bash, which relate to the software shown in the table.</a:t>
            </a:r>
            <a:endParaRPr lang="en-GB" sz="1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68446"/>
              </p:ext>
            </p:extLst>
          </p:nvPr>
        </p:nvGraphicFramePr>
        <p:xfrm>
          <a:off x="1169792" y="1832229"/>
          <a:ext cx="4062034" cy="2194560"/>
        </p:xfrm>
        <a:graphic>
          <a:graphicData uri="http://schemas.openxmlformats.org/drawingml/2006/table">
            <a:tbl>
              <a:tblPr firstRow="1" firstCol="1" bandRow="1"/>
              <a:tblGrid>
                <a:gridCol w="2080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2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Components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2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Number of dependencies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2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Python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21 dependencies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2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Firefox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20 dependencies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2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gtk2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19 dependencies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2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XULRUNNER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17 dependencies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200" b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nfs-utils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15 dependencies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200" b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initscripts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14 dependencies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2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VLC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13 dependencies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2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rpm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12 dependencies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200" b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autofs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10 dependencies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971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2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subscription-manager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9 dependencies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2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Perl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 dependencies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024089"/>
              </p:ext>
            </p:extLst>
          </p:nvPr>
        </p:nvGraphicFramePr>
        <p:xfrm>
          <a:off x="1169792" y="4228020"/>
          <a:ext cx="4062034" cy="1828800"/>
        </p:xfrm>
        <a:graphic>
          <a:graphicData uri="http://schemas.openxmlformats.org/drawingml/2006/table">
            <a:tbl>
              <a:tblPr firstRow="1" firstCol="1" bandRow="1"/>
              <a:tblGrid>
                <a:gridCol w="1838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2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Components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2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Number of dependant software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200" b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Glibc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205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2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Bash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105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200" b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Zlib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42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200" b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coreutils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33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200" b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libselinux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32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2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libX11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30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200" b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systemd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2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Info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200" b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openssl</a:t>
                      </a:r>
                      <a:r>
                        <a:rPr lang="en-GB" sz="12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-libs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5" name="Content Placeholder 7"/>
          <p:cNvSpPr txBox="1">
            <a:spLocks/>
          </p:cNvSpPr>
          <p:nvPr/>
        </p:nvSpPr>
        <p:spPr>
          <a:xfrm>
            <a:off x="5867398" y="1832229"/>
            <a:ext cx="5618924" cy="2194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8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en-GB" sz="1800" dirty="0" smtClean="0"/>
              <a:t>The project also analysed the dependencies within the Critical FOSS shortlist. The components shown in the table have more than 1 dependency upon the shortlisted items</a:t>
            </a:r>
            <a:r>
              <a:rPr lang="en-GB" dirty="0" smtClean="0"/>
              <a:t>.</a:t>
            </a:r>
            <a:endParaRPr lang="en-GB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5779008" y="1832229"/>
            <a:ext cx="0" cy="1212723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79008" y="4228020"/>
            <a:ext cx="0" cy="1212723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183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C colour scheme">
      <a:dk1>
        <a:srgbClr val="4D4D4D"/>
      </a:dk1>
      <a:lt1>
        <a:srgbClr val="FFFFFF"/>
      </a:lt1>
      <a:dk2>
        <a:srgbClr val="034EA2"/>
      </a:dk2>
      <a:lt2>
        <a:srgbClr val="D3E8F9"/>
      </a:lt2>
      <a:accent1>
        <a:srgbClr val="1E858B"/>
      </a:accent1>
      <a:accent2>
        <a:srgbClr val="4BC5DE"/>
      </a:accent2>
      <a:accent3>
        <a:srgbClr val="1EC08A"/>
      </a:accent3>
      <a:accent4>
        <a:srgbClr val="ED8D2F"/>
      </a:accent4>
      <a:accent5>
        <a:srgbClr val="FFC000"/>
      </a:accent5>
      <a:accent6>
        <a:srgbClr val="E76C53"/>
      </a:accent6>
      <a:hlink>
        <a:srgbClr val="0563C1"/>
      </a:hlink>
      <a:folHlink>
        <a:srgbClr val="24337E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C_Presentation.pptx" id="{DF0E4C23-23CF-4CA0-B78D-4EE4E4812529}" vid="{A275074F-6DFA-4FBF-AA5C-38C3649C39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umero xmlns="a9f11be3-0efa-4f1b-881a-961758b37dba" xsi:nil="true"/>
    <lcf76f155ced4ddcb4097134ff3c332f xmlns="a9f11be3-0efa-4f1b-881a-961758b37dba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332AC3B87DEC046855C8ABDD6FB6DBF" ma:contentTypeVersion="11" ma:contentTypeDescription="Creare un nuovo documento." ma:contentTypeScope="" ma:versionID="6b4f024a53e3215c1999164bbc6f11c8">
  <xsd:schema xmlns:xsd="http://www.w3.org/2001/XMLSchema" xmlns:xs="http://www.w3.org/2001/XMLSchema" xmlns:p="http://schemas.microsoft.com/office/2006/metadata/properties" xmlns:ns2="a9f11be3-0efa-4f1b-881a-961758b37dba" targetNamespace="http://schemas.microsoft.com/office/2006/metadata/properties" ma:root="true" ma:fieldsID="38a0c608530e390f6f5b825110ac1187" ns2:_="">
    <xsd:import namespace="a9f11be3-0efa-4f1b-881a-961758b37d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Numero" minOccurs="0"/>
                <xsd:element ref="ns2:lcf76f155ced4ddcb4097134ff3c332f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f11be3-0efa-4f1b-881a-961758b37d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Numero" ma:index="12" nillable="true" ma:displayName="Numero" ma:format="Dropdown" ma:internalName="Numero" ma:percentage="FALSE">
      <xsd:simpleType>
        <xsd:restriction base="dms:Number"/>
      </xsd:simpleType>
    </xsd:element>
    <xsd:element name="lcf76f155ced4ddcb4097134ff3c332f" ma:index="14" nillable="true" ma:taxonomy="true" ma:internalName="lcf76f155ced4ddcb4097134ff3c332f" ma:taxonomyFieldName="MediaServiceImageTags" ma:displayName="Tag immagine" ma:readOnly="false" ma:fieldId="{5cf76f15-5ced-4ddc-b409-7134ff3c332f}" ma:taxonomyMulti="true" ma:sspId="0682759c-2ba5-4153-8aa6-117e4bb28b4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F87431-2774-4E17-BE38-8A579357848D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3A3681E-DE55-4D23-8F22-0DDDA2641C47}"/>
</file>

<file path=customXml/itemProps3.xml><?xml version="1.0" encoding="utf-8"?>
<ds:datastoreItem xmlns:ds="http://schemas.openxmlformats.org/officeDocument/2006/customXml" ds:itemID="{4B1CAF70-02D1-4551-A536-63581F6A809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1688</TotalTime>
  <Words>656</Words>
  <Application>Microsoft Office PowerPoint</Application>
  <PresentationFormat>Widescreen</PresentationFormat>
  <Paragraphs>202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</vt:lpstr>
      <vt:lpstr>Times New Roman</vt:lpstr>
      <vt:lpstr>Office Theme</vt:lpstr>
      <vt:lpstr>Governance and quality of software code   Auditing of free and open-source software   An updated Inventory for the FOSS used  within the European Commission* </vt:lpstr>
      <vt:lpstr>Counting and Screening FOSS</vt:lpstr>
      <vt:lpstr>Business criticality analysis</vt:lpstr>
      <vt:lpstr>The critical software shortlist</vt:lpstr>
      <vt:lpstr>Business criticality analysis - Nexus</vt:lpstr>
      <vt:lpstr>Critical software  shortlist - Nexus</vt:lpstr>
      <vt:lpstr>Sustainability analysis</vt:lpstr>
      <vt:lpstr>Sustainability analysis - Nexus</vt:lpstr>
      <vt:lpstr>Dependency analysis</vt:lpstr>
      <vt:lpstr>Project Documents</vt:lpstr>
    </vt:vector>
  </TitlesOfParts>
  <Company>European Commission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Yvonne (COMM)</dc:creator>
  <cp:lastModifiedBy>ARORA Saranjit Singh (DIGIT-EXT)</cp:lastModifiedBy>
  <cp:revision>113</cp:revision>
  <dcterms:created xsi:type="dcterms:W3CDTF">2019-08-09T12:06:42Z</dcterms:created>
  <dcterms:modified xsi:type="dcterms:W3CDTF">2020-05-13T12:25:29Z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0x0101007332AC3B87DEC046855C8ABDD6FB6DBF</vt:lpwstr>
  </property>
</Properties>
</file>