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fe993fa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fe993fa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fe993fa6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fe993fa6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fe993fa6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fe993fa6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fe993fa6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fe993fa6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fe993fa6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fe993fa6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fe993fa6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fe993fa6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ff28b40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ff28b40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ff33fd2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ff33fd2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ff28b401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ff28b40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fe993fa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fe993fa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fe993fa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e993fa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fe993fa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e993fa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Falhas Bizantinas</a:t>
            </a:r>
            <a:endParaRPr sz="6000"/>
          </a:p>
        </p:txBody>
      </p:sp>
      <p:sp>
        <p:nvSpPr>
          <p:cNvPr id="106" name="Google Shape;106;p25"/>
          <p:cNvSpPr txBox="1"/>
          <p:nvPr>
            <p:ph idx="1" type="subTitle"/>
          </p:nvPr>
        </p:nvSpPr>
        <p:spPr>
          <a:xfrm>
            <a:off x="510450" y="3182342"/>
            <a:ext cx="8123100" cy="15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Fábio Volkmann Coelho	</a:t>
            </a:r>
            <a:endParaRPr/>
          </a:p>
          <a:p>
            <a:pPr indent="0" lvl="0" marL="0" rtl="0" algn="l">
              <a:spcBef>
                <a:spcPts val="0"/>
              </a:spcBef>
              <a:spcAft>
                <a:spcPts val="0"/>
              </a:spcAft>
              <a:buNone/>
            </a:pPr>
            <a:r>
              <a:rPr lang="en"/>
              <a:t>Sistemas Distribuidos</a:t>
            </a:r>
            <a:endParaRPr/>
          </a:p>
          <a:p>
            <a:pPr indent="0" lvl="0" marL="0" rtl="0" algn="l">
              <a:spcBef>
                <a:spcPts val="0"/>
              </a:spcBef>
              <a:spcAft>
                <a:spcPts val="0"/>
              </a:spcAft>
              <a:buNone/>
            </a:pPr>
            <a:r>
              <a:rPr lang="en"/>
              <a:t>Universidade do Vale do Itajaí - Univali</a:t>
            </a:r>
            <a:endParaRPr/>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
        <p:nvSpPr>
          <p:cNvPr id="108" name="Google Shape;10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General (Commander) traidor.</a:t>
            </a:r>
            <a:endParaRPr>
              <a:solidFill>
                <a:srgbClr val="666666"/>
              </a:solidFill>
            </a:endParaRPr>
          </a:p>
        </p:txBody>
      </p:sp>
      <p:sp>
        <p:nvSpPr>
          <p:cNvPr id="168" name="Google Shape;16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200">
                <a:solidFill>
                  <a:srgbClr val="434343"/>
                </a:solidFill>
                <a:highlight>
                  <a:srgbClr val="F8F9FA"/>
                </a:highlight>
              </a:rPr>
              <a:t>Se nove generais estiverem votando, quatro dos quais apóiam o ataque e outros quatro são a favor da retirada, o nono general (general traidor) pode enviar um voto de retirada aos generais a favor da retirada e um voto de ataque aos demais. Aqueles que receberam um voto de retirada do nono general recuam, enquanto os demais atacam.</a:t>
            </a:r>
            <a:endParaRPr sz="2200">
              <a:solidFill>
                <a:srgbClr val="434343"/>
              </a:solidFill>
              <a:highlight>
                <a:srgbClr val="F8F9FA"/>
              </a:highlight>
            </a:endParaRPr>
          </a:p>
          <a:p>
            <a:pPr indent="0" lvl="0" marL="0" rtl="0" algn="l">
              <a:spcBef>
                <a:spcPts val="0"/>
              </a:spcBef>
              <a:spcAft>
                <a:spcPts val="1600"/>
              </a:spcAft>
              <a:buNone/>
            </a:pPr>
            <a:r>
              <a:t/>
            </a:r>
            <a:endParaRPr sz="2200">
              <a:solidFill>
                <a:srgbClr val="434343"/>
              </a:solidFill>
            </a:endParaRPr>
          </a:p>
        </p:txBody>
      </p:sp>
      <p:sp>
        <p:nvSpPr>
          <p:cNvPr id="169" name="Google Shape;16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5"/>
          <p:cNvPicPr preferRelativeResize="0"/>
          <p:nvPr/>
        </p:nvPicPr>
        <p:blipFill>
          <a:blip r:embed="rId3">
            <a:alphaModFix/>
          </a:blip>
          <a:stretch>
            <a:fillRect/>
          </a:stretch>
        </p:blipFill>
        <p:spPr>
          <a:xfrm>
            <a:off x="311700" y="256466"/>
            <a:ext cx="8520602" cy="4630561"/>
          </a:xfrm>
          <a:prstGeom prst="rect">
            <a:avLst/>
          </a:prstGeom>
          <a:noFill/>
          <a:ln>
            <a:noFill/>
          </a:ln>
        </p:spPr>
      </p:pic>
      <p:sp>
        <p:nvSpPr>
          <p:cNvPr id="177" name="Google Shape;17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Tenente (Lieutenant) traidor</a:t>
            </a:r>
            <a:endParaRPr>
              <a:solidFill>
                <a:srgbClr val="666666"/>
              </a:solidFill>
            </a:endParaRPr>
          </a:p>
        </p:txBody>
      </p:sp>
      <p:sp>
        <p:nvSpPr>
          <p:cNvPr id="183" name="Google Shape;18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200">
                <a:solidFill>
                  <a:srgbClr val="434343"/>
                </a:solidFill>
                <a:highlight>
                  <a:srgbClr val="F8F9FA"/>
                </a:highlight>
              </a:rPr>
              <a:t>Como os generais estão fisicamente separados, precisam enviar seus votos por meio de mensageiros que podem não entregar os votos ou podem forjar votos falsos (mensageiro traidor).</a:t>
            </a:r>
            <a:endParaRPr sz="2200">
              <a:solidFill>
                <a:srgbClr val="434343"/>
              </a:solidFill>
              <a:highlight>
                <a:srgbClr val="F8F9FA"/>
              </a:highlight>
            </a:endParaRPr>
          </a:p>
          <a:p>
            <a:pPr indent="0" lvl="0" marL="0" rtl="0" algn="l">
              <a:spcBef>
                <a:spcPts val="0"/>
              </a:spcBef>
              <a:spcAft>
                <a:spcPts val="1600"/>
              </a:spcAft>
              <a:buNone/>
            </a:pPr>
            <a:r>
              <a:t/>
            </a:r>
            <a:endParaRPr sz="2200">
              <a:solidFill>
                <a:srgbClr val="434343"/>
              </a:solidFill>
            </a:endParaRPr>
          </a:p>
        </p:txBody>
      </p:sp>
      <p:sp>
        <p:nvSpPr>
          <p:cNvPr id="184" name="Google Shape;18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Mapeando para computação</a:t>
            </a:r>
            <a:endParaRPr>
              <a:solidFill>
                <a:srgbClr val="666666"/>
              </a:solidFill>
            </a:endParaRPr>
          </a:p>
        </p:txBody>
      </p:sp>
      <p:sp>
        <p:nvSpPr>
          <p:cNvPr id="190" name="Google Shape;19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2200">
                <a:solidFill>
                  <a:srgbClr val="434343"/>
                </a:solidFill>
                <a:highlight>
                  <a:srgbClr val="F8F9FA"/>
                </a:highlight>
              </a:rPr>
              <a:t>O mapeamento típico dessa história para os sistemas de computadores é que os computadores são generais e seus links de sistemas de comunicação são os tenentes/mensageiros.</a:t>
            </a:r>
            <a:endParaRPr sz="2200">
              <a:solidFill>
                <a:srgbClr val="434343"/>
              </a:solidFill>
            </a:endParaRPr>
          </a:p>
        </p:txBody>
      </p:sp>
      <p:sp>
        <p:nvSpPr>
          <p:cNvPr id="191" name="Google Shape;19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idx="1" type="body"/>
          </p:nvPr>
        </p:nvSpPr>
        <p:spPr>
          <a:xfrm>
            <a:off x="311700" y="527050"/>
            <a:ext cx="8520600" cy="40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434343"/>
                </a:solidFill>
                <a:highlight>
                  <a:srgbClr val="F8F9FA"/>
                </a:highlight>
              </a:rPr>
              <a:t>Todos os nós participantes precisam concordar com todas as mensagens transmitidas entre os nós. Se um grupo de nós está corrompido ou a mensagem que eles transmitem está corrompida, a rede como um todo não deve ser afetada por ele e deve resistir a esse 'ataque'. </a:t>
            </a:r>
            <a:endParaRPr sz="2200">
              <a:solidFill>
                <a:srgbClr val="434343"/>
              </a:solidFill>
              <a:highlight>
                <a:srgbClr val="F8F9FA"/>
              </a:highlight>
            </a:endParaRPr>
          </a:p>
          <a:p>
            <a:pPr indent="0" lvl="0" marL="0" rtl="0" algn="l">
              <a:spcBef>
                <a:spcPts val="1600"/>
              </a:spcBef>
              <a:spcAft>
                <a:spcPts val="0"/>
              </a:spcAft>
              <a:buNone/>
            </a:pPr>
            <a:r>
              <a:rPr lang="en" sz="2200">
                <a:solidFill>
                  <a:srgbClr val="434343"/>
                </a:solidFill>
                <a:highlight>
                  <a:srgbClr val="F8F9FA"/>
                </a:highlight>
              </a:rPr>
              <a:t>Este acordo é chamado de consenso. </a:t>
            </a:r>
            <a:endParaRPr sz="2200">
              <a:solidFill>
                <a:srgbClr val="434343"/>
              </a:solidFill>
              <a:highlight>
                <a:srgbClr val="F8F9FA"/>
              </a:highlight>
            </a:endParaRPr>
          </a:p>
          <a:p>
            <a:pPr indent="0" lvl="0" marL="0" rtl="0" algn="l">
              <a:spcBef>
                <a:spcPts val="1600"/>
              </a:spcBef>
              <a:spcAft>
                <a:spcPts val="0"/>
              </a:spcAft>
              <a:buNone/>
            </a:pPr>
            <a:r>
              <a:t/>
            </a:r>
            <a:endParaRPr sz="2400">
              <a:solidFill>
                <a:srgbClr val="434343"/>
              </a:solidFill>
              <a:highlight>
                <a:srgbClr val="F8F9FA"/>
              </a:highlight>
            </a:endParaRPr>
          </a:p>
          <a:p>
            <a:pPr indent="0" lvl="0" marL="0" rtl="0" algn="l">
              <a:spcBef>
                <a:spcPts val="1600"/>
              </a:spcBef>
              <a:spcAft>
                <a:spcPts val="1600"/>
              </a:spcAft>
              <a:buNone/>
            </a:pPr>
            <a:r>
              <a:t/>
            </a:r>
            <a:endParaRPr sz="2400">
              <a:solidFill>
                <a:srgbClr val="434343"/>
              </a:solidFill>
            </a:endParaRPr>
          </a:p>
        </p:txBody>
      </p:sp>
      <p:sp>
        <p:nvSpPr>
          <p:cNvPr id="197" name="Google Shape;19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434343"/>
                </a:solidFill>
                <a:highlight>
                  <a:srgbClr val="F8F9FA"/>
                </a:highlight>
              </a:rPr>
              <a:t>A única maneira de obter consenso nesses tipos de sistema distribuído é ter pelo menos ⅔ ou mais nós confiáveis ​​e honestos. Isso significa que, se a maioria da rede decidir agir maliciosamente, o sistema ficará suscetível a falhas e ataques</a:t>
            </a:r>
            <a:endParaRPr sz="2200">
              <a:solidFill>
                <a:srgbClr val="434343"/>
              </a:solidFill>
              <a:highlight>
                <a:srgbClr val="F8F9FA"/>
              </a:highlight>
            </a:endParaRPr>
          </a:p>
          <a:p>
            <a:pPr indent="0" lvl="0" marL="0" rtl="0" algn="l">
              <a:spcBef>
                <a:spcPts val="1600"/>
              </a:spcBef>
              <a:spcAft>
                <a:spcPts val="1600"/>
              </a:spcAft>
              <a:buNone/>
            </a:pPr>
            <a:r>
              <a:t/>
            </a:r>
            <a:endParaRPr sz="2200">
              <a:solidFill>
                <a:srgbClr val="434343"/>
              </a:solidFill>
            </a:endParaRPr>
          </a:p>
        </p:txBody>
      </p:sp>
      <p:sp>
        <p:nvSpPr>
          <p:cNvPr id="203" name="Google Shape;20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idx="1" type="body"/>
          </p:nvPr>
        </p:nvSpPr>
        <p:spPr>
          <a:xfrm>
            <a:off x="311700" y="544850"/>
            <a:ext cx="8520600" cy="4053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600">
                <a:solidFill>
                  <a:srgbClr val="434343"/>
                </a:solidFill>
              </a:rPr>
              <a:t>Perguntas?</a:t>
            </a:r>
            <a:endParaRPr sz="3600">
              <a:solidFill>
                <a:srgbClr val="434343"/>
              </a:solidFill>
            </a:endParaRPr>
          </a:p>
        </p:txBody>
      </p:sp>
      <p:sp>
        <p:nvSpPr>
          <p:cNvPr id="209" name="Google Shape;20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Tópicos</a:t>
            </a:r>
            <a:endParaRPr>
              <a:solidFill>
                <a:srgbClr val="999999"/>
              </a:solidFill>
            </a:endParaRPr>
          </a:p>
        </p:txBody>
      </p:sp>
      <p:sp>
        <p:nvSpPr>
          <p:cNvPr id="114" name="Google Shape;11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Introdução.</a:t>
            </a:r>
            <a:endParaRPr/>
          </a:p>
          <a:p>
            <a:pPr indent="-342900" lvl="0" marL="457200" rtl="0" algn="l">
              <a:spcBef>
                <a:spcPts val="0"/>
              </a:spcBef>
              <a:spcAft>
                <a:spcPts val="0"/>
              </a:spcAft>
              <a:buSzPts val="1800"/>
              <a:buChar char="●"/>
            </a:pPr>
            <a:r>
              <a:rPr lang="en"/>
              <a:t>Topologias.</a:t>
            </a:r>
            <a:endParaRPr/>
          </a:p>
          <a:p>
            <a:pPr indent="-342900" lvl="0" marL="457200" rtl="0" algn="l">
              <a:spcBef>
                <a:spcPts val="0"/>
              </a:spcBef>
              <a:spcAft>
                <a:spcPts val="0"/>
              </a:spcAft>
              <a:buSzPts val="1800"/>
              <a:buChar char="●"/>
            </a:pPr>
            <a:r>
              <a:rPr lang="en"/>
              <a:t>O problema dos Generais Bizantinos.</a:t>
            </a:r>
            <a:endParaRPr/>
          </a:p>
          <a:p>
            <a:pPr indent="-342900" lvl="0" marL="457200" rtl="0" algn="l">
              <a:spcBef>
                <a:spcPts val="0"/>
              </a:spcBef>
              <a:spcAft>
                <a:spcPts val="0"/>
              </a:spcAft>
              <a:buSzPts val="1800"/>
              <a:buChar char="●"/>
            </a:pPr>
            <a:r>
              <a:rPr lang="en"/>
              <a:t>Consenso.</a:t>
            </a:r>
            <a:endParaRPr/>
          </a:p>
          <a:p>
            <a:pPr indent="-342900" lvl="0" marL="457200" rtl="0" algn="l">
              <a:spcBef>
                <a:spcPts val="0"/>
              </a:spcBef>
              <a:spcAft>
                <a:spcPts val="0"/>
              </a:spcAft>
              <a:buSzPts val="1800"/>
              <a:buChar char="●"/>
            </a:pPr>
            <a:r>
              <a:rPr lang="en"/>
              <a:t>Perguntas.</a:t>
            </a:r>
            <a:endParaRPr/>
          </a:p>
        </p:txBody>
      </p:sp>
      <p:sp>
        <p:nvSpPr>
          <p:cNvPr id="115" name="Google Shape;11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Introdução</a:t>
            </a:r>
            <a:endParaRPr>
              <a:solidFill>
                <a:srgbClr val="999999"/>
              </a:solidFill>
            </a:endParaRPr>
          </a:p>
        </p:txBody>
      </p:sp>
      <p:sp>
        <p:nvSpPr>
          <p:cNvPr id="121" name="Google Shape;121;p27"/>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434343"/>
                </a:solidFill>
                <a:highlight>
                  <a:srgbClr val="FFFFFF"/>
                </a:highlight>
              </a:rPr>
              <a:t>O problema dos Generais Bizantinos, também chamados de BGP, é um problema clássico enfrentado por qualquer sistema de computação </a:t>
            </a:r>
            <a:r>
              <a:rPr lang="en" sz="2200">
                <a:solidFill>
                  <a:srgbClr val="434343"/>
                </a:solidFill>
                <a:highlight>
                  <a:srgbClr val="FFFFFF"/>
                </a:highlight>
              </a:rPr>
              <a:t>distribuída</a:t>
            </a:r>
            <a:r>
              <a:rPr lang="en" sz="2200">
                <a:solidFill>
                  <a:srgbClr val="434343"/>
                </a:solidFill>
                <a:highlight>
                  <a:srgbClr val="FFFFFF"/>
                </a:highlight>
              </a:rPr>
              <a:t>. O problema foi formalizado por Robert Shostak, que o apelidou de problema de consistência interativa. Este trabalho foi realizado em 1978 no contexto do projeto SIFT (Software Implemented Fault Tolerance), patrocinado pela NASA, no Laboratório de Ciência da Computação da SRI (</a:t>
            </a:r>
            <a:r>
              <a:rPr lang="en" sz="2200">
                <a:solidFill>
                  <a:srgbClr val="434343"/>
                </a:solidFill>
              </a:rPr>
              <a:t>Stanford Research Institute)</a:t>
            </a:r>
            <a:r>
              <a:rPr lang="en" sz="2200">
                <a:solidFill>
                  <a:srgbClr val="434343"/>
                </a:solidFill>
                <a:highlight>
                  <a:srgbClr val="FFFFFF"/>
                </a:highlight>
              </a:rPr>
              <a:t> International.</a:t>
            </a:r>
            <a:endParaRPr sz="2200">
              <a:solidFill>
                <a:srgbClr val="434343"/>
              </a:solidFill>
              <a:highlight>
                <a:srgbClr val="FFFFFF"/>
              </a:highlight>
            </a:endParaRPr>
          </a:p>
          <a:p>
            <a:pPr indent="0" lvl="0" marL="0" rtl="0" algn="l">
              <a:spcBef>
                <a:spcPts val="1600"/>
              </a:spcBef>
              <a:spcAft>
                <a:spcPts val="0"/>
              </a:spcAft>
              <a:buNone/>
            </a:pPr>
            <a:r>
              <a:t/>
            </a:r>
            <a:endParaRPr sz="2200">
              <a:solidFill>
                <a:srgbClr val="434343"/>
              </a:solidFill>
              <a:highlight>
                <a:srgbClr val="FFFFFF"/>
              </a:highlight>
            </a:endParaRPr>
          </a:p>
          <a:p>
            <a:pPr indent="0" lvl="0" marL="0" rtl="0" algn="l">
              <a:spcBef>
                <a:spcPts val="1600"/>
              </a:spcBef>
              <a:spcAft>
                <a:spcPts val="1600"/>
              </a:spcAft>
              <a:buNone/>
            </a:pPr>
            <a:r>
              <a:t/>
            </a:r>
            <a:endParaRPr sz="1600">
              <a:solidFill>
                <a:srgbClr val="434343"/>
              </a:solidFill>
              <a:highlight>
                <a:srgbClr val="FFFFFF"/>
              </a:highlight>
              <a:latin typeface="Georgia"/>
              <a:ea typeface="Georgia"/>
              <a:cs typeface="Georgia"/>
              <a:sym typeface="Georgia"/>
            </a:endParaRPr>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Sistemas Distribuidos</a:t>
            </a:r>
            <a:endParaRPr>
              <a:solidFill>
                <a:srgbClr val="999999"/>
              </a:solidFill>
            </a:endParaRPr>
          </a:p>
        </p:txBody>
      </p:sp>
      <p:sp>
        <p:nvSpPr>
          <p:cNvPr id="128" name="Google Shape;12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highlight>
                  <a:schemeClr val="lt1"/>
                </a:highlight>
              </a:rPr>
              <a:t>Distribuídos: Nos sistemas distribuídos, não há autoridade central. Cada nó está conectado a todos os outros nós e tem exatamente a mesma autoridade. Podendo o poder de processamento mudar de nó para nó.</a:t>
            </a:r>
            <a:endParaRPr sz="2000">
              <a:solidFill>
                <a:srgbClr val="434343"/>
              </a:solidFill>
              <a:highlight>
                <a:schemeClr val="lt1"/>
              </a:highlight>
            </a:endParaRPr>
          </a:p>
          <a:p>
            <a:pPr indent="0" lvl="0" marL="0" rtl="0" algn="l">
              <a:spcBef>
                <a:spcPts val="1600"/>
              </a:spcBef>
              <a:spcAft>
                <a:spcPts val="1600"/>
              </a:spcAft>
              <a:buNone/>
            </a:pPr>
            <a:r>
              <a:rPr lang="en" sz="2000">
                <a:solidFill>
                  <a:srgbClr val="434343"/>
                </a:solidFill>
                <a:highlight>
                  <a:schemeClr val="lt1"/>
                </a:highlight>
              </a:rPr>
              <a:t>Descentralizadas: Nos sistemas descentralizados, existem vários servidores que recebem mensagens de um servidor central. Os nós individuais estão conectados aos servidores secundários. No entanto, em alguns sistemas, todos os servidores podem ser iguais em hierarquia, sem servidor central.</a:t>
            </a:r>
            <a:endParaRPr sz="2000">
              <a:solidFill>
                <a:srgbClr val="434343"/>
              </a:solidFill>
              <a:highlight>
                <a:schemeClr val="lt1"/>
              </a:highlight>
            </a:endParaRPr>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9"/>
          <p:cNvPicPr preferRelativeResize="0"/>
          <p:nvPr/>
        </p:nvPicPr>
        <p:blipFill>
          <a:blip r:embed="rId3">
            <a:alphaModFix/>
          </a:blip>
          <a:stretch>
            <a:fillRect/>
          </a:stretch>
        </p:blipFill>
        <p:spPr>
          <a:xfrm>
            <a:off x="1103025" y="440600"/>
            <a:ext cx="6937925" cy="4262276"/>
          </a:xfrm>
          <a:prstGeom prst="rect">
            <a:avLst/>
          </a:prstGeom>
          <a:noFill/>
          <a:ln>
            <a:noFill/>
          </a:ln>
        </p:spPr>
      </p:pic>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 problema dos Generais Bizantinos.</a:t>
            </a:r>
            <a:endParaRPr/>
          </a:p>
        </p:txBody>
      </p:sp>
      <p:sp>
        <p:nvSpPr>
          <p:cNvPr id="141" name="Google Shape;141;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O império Bizantino, decidiu capturar uma cidade. Infelizmente, há uma forte resistência dentro da cidade. O exército cercou completamente a cidade e necessita tomar decisões sobre o ataque.</a:t>
            </a:r>
            <a:endParaRPr sz="2100">
              <a:solidFill>
                <a:srgbClr val="222222"/>
              </a:solidFill>
              <a:highlight>
                <a:srgbClr val="F8F9FA"/>
              </a:highlight>
              <a:latin typeface="Arial"/>
              <a:ea typeface="Arial"/>
              <a:cs typeface="Arial"/>
              <a:sym typeface="Arial"/>
            </a:endParaRPr>
          </a:p>
          <a:p>
            <a:pPr indent="0" lvl="0" marL="0" rtl="0" algn="l">
              <a:spcBef>
                <a:spcPts val="1600"/>
              </a:spcBef>
              <a:spcAft>
                <a:spcPts val="1600"/>
              </a:spcAft>
              <a:buNone/>
            </a:pPr>
            <a:r>
              <a:t/>
            </a:r>
            <a:endParaRPr sz="2400"/>
          </a:p>
        </p:txBody>
      </p:sp>
      <p:sp>
        <p:nvSpPr>
          <p:cNvPr id="142" name="Google Shape;14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idx="1" type="body"/>
          </p:nvPr>
        </p:nvSpPr>
        <p:spPr>
          <a:xfrm>
            <a:off x="311700" y="729700"/>
            <a:ext cx="8520600" cy="38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434343"/>
                </a:solidFill>
              </a:rPr>
              <a:t>O exército está separado por divisões, e cada divisão possui um general. Os generais se comunicam entre si, e com todos os tenentes da sua divisão somente por mensagens. Todos os generais precisam concordar com um dos dois planos:</a:t>
            </a:r>
            <a:endParaRPr sz="2200">
              <a:solidFill>
                <a:srgbClr val="434343"/>
              </a:solidFill>
            </a:endParaRPr>
          </a:p>
          <a:p>
            <a:pPr indent="-368300" lvl="0" marL="457200" rtl="0" algn="l">
              <a:spcBef>
                <a:spcPts val="1600"/>
              </a:spcBef>
              <a:spcAft>
                <a:spcPts val="0"/>
              </a:spcAft>
              <a:buClr>
                <a:srgbClr val="434343"/>
              </a:buClr>
              <a:buSzPts val="2200"/>
              <a:buChar char="-"/>
            </a:pPr>
            <a:r>
              <a:rPr lang="en" sz="2200">
                <a:solidFill>
                  <a:srgbClr val="434343"/>
                </a:solidFill>
              </a:rPr>
              <a:t>Atacar todos juntos</a:t>
            </a:r>
            <a:endParaRPr sz="2200">
              <a:solidFill>
                <a:srgbClr val="434343"/>
              </a:solidFill>
            </a:endParaRPr>
          </a:p>
          <a:p>
            <a:pPr indent="-368300" lvl="0" marL="457200" rtl="0" algn="l">
              <a:spcBef>
                <a:spcPts val="0"/>
              </a:spcBef>
              <a:spcAft>
                <a:spcPts val="0"/>
              </a:spcAft>
              <a:buClr>
                <a:srgbClr val="434343"/>
              </a:buClr>
              <a:buSzPts val="2200"/>
              <a:buChar char="-"/>
            </a:pPr>
            <a:r>
              <a:rPr lang="en" sz="2200">
                <a:solidFill>
                  <a:srgbClr val="434343"/>
                </a:solidFill>
              </a:rPr>
              <a:t>Bater em retirada todos juntos</a:t>
            </a:r>
            <a:endParaRPr sz="2200">
              <a:solidFill>
                <a:srgbClr val="434343"/>
              </a:solidFill>
            </a:endParaRPr>
          </a:p>
          <a:p>
            <a:pPr indent="0" lvl="0" marL="0" rtl="0" algn="l">
              <a:spcBef>
                <a:spcPts val="1600"/>
              </a:spcBef>
              <a:spcAft>
                <a:spcPts val="0"/>
              </a:spcAft>
              <a:buNone/>
            </a:pPr>
            <a:r>
              <a:rPr lang="en" sz="2200">
                <a:solidFill>
                  <a:srgbClr val="434343"/>
                </a:solidFill>
              </a:rPr>
              <a:t>Se o plano não for executado por todos, então o exército irá perder.</a:t>
            </a:r>
            <a:endParaRPr sz="2200">
              <a:solidFill>
                <a:srgbClr val="434343"/>
              </a:solidFill>
            </a:endParaRPr>
          </a:p>
          <a:p>
            <a:pPr indent="0" lvl="0" marL="0" rtl="0" algn="l">
              <a:spcBef>
                <a:spcPts val="1600"/>
              </a:spcBef>
              <a:spcAft>
                <a:spcPts val="1600"/>
              </a:spcAft>
              <a:buNone/>
            </a:pPr>
            <a:r>
              <a:t/>
            </a:r>
            <a:endParaRPr sz="2200">
              <a:solidFill>
                <a:srgbClr val="434343"/>
              </a:solidFill>
              <a:highlight>
                <a:srgbClr val="000000"/>
              </a:highlight>
            </a:endParaRPr>
          </a:p>
        </p:txBody>
      </p:sp>
      <p:sp>
        <p:nvSpPr>
          <p:cNvPr id="148" name="Google Shape;14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idx="1" type="body"/>
          </p:nvPr>
        </p:nvSpPr>
        <p:spPr>
          <a:xfrm>
            <a:off x="311700" y="469775"/>
            <a:ext cx="8520600" cy="4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434343"/>
                </a:solidFill>
              </a:rPr>
              <a:t>Entretanto, alguns dos mensageiros e generais são traidores. Existindo uma grande chance deles enviarem uma mensagem incorreta. Como exemplo, será utilizado um general (Commander), 2 tenentes (Lieutenant) e 2 tipos de mensagens: Atacar(Attack) e Bater em Retirada (Retreat).</a:t>
            </a:r>
            <a:endParaRPr sz="2200">
              <a:solidFill>
                <a:srgbClr val="434343"/>
              </a:solidFill>
            </a:endParaRPr>
          </a:p>
          <a:p>
            <a:pPr indent="0" lvl="0" marL="0" rtl="0" algn="l">
              <a:spcBef>
                <a:spcPts val="1600"/>
              </a:spcBef>
              <a:spcAft>
                <a:spcPts val="1600"/>
              </a:spcAft>
              <a:buNone/>
            </a:pPr>
            <a:r>
              <a:t/>
            </a:r>
            <a:endParaRPr sz="2200">
              <a:solidFill>
                <a:srgbClr val="434343"/>
              </a:solidFill>
            </a:endParaRPr>
          </a:p>
        </p:txBody>
      </p:sp>
      <p:sp>
        <p:nvSpPr>
          <p:cNvPr id="154" name="Google Shape;15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33"/>
          <p:cNvPicPr preferRelativeResize="0"/>
          <p:nvPr/>
        </p:nvPicPr>
        <p:blipFill>
          <a:blip r:embed="rId3">
            <a:alphaModFix/>
          </a:blip>
          <a:stretch>
            <a:fillRect/>
          </a:stretch>
        </p:blipFill>
        <p:spPr>
          <a:xfrm>
            <a:off x="311700" y="576802"/>
            <a:ext cx="8520602" cy="3989884"/>
          </a:xfrm>
          <a:prstGeom prst="rect">
            <a:avLst/>
          </a:prstGeom>
          <a:noFill/>
          <a:ln>
            <a:noFill/>
          </a:ln>
        </p:spPr>
      </p:pic>
      <p:sp>
        <p:nvSpPr>
          <p:cNvPr id="162" name="Google Shape;16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