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handoutMasterIdLst>
    <p:handoutMasterId r:id="rId5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4257338" cy="10693400"/>
  <p:notesSz cx="10693400" cy="10693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9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722" y="96"/>
      </p:cViewPr>
      <p:guideLst>
        <p:guide orient="horz" pos="2880"/>
        <p:guide pos="290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321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BFF1EAC-046B-4479-AC8F-7421521496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F9173B-56F9-4BB0-968D-BC9017F975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057900" y="0"/>
            <a:ext cx="463232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2A8E8-391C-4735-93B8-1E77E3A42237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75FDD2-0DFF-48A1-AE7B-D5A02DBD85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46339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41AB60-412D-4B01-9405-D6C54FC34D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057900" y="10156825"/>
            <a:ext cx="463232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B420E-059A-4ACB-B8C8-FF1D55B73E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22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84163-7A93-4372-B688-CA9EAA1FB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2167" y="1750059"/>
            <a:ext cx="10693004" cy="3722887"/>
          </a:xfrm>
        </p:spPr>
        <p:txBody>
          <a:bodyPr anchor="b"/>
          <a:lstStyle>
            <a:lvl1pPr algn="ctr">
              <a:defRPr sz="7016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CC1ADA-CE91-4812-A1AE-841EF7CFE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2167" y="5616511"/>
            <a:ext cx="10693004" cy="2581762"/>
          </a:xfrm>
        </p:spPr>
        <p:txBody>
          <a:bodyPr/>
          <a:lstStyle>
            <a:lvl1pPr marL="0" indent="0" algn="ctr">
              <a:buNone/>
              <a:defRPr sz="2807"/>
            </a:lvl1pPr>
            <a:lvl2pPr marL="534677" indent="0" algn="ctr">
              <a:buNone/>
              <a:defRPr sz="2339"/>
            </a:lvl2pPr>
            <a:lvl3pPr marL="1069352" indent="0" algn="ctr">
              <a:buNone/>
              <a:defRPr sz="2105"/>
            </a:lvl3pPr>
            <a:lvl4pPr marL="1604030" indent="0" algn="ctr">
              <a:buNone/>
              <a:defRPr sz="1871"/>
            </a:lvl4pPr>
            <a:lvl5pPr marL="2138706" indent="0" algn="ctr">
              <a:buNone/>
              <a:defRPr sz="1871"/>
            </a:lvl5pPr>
            <a:lvl6pPr marL="2673382" indent="0" algn="ctr">
              <a:buNone/>
              <a:defRPr sz="1871"/>
            </a:lvl6pPr>
            <a:lvl7pPr marL="3208058" indent="0" algn="ctr">
              <a:buNone/>
              <a:defRPr sz="1871"/>
            </a:lvl7pPr>
            <a:lvl8pPr marL="3742736" indent="0" algn="ctr">
              <a:buNone/>
              <a:defRPr sz="1871"/>
            </a:lvl8pPr>
            <a:lvl9pPr marL="4277411" indent="0" algn="ctr">
              <a:buNone/>
              <a:defRPr sz="1871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22205E-8BDE-41FC-B92C-E2CE5ABB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635A-3EAF-4980-B31E-C31B450D7D3B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DE6E72-D3B1-494D-99DD-07C20AE4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B8AE3E-2786-4AF6-8F1A-032C9662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2">
              <a:lnSpc>
                <a:spcPts val="1805"/>
              </a:lnSpc>
            </a:pPr>
            <a:fld id="{81D60167-4931-47E6-BA6A-407CBD079E47}" type="slidenum">
              <a:rPr lang="pt-BR" spc="-5" smtClean="0"/>
              <a:pPr marL="38102">
                <a:lnSpc>
                  <a:spcPts val="1805"/>
                </a:lnSpc>
              </a:pPr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427562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F4E60-D038-461B-A875-92BA1EC4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D74DFA-A582-4BA5-A2A0-0822377D8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F09408-6B37-4C88-8ABD-4F4C5131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635A-3EAF-4980-B31E-C31B450D7D3B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CF51F2-AC67-4F4B-9B5D-0B93ADDA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0D8C7C-55A5-4547-B485-16FF7E3B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2">
              <a:lnSpc>
                <a:spcPts val="1805"/>
              </a:lnSpc>
            </a:pPr>
            <a:fld id="{81D60167-4931-47E6-BA6A-407CBD079E47}" type="slidenum">
              <a:rPr lang="pt-BR" spc="-5" smtClean="0"/>
              <a:pPr marL="38102">
                <a:lnSpc>
                  <a:spcPts val="1805"/>
                </a:lnSpc>
              </a:pPr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195763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D8CE9F-4A7B-4E3D-86BE-9516692E7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02909" y="569325"/>
            <a:ext cx="3074239" cy="90621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4A17C1-CBDC-48CF-BB44-464D3237D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0192" y="569325"/>
            <a:ext cx="9044499" cy="90621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FB02BD-8D35-48C0-B00C-B9B54535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635A-3EAF-4980-B31E-C31B450D7D3B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A091DF-4C2E-4CE7-8C56-B18B88C8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49FAF-B00B-4ADC-BBA2-360B5BCB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2">
              <a:lnSpc>
                <a:spcPts val="1805"/>
              </a:lnSpc>
            </a:pPr>
            <a:fld id="{81D60167-4931-47E6-BA6A-407CBD079E47}" type="slidenum">
              <a:rPr lang="pt-BR" spc="-5" smtClean="0"/>
              <a:pPr marL="38102">
                <a:lnSpc>
                  <a:spcPts val="1805"/>
                </a:lnSpc>
              </a:pPr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123911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0336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2">
              <a:lnSpc>
                <a:spcPts val="1805"/>
              </a:lnSpc>
            </a:pPr>
            <a:fld id="{81D60167-4931-47E6-BA6A-407CBD079E47}" type="slidenum">
              <a:rPr lang="pt-BR" spc="-5" smtClean="0"/>
              <a:pPr marL="38102">
                <a:lnSpc>
                  <a:spcPts val="1805"/>
                </a:lnSpc>
              </a:pPr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1566116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12867" y="7033450"/>
            <a:ext cx="3279188" cy="378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2">
              <a:lnSpc>
                <a:spcPts val="1805"/>
              </a:lnSpc>
            </a:pPr>
            <a:fld id="{81D60167-4931-47E6-BA6A-407CBD079E47}" type="slidenum">
              <a:rPr lang="pt-BR" spc="-5" smtClean="0"/>
              <a:pPr marL="38102">
                <a:lnSpc>
                  <a:spcPts val="1805"/>
                </a:lnSpc>
              </a:pPr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1952209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76EEE-2BB1-4B0D-96D6-F52669DA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F09768-2D5B-40F4-81F6-039D0B0044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1BEF70-A7DD-4033-A991-6A0689BD5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2">
              <a:lnSpc>
                <a:spcPts val="1805"/>
              </a:lnSpc>
            </a:pPr>
            <a:fld id="{81D60167-4931-47E6-BA6A-407CBD079E47}" type="slidenum">
              <a:rPr lang="pt-BR" spc="-5" smtClean="0"/>
              <a:pPr marL="38102">
                <a:lnSpc>
                  <a:spcPts val="1805"/>
                </a:lnSpc>
              </a:pPr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368817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8E317-6757-4986-B5D4-0A4AF665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AA63E-3238-41AE-9A54-6E1159FBE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B0A0A7-356A-4452-96FB-9891720F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635A-3EAF-4980-B31E-C31B450D7D3B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AA7083-3B14-438C-BC9F-0AB6AC8E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36F4F5-5CC7-4802-B88D-A095688F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2">
              <a:lnSpc>
                <a:spcPts val="1805"/>
              </a:lnSpc>
            </a:pPr>
            <a:fld id="{81D60167-4931-47E6-BA6A-407CBD079E47}" type="slidenum">
              <a:rPr lang="pt-BR" spc="-5" smtClean="0"/>
              <a:pPr marL="38102">
                <a:lnSpc>
                  <a:spcPts val="1805"/>
                </a:lnSpc>
              </a:pPr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74996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51AE7-33A3-425A-B46B-9C24E878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66" y="2665929"/>
            <a:ext cx="12296954" cy="4448157"/>
          </a:xfrm>
        </p:spPr>
        <p:txBody>
          <a:bodyPr anchor="b"/>
          <a:lstStyle>
            <a:lvl1pPr>
              <a:defRPr sz="7016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B33860-1F36-4136-86B6-EEE93D8F1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766" y="7156164"/>
            <a:ext cx="12296954" cy="2339180"/>
          </a:xfrm>
        </p:spPr>
        <p:txBody>
          <a:bodyPr/>
          <a:lstStyle>
            <a:lvl1pPr marL="0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1pPr>
            <a:lvl2pPr marL="534677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2pPr>
            <a:lvl3pPr marL="1069352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4030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4pPr>
            <a:lvl5pPr marL="2138706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5pPr>
            <a:lvl6pPr marL="267338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6pPr>
            <a:lvl7pPr marL="320805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7pPr>
            <a:lvl8pPr marL="3742736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8pPr>
            <a:lvl9pPr marL="4277411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030EAB-8C2C-4B42-BA7A-4668E8E0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635A-3EAF-4980-B31E-C31B450D7D3B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3F59C-7ECF-4586-B1F3-0B428D55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6381A6-EE7A-4D48-BA60-FC45FD21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2">
              <a:lnSpc>
                <a:spcPts val="1805"/>
              </a:lnSpc>
            </a:pPr>
            <a:fld id="{81D60167-4931-47E6-BA6A-407CBD079E47}" type="slidenum">
              <a:rPr lang="pt-BR" spc="-5" smtClean="0"/>
              <a:pPr marL="38102">
                <a:lnSpc>
                  <a:spcPts val="1805"/>
                </a:lnSpc>
              </a:pPr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380383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01046-8AF7-4DB6-8249-88C8C46B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775C58-F1AC-41EE-969E-8D5197FC5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0194" y="2846623"/>
            <a:ext cx="6059369" cy="678486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199B-07CE-41CB-A287-FCB1EA2C4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7779" y="2846623"/>
            <a:ext cx="6059369" cy="678486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507AD3-9506-404B-9833-A2A280C7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635A-3EAF-4980-B31E-C31B450D7D3B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7F91BA-9514-4FFB-B89D-FA4C8249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06DEF9-CC0D-4296-AF88-794E52BB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2">
              <a:lnSpc>
                <a:spcPts val="1805"/>
              </a:lnSpc>
            </a:pPr>
            <a:fld id="{81D60167-4931-47E6-BA6A-407CBD079E47}" type="slidenum">
              <a:rPr lang="pt-BR" spc="-5" smtClean="0"/>
              <a:pPr marL="38102">
                <a:lnSpc>
                  <a:spcPts val="1805"/>
                </a:lnSpc>
              </a:pPr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412852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1F3DB-6023-4991-AE77-43FC4600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049" y="569326"/>
            <a:ext cx="12296954" cy="2066896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5B0AD5-9C13-4F0C-9B73-1A5F66EC3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049" y="2621369"/>
            <a:ext cx="6031522" cy="1284692"/>
          </a:xfrm>
        </p:spPr>
        <p:txBody>
          <a:bodyPr anchor="b"/>
          <a:lstStyle>
            <a:lvl1pPr marL="0" indent="0">
              <a:buNone/>
              <a:defRPr sz="2807" b="1"/>
            </a:lvl1pPr>
            <a:lvl2pPr marL="534677" indent="0">
              <a:buNone/>
              <a:defRPr sz="2339" b="1"/>
            </a:lvl2pPr>
            <a:lvl3pPr marL="1069352" indent="0">
              <a:buNone/>
              <a:defRPr sz="2105" b="1"/>
            </a:lvl3pPr>
            <a:lvl4pPr marL="1604030" indent="0">
              <a:buNone/>
              <a:defRPr sz="1871" b="1"/>
            </a:lvl4pPr>
            <a:lvl5pPr marL="2138706" indent="0">
              <a:buNone/>
              <a:defRPr sz="1871" b="1"/>
            </a:lvl5pPr>
            <a:lvl6pPr marL="2673382" indent="0">
              <a:buNone/>
              <a:defRPr sz="1871" b="1"/>
            </a:lvl6pPr>
            <a:lvl7pPr marL="3208058" indent="0">
              <a:buNone/>
              <a:defRPr sz="1871" b="1"/>
            </a:lvl7pPr>
            <a:lvl8pPr marL="3742736" indent="0">
              <a:buNone/>
              <a:defRPr sz="1871" b="1"/>
            </a:lvl8pPr>
            <a:lvl9pPr marL="4277411" indent="0">
              <a:buNone/>
              <a:defRPr sz="187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EE8009-2E79-49EC-B2F4-A0D3F5A9B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2049" y="3906061"/>
            <a:ext cx="6031522" cy="57452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1FDB05D-4CD7-4808-836B-DC1BD7253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17777" y="2621369"/>
            <a:ext cx="6061226" cy="1284692"/>
          </a:xfrm>
        </p:spPr>
        <p:txBody>
          <a:bodyPr anchor="b"/>
          <a:lstStyle>
            <a:lvl1pPr marL="0" indent="0">
              <a:buNone/>
              <a:defRPr sz="2807" b="1"/>
            </a:lvl1pPr>
            <a:lvl2pPr marL="534677" indent="0">
              <a:buNone/>
              <a:defRPr sz="2339" b="1"/>
            </a:lvl2pPr>
            <a:lvl3pPr marL="1069352" indent="0">
              <a:buNone/>
              <a:defRPr sz="2105" b="1"/>
            </a:lvl3pPr>
            <a:lvl4pPr marL="1604030" indent="0">
              <a:buNone/>
              <a:defRPr sz="1871" b="1"/>
            </a:lvl4pPr>
            <a:lvl5pPr marL="2138706" indent="0">
              <a:buNone/>
              <a:defRPr sz="1871" b="1"/>
            </a:lvl5pPr>
            <a:lvl6pPr marL="2673382" indent="0">
              <a:buNone/>
              <a:defRPr sz="1871" b="1"/>
            </a:lvl6pPr>
            <a:lvl7pPr marL="3208058" indent="0">
              <a:buNone/>
              <a:defRPr sz="1871" b="1"/>
            </a:lvl7pPr>
            <a:lvl8pPr marL="3742736" indent="0">
              <a:buNone/>
              <a:defRPr sz="1871" b="1"/>
            </a:lvl8pPr>
            <a:lvl9pPr marL="4277411" indent="0">
              <a:buNone/>
              <a:defRPr sz="187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70A016-C3F1-4AD9-8075-E6170EDA0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17777" y="3906061"/>
            <a:ext cx="6061226" cy="57452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331BF7-0406-4CC3-BA68-EFFC6F56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635A-3EAF-4980-B31E-C31B450D7D3B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A07929-E75A-4510-AF54-4EAAF7BC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997C39-6D91-4DA0-A41A-0E91CE73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2">
              <a:lnSpc>
                <a:spcPts val="1805"/>
              </a:lnSpc>
            </a:pPr>
            <a:fld id="{81D60167-4931-47E6-BA6A-407CBD079E47}" type="slidenum">
              <a:rPr lang="pt-BR" spc="-5" smtClean="0"/>
              <a:pPr marL="38102">
                <a:lnSpc>
                  <a:spcPts val="1805"/>
                </a:lnSpc>
              </a:pPr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350566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FF8AB-0F6F-4A4C-BABA-B8F16143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D58FD1-8E63-4E2E-B2AA-1DB83B7A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635A-3EAF-4980-B31E-C31B450D7D3B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CC6EE6-328E-4B10-A02C-69ACD880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D7F0B3-7D77-4111-B761-1DD11B4A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2">
              <a:lnSpc>
                <a:spcPts val="1805"/>
              </a:lnSpc>
            </a:pPr>
            <a:fld id="{81D60167-4931-47E6-BA6A-407CBD079E47}" type="slidenum">
              <a:rPr lang="pt-BR" spc="-5" smtClean="0"/>
              <a:pPr marL="38102">
                <a:lnSpc>
                  <a:spcPts val="1805"/>
                </a:lnSpc>
              </a:pPr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292359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0DEB48-FA2C-4DD4-A30E-B7C16BB1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635A-3EAF-4980-B31E-C31B450D7D3B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BABC1C-05D9-4743-AE1E-8B3974F3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284FD5-EAAC-4A5F-AE2A-A45C4039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2">
              <a:lnSpc>
                <a:spcPts val="1805"/>
              </a:lnSpc>
            </a:pPr>
            <a:fld id="{81D60167-4931-47E6-BA6A-407CBD079E47}" type="slidenum">
              <a:rPr lang="pt-BR" spc="-5" smtClean="0"/>
              <a:pPr marL="38102">
                <a:lnSpc>
                  <a:spcPts val="1805"/>
                </a:lnSpc>
              </a:pPr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202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3139A-46B1-4095-8D57-E42221E8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050" y="712897"/>
            <a:ext cx="4598362" cy="2495127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F65D31-507D-4017-A92D-6F85890C1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226" y="1539656"/>
            <a:ext cx="7217777" cy="7599245"/>
          </a:xfrm>
        </p:spPr>
        <p:txBody>
          <a:bodyPr/>
          <a:lstStyle>
            <a:lvl1pPr>
              <a:defRPr sz="3742"/>
            </a:lvl1pPr>
            <a:lvl2pPr>
              <a:defRPr sz="3274"/>
            </a:lvl2pPr>
            <a:lvl3pPr>
              <a:defRPr sz="2807"/>
            </a:lvl3pPr>
            <a:lvl4pPr>
              <a:defRPr sz="2339"/>
            </a:lvl4pPr>
            <a:lvl5pPr>
              <a:defRPr sz="2339"/>
            </a:lvl5pPr>
            <a:lvl6pPr>
              <a:defRPr sz="2339"/>
            </a:lvl6pPr>
            <a:lvl7pPr>
              <a:defRPr sz="2339"/>
            </a:lvl7pPr>
            <a:lvl8pPr>
              <a:defRPr sz="2339"/>
            </a:lvl8pPr>
            <a:lvl9pPr>
              <a:defRPr sz="233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175DA1-CD00-4C05-B22D-02176C647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2050" y="3208020"/>
            <a:ext cx="4598362" cy="5943254"/>
          </a:xfrm>
        </p:spPr>
        <p:txBody>
          <a:bodyPr/>
          <a:lstStyle>
            <a:lvl1pPr marL="0" indent="0">
              <a:buNone/>
              <a:defRPr sz="1871"/>
            </a:lvl1pPr>
            <a:lvl2pPr marL="534677" indent="0">
              <a:buNone/>
              <a:defRPr sz="1637"/>
            </a:lvl2pPr>
            <a:lvl3pPr marL="1069352" indent="0">
              <a:buNone/>
              <a:defRPr sz="1403"/>
            </a:lvl3pPr>
            <a:lvl4pPr marL="1604030" indent="0">
              <a:buNone/>
              <a:defRPr sz="1169"/>
            </a:lvl4pPr>
            <a:lvl5pPr marL="2138706" indent="0">
              <a:buNone/>
              <a:defRPr sz="1169"/>
            </a:lvl5pPr>
            <a:lvl6pPr marL="2673382" indent="0">
              <a:buNone/>
              <a:defRPr sz="1169"/>
            </a:lvl6pPr>
            <a:lvl7pPr marL="3208058" indent="0">
              <a:buNone/>
              <a:defRPr sz="1169"/>
            </a:lvl7pPr>
            <a:lvl8pPr marL="3742736" indent="0">
              <a:buNone/>
              <a:defRPr sz="1169"/>
            </a:lvl8pPr>
            <a:lvl9pPr marL="4277411" indent="0">
              <a:buNone/>
              <a:defRPr sz="116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633145-0059-4895-8424-D1E42D28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635A-3EAF-4980-B31E-C31B450D7D3B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7B535D-DC56-4682-ADD5-955BAB83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FFBDA3-1788-4F03-BE47-DCC44898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2">
              <a:lnSpc>
                <a:spcPts val="1805"/>
              </a:lnSpc>
            </a:pPr>
            <a:fld id="{81D60167-4931-47E6-BA6A-407CBD079E47}" type="slidenum">
              <a:rPr lang="pt-BR" spc="-5" smtClean="0"/>
              <a:pPr marL="38102">
                <a:lnSpc>
                  <a:spcPts val="1805"/>
                </a:lnSpc>
              </a:pPr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347136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F6D63-8B01-478F-BFC0-9EDD9B89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050" y="712897"/>
            <a:ext cx="4598362" cy="2495127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F6C448-8259-4A33-8A6D-55E12423E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61226" y="1539656"/>
            <a:ext cx="7217777" cy="7599245"/>
          </a:xfrm>
        </p:spPr>
        <p:txBody>
          <a:bodyPr/>
          <a:lstStyle>
            <a:lvl1pPr marL="0" indent="0">
              <a:buNone/>
              <a:defRPr sz="3742"/>
            </a:lvl1pPr>
            <a:lvl2pPr marL="534677" indent="0">
              <a:buNone/>
              <a:defRPr sz="3274"/>
            </a:lvl2pPr>
            <a:lvl3pPr marL="1069352" indent="0">
              <a:buNone/>
              <a:defRPr sz="2807"/>
            </a:lvl3pPr>
            <a:lvl4pPr marL="1604030" indent="0">
              <a:buNone/>
              <a:defRPr sz="2339"/>
            </a:lvl4pPr>
            <a:lvl5pPr marL="2138706" indent="0">
              <a:buNone/>
              <a:defRPr sz="2339"/>
            </a:lvl5pPr>
            <a:lvl6pPr marL="2673382" indent="0">
              <a:buNone/>
              <a:defRPr sz="2339"/>
            </a:lvl6pPr>
            <a:lvl7pPr marL="3208058" indent="0">
              <a:buNone/>
              <a:defRPr sz="2339"/>
            </a:lvl7pPr>
            <a:lvl8pPr marL="3742736" indent="0">
              <a:buNone/>
              <a:defRPr sz="2339"/>
            </a:lvl8pPr>
            <a:lvl9pPr marL="4277411" indent="0">
              <a:buNone/>
              <a:defRPr sz="2339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6B9C5F-D3E4-4C23-B846-81A6B9BBB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2050" y="3208020"/>
            <a:ext cx="4598362" cy="5943254"/>
          </a:xfrm>
        </p:spPr>
        <p:txBody>
          <a:bodyPr/>
          <a:lstStyle>
            <a:lvl1pPr marL="0" indent="0">
              <a:buNone/>
              <a:defRPr sz="1871"/>
            </a:lvl1pPr>
            <a:lvl2pPr marL="534677" indent="0">
              <a:buNone/>
              <a:defRPr sz="1637"/>
            </a:lvl2pPr>
            <a:lvl3pPr marL="1069352" indent="0">
              <a:buNone/>
              <a:defRPr sz="1403"/>
            </a:lvl3pPr>
            <a:lvl4pPr marL="1604030" indent="0">
              <a:buNone/>
              <a:defRPr sz="1169"/>
            </a:lvl4pPr>
            <a:lvl5pPr marL="2138706" indent="0">
              <a:buNone/>
              <a:defRPr sz="1169"/>
            </a:lvl5pPr>
            <a:lvl6pPr marL="2673382" indent="0">
              <a:buNone/>
              <a:defRPr sz="1169"/>
            </a:lvl6pPr>
            <a:lvl7pPr marL="3208058" indent="0">
              <a:buNone/>
              <a:defRPr sz="1169"/>
            </a:lvl7pPr>
            <a:lvl8pPr marL="3742736" indent="0">
              <a:buNone/>
              <a:defRPr sz="1169"/>
            </a:lvl8pPr>
            <a:lvl9pPr marL="4277411" indent="0">
              <a:buNone/>
              <a:defRPr sz="116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EF3ECA-ACA1-4520-97AB-F5019CAC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635A-3EAF-4980-B31E-C31B450D7D3B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C5419B-CC70-4391-B01B-46703087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CB906C-A908-4FA2-ABD7-E1BFDFDB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2">
              <a:lnSpc>
                <a:spcPts val="1805"/>
              </a:lnSpc>
            </a:pPr>
            <a:fld id="{81D60167-4931-47E6-BA6A-407CBD079E47}" type="slidenum">
              <a:rPr lang="pt-BR" spc="-5" smtClean="0"/>
              <a:pPr marL="38102">
                <a:lnSpc>
                  <a:spcPts val="1805"/>
                </a:lnSpc>
              </a:pPr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183135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47F776-FC13-4935-82E7-8BE37BA5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192" y="569326"/>
            <a:ext cx="12296954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DA29FA-4BC5-407D-97E0-AC01A19B5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0192" y="2846623"/>
            <a:ext cx="12296954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063679-6358-426C-9C2B-80EA0CCF5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0193" y="9911202"/>
            <a:ext cx="320790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4635A-3EAF-4980-B31E-C31B450D7D3B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6ED9D5-5677-4BB5-9CC0-A1B6B8CB9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22743" y="9911202"/>
            <a:ext cx="4811852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A29A18-289E-4ED1-AB47-74E1DBB6A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69245" y="9911202"/>
            <a:ext cx="320790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2">
              <a:lnSpc>
                <a:spcPts val="1805"/>
              </a:lnSpc>
            </a:pPr>
            <a:fld id="{81D60167-4931-47E6-BA6A-407CBD079E47}" type="slidenum">
              <a:rPr lang="pt-BR" spc="-5" smtClean="0"/>
              <a:pPr marL="38102">
                <a:lnSpc>
                  <a:spcPts val="1805"/>
                </a:lnSpc>
              </a:pPr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239250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66" r:id="rId14"/>
  </p:sldLayoutIdLst>
  <p:txStyles>
    <p:titleStyle>
      <a:lvl1pPr algn="l" defTabSz="1069352" rtl="0" eaLnBrk="1" latinLnBrk="0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38" indent="-267338" algn="l" defTabSz="106935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2015" indent="-267338" algn="l" defTabSz="1069352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336691" indent="-267338" algn="l" defTabSz="1069352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368" indent="-267338" algn="l" defTabSz="1069352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6044" indent="-267338" algn="l" defTabSz="1069352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720" indent="-267338" algn="l" defTabSz="1069352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5397" indent="-267338" algn="l" defTabSz="1069352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10074" indent="-267338" algn="l" defTabSz="1069352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750" indent="-267338" algn="l" defTabSz="1069352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69352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77" algn="l" defTabSz="1069352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352" algn="l" defTabSz="1069352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4030" algn="l" defTabSz="1069352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706" algn="l" defTabSz="1069352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382" algn="l" defTabSz="1069352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8058" algn="l" defTabSz="1069352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736" algn="l" defTabSz="1069352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7411" algn="l" defTabSz="1069352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jp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>
            <a:extLst>
              <a:ext uri="{FF2B5EF4-FFF2-40B4-BE49-F238E27FC236}">
                <a16:creationId xmlns:a16="http://schemas.microsoft.com/office/drawing/2014/main" id="{20F7B536-45E4-408A-9E58-C01B2ECC7EA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562599"/>
            <a:ext cx="8877300" cy="3916365"/>
            <a:chOff x="912" y="3504"/>
            <a:chExt cx="5592" cy="2467"/>
          </a:xfrm>
        </p:grpSpPr>
        <p:sp>
          <p:nvSpPr>
            <p:cNvPr id="5" name="AutoShape 12">
              <a:extLst>
                <a:ext uri="{FF2B5EF4-FFF2-40B4-BE49-F238E27FC236}">
                  <a16:creationId xmlns:a16="http://schemas.microsoft.com/office/drawing/2014/main" id="{6EA2E2B0-C9FB-4D73-B127-4D4F9963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504"/>
              <a:ext cx="4033" cy="418"/>
            </a:xfrm>
            <a:prstGeom prst="roundRect">
              <a:avLst>
                <a:gd name="adj" fmla="val 236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pt-BR" altLang="pt-BR"/>
            </a:p>
          </p:txBody>
        </p:sp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id="{2B8240F6-357B-4D98-8D38-64E0EA806A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3505"/>
              <a:ext cx="5592" cy="2466"/>
              <a:chOff x="912" y="3505"/>
              <a:chExt cx="5592" cy="2466"/>
            </a:xfrm>
          </p:grpSpPr>
          <p:sp>
            <p:nvSpPr>
              <p:cNvPr id="7" name="AutoShape 14">
                <a:extLst>
                  <a:ext uri="{FF2B5EF4-FFF2-40B4-BE49-F238E27FC236}">
                    <a16:creationId xmlns:a16="http://schemas.microsoft.com/office/drawing/2014/main" id="{340FFCF7-F305-4C26-9258-363B6BF8E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505"/>
                <a:ext cx="4030" cy="415"/>
              </a:xfrm>
              <a:prstGeom prst="roundRect">
                <a:avLst>
                  <a:gd name="adj" fmla="val 241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endParaRPr lang="pt-BR" altLang="pt-BR"/>
              </a:p>
            </p:txBody>
          </p:sp>
          <p:grpSp>
            <p:nvGrpSpPr>
              <p:cNvPr id="8" name="Group 15">
                <a:extLst>
                  <a:ext uri="{FF2B5EF4-FFF2-40B4-BE49-F238E27FC236}">
                    <a16:creationId xmlns:a16="http://schemas.microsoft.com/office/drawing/2014/main" id="{586A0571-FAA9-4E66-8080-524608AFD1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3505"/>
                <a:ext cx="5592" cy="2466"/>
                <a:chOff x="912" y="3505"/>
                <a:chExt cx="5592" cy="2466"/>
              </a:xfrm>
            </p:grpSpPr>
            <p:sp>
              <p:nvSpPr>
                <p:cNvPr id="9" name="AutoShape 16">
                  <a:extLst>
                    <a:ext uri="{FF2B5EF4-FFF2-40B4-BE49-F238E27FC236}">
                      <a16:creationId xmlns:a16="http://schemas.microsoft.com/office/drawing/2014/main" id="{9FD9889E-79D5-4C8E-A7B2-7A8B2DEFEF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3505"/>
                  <a:ext cx="4028" cy="413"/>
                </a:xfrm>
                <a:prstGeom prst="roundRect">
                  <a:avLst>
                    <a:gd name="adj" fmla="val 241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pt-BR" altLang="pt-BR"/>
                </a:p>
              </p:txBody>
            </p:sp>
            <p:grpSp>
              <p:nvGrpSpPr>
                <p:cNvPr id="10" name="Group 17">
                  <a:extLst>
                    <a:ext uri="{FF2B5EF4-FFF2-40B4-BE49-F238E27FC236}">
                      <a16:creationId xmlns:a16="http://schemas.microsoft.com/office/drawing/2014/main" id="{E4B8214F-9CAA-4FB3-A32D-6AF1036FE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2" y="3505"/>
                  <a:ext cx="5592" cy="2466"/>
                  <a:chOff x="912" y="3505"/>
                  <a:chExt cx="5592" cy="2466"/>
                </a:xfrm>
              </p:grpSpPr>
              <p:sp>
                <p:nvSpPr>
                  <p:cNvPr id="11" name="AutoShape 18">
                    <a:extLst>
                      <a:ext uri="{FF2B5EF4-FFF2-40B4-BE49-F238E27FC236}">
                        <a16:creationId xmlns:a16="http://schemas.microsoft.com/office/drawing/2014/main" id="{8F01668E-DA2D-45FA-8BE4-645FD295E3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3505"/>
                    <a:ext cx="4027" cy="412"/>
                  </a:xfrm>
                  <a:prstGeom prst="roundRect">
                    <a:avLst>
                      <a:gd name="adj" fmla="val 241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pt-BR" altLang="pt-BR"/>
                  </a:p>
                </p:txBody>
              </p:sp>
              <p:grpSp>
                <p:nvGrpSpPr>
                  <p:cNvPr id="12" name="Group 19">
                    <a:extLst>
                      <a:ext uri="{FF2B5EF4-FFF2-40B4-BE49-F238E27FC236}">
                        <a16:creationId xmlns:a16="http://schemas.microsoft.com/office/drawing/2014/main" id="{F9FBCB76-CF66-4D0E-81C7-2772995B71B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12" y="3505"/>
                    <a:ext cx="5592" cy="2466"/>
                    <a:chOff x="912" y="3505"/>
                    <a:chExt cx="5592" cy="2466"/>
                  </a:xfrm>
                </p:grpSpPr>
                <p:sp>
                  <p:nvSpPr>
                    <p:cNvPr id="13" name="AutoShape 20">
                      <a:extLst>
                        <a:ext uri="{FF2B5EF4-FFF2-40B4-BE49-F238E27FC236}">
                          <a16:creationId xmlns:a16="http://schemas.microsoft.com/office/drawing/2014/main" id="{68F1B65F-113B-4A01-8F53-D508904339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3505"/>
                      <a:ext cx="4027" cy="411"/>
                    </a:xfrm>
                    <a:prstGeom prst="roundRect">
                      <a:avLst>
                        <a:gd name="adj" fmla="val 241"/>
                      </a:avLst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pt-BR" altLang="pt-BR"/>
                    </a:p>
                  </p:txBody>
                </p:sp>
                <p:sp>
                  <p:nvSpPr>
                    <p:cNvPr id="14" name="AutoShape 21">
                      <a:extLst>
                        <a:ext uri="{FF2B5EF4-FFF2-40B4-BE49-F238E27FC236}">
                          <a16:creationId xmlns:a16="http://schemas.microsoft.com/office/drawing/2014/main" id="{A1FFD77B-0249-4DCF-8D99-D398013E16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7" y="5560"/>
                      <a:ext cx="4027" cy="411"/>
                    </a:xfrm>
                    <a:prstGeom prst="roundRect">
                      <a:avLst>
                        <a:gd name="adj" fmla="val 241"/>
                      </a:avLst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>
                      <a:lvl1pPr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GB" altLang="pt-BR" sz="2200" dirty="0" err="1">
                          <a:solidFill>
                            <a:schemeClr val="tx1"/>
                          </a:solidFill>
                        </a:rPr>
                        <a:t>Transparências</a:t>
                      </a:r>
                      <a:r>
                        <a:rPr lang="en-GB" altLang="pt-BR" sz="2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altLang="pt-BR" sz="2200" dirty="0" err="1">
                          <a:solidFill>
                            <a:schemeClr val="tx1"/>
                          </a:solidFill>
                        </a:rPr>
                        <a:t>geradas</a:t>
                      </a:r>
                      <a:r>
                        <a:rPr lang="en-GB" altLang="pt-BR" sz="2200" dirty="0">
                          <a:solidFill>
                            <a:schemeClr val="tx1"/>
                          </a:solidFill>
                        </a:rPr>
                        <a:t> da </a:t>
                      </a:r>
                      <a:r>
                        <a:rPr lang="en-GB" altLang="pt-BR" sz="2200" dirty="0" err="1">
                          <a:solidFill>
                            <a:schemeClr val="tx1"/>
                          </a:solidFill>
                        </a:rPr>
                        <a:t>obra</a:t>
                      </a:r>
                      <a:r>
                        <a:rPr lang="en-GB" altLang="pt-BR" sz="2200" dirty="0">
                          <a:solidFill>
                            <a:schemeClr val="tx1"/>
                          </a:solidFill>
                        </a:rPr>
                        <a:t> do Prof. Paulo J. Freitas, </a:t>
                      </a:r>
                    </a:p>
                    <a:p>
                      <a:pPr algn="ctr" eaLnBrk="1" hangingPunct="1"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ja-JP" altLang="en-GB" sz="22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GB" altLang="ja-JP" sz="2200" dirty="0" err="1">
                          <a:solidFill>
                            <a:schemeClr val="tx1"/>
                          </a:solidFill>
                        </a:rPr>
                        <a:t>Introdução</a:t>
                      </a:r>
                      <a:r>
                        <a:rPr lang="en-GB" altLang="ja-JP" sz="2200" dirty="0">
                          <a:solidFill>
                            <a:schemeClr val="tx1"/>
                          </a:solidFill>
                        </a:rPr>
                        <a:t> à </a:t>
                      </a:r>
                      <a:r>
                        <a:rPr lang="en-GB" altLang="ja-JP" sz="2200" dirty="0" err="1">
                          <a:solidFill>
                            <a:schemeClr val="tx1"/>
                          </a:solidFill>
                        </a:rPr>
                        <a:t>Modelagem</a:t>
                      </a:r>
                      <a:r>
                        <a:rPr lang="en-GB" altLang="ja-JP" sz="2200" dirty="0">
                          <a:solidFill>
                            <a:schemeClr val="tx1"/>
                          </a:solidFill>
                        </a:rPr>
                        <a:t> e </a:t>
                      </a:r>
                      <a:r>
                        <a:rPr lang="en-GB" altLang="ja-JP" sz="2200" dirty="0" err="1">
                          <a:solidFill>
                            <a:schemeClr val="tx1"/>
                          </a:solidFill>
                        </a:rPr>
                        <a:t>Simulação</a:t>
                      </a:r>
                      <a:r>
                        <a:rPr lang="en-GB" altLang="ja-JP" sz="220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GB" altLang="ja-JP" sz="2200" dirty="0" err="1">
                          <a:solidFill>
                            <a:schemeClr val="tx1"/>
                          </a:solidFill>
                        </a:rPr>
                        <a:t>Sistemas</a:t>
                      </a:r>
                      <a:r>
                        <a:rPr lang="ja-JP" altLang="en-GB" sz="2200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en-GB" altLang="ja-JP" sz="2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altLang="pt-BR" sz="2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16" name="Título 15">
            <a:extLst>
              <a:ext uri="{FF2B5EF4-FFF2-40B4-BE49-F238E27FC236}">
                <a16:creationId xmlns:a16="http://schemas.microsoft.com/office/drawing/2014/main" id="{BAF1BB83-0D47-4D70-ADAA-97F15816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69" y="3386667"/>
            <a:ext cx="12296954" cy="206689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700" dirty="0"/>
              <a:t>Análise e Tratamento de Dados para Simulação de Sistemas</a:t>
            </a:r>
            <a:br>
              <a:rPr lang="pt-BR" dirty="0"/>
            </a:b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9516" y="978408"/>
            <a:ext cx="3634740" cy="348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668174" y="1928626"/>
            <a:ext cx="9089390" cy="5139055"/>
            <a:chOff x="886205" y="1928622"/>
            <a:chExt cx="9089390" cy="5139055"/>
          </a:xfrm>
        </p:grpSpPr>
        <p:sp>
          <p:nvSpPr>
            <p:cNvPr id="9" name="object 9"/>
            <p:cNvSpPr/>
            <p:nvPr/>
          </p:nvSpPr>
          <p:spPr>
            <a:xfrm>
              <a:off x="891539" y="1933956"/>
              <a:ext cx="9076944" cy="51282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1539" y="1933956"/>
              <a:ext cx="9078595" cy="5128260"/>
            </a:xfrm>
            <a:custGeom>
              <a:avLst/>
              <a:gdLst/>
              <a:ahLst/>
              <a:cxnLst/>
              <a:rect l="l" t="t" r="r" b="b"/>
              <a:pathLst>
                <a:path w="9078595" h="5128259">
                  <a:moveTo>
                    <a:pt x="0" y="0"/>
                  </a:moveTo>
                  <a:lnTo>
                    <a:pt x="0" y="5128260"/>
                  </a:lnTo>
                  <a:lnTo>
                    <a:pt x="9078468" y="5128260"/>
                  </a:lnTo>
                  <a:lnTo>
                    <a:pt x="9078468" y="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67503" y="1896761"/>
            <a:ext cx="8735695" cy="511614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90545" indent="-378479">
              <a:spcBef>
                <a:spcPts val="390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2651" spc="-10" dirty="0">
                <a:latin typeface="Times New Roman"/>
                <a:cs typeface="Times New Roman"/>
              </a:rPr>
              <a:t>Geralmente </a:t>
            </a:r>
            <a:r>
              <a:rPr sz="2651" spc="-5" dirty="0">
                <a:latin typeface="Times New Roman"/>
                <a:cs typeface="Times New Roman"/>
              </a:rPr>
              <a:t>difícil, caro e</a:t>
            </a:r>
            <a:r>
              <a:rPr sz="2651" spc="-25" dirty="0">
                <a:latin typeface="Times New Roman"/>
                <a:cs typeface="Times New Roman"/>
              </a:rPr>
              <a:t> </a:t>
            </a:r>
            <a:r>
              <a:rPr sz="2651" dirty="0">
                <a:latin typeface="Times New Roman"/>
                <a:cs typeface="Times New Roman"/>
              </a:rPr>
              <a:t>chato</a:t>
            </a:r>
          </a:p>
          <a:p>
            <a:pPr marL="859816" indent="-342900">
              <a:spcBef>
                <a:spcPts val="29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/>
                <a:cs typeface="Times New Roman"/>
              </a:rPr>
              <a:t>Sistema </a:t>
            </a:r>
            <a:r>
              <a:rPr sz="2400" spc="10" dirty="0">
                <a:latin typeface="Times New Roman"/>
                <a:cs typeface="Times New Roman"/>
              </a:rPr>
              <a:t>pode </a:t>
            </a:r>
            <a:r>
              <a:rPr sz="2400" spc="15" dirty="0">
                <a:latin typeface="Times New Roman"/>
                <a:cs typeface="Times New Roman"/>
              </a:rPr>
              <a:t>não </a:t>
            </a:r>
            <a:r>
              <a:rPr sz="2400" spc="10" dirty="0">
                <a:latin typeface="Times New Roman"/>
                <a:cs typeface="Times New Roman"/>
              </a:rPr>
              <a:t>existir;</a:t>
            </a:r>
            <a:endParaRPr sz="2400" dirty="0">
              <a:latin typeface="Times New Roman"/>
              <a:cs typeface="Times New Roman"/>
            </a:endParaRPr>
          </a:p>
          <a:p>
            <a:pPr marL="859816" indent="-342900">
              <a:spcBef>
                <a:spcPts val="325"/>
              </a:spcBef>
              <a:buFont typeface="Arial" panose="020B0604020202020204" pitchFamily="34" charset="0"/>
              <a:buChar char="•"/>
            </a:pPr>
            <a:r>
              <a:rPr sz="2400" spc="-25" dirty="0" err="1">
                <a:latin typeface="Times New Roman"/>
                <a:cs typeface="Times New Roman"/>
              </a:rPr>
              <a:t>Os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dados disponíveis </a:t>
            </a:r>
            <a:r>
              <a:rPr sz="2400" spc="15" dirty="0">
                <a:latin typeface="Times New Roman"/>
                <a:cs typeface="Times New Roman"/>
              </a:rPr>
              <a:t>podem </a:t>
            </a:r>
            <a:r>
              <a:rPr sz="2400" spc="-10" dirty="0">
                <a:latin typeface="Times New Roman"/>
                <a:cs typeface="Times New Roman"/>
              </a:rPr>
              <a:t>não </a:t>
            </a:r>
            <a:r>
              <a:rPr sz="2400" spc="5" dirty="0">
                <a:latin typeface="Times New Roman"/>
                <a:cs typeface="Times New Roman"/>
              </a:rPr>
              <a:t>ser </a:t>
            </a:r>
            <a:r>
              <a:rPr sz="2400" dirty="0">
                <a:latin typeface="Times New Roman"/>
                <a:cs typeface="Times New Roman"/>
              </a:rPr>
              <a:t>os</a:t>
            </a:r>
            <a:r>
              <a:rPr sz="2400" spc="-34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desejados.</a:t>
            </a:r>
            <a:endParaRPr sz="2400" dirty="0">
              <a:latin typeface="Times New Roman"/>
              <a:cs typeface="Times New Roman"/>
            </a:endParaRPr>
          </a:p>
          <a:p>
            <a:pPr marL="859816" indent="-342900">
              <a:spcBef>
                <a:spcPts val="325"/>
              </a:spcBef>
              <a:buFont typeface="Arial" panose="020B0604020202020204" pitchFamily="34" charset="0"/>
              <a:buChar char="•"/>
            </a:pPr>
            <a:r>
              <a:rPr sz="2400" dirty="0" err="1">
                <a:latin typeface="Times New Roman"/>
                <a:cs typeface="Times New Roman"/>
              </a:rPr>
              <a:t>Podem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haver mudanças </a:t>
            </a:r>
            <a:r>
              <a:rPr sz="2400" spc="15" dirty="0">
                <a:latin typeface="Times New Roman"/>
                <a:cs typeface="Times New Roman"/>
              </a:rPr>
              <a:t>no </a:t>
            </a:r>
            <a:r>
              <a:rPr sz="2400" spc="10" dirty="0">
                <a:latin typeface="Times New Roman"/>
                <a:cs typeface="Times New Roman"/>
              </a:rPr>
              <a:t>modelo </a:t>
            </a:r>
            <a:r>
              <a:rPr sz="2400" spc="-15" dirty="0">
                <a:latin typeface="Times New Roman"/>
                <a:cs typeface="Times New Roman"/>
              </a:rPr>
              <a:t>em </a:t>
            </a:r>
            <a:r>
              <a:rPr sz="2400" spc="15" dirty="0">
                <a:latin typeface="Times New Roman"/>
                <a:cs typeface="Times New Roman"/>
              </a:rPr>
              <a:t>função do </a:t>
            </a:r>
            <a:r>
              <a:rPr sz="2400" spc="10" dirty="0">
                <a:latin typeface="Times New Roman"/>
                <a:cs typeface="Times New Roman"/>
              </a:rPr>
              <a:t>que se</a:t>
            </a:r>
            <a:r>
              <a:rPr sz="2400" spc="-409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dispõe;</a:t>
            </a:r>
            <a:endParaRPr sz="2400" dirty="0">
              <a:latin typeface="Times New Roman"/>
              <a:cs typeface="Times New Roman"/>
            </a:endParaRPr>
          </a:p>
          <a:p>
            <a:pPr marL="859816" indent="-342900"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sz="2400" dirty="0" err="1">
                <a:latin typeface="Times New Roman"/>
                <a:cs typeface="Times New Roman"/>
              </a:rPr>
              <a:t>Incompletos</a:t>
            </a:r>
            <a:r>
              <a:rPr sz="2400" dirty="0">
                <a:latin typeface="Times New Roman"/>
                <a:cs typeface="Times New Roman"/>
              </a:rPr>
              <a:t>;</a:t>
            </a:r>
          </a:p>
          <a:p>
            <a:pPr marL="859816" indent="-342900">
              <a:spcBef>
                <a:spcPts val="325"/>
              </a:spcBef>
              <a:buFont typeface="Arial" panose="020B0604020202020204" pitchFamily="34" charset="0"/>
              <a:buChar char="•"/>
            </a:pPr>
            <a:r>
              <a:rPr sz="2400" dirty="0" err="1">
                <a:latin typeface="Times New Roman"/>
                <a:cs typeface="Times New Roman"/>
              </a:rPr>
              <a:t>Muitos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dados.</a:t>
            </a:r>
            <a:endParaRPr sz="2400" dirty="0">
              <a:latin typeface="Times New Roman"/>
              <a:cs typeface="Times New Roman"/>
            </a:endParaRPr>
          </a:p>
          <a:p>
            <a:pPr marL="390545" indent="-378479">
              <a:spcBef>
                <a:spcPts val="325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2651" spc="-10" dirty="0">
                <a:latin typeface="Times New Roman"/>
                <a:cs typeface="Times New Roman"/>
              </a:rPr>
              <a:t>Sensibilidade </a:t>
            </a:r>
            <a:r>
              <a:rPr sz="2651" spc="-5" dirty="0">
                <a:latin typeface="Times New Roman"/>
                <a:cs typeface="Times New Roman"/>
              </a:rPr>
              <a:t>dos resultados </a:t>
            </a:r>
            <a:r>
              <a:rPr sz="2651" spc="5" dirty="0">
                <a:latin typeface="Times New Roman"/>
                <a:cs typeface="Times New Roman"/>
              </a:rPr>
              <a:t>às </a:t>
            </a:r>
            <a:r>
              <a:rPr sz="2651" spc="-5" dirty="0">
                <a:latin typeface="Times New Roman"/>
                <a:cs typeface="Times New Roman"/>
              </a:rPr>
              <a:t>incertezas nos dados;</a:t>
            </a:r>
            <a:endParaRPr sz="2651" dirty="0">
              <a:latin typeface="Times New Roman"/>
              <a:cs typeface="Times New Roman"/>
            </a:endParaRPr>
          </a:p>
          <a:p>
            <a:pPr marL="390545" marR="487070" indent="-378479">
              <a:lnSpc>
                <a:spcPts val="2861"/>
              </a:lnSpc>
              <a:spcBef>
                <a:spcPts val="665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2651" spc="-20" dirty="0">
                <a:latin typeface="Times New Roman"/>
                <a:cs typeface="Times New Roman"/>
              </a:rPr>
              <a:t>Modele </a:t>
            </a:r>
            <a:r>
              <a:rPr sz="2651" spc="-5" dirty="0">
                <a:latin typeface="Times New Roman"/>
                <a:cs typeface="Times New Roman"/>
              </a:rPr>
              <a:t>o nível de detalhes de </a:t>
            </a:r>
            <a:r>
              <a:rPr sz="2651" dirty="0">
                <a:latin typeface="Times New Roman"/>
                <a:cs typeface="Times New Roman"/>
              </a:rPr>
              <a:t>acordo </a:t>
            </a:r>
            <a:r>
              <a:rPr sz="2651" spc="-10" dirty="0">
                <a:latin typeface="Times New Roman"/>
                <a:cs typeface="Times New Roman"/>
              </a:rPr>
              <a:t>com </a:t>
            </a:r>
            <a:r>
              <a:rPr sz="2651" spc="-5" dirty="0">
                <a:latin typeface="Times New Roman"/>
                <a:cs typeface="Times New Roman"/>
              </a:rPr>
              <a:t>a qualidade </a:t>
            </a:r>
            <a:r>
              <a:rPr sz="2651" spc="5" dirty="0">
                <a:latin typeface="Times New Roman"/>
                <a:cs typeface="Times New Roman"/>
              </a:rPr>
              <a:t>dos  </a:t>
            </a:r>
            <a:r>
              <a:rPr sz="2651" spc="-15" dirty="0">
                <a:latin typeface="Times New Roman"/>
                <a:cs typeface="Times New Roman"/>
              </a:rPr>
              <a:t>dados;</a:t>
            </a:r>
            <a:endParaRPr sz="2651" dirty="0">
              <a:latin typeface="Times New Roman"/>
              <a:cs typeface="Times New Roman"/>
            </a:endParaRPr>
          </a:p>
          <a:p>
            <a:pPr marL="390545" indent="-378479">
              <a:spcBef>
                <a:spcPts val="265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2651" spc="-15" dirty="0">
                <a:latin typeface="Times New Roman"/>
                <a:cs typeface="Times New Roman"/>
              </a:rPr>
              <a:t>Capture </a:t>
            </a:r>
            <a:r>
              <a:rPr sz="2651" spc="-5" dirty="0">
                <a:latin typeface="Times New Roman"/>
                <a:cs typeface="Times New Roman"/>
              </a:rPr>
              <a:t>a variabilidade nos dados -</a:t>
            </a:r>
            <a:r>
              <a:rPr sz="2651" spc="35" dirty="0">
                <a:latin typeface="Times New Roman"/>
                <a:cs typeface="Times New Roman"/>
              </a:rPr>
              <a:t> </a:t>
            </a:r>
            <a:r>
              <a:rPr sz="2651" spc="-10" dirty="0">
                <a:latin typeface="Times New Roman"/>
                <a:cs typeface="Times New Roman"/>
              </a:rPr>
              <a:t>validação</a:t>
            </a:r>
            <a:endParaRPr sz="2651" dirty="0">
              <a:latin typeface="Times New Roman"/>
              <a:cs typeface="Times New Roman"/>
            </a:endParaRPr>
          </a:p>
          <a:p>
            <a:pPr marL="390545" indent="-378479">
              <a:spcBef>
                <a:spcPts val="310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2651" i="1" spc="-15" dirty="0">
                <a:latin typeface="Times New Roman"/>
                <a:cs typeface="Times New Roman"/>
              </a:rPr>
              <a:t>Garbage </a:t>
            </a:r>
            <a:r>
              <a:rPr sz="2651" i="1" spc="-35" dirty="0">
                <a:latin typeface="Times New Roman"/>
                <a:cs typeface="Times New Roman"/>
              </a:rPr>
              <a:t>In, </a:t>
            </a:r>
            <a:r>
              <a:rPr sz="2651" i="1" spc="-5" dirty="0">
                <a:latin typeface="Times New Roman"/>
                <a:cs typeface="Times New Roman"/>
              </a:rPr>
              <a:t>Garbage </a:t>
            </a:r>
            <a:r>
              <a:rPr sz="2651" i="1" spc="-25" dirty="0">
                <a:latin typeface="Times New Roman"/>
                <a:cs typeface="Times New Roman"/>
              </a:rPr>
              <a:t>Out </a:t>
            </a:r>
            <a:r>
              <a:rPr sz="2651" spc="-15" dirty="0">
                <a:latin typeface="Times New Roman"/>
                <a:cs typeface="Times New Roman"/>
              </a:rPr>
              <a:t>(</a:t>
            </a:r>
            <a:r>
              <a:rPr sz="2651" i="1" spc="-15" dirty="0">
                <a:latin typeface="Times New Roman"/>
                <a:cs typeface="Times New Roman"/>
              </a:rPr>
              <a:t>Entra </a:t>
            </a:r>
            <a:r>
              <a:rPr sz="2651" i="1" spc="-5" dirty="0">
                <a:latin typeface="Times New Roman"/>
                <a:cs typeface="Times New Roman"/>
              </a:rPr>
              <a:t>Lixo, Sai</a:t>
            </a:r>
            <a:r>
              <a:rPr sz="2651" i="1" spc="254" dirty="0">
                <a:latin typeface="Times New Roman"/>
                <a:cs typeface="Times New Roman"/>
              </a:rPr>
              <a:t> </a:t>
            </a:r>
            <a:r>
              <a:rPr sz="2651" i="1" spc="10" dirty="0">
                <a:latin typeface="Times New Roman"/>
                <a:cs typeface="Times New Roman"/>
              </a:rPr>
              <a:t>Lixo</a:t>
            </a:r>
            <a:r>
              <a:rPr sz="2651" spc="10" dirty="0">
                <a:latin typeface="Times New Roman"/>
                <a:cs typeface="Times New Roman"/>
              </a:rPr>
              <a:t>)</a:t>
            </a:r>
            <a:endParaRPr sz="2651" dirty="0">
              <a:latin typeface="Times New Roman"/>
              <a:cs typeface="Times New Roman"/>
            </a:endParaRPr>
          </a:p>
          <a:p>
            <a:pPr marL="390545" indent="-378479">
              <a:spcBef>
                <a:spcPts val="305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2651" spc="-15" dirty="0">
                <a:latin typeface="Times New Roman"/>
                <a:cs typeface="Times New Roman"/>
              </a:rPr>
              <a:t>Custos </a:t>
            </a:r>
            <a:r>
              <a:rPr sz="2651" spc="-10" dirty="0">
                <a:latin typeface="Times New Roman"/>
                <a:cs typeface="Times New Roman"/>
              </a:rPr>
              <a:t>devem </a:t>
            </a:r>
            <a:r>
              <a:rPr sz="2651" dirty="0">
                <a:latin typeface="Times New Roman"/>
                <a:cs typeface="Times New Roman"/>
              </a:rPr>
              <a:t>ser </a:t>
            </a:r>
            <a:r>
              <a:rPr sz="2651" spc="-5" dirty="0">
                <a:latin typeface="Times New Roman"/>
                <a:cs typeface="Times New Roman"/>
              </a:rPr>
              <a:t>orçados no</a:t>
            </a:r>
            <a:r>
              <a:rPr sz="2651" spc="15" dirty="0">
                <a:latin typeface="Times New Roman"/>
                <a:cs typeface="Times New Roman"/>
              </a:rPr>
              <a:t> </a:t>
            </a:r>
            <a:r>
              <a:rPr sz="2651" spc="-5" dirty="0">
                <a:latin typeface="Times New Roman"/>
                <a:cs typeface="Times New Roman"/>
              </a:rPr>
              <a:t>projeto;</a:t>
            </a:r>
            <a:endParaRPr sz="2651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14433" y="7196860"/>
            <a:ext cx="29337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2">
              <a:lnSpc>
                <a:spcPts val="1805"/>
              </a:lnSpc>
            </a:pP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0372" y="986027"/>
            <a:ext cx="3489960" cy="339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843183" y="3019809"/>
            <a:ext cx="7915909" cy="3712845"/>
            <a:chOff x="2061210" y="3019805"/>
            <a:chExt cx="7915909" cy="3712845"/>
          </a:xfrm>
        </p:grpSpPr>
        <p:sp>
          <p:nvSpPr>
            <p:cNvPr id="9" name="object 9"/>
            <p:cNvSpPr/>
            <p:nvPr/>
          </p:nvSpPr>
          <p:spPr>
            <a:xfrm>
              <a:off x="2068068" y="3025139"/>
              <a:ext cx="7901940" cy="3700779"/>
            </a:xfrm>
            <a:custGeom>
              <a:avLst/>
              <a:gdLst/>
              <a:ahLst/>
              <a:cxnLst/>
              <a:rect l="l" t="t" r="r" b="b"/>
              <a:pathLst>
                <a:path w="7901940" h="3700779">
                  <a:moveTo>
                    <a:pt x="0" y="3700272"/>
                  </a:moveTo>
                  <a:lnTo>
                    <a:pt x="0" y="0"/>
                  </a:lnTo>
                  <a:lnTo>
                    <a:pt x="7901940" y="0"/>
                  </a:lnTo>
                  <a:lnTo>
                    <a:pt x="7901940" y="3700272"/>
                  </a:lnTo>
                  <a:lnTo>
                    <a:pt x="0" y="3700272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8068" y="3026663"/>
              <a:ext cx="7901940" cy="3698875"/>
            </a:xfrm>
            <a:custGeom>
              <a:avLst/>
              <a:gdLst/>
              <a:ahLst/>
              <a:cxnLst/>
              <a:rect l="l" t="t" r="r" b="b"/>
              <a:pathLst>
                <a:path w="7901940" h="3698875">
                  <a:moveTo>
                    <a:pt x="0" y="0"/>
                  </a:moveTo>
                  <a:lnTo>
                    <a:pt x="0" y="3698748"/>
                  </a:lnTo>
                  <a:lnTo>
                    <a:pt x="7901940" y="3698748"/>
                  </a:lnTo>
                  <a:lnTo>
                    <a:pt x="7901940" y="0"/>
                  </a:lnTo>
                  <a:lnTo>
                    <a:pt x="0" y="0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66965" y="2147360"/>
            <a:ext cx="8110855" cy="44544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91814" marR="5081" indent="-379749">
              <a:lnSpc>
                <a:spcPct val="79600"/>
              </a:lnSpc>
              <a:spcBef>
                <a:spcPts val="745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651" spc="-50" dirty="0">
                <a:latin typeface="Times New Roman"/>
                <a:cs typeface="Times New Roman"/>
              </a:rPr>
              <a:t>Na </a:t>
            </a:r>
            <a:r>
              <a:rPr sz="2651" spc="-5" dirty="0">
                <a:latin typeface="Times New Roman"/>
                <a:cs typeface="Times New Roman"/>
              </a:rPr>
              <a:t>maioria dos casos </a:t>
            </a:r>
            <a:r>
              <a:rPr sz="2651" spc="-10" dirty="0">
                <a:latin typeface="Times New Roman"/>
                <a:cs typeface="Times New Roman"/>
              </a:rPr>
              <a:t>e, dependendo das </a:t>
            </a:r>
            <a:r>
              <a:rPr sz="2651" spc="-5" dirty="0">
                <a:latin typeface="Times New Roman"/>
                <a:cs typeface="Times New Roman"/>
              </a:rPr>
              <a:t>circunstâncias,  </a:t>
            </a:r>
            <a:r>
              <a:rPr sz="2651" spc="-35" dirty="0">
                <a:latin typeface="Times New Roman"/>
                <a:cs typeface="Times New Roman"/>
              </a:rPr>
              <a:t>as </a:t>
            </a:r>
            <a:r>
              <a:rPr sz="2651" spc="-5" dirty="0">
                <a:latin typeface="Times New Roman"/>
                <a:cs typeface="Times New Roman"/>
              </a:rPr>
              <a:t>fontes de </a:t>
            </a:r>
            <a:r>
              <a:rPr sz="2651" dirty="0">
                <a:latin typeface="Times New Roman"/>
                <a:cs typeface="Times New Roman"/>
              </a:rPr>
              <a:t>dados </a:t>
            </a:r>
            <a:r>
              <a:rPr sz="2651" spc="-5" dirty="0">
                <a:latin typeface="Times New Roman"/>
                <a:cs typeface="Times New Roman"/>
              </a:rPr>
              <a:t>podem</a:t>
            </a:r>
            <a:r>
              <a:rPr sz="2651" spc="25" dirty="0">
                <a:latin typeface="Times New Roman"/>
                <a:cs typeface="Times New Roman"/>
              </a:rPr>
              <a:t> </a:t>
            </a:r>
            <a:r>
              <a:rPr sz="2651" spc="-10" dirty="0">
                <a:latin typeface="Times New Roman"/>
                <a:cs typeface="Times New Roman"/>
              </a:rPr>
              <a:t>ser:</a:t>
            </a:r>
            <a:endParaRPr sz="2651" dirty="0">
              <a:latin typeface="Times New Roman"/>
              <a:cs typeface="Times New Roman"/>
            </a:endParaRPr>
          </a:p>
          <a:p>
            <a:pPr marL="859815" marR="5715" indent="-342900">
              <a:lnSpc>
                <a:spcPts val="2630"/>
              </a:lnSpc>
              <a:spcBef>
                <a:spcPts val="2000"/>
              </a:spcBef>
              <a:buFont typeface="Arial" panose="020B0604020202020204" pitchFamily="34" charset="0"/>
              <a:buChar char="•"/>
              <a:tabLst>
                <a:tab pos="2246108" algn="l"/>
                <a:tab pos="3810191" algn="l"/>
                <a:tab pos="5566053" algn="l"/>
                <a:tab pos="6081699" algn="l"/>
              </a:tabLst>
            </a:pPr>
            <a:r>
              <a:rPr sz="2400" spc="-50" dirty="0" err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 err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15" dirty="0" err="1">
                <a:solidFill>
                  <a:srgbClr val="FF0000"/>
                </a:solidFill>
                <a:latin typeface="Times New Roman"/>
                <a:cs typeface="Times New Roman"/>
              </a:rPr>
              <a:t>qu</a:t>
            </a:r>
            <a:r>
              <a:rPr sz="2400" spc="10" dirty="0" err="1">
                <a:solidFill>
                  <a:srgbClr val="FF0000"/>
                </a:solidFill>
                <a:latin typeface="Times New Roman"/>
                <a:cs typeface="Times New Roman"/>
              </a:rPr>
              <a:t>ivos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ist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ó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(</a:t>
            </a:r>
            <a:r>
              <a:rPr sz="2400" spc="25" dirty="0">
                <a:latin typeface="Times New Roman"/>
                <a:cs typeface="Times New Roman"/>
              </a:rPr>
              <a:t>m</a:t>
            </a:r>
            <a:r>
              <a:rPr sz="2400" spc="10" dirty="0">
                <a:latin typeface="Times New Roman"/>
                <a:cs typeface="Times New Roman"/>
              </a:rPr>
              <a:t>os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2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ndo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20" dirty="0">
                <a:latin typeface="Times New Roman"/>
                <a:cs typeface="Times New Roman"/>
              </a:rPr>
              <a:t>c</a:t>
            </a:r>
            <a:r>
              <a:rPr sz="2400" spc="15" dirty="0">
                <a:latin typeface="Times New Roman"/>
                <a:cs typeface="Times New Roman"/>
              </a:rPr>
              <a:t>o</a:t>
            </a:r>
            <a:r>
              <a:rPr sz="2400" spc="25" dirty="0">
                <a:latin typeface="Times New Roman"/>
                <a:cs typeface="Times New Roman"/>
              </a:rPr>
              <a:t>m</a:t>
            </a:r>
            <a:r>
              <a:rPr sz="2400" spc="15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n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o,  resultados, </a:t>
            </a:r>
            <a:r>
              <a:rPr sz="2400" spc="10" dirty="0">
                <a:latin typeface="Times New Roman"/>
                <a:cs typeface="Times New Roman"/>
              </a:rPr>
              <a:t>etc.) </a:t>
            </a:r>
            <a:r>
              <a:rPr sz="2400" spc="15" dirty="0">
                <a:latin typeface="Times New Roman"/>
                <a:cs typeface="Times New Roman"/>
              </a:rPr>
              <a:t>do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sistema;</a:t>
            </a:r>
            <a:endParaRPr sz="2400" dirty="0">
              <a:latin typeface="Times New Roman"/>
              <a:cs typeface="Times New Roman"/>
            </a:endParaRPr>
          </a:p>
          <a:p>
            <a:pPr marL="859816" indent="-342900">
              <a:spcBef>
                <a:spcPts val="260"/>
              </a:spcBef>
              <a:buFont typeface="Arial" panose="020B0604020202020204" pitchFamily="34" charset="0"/>
              <a:buChar char="•"/>
            </a:pPr>
            <a:r>
              <a:rPr sz="2400" spc="5" dirty="0" err="1">
                <a:latin typeface="Times New Roman"/>
                <a:cs typeface="Times New Roman"/>
              </a:rPr>
              <a:t>provenientes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de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observações </a:t>
            </a:r>
            <a:r>
              <a:rPr sz="2400" spc="-25" dirty="0">
                <a:latin typeface="Times New Roman"/>
                <a:cs typeface="Times New Roman"/>
              </a:rPr>
              <a:t>do </a:t>
            </a:r>
            <a:r>
              <a:rPr sz="2400" spc="10" dirty="0">
                <a:latin typeface="Times New Roman"/>
                <a:cs typeface="Times New Roman"/>
              </a:rPr>
              <a:t>sistema sob</a:t>
            </a:r>
            <a:r>
              <a:rPr sz="2400" spc="-34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estudo;</a:t>
            </a:r>
            <a:endParaRPr sz="2400" dirty="0">
              <a:latin typeface="Times New Roman"/>
              <a:cs typeface="Times New Roman"/>
            </a:endParaRPr>
          </a:p>
          <a:p>
            <a:pPr marL="859816" indent="-342900">
              <a:spcBef>
                <a:spcPts val="325"/>
              </a:spcBef>
              <a:buFont typeface="Arial" panose="020B0604020202020204" pitchFamily="34" charset="0"/>
              <a:buChar char="•"/>
            </a:pPr>
            <a:r>
              <a:rPr sz="2400" spc="5" dirty="0" err="1">
                <a:latin typeface="Times New Roman"/>
                <a:cs typeface="Times New Roman"/>
              </a:rPr>
              <a:t>oriundos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sistemas</a:t>
            </a:r>
            <a:r>
              <a:rPr sz="2400" spc="-3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similares</a:t>
            </a:r>
            <a:r>
              <a:rPr sz="2400" spc="10" dirty="0"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  <a:p>
            <a:pPr marL="859816" indent="-342900">
              <a:spcBef>
                <a:spcPts val="325"/>
              </a:spcBef>
              <a:buFont typeface="Arial" panose="020B0604020202020204" pitchFamily="34" charset="0"/>
              <a:buChar char="•"/>
            </a:pPr>
            <a:r>
              <a:rPr sz="2400" spc="5" dirty="0" err="1">
                <a:latin typeface="Times New Roman"/>
                <a:cs typeface="Times New Roman"/>
              </a:rPr>
              <a:t>determinados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com </a:t>
            </a:r>
            <a:r>
              <a:rPr sz="2400" spc="5" dirty="0">
                <a:latin typeface="Times New Roman"/>
                <a:cs typeface="Times New Roman"/>
              </a:rPr>
              <a:t>base </a:t>
            </a:r>
            <a:r>
              <a:rPr sz="2400" spc="10" dirty="0">
                <a:latin typeface="Times New Roman"/>
                <a:cs typeface="Times New Roman"/>
              </a:rPr>
              <a:t>em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estimativas </a:t>
            </a:r>
            <a:r>
              <a:rPr sz="2400" spc="-25" dirty="0">
                <a:latin typeface="Times New Roman"/>
                <a:cs typeface="Times New Roman"/>
              </a:rPr>
              <a:t>de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operadores;</a:t>
            </a:r>
            <a:endParaRPr sz="2400" dirty="0">
              <a:latin typeface="Times New Roman"/>
              <a:cs typeface="Times New Roman"/>
            </a:endParaRPr>
          </a:p>
          <a:p>
            <a:pPr marL="859815" marR="5081" indent="-342900">
              <a:lnSpc>
                <a:spcPts val="2621"/>
              </a:lnSpc>
              <a:spcBef>
                <a:spcPts val="615"/>
              </a:spcBef>
              <a:buFont typeface="Arial" panose="020B0604020202020204" pitchFamily="34" charset="0"/>
              <a:buChar char="•"/>
            </a:pPr>
            <a:r>
              <a:rPr sz="2400" spc="5" dirty="0" err="1">
                <a:latin typeface="Times New Roman"/>
                <a:cs typeface="Times New Roman"/>
              </a:rPr>
              <a:t>determinados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 </a:t>
            </a:r>
            <a:r>
              <a:rPr sz="2400" spc="15" dirty="0">
                <a:latin typeface="Times New Roman"/>
                <a:cs typeface="Times New Roman"/>
              </a:rPr>
              <a:t>base </a:t>
            </a:r>
            <a:r>
              <a:rPr sz="2400" spc="20" dirty="0">
                <a:latin typeface="Times New Roman"/>
                <a:cs typeface="Times New Roman"/>
              </a:rPr>
              <a:t>em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afirmações 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de vendedores </a:t>
            </a:r>
            <a:r>
              <a:rPr sz="2400" spc="10" dirty="0">
                <a:latin typeface="Times New Roman"/>
                <a:cs typeface="Times New Roman"/>
              </a:rPr>
              <a:t>de  </a:t>
            </a:r>
            <a:r>
              <a:rPr sz="2400" spc="5" dirty="0">
                <a:latin typeface="Times New Roman"/>
                <a:cs typeface="Times New Roman"/>
              </a:rPr>
              <a:t>máquinas, </a:t>
            </a:r>
            <a:r>
              <a:rPr sz="2400" spc="10" dirty="0">
                <a:latin typeface="Times New Roman"/>
                <a:cs typeface="Times New Roman"/>
              </a:rPr>
              <a:t>equipamentos,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etc.;</a:t>
            </a:r>
            <a:endParaRPr sz="2400" dirty="0">
              <a:latin typeface="Times New Roman"/>
              <a:cs typeface="Times New Roman"/>
            </a:endParaRPr>
          </a:p>
          <a:p>
            <a:pPr marL="859816" indent="-342900"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sz="2400" dirty="0" err="1">
                <a:solidFill>
                  <a:srgbClr val="FF0000"/>
                </a:solidFill>
                <a:latin typeface="Times New Roman"/>
                <a:cs typeface="Times New Roman"/>
              </a:rPr>
              <a:t>estimativas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de projetistas </a:t>
            </a:r>
            <a:r>
              <a:rPr sz="2400" spc="-25" dirty="0">
                <a:latin typeface="Times New Roman"/>
                <a:cs typeface="Times New Roman"/>
              </a:rPr>
              <a:t>de </a:t>
            </a:r>
            <a:r>
              <a:rPr sz="2400" spc="10" dirty="0">
                <a:latin typeface="Times New Roman"/>
                <a:cs typeface="Times New Roman"/>
              </a:rPr>
              <a:t>sistemas, </a:t>
            </a:r>
            <a:r>
              <a:rPr sz="2400" spc="15" dirty="0">
                <a:latin typeface="Times New Roman"/>
                <a:cs typeface="Times New Roman"/>
              </a:rPr>
              <a:t>ou</a:t>
            </a:r>
            <a:r>
              <a:rPr sz="2400" spc="-3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mesmo;</a:t>
            </a:r>
            <a:endParaRPr sz="2400" dirty="0">
              <a:latin typeface="Times New Roman"/>
              <a:cs typeface="Times New Roman"/>
            </a:endParaRPr>
          </a:p>
          <a:p>
            <a:pPr marL="859816" indent="-342900">
              <a:spcBef>
                <a:spcPts val="325"/>
              </a:spcBef>
              <a:buFont typeface="Arial" panose="020B0604020202020204" pitchFamily="34" charset="0"/>
              <a:buChar char="•"/>
            </a:pPr>
            <a:r>
              <a:rPr sz="2400" spc="5" dirty="0" err="1">
                <a:solidFill>
                  <a:srgbClr val="FF0000"/>
                </a:solidFill>
                <a:latin typeface="Times New Roman"/>
                <a:cs typeface="Times New Roman"/>
              </a:rPr>
              <a:t>considerações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teóricas </a:t>
            </a:r>
            <a:r>
              <a:rPr sz="2400" spc="-5" dirty="0">
                <a:latin typeface="Times New Roman"/>
                <a:cs typeface="Times New Roman"/>
              </a:rPr>
              <a:t>sobre </a:t>
            </a:r>
            <a:r>
              <a:rPr sz="2400" spc="15" dirty="0">
                <a:latin typeface="Times New Roman"/>
                <a:cs typeface="Times New Roman"/>
              </a:rPr>
              <a:t>o </a:t>
            </a:r>
            <a:r>
              <a:rPr sz="2400" spc="10" dirty="0">
                <a:latin typeface="Times New Roman"/>
                <a:cs typeface="Times New Roman"/>
              </a:rPr>
              <a:t>sistema</a:t>
            </a:r>
            <a:r>
              <a:rPr sz="2200" spc="10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2466" y="978408"/>
            <a:ext cx="2741676" cy="449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32669" y="2027148"/>
            <a:ext cx="12192000" cy="612539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90545" indent="-378479">
              <a:spcBef>
                <a:spcPts val="645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3200" spc="-10" dirty="0">
                <a:latin typeface="Times New Roman"/>
                <a:cs typeface="Times New Roman"/>
              </a:rPr>
              <a:t>Planejamento </a:t>
            </a:r>
            <a:r>
              <a:rPr sz="3200" spc="-5" dirty="0">
                <a:latin typeface="Times New Roman"/>
                <a:cs typeface="Times New Roman"/>
              </a:rPr>
              <a:t>e Observação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Preliminar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832526" marR="11431" indent="-315611">
              <a:lnSpc>
                <a:spcPct val="100400"/>
              </a:lnSpc>
              <a:spcBef>
                <a:spcPts val="455"/>
              </a:spcBef>
              <a:tabLst>
                <a:tab pos="2666498" algn="l"/>
                <a:tab pos="4635097" algn="l"/>
                <a:tab pos="5141852" algn="l"/>
                <a:tab pos="6379529" algn="l"/>
                <a:tab pos="7443842" algn="l"/>
              </a:tabLst>
            </a:pPr>
            <a:r>
              <a:rPr spc="1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3364CC"/>
                </a:solidFill>
                <a:latin typeface="Times New Roman"/>
                <a:cs typeface="Times New Roman"/>
              </a:rPr>
              <a:t>P</a:t>
            </a:r>
            <a:r>
              <a:rPr sz="2800" spc="-20" dirty="0">
                <a:solidFill>
                  <a:srgbClr val="3364CC"/>
                </a:solidFill>
                <a:latin typeface="Times New Roman"/>
                <a:cs typeface="Times New Roman"/>
              </a:rPr>
              <a:t>l</a:t>
            </a:r>
            <a:r>
              <a:rPr sz="2800" spc="-55" dirty="0">
                <a:solidFill>
                  <a:srgbClr val="3364CC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3364CC"/>
                </a:solidFill>
                <a:latin typeface="Times New Roman"/>
                <a:cs typeface="Times New Roman"/>
              </a:rPr>
              <a:t>n</a:t>
            </a:r>
            <a:r>
              <a:rPr sz="2800" spc="-10" dirty="0">
                <a:solidFill>
                  <a:srgbClr val="3364CC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3364CC"/>
                </a:solidFill>
                <a:latin typeface="Times New Roman"/>
                <a:cs typeface="Times New Roman"/>
              </a:rPr>
              <a:t>j</a:t>
            </a:r>
            <a:r>
              <a:rPr sz="2800" spc="10" dirty="0">
                <a:solidFill>
                  <a:srgbClr val="3364CC"/>
                </a:solidFill>
                <a:latin typeface="Times New Roman"/>
                <a:cs typeface="Times New Roman"/>
              </a:rPr>
              <a:t>a</a:t>
            </a:r>
            <a:r>
              <a:rPr sz="2800" spc="-20" dirty="0">
                <a:solidFill>
                  <a:srgbClr val="3364CC"/>
                </a:solidFill>
                <a:latin typeface="Times New Roman"/>
                <a:cs typeface="Times New Roman"/>
              </a:rPr>
              <a:t>m</a:t>
            </a:r>
            <a:r>
              <a:rPr sz="2800" spc="10" dirty="0">
                <a:solidFill>
                  <a:srgbClr val="3364CC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3364CC"/>
                </a:solidFill>
                <a:latin typeface="Times New Roman"/>
                <a:cs typeface="Times New Roman"/>
              </a:rPr>
              <a:t>n</a:t>
            </a:r>
            <a:r>
              <a:rPr sz="2800" spc="-20" dirty="0">
                <a:solidFill>
                  <a:srgbClr val="3364CC"/>
                </a:solidFill>
                <a:latin typeface="Times New Roman"/>
                <a:cs typeface="Times New Roman"/>
              </a:rPr>
              <a:t>t</a:t>
            </a:r>
            <a:r>
              <a:rPr sz="2800" spc="20" dirty="0">
                <a:solidFill>
                  <a:srgbClr val="3364CC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3364CC"/>
                </a:solidFill>
                <a:latin typeface="Times New Roman"/>
                <a:cs typeface="Times New Roman"/>
              </a:rPr>
              <a:t>.	</a:t>
            </a:r>
            <a:r>
              <a:rPr sz="2800" spc="5" dirty="0">
                <a:solidFill>
                  <a:srgbClr val="3364CC"/>
                </a:solidFill>
                <a:latin typeface="Times New Roman"/>
                <a:cs typeface="Times New Roman"/>
              </a:rPr>
              <a:t>P</a:t>
            </a:r>
            <a:r>
              <a:rPr sz="2800" spc="-10" dirty="0">
                <a:solidFill>
                  <a:srgbClr val="3364CC"/>
                </a:solidFill>
                <a:latin typeface="Times New Roman"/>
                <a:cs typeface="Times New Roman"/>
              </a:rPr>
              <a:t>r</a:t>
            </a:r>
            <a:r>
              <a:rPr sz="2800" spc="10" dirty="0">
                <a:solidFill>
                  <a:srgbClr val="3364CC"/>
                </a:solidFill>
                <a:latin typeface="Times New Roman"/>
                <a:cs typeface="Times New Roman"/>
              </a:rPr>
              <a:t>é</a:t>
            </a:r>
            <a:r>
              <a:rPr sz="2800" spc="-10" dirty="0">
                <a:solidFill>
                  <a:srgbClr val="3364CC"/>
                </a:solidFill>
                <a:latin typeface="Times New Roman"/>
                <a:cs typeface="Times New Roman"/>
              </a:rPr>
              <a:t>-</a:t>
            </a:r>
            <a:r>
              <a:rPr sz="2800" dirty="0">
                <a:solidFill>
                  <a:srgbClr val="3364CC"/>
                </a:solidFill>
                <a:latin typeface="Times New Roman"/>
                <a:cs typeface="Times New Roman"/>
              </a:rPr>
              <a:t>obs</a:t>
            </a:r>
            <a:r>
              <a:rPr sz="2800" spc="-10" dirty="0">
                <a:solidFill>
                  <a:srgbClr val="3364CC"/>
                </a:solidFill>
                <a:latin typeface="Times New Roman"/>
                <a:cs typeface="Times New Roman"/>
              </a:rPr>
              <a:t>er</a:t>
            </a:r>
            <a:r>
              <a:rPr sz="2800" spc="20" dirty="0">
                <a:solidFill>
                  <a:srgbClr val="3364CC"/>
                </a:solidFill>
                <a:latin typeface="Times New Roman"/>
                <a:cs typeface="Times New Roman"/>
              </a:rPr>
              <a:t>v</a:t>
            </a:r>
            <a:r>
              <a:rPr sz="2800" spc="-10" dirty="0">
                <a:solidFill>
                  <a:srgbClr val="3364CC"/>
                </a:solidFill>
                <a:latin typeface="Times New Roman"/>
                <a:cs typeface="Times New Roman"/>
              </a:rPr>
              <a:t>a</a:t>
            </a:r>
            <a:r>
              <a:rPr sz="2800" spc="10" dirty="0">
                <a:solidFill>
                  <a:srgbClr val="3364CC"/>
                </a:solidFill>
                <a:latin typeface="Times New Roman"/>
                <a:cs typeface="Times New Roman"/>
              </a:rPr>
              <a:t>ç</a:t>
            </a:r>
            <a:r>
              <a:rPr sz="2800" spc="-10" dirty="0">
                <a:solidFill>
                  <a:srgbClr val="3364CC"/>
                </a:solidFill>
                <a:latin typeface="Times New Roman"/>
                <a:cs typeface="Times New Roman"/>
              </a:rPr>
              <a:t>ã</a:t>
            </a:r>
            <a:r>
              <a:rPr sz="2800" dirty="0">
                <a:solidFill>
                  <a:srgbClr val="3364CC"/>
                </a:solidFill>
                <a:latin typeface="Times New Roman"/>
                <a:cs typeface="Times New Roman"/>
              </a:rPr>
              <a:t>o	da</a:t>
            </a:r>
            <a:r>
              <a:rPr lang="pt-BR" sz="2800" dirty="0">
                <a:solidFill>
                  <a:srgbClr val="3364CC"/>
                </a:solidFill>
                <a:latin typeface="Times New Roman"/>
                <a:cs typeface="Times New Roman"/>
              </a:rPr>
              <a:t> </a:t>
            </a:r>
            <a:r>
              <a:rPr sz="2800" dirty="0" err="1">
                <a:solidFill>
                  <a:srgbClr val="3364CC"/>
                </a:solidFill>
                <a:latin typeface="Times New Roman"/>
                <a:cs typeface="Times New Roman"/>
              </a:rPr>
              <a:t>si</a:t>
            </a:r>
            <a:r>
              <a:rPr sz="2800" spc="-20" dirty="0" err="1">
                <a:solidFill>
                  <a:srgbClr val="3364CC"/>
                </a:solidFill>
                <a:latin typeface="Times New Roman"/>
                <a:cs typeface="Times New Roman"/>
              </a:rPr>
              <a:t>t</a:t>
            </a:r>
            <a:r>
              <a:rPr sz="2800" dirty="0" err="1">
                <a:solidFill>
                  <a:srgbClr val="3364CC"/>
                </a:solidFill>
                <a:latin typeface="Times New Roman"/>
                <a:cs typeface="Times New Roman"/>
              </a:rPr>
              <a:t>u</a:t>
            </a:r>
            <a:r>
              <a:rPr sz="2800" spc="10" dirty="0" err="1">
                <a:solidFill>
                  <a:srgbClr val="3364CC"/>
                </a:solidFill>
                <a:latin typeface="Times New Roman"/>
                <a:cs typeface="Times New Roman"/>
              </a:rPr>
              <a:t>a</a:t>
            </a:r>
            <a:r>
              <a:rPr sz="2800" spc="-10" dirty="0" err="1">
                <a:solidFill>
                  <a:srgbClr val="3364CC"/>
                </a:solidFill>
                <a:latin typeface="Times New Roman"/>
                <a:cs typeface="Times New Roman"/>
              </a:rPr>
              <a:t>çã</a:t>
            </a:r>
            <a:r>
              <a:rPr sz="2800" dirty="0" err="1">
                <a:solidFill>
                  <a:srgbClr val="3364CC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3364CC"/>
                </a:solidFill>
                <a:latin typeface="Times New Roman"/>
                <a:cs typeface="Times New Roman"/>
              </a:rPr>
              <a:t>.</a:t>
            </a:r>
            <a:r>
              <a:rPr lang="pt-BR" sz="2800" dirty="0">
                <a:solidFill>
                  <a:srgbClr val="3364CC"/>
                </a:solidFill>
                <a:latin typeface="Times New Roman"/>
                <a:cs typeface="Times New Roman"/>
              </a:rPr>
              <a:t> </a:t>
            </a:r>
            <a:r>
              <a:rPr sz="2800" spc="-20" dirty="0" err="1">
                <a:solidFill>
                  <a:srgbClr val="3364CC"/>
                </a:solidFill>
                <a:latin typeface="Times New Roman"/>
                <a:cs typeface="Times New Roman"/>
              </a:rPr>
              <a:t>C</a:t>
            </a:r>
            <a:r>
              <a:rPr sz="2800" spc="-70" dirty="0" err="1">
                <a:solidFill>
                  <a:srgbClr val="3364CC"/>
                </a:solidFill>
                <a:latin typeface="Times New Roman"/>
                <a:cs typeface="Times New Roman"/>
              </a:rPr>
              <a:t>o</a:t>
            </a:r>
            <a:r>
              <a:rPr sz="2800" dirty="0" err="1">
                <a:solidFill>
                  <a:srgbClr val="3364CC"/>
                </a:solidFill>
                <a:latin typeface="Times New Roman"/>
                <a:cs typeface="Times New Roman"/>
              </a:rPr>
              <a:t>l</a:t>
            </a:r>
            <a:r>
              <a:rPr sz="2800" spc="-10" dirty="0" err="1">
                <a:solidFill>
                  <a:srgbClr val="3364CC"/>
                </a:solidFill>
                <a:latin typeface="Times New Roman"/>
                <a:cs typeface="Times New Roman"/>
              </a:rPr>
              <a:t>e</a:t>
            </a:r>
            <a:r>
              <a:rPr sz="2800" dirty="0" err="1">
                <a:solidFill>
                  <a:srgbClr val="3364CC"/>
                </a:solidFill>
                <a:latin typeface="Times New Roman"/>
                <a:cs typeface="Times New Roman"/>
              </a:rPr>
              <a:t>t</a:t>
            </a:r>
            <a:r>
              <a:rPr sz="2800" spc="10" dirty="0" err="1">
                <a:solidFill>
                  <a:srgbClr val="3364CC"/>
                </a:solidFill>
                <a:latin typeface="Times New Roman"/>
                <a:cs typeface="Times New Roman"/>
              </a:rPr>
              <a:t>a</a:t>
            </a:r>
            <a:r>
              <a:rPr sz="2800" dirty="0" err="1">
                <a:solidFill>
                  <a:srgbClr val="3364CC"/>
                </a:solidFill>
                <a:latin typeface="Times New Roman"/>
                <a:cs typeface="Times New Roman"/>
              </a:rPr>
              <a:t>r</a:t>
            </a:r>
            <a:r>
              <a:rPr lang="pt-BR" sz="2800" dirty="0">
                <a:solidFill>
                  <a:srgbClr val="3364CC"/>
                </a:solidFill>
                <a:latin typeface="Times New Roman"/>
                <a:cs typeface="Times New Roman"/>
              </a:rPr>
              <a:t> </a:t>
            </a:r>
            <a:r>
              <a:rPr sz="2800" spc="-70" dirty="0">
                <a:solidFill>
                  <a:srgbClr val="3364CC"/>
                </a:solidFill>
                <a:latin typeface="Times New Roman"/>
                <a:cs typeface="Times New Roman"/>
              </a:rPr>
              <a:t>d</a:t>
            </a:r>
            <a:r>
              <a:rPr sz="2800" spc="10" dirty="0">
                <a:solidFill>
                  <a:srgbClr val="3364CC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3364CC"/>
                </a:solidFill>
                <a:latin typeface="Times New Roman"/>
                <a:cs typeface="Times New Roman"/>
              </a:rPr>
              <a:t>dos</a:t>
            </a:r>
            <a:r>
              <a:rPr lang="pt-BR" sz="2800" dirty="0">
                <a:solidFill>
                  <a:srgbClr val="3364CC"/>
                </a:solidFill>
                <a:latin typeface="Times New Roman"/>
                <a:cs typeface="Times New Roman"/>
              </a:rPr>
              <a:t> </a:t>
            </a:r>
            <a:r>
              <a:rPr sz="2800" spc="-10" dirty="0" err="1">
                <a:solidFill>
                  <a:srgbClr val="3364CC"/>
                </a:solidFill>
                <a:latin typeface="Times New Roman"/>
                <a:cs typeface="Times New Roman"/>
              </a:rPr>
              <a:t>enquanto</a:t>
            </a:r>
            <a:r>
              <a:rPr sz="2800" spc="-10" dirty="0">
                <a:solidFill>
                  <a:srgbClr val="3364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64CC"/>
                </a:solidFill>
                <a:latin typeface="Times New Roman"/>
                <a:cs typeface="Times New Roman"/>
              </a:rPr>
              <a:t>observa. </a:t>
            </a:r>
            <a:r>
              <a:rPr sz="2800" spc="-5" dirty="0">
                <a:solidFill>
                  <a:srgbClr val="3364CC"/>
                </a:solidFill>
                <a:latin typeface="Times New Roman"/>
                <a:cs typeface="Times New Roman"/>
              </a:rPr>
              <a:t>Como </a:t>
            </a:r>
            <a:r>
              <a:rPr sz="2800" dirty="0">
                <a:solidFill>
                  <a:srgbClr val="3364CC"/>
                </a:solidFill>
                <a:latin typeface="Times New Roman"/>
                <a:cs typeface="Times New Roman"/>
              </a:rPr>
              <a:t>coletar? </a:t>
            </a:r>
            <a:r>
              <a:rPr sz="2800" spc="-5" dirty="0">
                <a:solidFill>
                  <a:srgbClr val="3364CC"/>
                </a:solidFill>
                <a:latin typeface="Times New Roman"/>
                <a:cs typeface="Times New Roman"/>
              </a:rPr>
              <a:t>Circunstâncias </a:t>
            </a:r>
            <a:r>
              <a:rPr sz="2800" spc="5" dirty="0">
                <a:solidFill>
                  <a:srgbClr val="3364CC"/>
                </a:solidFill>
                <a:latin typeface="Times New Roman"/>
                <a:cs typeface="Times New Roman"/>
              </a:rPr>
              <a:t>não </a:t>
            </a:r>
            <a:r>
              <a:rPr sz="2800" dirty="0">
                <a:solidFill>
                  <a:srgbClr val="3364CC"/>
                </a:solidFill>
                <a:latin typeface="Times New Roman"/>
                <a:cs typeface="Times New Roman"/>
              </a:rPr>
              <a:t>usuais?</a:t>
            </a:r>
            <a:endParaRPr sz="2800" dirty="0">
              <a:latin typeface="Times New Roman"/>
              <a:cs typeface="Times New Roman"/>
            </a:endParaRPr>
          </a:p>
          <a:p>
            <a:pPr marL="390545" indent="-378479">
              <a:spcBef>
                <a:spcPts val="365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3200" spc="-15" dirty="0">
                <a:latin typeface="Times New Roman"/>
                <a:cs typeface="Times New Roman"/>
              </a:rPr>
              <a:t>Utilidade dos </a:t>
            </a:r>
            <a:r>
              <a:rPr sz="3200" dirty="0">
                <a:latin typeface="Times New Roman"/>
                <a:cs typeface="Times New Roman"/>
              </a:rPr>
              <a:t>Dados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Coletados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832526" marR="5081" indent="-315611">
              <a:spcBef>
                <a:spcPts val="475"/>
              </a:spcBef>
              <a:tabLst>
                <a:tab pos="1403420" algn="l"/>
                <a:tab pos="2733812" algn="l"/>
                <a:tab pos="3363764" algn="l"/>
                <a:tab pos="3744782" algn="l"/>
                <a:tab pos="5449843" algn="l"/>
                <a:tab pos="6023912" algn="l"/>
                <a:tab pos="6824687" algn="l"/>
                <a:tab pos="7443842" algn="l"/>
              </a:tabLst>
            </a:pPr>
            <a:r>
              <a:rPr sz="2800" spc="5" dirty="0">
                <a:solidFill>
                  <a:srgbClr val="00009A"/>
                </a:solidFill>
                <a:latin typeface="Times New Roman"/>
                <a:cs typeface="Times New Roman"/>
              </a:rPr>
              <a:t>S</a:t>
            </a:r>
            <a:r>
              <a:rPr sz="2800" spc="-75" dirty="0">
                <a:solidFill>
                  <a:srgbClr val="00009A"/>
                </a:solidFill>
                <a:latin typeface="Times New Roman"/>
                <a:cs typeface="Times New Roman"/>
              </a:rPr>
              <a:t>ã</a:t>
            </a:r>
            <a:r>
              <a:rPr sz="2800" dirty="0">
                <a:solidFill>
                  <a:srgbClr val="00009A"/>
                </a:solidFill>
                <a:latin typeface="Times New Roman"/>
                <a:cs typeface="Times New Roman"/>
              </a:rPr>
              <a:t>o	</a:t>
            </a:r>
            <a:r>
              <a:rPr sz="2800" spc="-75" dirty="0" err="1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sz="2800" spc="20" dirty="0" err="1">
                <a:solidFill>
                  <a:srgbClr val="00009A"/>
                </a:solidFill>
                <a:latin typeface="Times New Roman"/>
                <a:cs typeface="Times New Roman"/>
              </a:rPr>
              <a:t>d</a:t>
            </a:r>
            <a:r>
              <a:rPr sz="2800" spc="-10" dirty="0" err="1">
                <a:solidFill>
                  <a:srgbClr val="00009A"/>
                </a:solidFill>
                <a:latin typeface="Times New Roman"/>
                <a:cs typeface="Times New Roman"/>
              </a:rPr>
              <a:t>e</a:t>
            </a:r>
            <a:r>
              <a:rPr sz="2800" dirty="0" err="1">
                <a:solidFill>
                  <a:srgbClr val="00009A"/>
                </a:solidFill>
                <a:latin typeface="Times New Roman"/>
                <a:cs typeface="Times New Roman"/>
              </a:rPr>
              <a:t>qu</a:t>
            </a:r>
            <a:r>
              <a:rPr sz="2800" spc="-10" dirty="0" err="1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sz="2800" dirty="0" err="1">
                <a:solidFill>
                  <a:srgbClr val="00009A"/>
                </a:solidFill>
                <a:latin typeface="Times New Roman"/>
                <a:cs typeface="Times New Roman"/>
              </a:rPr>
              <a:t>d</a:t>
            </a:r>
            <a:r>
              <a:rPr sz="2800" spc="20" dirty="0" err="1">
                <a:solidFill>
                  <a:srgbClr val="00009A"/>
                </a:solidFill>
                <a:latin typeface="Times New Roman"/>
                <a:cs typeface="Times New Roman"/>
              </a:rPr>
              <a:t>o</a:t>
            </a:r>
            <a:r>
              <a:rPr sz="2800" dirty="0" err="1">
                <a:solidFill>
                  <a:srgbClr val="00009A"/>
                </a:solidFill>
                <a:latin typeface="Times New Roman"/>
                <a:cs typeface="Times New Roman"/>
              </a:rPr>
              <a:t>s</a:t>
            </a:r>
            <a:r>
              <a:rPr lang="pt-BR" sz="280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9A"/>
                </a:solidFill>
                <a:latin typeface="Times New Roman"/>
                <a:cs typeface="Times New Roman"/>
              </a:rPr>
              <a:t>p</a:t>
            </a:r>
            <a:r>
              <a:rPr sz="2800" spc="-10" dirty="0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sz="2800" spc="15" dirty="0">
                <a:solidFill>
                  <a:srgbClr val="00009A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00009A"/>
                </a:solidFill>
                <a:latin typeface="Times New Roman"/>
                <a:cs typeface="Times New Roman"/>
              </a:rPr>
              <a:t>a	</a:t>
            </a:r>
            <a:r>
              <a:rPr sz="2800" spc="10" dirty="0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009A"/>
                </a:solidFill>
                <a:latin typeface="Times New Roman"/>
                <a:cs typeface="Times New Roman"/>
              </a:rPr>
              <a:t>s</a:t>
            </a:r>
            <a:r>
              <a:rPr lang="pt-BR" sz="280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800" dirty="0" err="1">
                <a:solidFill>
                  <a:srgbClr val="00009A"/>
                </a:solidFill>
                <a:latin typeface="Times New Roman"/>
                <a:cs typeface="Times New Roman"/>
              </a:rPr>
              <a:t>dis</a:t>
            </a:r>
            <a:r>
              <a:rPr sz="2800" spc="-20" dirty="0" err="1">
                <a:solidFill>
                  <a:srgbClr val="00009A"/>
                </a:solidFill>
                <a:latin typeface="Times New Roman"/>
                <a:cs typeface="Times New Roman"/>
              </a:rPr>
              <a:t>t</a:t>
            </a:r>
            <a:r>
              <a:rPr sz="2800" spc="15" dirty="0" err="1">
                <a:solidFill>
                  <a:srgbClr val="00009A"/>
                </a:solidFill>
                <a:latin typeface="Times New Roman"/>
                <a:cs typeface="Times New Roman"/>
              </a:rPr>
              <a:t>r</a:t>
            </a:r>
            <a:r>
              <a:rPr sz="2800" dirty="0" err="1">
                <a:solidFill>
                  <a:srgbClr val="00009A"/>
                </a:solidFill>
                <a:latin typeface="Times New Roman"/>
                <a:cs typeface="Times New Roman"/>
              </a:rPr>
              <a:t>ibui</a:t>
            </a:r>
            <a:r>
              <a:rPr sz="2800" spc="-10" dirty="0" err="1">
                <a:solidFill>
                  <a:srgbClr val="00009A"/>
                </a:solidFill>
                <a:latin typeface="Times New Roman"/>
                <a:cs typeface="Times New Roman"/>
              </a:rPr>
              <a:t>ç</a:t>
            </a:r>
            <a:r>
              <a:rPr sz="2800" dirty="0" err="1">
                <a:solidFill>
                  <a:srgbClr val="00009A"/>
                </a:solidFill>
                <a:latin typeface="Times New Roman"/>
                <a:cs typeface="Times New Roman"/>
              </a:rPr>
              <a:t>õ</a:t>
            </a:r>
            <a:r>
              <a:rPr sz="2800" spc="10" dirty="0" err="1">
                <a:solidFill>
                  <a:srgbClr val="00009A"/>
                </a:solidFill>
                <a:latin typeface="Times New Roman"/>
                <a:cs typeface="Times New Roman"/>
              </a:rPr>
              <a:t>e</a:t>
            </a:r>
            <a:r>
              <a:rPr sz="2800" spc="-25" dirty="0" err="1">
                <a:solidFill>
                  <a:srgbClr val="00009A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009A"/>
                </a:solidFill>
                <a:latin typeface="Times New Roman"/>
                <a:cs typeface="Times New Roman"/>
              </a:rPr>
              <a:t>?</a:t>
            </a:r>
            <a:r>
              <a:rPr lang="pt-BR" sz="280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009A"/>
                </a:solidFill>
                <a:latin typeface="Times New Roman"/>
                <a:cs typeface="Times New Roman"/>
              </a:rPr>
              <a:t>S</a:t>
            </a:r>
            <a:r>
              <a:rPr sz="2800" spc="10" dirty="0">
                <a:solidFill>
                  <a:srgbClr val="00009A"/>
                </a:solidFill>
                <a:latin typeface="Times New Roman"/>
                <a:cs typeface="Times New Roman"/>
              </a:rPr>
              <a:t>ã</a:t>
            </a:r>
            <a:r>
              <a:rPr sz="2800" dirty="0">
                <a:solidFill>
                  <a:srgbClr val="00009A"/>
                </a:solidFill>
                <a:latin typeface="Times New Roman"/>
                <a:cs typeface="Times New Roman"/>
              </a:rPr>
              <a:t>o	</a:t>
            </a:r>
            <a:r>
              <a:rPr sz="2800" dirty="0" err="1">
                <a:solidFill>
                  <a:srgbClr val="00009A"/>
                </a:solidFill>
                <a:latin typeface="Times New Roman"/>
                <a:cs typeface="Times New Roman"/>
              </a:rPr>
              <a:t>út</a:t>
            </a:r>
            <a:r>
              <a:rPr sz="2800" spc="-10" dirty="0" err="1">
                <a:solidFill>
                  <a:srgbClr val="00009A"/>
                </a:solidFill>
                <a:latin typeface="Times New Roman"/>
                <a:cs typeface="Times New Roman"/>
              </a:rPr>
              <a:t>e</a:t>
            </a:r>
            <a:r>
              <a:rPr sz="2800" dirty="0" err="1">
                <a:solidFill>
                  <a:srgbClr val="00009A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00009A"/>
                </a:solidFill>
                <a:latin typeface="Times New Roman"/>
                <a:cs typeface="Times New Roman"/>
              </a:rPr>
              <a:t>?</a:t>
            </a:r>
            <a:r>
              <a:rPr lang="pt-BR" sz="280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800" spc="-5" dirty="0" err="1">
                <a:solidFill>
                  <a:srgbClr val="00009A"/>
                </a:solidFill>
                <a:latin typeface="Times New Roman"/>
                <a:cs typeface="Times New Roman"/>
              </a:rPr>
              <a:t>N</a:t>
            </a:r>
            <a:r>
              <a:rPr sz="2800" spc="10" dirty="0" err="1">
                <a:solidFill>
                  <a:srgbClr val="00009A"/>
                </a:solidFill>
                <a:latin typeface="Times New Roman"/>
                <a:cs typeface="Times New Roman"/>
              </a:rPr>
              <a:t>ã</a:t>
            </a:r>
            <a:r>
              <a:rPr sz="2800" dirty="0" err="1">
                <a:solidFill>
                  <a:srgbClr val="00009A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00009A"/>
                </a:solidFill>
                <a:latin typeface="Times New Roman"/>
                <a:cs typeface="Times New Roman"/>
              </a:rPr>
              <a:t>	</a:t>
            </a:r>
            <a:r>
              <a:rPr sz="2800" spc="10" dirty="0">
                <a:solidFill>
                  <a:srgbClr val="00009A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009A"/>
                </a:solidFill>
                <a:latin typeface="Times New Roman"/>
                <a:cs typeface="Times New Roman"/>
              </a:rPr>
              <a:t>x</a:t>
            </a:r>
            <a:r>
              <a:rPr sz="2800" spc="-20" dirty="0">
                <a:solidFill>
                  <a:srgbClr val="00009A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009A"/>
                </a:solidFill>
                <a:latin typeface="Times New Roman"/>
                <a:cs typeface="Times New Roman"/>
              </a:rPr>
              <a:t>ste  </a:t>
            </a:r>
            <a:r>
              <a:rPr sz="2800" spc="-10" dirty="0">
                <a:solidFill>
                  <a:srgbClr val="00009A"/>
                </a:solidFill>
                <a:latin typeface="Times New Roman"/>
                <a:cs typeface="Times New Roman"/>
              </a:rPr>
              <a:t>necessidade </a:t>
            </a:r>
            <a:r>
              <a:rPr sz="2800" dirty="0">
                <a:solidFill>
                  <a:srgbClr val="00009A"/>
                </a:solidFill>
                <a:latin typeface="Times New Roman"/>
                <a:cs typeface="Times New Roman"/>
              </a:rPr>
              <a:t>de se coletar dados</a:t>
            </a:r>
            <a:r>
              <a:rPr sz="2800" spc="-2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9A"/>
                </a:solidFill>
                <a:latin typeface="Times New Roman"/>
                <a:cs typeface="Times New Roman"/>
              </a:rPr>
              <a:t>supérfluos.</a:t>
            </a:r>
            <a:endParaRPr sz="2800" dirty="0">
              <a:latin typeface="Times New Roman"/>
              <a:cs typeface="Times New Roman"/>
            </a:endParaRPr>
          </a:p>
          <a:p>
            <a:pPr marL="390545" indent="-378479">
              <a:spcBef>
                <a:spcPts val="615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3200" spc="-15" dirty="0">
                <a:latin typeface="Times New Roman"/>
                <a:cs typeface="Times New Roman"/>
              </a:rPr>
              <a:t>Conjuntos </a:t>
            </a:r>
            <a:r>
              <a:rPr sz="3200" spc="-5" dirty="0">
                <a:latin typeface="Times New Roman"/>
                <a:cs typeface="Times New Roman"/>
              </a:rPr>
              <a:t>Homogêneos de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Dados.</a:t>
            </a:r>
            <a:endParaRPr sz="3200" dirty="0">
              <a:latin typeface="Times New Roman"/>
              <a:cs typeface="Times New Roman"/>
            </a:endParaRPr>
          </a:p>
          <a:p>
            <a:pPr marL="516916">
              <a:spcBef>
                <a:spcPts val="550"/>
              </a:spcBef>
            </a:pPr>
            <a:r>
              <a:rPr sz="2800" spc="-10" dirty="0" err="1">
                <a:solidFill>
                  <a:srgbClr val="3364CC"/>
                </a:solidFill>
                <a:latin typeface="Times New Roman"/>
                <a:cs typeface="Times New Roman"/>
              </a:rPr>
              <a:t>Combinar</a:t>
            </a:r>
            <a:r>
              <a:rPr sz="2800" spc="-10" dirty="0">
                <a:solidFill>
                  <a:srgbClr val="3364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64CC"/>
                </a:solidFill>
                <a:latin typeface="Times New Roman"/>
                <a:cs typeface="Times New Roman"/>
              </a:rPr>
              <a:t>dados </a:t>
            </a:r>
            <a:r>
              <a:rPr sz="2800" spc="5" dirty="0">
                <a:solidFill>
                  <a:srgbClr val="3364CC"/>
                </a:solidFill>
                <a:latin typeface="Times New Roman"/>
                <a:cs typeface="Times New Roman"/>
              </a:rPr>
              <a:t>em </a:t>
            </a:r>
            <a:r>
              <a:rPr sz="2800" dirty="0">
                <a:solidFill>
                  <a:srgbClr val="3364CC"/>
                </a:solidFill>
                <a:latin typeface="Times New Roman"/>
                <a:cs typeface="Times New Roman"/>
              </a:rPr>
              <a:t>conjuntos</a:t>
            </a:r>
            <a:r>
              <a:rPr sz="2800" spc="-235" dirty="0">
                <a:solidFill>
                  <a:srgbClr val="3364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64CC"/>
                </a:solidFill>
                <a:latin typeface="Times New Roman"/>
                <a:cs typeface="Times New Roman"/>
              </a:rPr>
              <a:t>homogêneos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390545" indent="-378479">
              <a:spcBef>
                <a:spcPts val="365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3200" spc="-10" dirty="0">
                <a:latin typeface="Times New Roman"/>
                <a:cs typeface="Times New Roman"/>
              </a:rPr>
              <a:t>Relacionamento </a:t>
            </a:r>
            <a:r>
              <a:rPr sz="3200" dirty="0">
                <a:latin typeface="Times New Roman"/>
                <a:cs typeface="Times New Roman"/>
              </a:rPr>
              <a:t>entre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Variáveis</a:t>
            </a:r>
            <a:endParaRPr sz="3200" dirty="0">
              <a:latin typeface="Times New Roman"/>
              <a:cs typeface="Times New Roman"/>
            </a:endParaRPr>
          </a:p>
          <a:p>
            <a:pPr marL="516916">
              <a:spcBef>
                <a:spcPts val="475"/>
              </a:spcBef>
            </a:pPr>
            <a:r>
              <a:rPr sz="2800" spc="-10" dirty="0" err="1">
                <a:solidFill>
                  <a:srgbClr val="00009A"/>
                </a:solidFill>
                <a:latin typeface="Times New Roman"/>
                <a:cs typeface="Times New Roman"/>
              </a:rPr>
              <a:t>Diagrama</a:t>
            </a:r>
            <a:r>
              <a:rPr sz="2800" spc="-1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9A"/>
                </a:solidFill>
                <a:latin typeface="Times New Roman"/>
                <a:cs typeface="Times New Roman"/>
              </a:rPr>
              <a:t>de</a:t>
            </a:r>
            <a:r>
              <a:rPr sz="2800" spc="-204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9A"/>
                </a:solidFill>
                <a:latin typeface="Times New Roman"/>
                <a:cs typeface="Times New Roman"/>
              </a:rPr>
              <a:t>dispersão</a:t>
            </a:r>
            <a:r>
              <a:rPr sz="2400" dirty="0">
                <a:solidFill>
                  <a:srgbClr val="00009A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390545" indent="-378479">
              <a:spcBef>
                <a:spcPts val="375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3200" spc="-10" dirty="0">
                <a:latin typeface="Times New Roman"/>
                <a:cs typeface="Times New Roman"/>
              </a:rPr>
              <a:t>Independência das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Observações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516916">
              <a:spcBef>
                <a:spcPts val="464"/>
              </a:spcBef>
            </a:pPr>
            <a:r>
              <a:rPr sz="2800" spc="-10" dirty="0" err="1">
                <a:solidFill>
                  <a:srgbClr val="3364CC"/>
                </a:solidFill>
                <a:latin typeface="Times New Roman"/>
                <a:cs typeface="Times New Roman"/>
              </a:rPr>
              <a:t>Considerar</a:t>
            </a:r>
            <a:r>
              <a:rPr sz="2800" spc="-10" dirty="0">
                <a:solidFill>
                  <a:srgbClr val="3364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64CC"/>
                </a:solidFill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3364CC"/>
                </a:solidFill>
                <a:latin typeface="Times New Roman"/>
                <a:cs typeface="Times New Roman"/>
              </a:rPr>
              <a:t>possibilidade </a:t>
            </a:r>
            <a:r>
              <a:rPr sz="2800" dirty="0">
                <a:solidFill>
                  <a:srgbClr val="3364CC"/>
                </a:solidFill>
                <a:latin typeface="Times New Roman"/>
                <a:cs typeface="Times New Roman"/>
              </a:rPr>
              <a:t>de</a:t>
            </a:r>
            <a:r>
              <a:rPr sz="2800" spc="-195" dirty="0">
                <a:solidFill>
                  <a:srgbClr val="3364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64CC"/>
                </a:solidFill>
                <a:latin typeface="Times New Roman"/>
                <a:cs typeface="Times New Roman"/>
              </a:rPr>
              <a:t>autocorrelação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8978828" y="396319"/>
            <a:ext cx="230832" cy="2387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1">
              <a:lnSpc>
                <a:spcPts val="1805"/>
              </a:lnSpc>
            </a:pPr>
            <a:r>
              <a:rPr sz="1550" spc="-45" dirty="0">
                <a:latin typeface="Arial"/>
                <a:cs typeface="Arial"/>
              </a:rPr>
              <a:t>1</a:t>
            </a:r>
            <a:r>
              <a:rPr sz="1550" dirty="0">
                <a:latin typeface="Arial"/>
                <a:cs typeface="Arial"/>
              </a:rPr>
              <a:t>3</a:t>
            </a:r>
            <a:endParaRPr sz="15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 rot="5400000">
            <a:off x="2750871" y="-97497"/>
            <a:ext cx="348894" cy="3293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 rot="5400000">
            <a:off x="3477165" y="399796"/>
            <a:ext cx="7226806" cy="11353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0372" y="978408"/>
            <a:ext cx="3665220" cy="348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66965" y="2180897"/>
            <a:ext cx="5748655" cy="42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1814" indent="-379749">
              <a:spcBef>
                <a:spcPts val="95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651" spc="-20" dirty="0">
                <a:latin typeface="Times New Roman"/>
                <a:cs typeface="Times New Roman"/>
              </a:rPr>
              <a:t>Pontos </a:t>
            </a:r>
            <a:r>
              <a:rPr sz="2651" dirty="0">
                <a:latin typeface="Times New Roman"/>
                <a:cs typeface="Times New Roman"/>
              </a:rPr>
              <a:t>importantes </a:t>
            </a:r>
            <a:r>
              <a:rPr sz="2651" spc="-20" dirty="0">
                <a:latin typeface="Times New Roman"/>
                <a:cs typeface="Times New Roman"/>
              </a:rPr>
              <a:t>na </a:t>
            </a:r>
            <a:r>
              <a:rPr sz="2651" spc="-5" dirty="0">
                <a:latin typeface="Times New Roman"/>
                <a:cs typeface="Times New Roman"/>
              </a:rPr>
              <a:t>busca dos</a:t>
            </a:r>
            <a:r>
              <a:rPr sz="2651" spc="30" dirty="0">
                <a:latin typeface="Times New Roman"/>
                <a:cs typeface="Times New Roman"/>
              </a:rPr>
              <a:t> </a:t>
            </a:r>
            <a:r>
              <a:rPr sz="2651" spc="-5" dirty="0">
                <a:latin typeface="Times New Roman"/>
                <a:cs typeface="Times New Roman"/>
              </a:rPr>
              <a:t>dados:</a:t>
            </a:r>
            <a:endParaRPr sz="265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0036" y="2773679"/>
            <a:ext cx="6809740" cy="1664302"/>
          </a:xfrm>
          <a:prstGeom prst="rect">
            <a:avLst/>
          </a:prstGeom>
          <a:solidFill>
            <a:srgbClr val="E1E1B6"/>
          </a:solidFill>
          <a:ln w="13715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33992">
              <a:spcBef>
                <a:spcPts val="200"/>
              </a:spcBef>
            </a:pPr>
            <a:r>
              <a:rPr sz="1650" spc="37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Identificação </a:t>
            </a:r>
            <a:r>
              <a:rPr sz="2400" spc="10" dirty="0">
                <a:latin typeface="Times New Roman"/>
                <a:cs typeface="Times New Roman"/>
              </a:rPr>
              <a:t>de entidades </a:t>
            </a:r>
            <a:r>
              <a:rPr sz="2400" spc="5" dirty="0">
                <a:latin typeface="Times New Roman"/>
                <a:cs typeface="Times New Roman"/>
              </a:rPr>
              <a:t>(tipos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10" dirty="0" err="1">
                <a:latin typeface="Times New Roman"/>
                <a:cs typeface="Times New Roman"/>
              </a:rPr>
              <a:t>clientes</a:t>
            </a:r>
            <a:r>
              <a:rPr sz="2400" spc="10" dirty="0">
                <a:latin typeface="Times New Roman"/>
                <a:cs typeface="Times New Roman"/>
              </a:rPr>
              <a:t>);</a:t>
            </a:r>
            <a:endParaRPr lang="pt-BR" sz="2400" dirty="0">
              <a:latin typeface="Times New Roman"/>
              <a:cs typeface="Times New Roman"/>
            </a:endParaRPr>
          </a:p>
          <a:p>
            <a:pPr marL="449603" marR="111766" indent="-315611">
              <a:lnSpc>
                <a:spcPct val="101299"/>
              </a:lnSpc>
              <a:spcBef>
                <a:spcPts val="565"/>
              </a:spcBef>
            </a:pPr>
            <a:r>
              <a:rPr lang="pt-BR" sz="1650" spc="340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lang="pt-BR" sz="2400" spc="5" dirty="0">
                <a:latin typeface="Times New Roman"/>
                <a:cs typeface="Times New Roman"/>
              </a:rPr>
              <a:t>Identificação </a:t>
            </a:r>
            <a:r>
              <a:rPr lang="pt-BR" sz="2400" spc="10" dirty="0">
                <a:latin typeface="Times New Roman"/>
                <a:cs typeface="Times New Roman"/>
              </a:rPr>
              <a:t>de seus </a:t>
            </a:r>
            <a:r>
              <a:rPr lang="pt-BR" sz="2400" dirty="0">
                <a:latin typeface="Times New Roman"/>
                <a:cs typeface="Times New Roman"/>
              </a:rPr>
              <a:t>processos </a:t>
            </a:r>
            <a:r>
              <a:rPr lang="pt-BR" sz="2400" spc="10" dirty="0">
                <a:latin typeface="Times New Roman"/>
                <a:cs typeface="Times New Roman"/>
              </a:rPr>
              <a:t>(atividades </a:t>
            </a:r>
            <a:r>
              <a:rPr lang="pt-BR" sz="2400" spc="20" dirty="0">
                <a:latin typeface="Times New Roman"/>
                <a:cs typeface="Times New Roman"/>
              </a:rPr>
              <a:t>com </a:t>
            </a:r>
            <a:r>
              <a:rPr lang="pt-BR" sz="2400" spc="10" dirty="0">
                <a:latin typeface="Times New Roman"/>
                <a:cs typeface="Times New Roman"/>
              </a:rPr>
              <a:t>os  </a:t>
            </a:r>
            <a:r>
              <a:rPr lang="pt-BR" sz="2400" dirty="0">
                <a:latin typeface="Times New Roman"/>
                <a:cs typeface="Times New Roman"/>
              </a:rPr>
              <a:t>recursos do</a:t>
            </a:r>
            <a:r>
              <a:rPr lang="pt-BR" sz="2400" spc="30" dirty="0">
                <a:latin typeface="Times New Roman"/>
                <a:cs typeface="Times New Roman"/>
              </a:rPr>
              <a:t> </a:t>
            </a:r>
            <a:r>
              <a:rPr lang="pt-BR" sz="2400" spc="10" dirty="0">
                <a:latin typeface="Times New Roman"/>
                <a:cs typeface="Times New Roman"/>
              </a:rPr>
              <a:t>banco);</a:t>
            </a:r>
            <a:endParaRPr lang="pt-BR" sz="2400" dirty="0">
              <a:latin typeface="Times New Roman"/>
              <a:cs typeface="Times New Roman"/>
            </a:endParaRPr>
          </a:p>
          <a:p>
            <a:pPr marL="133992">
              <a:spcBef>
                <a:spcPts val="610"/>
              </a:spcBef>
            </a:pPr>
            <a:r>
              <a:rPr lang="pt-BR" sz="1650" spc="830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lang="pt-BR" sz="2400" spc="5" dirty="0">
                <a:latin typeface="Times New Roman"/>
                <a:cs typeface="Times New Roman"/>
              </a:rPr>
              <a:t>Identificação dos </a:t>
            </a:r>
            <a:r>
              <a:rPr lang="pt-BR" sz="2400" spc="10" dirty="0">
                <a:latin typeface="Times New Roman"/>
                <a:cs typeface="Times New Roman"/>
              </a:rPr>
              <a:t>recursos</a:t>
            </a:r>
            <a:r>
              <a:rPr lang="pt-BR" sz="2400" spc="-420" dirty="0">
                <a:latin typeface="Times New Roman"/>
                <a:cs typeface="Times New Roman"/>
              </a:rPr>
              <a:t> </a:t>
            </a:r>
            <a:r>
              <a:rPr lang="pt-BR" sz="2400" spc="5" dirty="0">
                <a:latin typeface="Times New Roman"/>
                <a:cs typeface="Times New Roman"/>
              </a:rPr>
              <a:t>utilizados (caixas).</a:t>
            </a:r>
            <a:endParaRPr lang="pt-BR"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6965" y="4623848"/>
            <a:ext cx="6701155" cy="80278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91814" marR="5081" indent="-379749">
              <a:lnSpc>
                <a:spcPts val="2861"/>
              </a:lnSpc>
              <a:spcBef>
                <a:spcPts val="459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651" spc="-5" dirty="0">
                <a:latin typeface="Times New Roman"/>
                <a:cs typeface="Times New Roman"/>
              </a:rPr>
              <a:t>A </a:t>
            </a:r>
            <a:r>
              <a:rPr sz="2651" dirty="0">
                <a:latin typeface="Times New Roman"/>
                <a:cs typeface="Times New Roman"/>
              </a:rPr>
              <a:t>partir destes </a:t>
            </a:r>
            <a:r>
              <a:rPr sz="2651" spc="-5" dirty="0">
                <a:latin typeface="Times New Roman"/>
                <a:cs typeface="Times New Roman"/>
              </a:rPr>
              <a:t>elementos, buscar identificar</a:t>
            </a:r>
            <a:r>
              <a:rPr sz="2651" spc="-100" dirty="0">
                <a:latin typeface="Times New Roman"/>
                <a:cs typeface="Times New Roman"/>
              </a:rPr>
              <a:t> </a:t>
            </a:r>
            <a:r>
              <a:rPr sz="2651" spc="-5" dirty="0">
                <a:latin typeface="Times New Roman"/>
                <a:cs typeface="Times New Roman"/>
              </a:rPr>
              <a:t>os  </a:t>
            </a:r>
            <a:r>
              <a:rPr sz="2651" spc="-10" dirty="0">
                <a:latin typeface="Times New Roman"/>
                <a:cs typeface="Times New Roman"/>
              </a:rPr>
              <a:t>parâmetros</a:t>
            </a:r>
            <a:endParaRPr sz="265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6217" y="5632704"/>
            <a:ext cx="7061200" cy="1555554"/>
          </a:xfrm>
          <a:prstGeom prst="rect">
            <a:avLst/>
          </a:prstGeom>
          <a:solidFill>
            <a:srgbClr val="E1E1B6"/>
          </a:solidFill>
          <a:ln w="13715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217815">
              <a:spcBef>
                <a:spcPts val="570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Tempos </a:t>
            </a:r>
            <a:r>
              <a:rPr sz="2200" dirty="0">
                <a:latin typeface="Times New Roman"/>
                <a:cs typeface="Times New Roman"/>
              </a:rPr>
              <a:t>de ocorrências de</a:t>
            </a:r>
            <a:r>
              <a:rPr sz="2200" spc="-22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eventos</a:t>
            </a:r>
          </a:p>
          <a:p>
            <a:pPr marL="974139" indent="-252742">
              <a:spcBef>
                <a:spcPts val="530"/>
              </a:spcBef>
              <a:buChar char="•"/>
              <a:tabLst>
                <a:tab pos="974139" algn="l"/>
                <a:tab pos="974774" algn="l"/>
              </a:tabLst>
            </a:pPr>
            <a:r>
              <a:rPr sz="2200" spc="-5" dirty="0">
                <a:latin typeface="Times New Roman"/>
                <a:cs typeface="Times New Roman"/>
              </a:rPr>
              <a:t>Evento </a:t>
            </a:r>
            <a:r>
              <a:rPr sz="2200" dirty="0">
                <a:latin typeface="Times New Roman"/>
                <a:cs typeface="Times New Roman"/>
              </a:rPr>
              <a:t>chegada de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cliente</a:t>
            </a:r>
            <a:endParaRPr sz="2200" dirty="0">
              <a:latin typeface="Times New Roman"/>
              <a:cs typeface="Times New Roman"/>
            </a:endParaRPr>
          </a:p>
          <a:p>
            <a:pPr marL="974774" marR="167648" indent="-253378">
              <a:lnSpc>
                <a:spcPct val="100499"/>
              </a:lnSpc>
              <a:spcBef>
                <a:spcPts val="515"/>
              </a:spcBef>
              <a:buChar char="•"/>
              <a:tabLst>
                <a:tab pos="974139" algn="l"/>
                <a:tab pos="974774" algn="l"/>
              </a:tabLst>
            </a:pPr>
            <a:r>
              <a:rPr sz="2200" spc="-10" dirty="0">
                <a:latin typeface="Times New Roman"/>
                <a:cs typeface="Times New Roman"/>
              </a:rPr>
              <a:t>Evento </a:t>
            </a:r>
            <a:r>
              <a:rPr sz="2200" spc="-5" dirty="0">
                <a:latin typeface="Times New Roman"/>
                <a:cs typeface="Times New Roman"/>
              </a:rPr>
              <a:t>fim </a:t>
            </a:r>
            <a:r>
              <a:rPr sz="2200" dirty="0">
                <a:latin typeface="Times New Roman"/>
                <a:cs typeface="Times New Roman"/>
              </a:rPr>
              <a:t>de processos </a:t>
            </a:r>
            <a:r>
              <a:rPr sz="2200" spc="-5" dirty="0">
                <a:latin typeface="Times New Roman"/>
                <a:cs typeface="Times New Roman"/>
              </a:rPr>
              <a:t>(dependente </a:t>
            </a:r>
            <a:r>
              <a:rPr sz="2200" dirty="0">
                <a:latin typeface="Times New Roman"/>
                <a:cs typeface="Times New Roman"/>
              </a:rPr>
              <a:t>da duração </a:t>
            </a:r>
            <a:r>
              <a:rPr sz="2200" spc="-5" dirty="0">
                <a:latin typeface="Times New Roman"/>
                <a:cs typeface="Times New Roman"/>
              </a:rPr>
              <a:t>das  atividades)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0372" y="978408"/>
            <a:ext cx="3665220" cy="348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373786" y="2180086"/>
            <a:ext cx="8130540" cy="4887595"/>
            <a:chOff x="1591817" y="2180082"/>
            <a:chExt cx="8130540" cy="4887595"/>
          </a:xfrm>
        </p:grpSpPr>
        <p:sp>
          <p:nvSpPr>
            <p:cNvPr id="9" name="object 9"/>
            <p:cNvSpPr/>
            <p:nvPr/>
          </p:nvSpPr>
          <p:spPr>
            <a:xfrm>
              <a:off x="1597151" y="2185416"/>
              <a:ext cx="8120380" cy="4876800"/>
            </a:xfrm>
            <a:custGeom>
              <a:avLst/>
              <a:gdLst/>
              <a:ahLst/>
              <a:cxnLst/>
              <a:rect l="l" t="t" r="r" b="b"/>
              <a:pathLst>
                <a:path w="8120380" h="4876800">
                  <a:moveTo>
                    <a:pt x="0" y="4876800"/>
                  </a:moveTo>
                  <a:lnTo>
                    <a:pt x="0" y="0"/>
                  </a:lnTo>
                  <a:lnTo>
                    <a:pt x="8119872" y="0"/>
                  </a:lnTo>
                  <a:lnTo>
                    <a:pt x="8119872" y="4876800"/>
                  </a:lnTo>
                  <a:lnTo>
                    <a:pt x="0" y="487680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97151" y="2185416"/>
              <a:ext cx="8120380" cy="4876800"/>
            </a:xfrm>
            <a:custGeom>
              <a:avLst/>
              <a:gdLst/>
              <a:ahLst/>
              <a:cxnLst/>
              <a:rect l="l" t="t" r="r" b="b"/>
              <a:pathLst>
                <a:path w="8120380" h="4876800">
                  <a:moveTo>
                    <a:pt x="0" y="0"/>
                  </a:moveTo>
                  <a:lnTo>
                    <a:pt x="0" y="4876800"/>
                  </a:lnTo>
                  <a:lnTo>
                    <a:pt x="8119872" y="4876800"/>
                  </a:lnTo>
                  <a:lnTo>
                    <a:pt x="8119872" y="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73127" y="2185389"/>
            <a:ext cx="7639050" cy="470417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90545" marR="651542" indent="-378479">
              <a:lnSpc>
                <a:spcPts val="2861"/>
              </a:lnSpc>
              <a:spcBef>
                <a:spcPts val="459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2651" spc="-15" dirty="0">
                <a:latin typeface="Times New Roman"/>
                <a:cs typeface="Times New Roman"/>
              </a:rPr>
              <a:t>Verificar </a:t>
            </a:r>
            <a:r>
              <a:rPr sz="2651" spc="-5" dirty="0">
                <a:latin typeface="Times New Roman"/>
                <a:cs typeface="Times New Roman"/>
              </a:rPr>
              <a:t>a </a:t>
            </a:r>
            <a:r>
              <a:rPr sz="2651" dirty="0">
                <a:latin typeface="Times New Roman"/>
                <a:cs typeface="Times New Roman"/>
              </a:rPr>
              <a:t>questão </a:t>
            </a:r>
            <a:r>
              <a:rPr sz="2651" spc="10" dirty="0">
                <a:latin typeface="Times New Roman"/>
                <a:cs typeface="Times New Roman"/>
              </a:rPr>
              <a:t>da </a:t>
            </a:r>
            <a:r>
              <a:rPr sz="2651" spc="-5" dirty="0">
                <a:latin typeface="Times New Roman"/>
                <a:cs typeface="Times New Roman"/>
              </a:rPr>
              <a:t>homogeneidade </a:t>
            </a:r>
            <a:r>
              <a:rPr sz="2651" spc="5" dirty="0">
                <a:latin typeface="Times New Roman"/>
                <a:cs typeface="Times New Roman"/>
              </a:rPr>
              <a:t>dos </a:t>
            </a:r>
            <a:r>
              <a:rPr sz="2651" dirty="0">
                <a:latin typeface="Times New Roman"/>
                <a:cs typeface="Times New Roman"/>
              </a:rPr>
              <a:t>dados  </a:t>
            </a:r>
            <a:r>
              <a:rPr sz="2651" spc="-5" dirty="0">
                <a:latin typeface="Times New Roman"/>
                <a:cs typeface="Times New Roman"/>
              </a:rPr>
              <a:t>amostrados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832526" marR="148598" indent="-315611">
              <a:spcBef>
                <a:spcPts val="1825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Neste </a:t>
            </a:r>
            <a:r>
              <a:rPr sz="2200" dirty="0">
                <a:latin typeface="Times New Roman"/>
                <a:cs typeface="Times New Roman"/>
              </a:rPr>
              <a:t>caso, existe um processo de </a:t>
            </a:r>
            <a:r>
              <a:rPr sz="2651" i="1" spc="-15" dirty="0">
                <a:latin typeface="Times New Roman"/>
                <a:cs typeface="Times New Roman"/>
              </a:rPr>
              <a:t>Poisson </a:t>
            </a:r>
            <a:r>
              <a:rPr sz="2651" i="1" spc="-5" dirty="0">
                <a:latin typeface="Times New Roman"/>
                <a:cs typeface="Times New Roman"/>
              </a:rPr>
              <a:t>não-  </a:t>
            </a:r>
            <a:r>
              <a:rPr sz="2651" i="1" spc="-10" dirty="0">
                <a:latin typeface="Times New Roman"/>
                <a:cs typeface="Times New Roman"/>
              </a:rPr>
              <a:t>estacionário </a:t>
            </a:r>
            <a:r>
              <a:rPr sz="2200" spc="-10" dirty="0">
                <a:latin typeface="Times New Roman"/>
                <a:cs typeface="Times New Roman"/>
              </a:rPr>
              <a:t>associado </a:t>
            </a:r>
            <a:r>
              <a:rPr sz="2200" spc="5" dirty="0">
                <a:latin typeface="Times New Roman"/>
                <a:cs typeface="Times New Roman"/>
              </a:rPr>
              <a:t>as </a:t>
            </a:r>
            <a:r>
              <a:rPr sz="2200" dirty="0">
                <a:latin typeface="Times New Roman"/>
                <a:cs typeface="Times New Roman"/>
              </a:rPr>
              <a:t>chegadas de clientes no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banco.</a:t>
            </a:r>
          </a:p>
          <a:p>
            <a:pPr marL="832526" marR="5081" indent="-315611">
              <a:lnSpc>
                <a:spcPct val="100600"/>
              </a:lnSpc>
              <a:spcBef>
                <a:spcPts val="605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Existe </a:t>
            </a:r>
            <a:r>
              <a:rPr sz="2200" dirty="0">
                <a:latin typeface="Times New Roman"/>
                <a:cs typeface="Times New Roman"/>
              </a:rPr>
              <a:t>também uma espécie de </a:t>
            </a:r>
            <a:r>
              <a:rPr sz="2651" i="1" spc="-10" dirty="0">
                <a:latin typeface="Times New Roman"/>
                <a:cs typeface="Times New Roman"/>
              </a:rPr>
              <a:t>sazonalidade </a:t>
            </a:r>
            <a:r>
              <a:rPr sz="2200" spc="-5" dirty="0">
                <a:latin typeface="Times New Roman"/>
                <a:cs typeface="Times New Roman"/>
              </a:rPr>
              <a:t>ao </a:t>
            </a:r>
            <a:r>
              <a:rPr sz="2200" spc="15" dirty="0">
                <a:latin typeface="Times New Roman"/>
                <a:cs typeface="Times New Roman"/>
              </a:rPr>
              <a:t>longo</a:t>
            </a:r>
            <a:r>
              <a:rPr sz="2200" spc="-3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dos  </a:t>
            </a:r>
            <a:r>
              <a:rPr sz="2200" spc="-20" dirty="0">
                <a:latin typeface="Times New Roman"/>
                <a:cs typeface="Times New Roman"/>
              </a:rPr>
              <a:t>dias </a:t>
            </a:r>
            <a:r>
              <a:rPr sz="2200" dirty="0">
                <a:latin typeface="Times New Roman"/>
                <a:cs typeface="Times New Roman"/>
              </a:rPr>
              <a:t>da </a:t>
            </a:r>
            <a:r>
              <a:rPr sz="2200" spc="-5" dirty="0">
                <a:latin typeface="Times New Roman"/>
                <a:cs typeface="Times New Roman"/>
              </a:rPr>
              <a:t>semana </a:t>
            </a:r>
            <a:r>
              <a:rPr sz="2200" dirty="0">
                <a:latin typeface="Times New Roman"/>
                <a:cs typeface="Times New Roman"/>
              </a:rPr>
              <a:t>e do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mês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390545" indent="-378479">
              <a:buClr>
                <a:srgbClr val="FF0000"/>
              </a:buClr>
              <a:buSzPct val="66037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2651" spc="-15" dirty="0">
                <a:latin typeface="Times New Roman"/>
                <a:cs typeface="Times New Roman"/>
              </a:rPr>
              <a:t>Verificar </a:t>
            </a:r>
            <a:r>
              <a:rPr sz="2651" spc="-5" dirty="0">
                <a:latin typeface="Times New Roman"/>
                <a:cs typeface="Times New Roman"/>
              </a:rPr>
              <a:t>a </a:t>
            </a:r>
            <a:r>
              <a:rPr sz="2651" dirty="0">
                <a:latin typeface="Times New Roman"/>
                <a:cs typeface="Times New Roman"/>
              </a:rPr>
              <a:t>questão </a:t>
            </a:r>
            <a:r>
              <a:rPr sz="2651" spc="10" dirty="0">
                <a:latin typeface="Times New Roman"/>
                <a:cs typeface="Times New Roman"/>
              </a:rPr>
              <a:t>do </a:t>
            </a:r>
            <a:r>
              <a:rPr sz="2651" dirty="0">
                <a:latin typeface="Times New Roman"/>
                <a:cs typeface="Times New Roman"/>
              </a:rPr>
              <a:t>tamanho </a:t>
            </a:r>
            <a:r>
              <a:rPr sz="2651" spc="-10" dirty="0">
                <a:latin typeface="Times New Roman"/>
                <a:cs typeface="Times New Roman"/>
              </a:rPr>
              <a:t>das</a:t>
            </a:r>
            <a:r>
              <a:rPr sz="2651" spc="-50" dirty="0">
                <a:latin typeface="Times New Roman"/>
                <a:cs typeface="Times New Roman"/>
              </a:rPr>
              <a:t> </a:t>
            </a:r>
            <a:r>
              <a:rPr sz="2651" spc="-5" dirty="0">
                <a:latin typeface="Times New Roman"/>
                <a:cs typeface="Times New Roman"/>
              </a:rPr>
              <a:t>amostras.</a:t>
            </a:r>
            <a:endParaRPr sz="2651" dirty="0">
              <a:latin typeface="Times New Roman"/>
              <a:cs typeface="Times New Roman"/>
            </a:endParaRPr>
          </a:p>
          <a:p>
            <a:pPr marL="516916">
              <a:spcBef>
                <a:spcPts val="2516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Ver </a:t>
            </a:r>
            <a:r>
              <a:rPr sz="2200" spc="-5" dirty="0">
                <a:latin typeface="Times New Roman"/>
                <a:cs typeface="Times New Roman"/>
              </a:rPr>
              <a:t>exemplo </a:t>
            </a:r>
            <a:r>
              <a:rPr sz="2200" dirty="0">
                <a:latin typeface="Times New Roman"/>
                <a:cs typeface="Times New Roman"/>
              </a:rPr>
              <a:t>dos</a:t>
            </a:r>
            <a:r>
              <a:rPr sz="2200" spc="-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dados;</a:t>
            </a:r>
          </a:p>
          <a:p>
            <a:pPr marL="516916">
              <a:spcBef>
                <a:spcPts val="805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Ver </a:t>
            </a:r>
            <a:r>
              <a:rPr sz="2200" spc="-5" dirty="0">
                <a:latin typeface="Times New Roman"/>
                <a:cs typeface="Times New Roman"/>
              </a:rPr>
              <a:t>exemplo </a:t>
            </a:r>
            <a:r>
              <a:rPr sz="2200" dirty="0">
                <a:latin typeface="Times New Roman"/>
                <a:cs typeface="Times New Roman"/>
              </a:rPr>
              <a:t>dos tempos entre chegadas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(TEC)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2469" y="978408"/>
            <a:ext cx="2143029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787040" y="978408"/>
            <a:ext cx="5760720" cy="449580"/>
            <a:chOff x="4005071" y="978408"/>
            <a:chExt cx="5760720" cy="449580"/>
          </a:xfrm>
        </p:grpSpPr>
        <p:sp>
          <p:nvSpPr>
            <p:cNvPr id="9" name="object 9"/>
            <p:cNvSpPr/>
            <p:nvPr/>
          </p:nvSpPr>
          <p:spPr>
            <a:xfrm>
              <a:off x="4005071" y="986027"/>
              <a:ext cx="373380" cy="334010"/>
            </a:xfrm>
            <a:custGeom>
              <a:avLst/>
              <a:gdLst/>
              <a:ahLst/>
              <a:cxnLst/>
              <a:rect l="l" t="t" r="r" b="b"/>
              <a:pathLst>
                <a:path w="373379" h="334009">
                  <a:moveTo>
                    <a:pt x="0" y="333755"/>
                  </a:moveTo>
                  <a:lnTo>
                    <a:pt x="0" y="324611"/>
                  </a:lnTo>
                  <a:lnTo>
                    <a:pt x="20764" y="324707"/>
                  </a:lnTo>
                  <a:lnTo>
                    <a:pt x="28574" y="322897"/>
                  </a:lnTo>
                  <a:lnTo>
                    <a:pt x="34575" y="319277"/>
                  </a:lnTo>
                  <a:lnTo>
                    <a:pt x="38766" y="317087"/>
                  </a:lnTo>
                  <a:lnTo>
                    <a:pt x="42100" y="313086"/>
                  </a:lnTo>
                  <a:lnTo>
                    <a:pt x="47243" y="275843"/>
                  </a:lnTo>
                  <a:lnTo>
                    <a:pt x="47243" y="57911"/>
                  </a:lnTo>
                  <a:lnTo>
                    <a:pt x="38861" y="17335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175259" y="0"/>
                  </a:lnTo>
                  <a:lnTo>
                    <a:pt x="175259" y="9143"/>
                  </a:lnTo>
                  <a:lnTo>
                    <a:pt x="154400" y="9239"/>
                  </a:lnTo>
                  <a:lnTo>
                    <a:pt x="146589" y="10953"/>
                  </a:lnTo>
                  <a:lnTo>
                    <a:pt x="128124" y="46409"/>
                  </a:lnTo>
                  <a:lnTo>
                    <a:pt x="128015" y="57911"/>
                  </a:lnTo>
                  <a:lnTo>
                    <a:pt x="128015" y="152399"/>
                  </a:lnTo>
                  <a:lnTo>
                    <a:pt x="245363" y="152399"/>
                  </a:lnTo>
                  <a:lnTo>
                    <a:pt x="245363" y="57911"/>
                  </a:lnTo>
                  <a:lnTo>
                    <a:pt x="236886" y="17335"/>
                  </a:lnTo>
                  <a:lnTo>
                    <a:pt x="198119" y="9143"/>
                  </a:lnTo>
                  <a:lnTo>
                    <a:pt x="198119" y="0"/>
                  </a:lnTo>
                  <a:lnTo>
                    <a:pt x="373379" y="0"/>
                  </a:lnTo>
                  <a:lnTo>
                    <a:pt x="373379" y="9143"/>
                  </a:lnTo>
                  <a:lnTo>
                    <a:pt x="352520" y="9239"/>
                  </a:lnTo>
                  <a:lnTo>
                    <a:pt x="344709" y="10953"/>
                  </a:lnTo>
                  <a:lnTo>
                    <a:pt x="326244" y="46409"/>
                  </a:lnTo>
                  <a:lnTo>
                    <a:pt x="326135" y="57911"/>
                  </a:lnTo>
                  <a:lnTo>
                    <a:pt x="326135" y="275843"/>
                  </a:lnTo>
                  <a:lnTo>
                    <a:pt x="334232" y="316515"/>
                  </a:lnTo>
                  <a:lnTo>
                    <a:pt x="352901" y="324707"/>
                  </a:lnTo>
                  <a:lnTo>
                    <a:pt x="373379" y="324611"/>
                  </a:lnTo>
                  <a:lnTo>
                    <a:pt x="373379" y="333755"/>
                  </a:lnTo>
                  <a:lnTo>
                    <a:pt x="198119" y="333755"/>
                  </a:lnTo>
                  <a:lnTo>
                    <a:pt x="198119" y="324611"/>
                  </a:lnTo>
                  <a:lnTo>
                    <a:pt x="218789" y="324707"/>
                  </a:lnTo>
                  <a:lnTo>
                    <a:pt x="226599" y="322897"/>
                  </a:lnTo>
                  <a:lnTo>
                    <a:pt x="232505" y="319277"/>
                  </a:lnTo>
                  <a:lnTo>
                    <a:pt x="236696" y="317087"/>
                  </a:lnTo>
                  <a:lnTo>
                    <a:pt x="240029" y="313086"/>
                  </a:lnTo>
                  <a:lnTo>
                    <a:pt x="245363" y="275843"/>
                  </a:lnTo>
                  <a:lnTo>
                    <a:pt x="245363" y="173735"/>
                  </a:lnTo>
                  <a:lnTo>
                    <a:pt x="128015" y="173735"/>
                  </a:lnTo>
                  <a:lnTo>
                    <a:pt x="128015" y="275843"/>
                  </a:lnTo>
                  <a:lnTo>
                    <a:pt x="136302" y="316515"/>
                  </a:lnTo>
                  <a:lnTo>
                    <a:pt x="154685" y="324707"/>
                  </a:lnTo>
                  <a:lnTo>
                    <a:pt x="175259" y="324611"/>
                  </a:lnTo>
                  <a:lnTo>
                    <a:pt x="175259" y="333755"/>
                  </a:lnTo>
                  <a:lnTo>
                    <a:pt x="0" y="333755"/>
                  </a:lnTo>
                  <a:close/>
                </a:path>
              </a:pathLst>
            </a:custGeom>
            <a:solidFill>
              <a:srgbClr val="0033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05883" y="978408"/>
              <a:ext cx="5359908" cy="4495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45593" y="2101597"/>
            <a:ext cx="8120380" cy="2659061"/>
          </a:xfrm>
          <a:prstGeom prst="rect">
            <a:avLst/>
          </a:prstGeom>
          <a:solidFill>
            <a:srgbClr val="FFCC99"/>
          </a:solidFill>
          <a:ln w="10667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84529" indent="-379114" algn="just">
              <a:spcBef>
                <a:spcPts val="155"/>
              </a:spcBef>
              <a:buClr>
                <a:srgbClr val="FF0000"/>
              </a:buClr>
              <a:buSzPct val="64583"/>
              <a:buFont typeface="IPAPMincho"/>
              <a:buChar char="◆"/>
              <a:tabLst>
                <a:tab pos="485165" algn="l"/>
              </a:tabLst>
            </a:pPr>
            <a:r>
              <a:rPr sz="2400" spc="20" dirty="0">
                <a:latin typeface="Times New Roman"/>
                <a:cs typeface="Times New Roman"/>
              </a:rPr>
              <a:t>O </a:t>
            </a:r>
            <a:r>
              <a:rPr sz="2400" spc="10" dirty="0">
                <a:latin typeface="Times New Roman"/>
                <a:cs typeface="Times New Roman"/>
              </a:rPr>
              <a:t>exemplo considera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spc="10" dirty="0">
                <a:latin typeface="Times New Roman"/>
                <a:cs typeface="Times New Roman"/>
              </a:rPr>
              <a:t>clientes que se dirigem </a:t>
            </a:r>
            <a:r>
              <a:rPr sz="2400" spc="15" dirty="0">
                <a:latin typeface="Times New Roman"/>
                <a:cs typeface="Times New Roman"/>
              </a:rPr>
              <a:t>aos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caixas.</a:t>
            </a:r>
            <a:endParaRPr sz="2400" dirty="0">
              <a:latin typeface="Times New Roman"/>
              <a:cs typeface="Times New Roman"/>
            </a:endParaRPr>
          </a:p>
          <a:p>
            <a:pPr marL="484529" indent="-379114" algn="just">
              <a:spcBef>
                <a:spcPts val="395"/>
              </a:spcBef>
              <a:buClr>
                <a:srgbClr val="FF0000"/>
              </a:buClr>
              <a:buSzPct val="64583"/>
              <a:buFont typeface="IPAPMincho"/>
              <a:buChar char="◆"/>
              <a:tabLst>
                <a:tab pos="485165" algn="l"/>
              </a:tabLst>
            </a:pPr>
            <a:r>
              <a:rPr sz="2400" spc="5" dirty="0">
                <a:latin typeface="Times New Roman"/>
                <a:cs typeface="Times New Roman"/>
              </a:rPr>
              <a:t>Períodos </a:t>
            </a:r>
            <a:r>
              <a:rPr sz="2400" spc="10" dirty="0">
                <a:latin typeface="Times New Roman"/>
                <a:cs typeface="Times New Roman"/>
              </a:rPr>
              <a:t>críticos (mais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congestionados).</a:t>
            </a:r>
            <a:endParaRPr sz="2400" dirty="0">
              <a:latin typeface="Times New Roman"/>
              <a:cs typeface="Times New Roman"/>
            </a:endParaRPr>
          </a:p>
          <a:p>
            <a:pPr marL="484529" marR="103511" indent="-378479" algn="just">
              <a:lnSpc>
                <a:spcPts val="2621"/>
              </a:lnSpc>
              <a:spcBef>
                <a:spcPts val="715"/>
              </a:spcBef>
              <a:buClr>
                <a:srgbClr val="FF0000"/>
              </a:buClr>
              <a:buSzPct val="64583"/>
              <a:buFont typeface="IPAPMincho"/>
              <a:buChar char="◆"/>
              <a:tabLst>
                <a:tab pos="485165" algn="l"/>
              </a:tabLst>
            </a:pPr>
            <a:r>
              <a:rPr sz="2400" spc="-5" dirty="0">
                <a:latin typeface="Times New Roman"/>
                <a:cs typeface="Times New Roman"/>
              </a:rPr>
              <a:t>Dias </a:t>
            </a:r>
            <a:r>
              <a:rPr sz="2400" spc="5" dirty="0">
                <a:latin typeface="Times New Roman"/>
                <a:cs typeface="Times New Roman"/>
              </a:rPr>
              <a:t>considerados </a:t>
            </a:r>
            <a:r>
              <a:rPr sz="2400" dirty="0">
                <a:latin typeface="Times New Roman"/>
                <a:cs typeface="Times New Roman"/>
              </a:rPr>
              <a:t>normais </a:t>
            </a:r>
            <a:r>
              <a:rPr sz="2400" spc="-5" dirty="0">
                <a:latin typeface="Times New Roman"/>
                <a:cs typeface="Times New Roman"/>
              </a:rPr>
              <a:t>(terças, </a:t>
            </a:r>
            <a:r>
              <a:rPr sz="2400" spc="10" dirty="0">
                <a:latin typeface="Times New Roman"/>
                <a:cs typeface="Times New Roman"/>
              </a:rPr>
              <a:t>quartas e </a:t>
            </a:r>
            <a:r>
              <a:rPr sz="2400" spc="5" dirty="0">
                <a:latin typeface="Times New Roman"/>
                <a:cs typeface="Times New Roman"/>
              </a:rPr>
              <a:t>quintas-feiras),  </a:t>
            </a:r>
            <a:r>
              <a:rPr sz="2400" spc="-5" dirty="0">
                <a:latin typeface="Times New Roman"/>
                <a:cs typeface="Times New Roman"/>
              </a:rPr>
              <a:t>com </a:t>
            </a:r>
            <a:r>
              <a:rPr sz="2400" spc="5" dirty="0">
                <a:latin typeface="Times New Roman"/>
                <a:cs typeface="Times New Roman"/>
              </a:rPr>
              <a:t>três </a:t>
            </a:r>
            <a:r>
              <a:rPr sz="2400" spc="10" dirty="0">
                <a:latin typeface="Times New Roman"/>
                <a:cs typeface="Times New Roman"/>
              </a:rPr>
              <a:t>níveis de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demanda:</a:t>
            </a:r>
            <a:endParaRPr sz="2400" dirty="0">
              <a:latin typeface="Times New Roman"/>
              <a:cs typeface="Times New Roman"/>
            </a:endParaRPr>
          </a:p>
          <a:p>
            <a:pPr marL="926511" marR="95890" indent="-315611" algn="just">
              <a:lnSpc>
                <a:spcPct val="100200"/>
              </a:lnSpc>
              <a:spcBef>
                <a:spcPts val="565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A, </a:t>
            </a:r>
            <a:r>
              <a:rPr sz="2200" spc="-5" dirty="0">
                <a:latin typeface="Times New Roman"/>
                <a:cs typeface="Times New Roman"/>
              </a:rPr>
              <a:t>acima </a:t>
            </a:r>
            <a:r>
              <a:rPr sz="2200" spc="-15" dirty="0">
                <a:latin typeface="Times New Roman"/>
                <a:cs typeface="Times New Roman"/>
              </a:rPr>
              <a:t>da </a:t>
            </a:r>
            <a:r>
              <a:rPr sz="2200" dirty="0">
                <a:latin typeface="Times New Roman"/>
                <a:cs typeface="Times New Roman"/>
              </a:rPr>
              <a:t>média; B, na média e C, </a:t>
            </a:r>
            <a:r>
              <a:rPr sz="2200" spc="-10" dirty="0">
                <a:latin typeface="Times New Roman"/>
                <a:cs typeface="Times New Roman"/>
              </a:rPr>
              <a:t>abaixo </a:t>
            </a:r>
            <a:r>
              <a:rPr sz="2200" spc="-35" dirty="0">
                <a:latin typeface="Times New Roman"/>
                <a:cs typeface="Times New Roman"/>
              </a:rPr>
              <a:t>da </a:t>
            </a:r>
            <a:r>
              <a:rPr sz="2200" spc="-10" dirty="0">
                <a:latin typeface="Times New Roman"/>
                <a:cs typeface="Times New Roman"/>
              </a:rPr>
              <a:t>média. </a:t>
            </a:r>
            <a:r>
              <a:rPr sz="2200" spc="-25" dirty="0">
                <a:latin typeface="Times New Roman"/>
                <a:cs typeface="Times New Roman"/>
              </a:rPr>
              <a:t>As  </a:t>
            </a:r>
            <a:r>
              <a:rPr sz="2200" spc="-10" dirty="0">
                <a:latin typeface="Times New Roman"/>
                <a:cs typeface="Times New Roman"/>
              </a:rPr>
              <a:t>distribuições </a:t>
            </a:r>
            <a:r>
              <a:rPr sz="2200" dirty="0">
                <a:latin typeface="Times New Roman"/>
                <a:cs typeface="Times New Roman"/>
              </a:rPr>
              <a:t>destas </a:t>
            </a:r>
            <a:r>
              <a:rPr sz="2200" spc="-5" dirty="0">
                <a:latin typeface="Times New Roman"/>
                <a:cs typeface="Times New Roman"/>
              </a:rPr>
              <a:t>demandas </a:t>
            </a:r>
            <a:r>
              <a:rPr sz="2200" spc="-10" dirty="0">
                <a:latin typeface="Times New Roman"/>
                <a:cs typeface="Times New Roman"/>
              </a:rPr>
              <a:t>durante </a:t>
            </a:r>
            <a:r>
              <a:rPr sz="2200" dirty="0">
                <a:latin typeface="Times New Roman"/>
                <a:cs typeface="Times New Roman"/>
              </a:rPr>
              <a:t>o horário </a:t>
            </a:r>
            <a:r>
              <a:rPr sz="2200" spc="-5" dirty="0">
                <a:latin typeface="Times New Roman"/>
                <a:cs typeface="Times New Roman"/>
              </a:rPr>
              <a:t>comercial, </a:t>
            </a:r>
            <a:r>
              <a:rPr sz="2200" spc="5" dirty="0">
                <a:latin typeface="Times New Roman"/>
                <a:cs typeface="Times New Roman"/>
              </a:rPr>
              <a:t>das  </a:t>
            </a:r>
            <a:r>
              <a:rPr sz="2200" dirty="0">
                <a:latin typeface="Times New Roman"/>
                <a:cs typeface="Times New Roman"/>
              </a:rPr>
              <a:t>10:00 </a:t>
            </a:r>
            <a:r>
              <a:rPr sz="2200" spc="-5" dirty="0">
                <a:latin typeface="Times New Roman"/>
                <a:cs typeface="Times New Roman"/>
              </a:rPr>
              <a:t>às </a:t>
            </a:r>
            <a:r>
              <a:rPr sz="2200" dirty="0">
                <a:latin typeface="Times New Roman"/>
                <a:cs typeface="Times New Roman"/>
              </a:rPr>
              <a:t>16:00 horas, ocorrem de acordo </a:t>
            </a:r>
            <a:r>
              <a:rPr sz="2200" spc="-5" dirty="0">
                <a:latin typeface="Times New Roman"/>
                <a:cs typeface="Times New Roman"/>
              </a:rPr>
              <a:t>com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tabela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1.1.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4600607" y="4953762"/>
            <a:ext cx="4973320" cy="2199640"/>
            <a:chOff x="2818638" y="4953761"/>
            <a:chExt cx="4973320" cy="2199640"/>
          </a:xfrm>
        </p:grpSpPr>
        <p:sp>
          <p:nvSpPr>
            <p:cNvPr id="13" name="object 13"/>
            <p:cNvSpPr/>
            <p:nvPr/>
          </p:nvSpPr>
          <p:spPr>
            <a:xfrm>
              <a:off x="2823972" y="4959095"/>
              <a:ext cx="4960620" cy="2186940"/>
            </a:xfrm>
            <a:custGeom>
              <a:avLst/>
              <a:gdLst/>
              <a:ahLst/>
              <a:cxnLst/>
              <a:rect l="l" t="t" r="r" b="b"/>
              <a:pathLst>
                <a:path w="4960620" h="2186940">
                  <a:moveTo>
                    <a:pt x="0" y="2186940"/>
                  </a:moveTo>
                  <a:lnTo>
                    <a:pt x="0" y="0"/>
                  </a:lnTo>
                  <a:lnTo>
                    <a:pt x="4960620" y="0"/>
                  </a:lnTo>
                  <a:lnTo>
                    <a:pt x="4960620" y="2186940"/>
                  </a:lnTo>
                  <a:lnTo>
                    <a:pt x="0" y="218694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25496" y="4960619"/>
              <a:ext cx="4959350" cy="2185670"/>
            </a:xfrm>
            <a:custGeom>
              <a:avLst/>
              <a:gdLst/>
              <a:ahLst/>
              <a:cxnLst/>
              <a:rect l="l" t="t" r="r" b="b"/>
              <a:pathLst>
                <a:path w="4959350" h="2185670">
                  <a:moveTo>
                    <a:pt x="0" y="0"/>
                  </a:moveTo>
                  <a:lnTo>
                    <a:pt x="0" y="2185416"/>
                  </a:lnTo>
                  <a:lnTo>
                    <a:pt x="4959096" y="2185416"/>
                  </a:lnTo>
                  <a:lnTo>
                    <a:pt x="4959096" y="0"/>
                  </a:lnTo>
                  <a:lnTo>
                    <a:pt x="0" y="0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80004" y="5042915"/>
              <a:ext cx="4506595" cy="332740"/>
            </a:xfrm>
            <a:custGeom>
              <a:avLst/>
              <a:gdLst/>
              <a:ahLst/>
              <a:cxnLst/>
              <a:rect l="l" t="t" r="r" b="b"/>
              <a:pathLst>
                <a:path w="4506595" h="332739">
                  <a:moveTo>
                    <a:pt x="4506468" y="320040"/>
                  </a:moveTo>
                  <a:lnTo>
                    <a:pt x="0" y="320040"/>
                  </a:lnTo>
                  <a:lnTo>
                    <a:pt x="0" y="332232"/>
                  </a:lnTo>
                  <a:lnTo>
                    <a:pt x="4506468" y="332232"/>
                  </a:lnTo>
                  <a:lnTo>
                    <a:pt x="4506468" y="320040"/>
                  </a:lnTo>
                  <a:close/>
                </a:path>
                <a:path w="4506595" h="332739">
                  <a:moveTo>
                    <a:pt x="45064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4506468" y="12192"/>
                  </a:lnTo>
                  <a:lnTo>
                    <a:pt x="45064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87568" y="5017489"/>
            <a:ext cx="1595120" cy="1590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501"/>
              </a:lnSpc>
              <a:spcBef>
                <a:spcPts val="100"/>
              </a:spcBef>
            </a:pPr>
            <a:r>
              <a:rPr sz="2100" b="1" spc="-5" dirty="0">
                <a:latin typeface="Times New Roman"/>
                <a:cs typeface="Times New Roman"/>
              </a:rPr>
              <a:t>Período</a:t>
            </a:r>
            <a:endParaRPr sz="2100">
              <a:latin typeface="Times New Roman"/>
              <a:cs typeface="Times New Roman"/>
            </a:endParaRPr>
          </a:p>
          <a:p>
            <a:pPr marR="5081" algn="ctr">
              <a:lnSpc>
                <a:spcPts val="2465"/>
              </a:lnSpc>
            </a:pPr>
            <a:r>
              <a:rPr sz="2100" dirty="0">
                <a:latin typeface="Times New Roman"/>
                <a:cs typeface="Times New Roman"/>
              </a:rPr>
              <a:t>10:00 </a:t>
            </a:r>
            <a:r>
              <a:rPr sz="2100" spc="25" dirty="0">
                <a:latin typeface="Times New Roman"/>
                <a:cs typeface="Times New Roman"/>
              </a:rPr>
              <a:t>às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11:00</a:t>
            </a:r>
            <a:endParaRPr sz="2100">
              <a:latin typeface="Times New Roman"/>
              <a:cs typeface="Times New Roman"/>
            </a:endParaRPr>
          </a:p>
          <a:p>
            <a:pPr marR="5081" algn="ctr">
              <a:lnSpc>
                <a:spcPts val="2420"/>
              </a:lnSpc>
            </a:pPr>
            <a:r>
              <a:rPr sz="2100" dirty="0">
                <a:latin typeface="Times New Roman"/>
                <a:cs typeface="Times New Roman"/>
              </a:rPr>
              <a:t>11:00 </a:t>
            </a:r>
            <a:r>
              <a:rPr sz="2100" spc="25" dirty="0">
                <a:latin typeface="Times New Roman"/>
                <a:cs typeface="Times New Roman"/>
              </a:rPr>
              <a:t>às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13:30</a:t>
            </a:r>
            <a:endParaRPr sz="2100">
              <a:latin typeface="Times New Roman"/>
              <a:cs typeface="Times New Roman"/>
            </a:endParaRPr>
          </a:p>
          <a:p>
            <a:pPr marR="5081" algn="ctr">
              <a:lnSpc>
                <a:spcPts val="2420"/>
              </a:lnSpc>
            </a:pPr>
            <a:r>
              <a:rPr sz="2100" dirty="0">
                <a:latin typeface="Times New Roman"/>
                <a:cs typeface="Times New Roman"/>
              </a:rPr>
              <a:t>13:30 </a:t>
            </a:r>
            <a:r>
              <a:rPr sz="2100" spc="25" dirty="0">
                <a:latin typeface="Times New Roman"/>
                <a:cs typeface="Times New Roman"/>
              </a:rPr>
              <a:t>às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14:30</a:t>
            </a:r>
            <a:endParaRPr sz="2100">
              <a:latin typeface="Times New Roman"/>
              <a:cs typeface="Times New Roman"/>
            </a:endParaRPr>
          </a:p>
          <a:p>
            <a:pPr marR="5081" algn="ctr">
              <a:lnSpc>
                <a:spcPts val="2485"/>
              </a:lnSpc>
            </a:pPr>
            <a:r>
              <a:rPr sz="2100" dirty="0">
                <a:latin typeface="Times New Roman"/>
                <a:cs typeface="Times New Roman"/>
              </a:rPr>
              <a:t>14:30 </a:t>
            </a:r>
            <a:r>
              <a:rPr sz="2100" spc="25" dirty="0">
                <a:latin typeface="Times New Roman"/>
                <a:cs typeface="Times New Roman"/>
              </a:rPr>
              <a:t>às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15:30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3426034" y="10080445"/>
            <a:ext cx="4277320" cy="2308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2">
              <a:lnSpc>
                <a:spcPts val="1805"/>
              </a:lnSpc>
            </a:pPr>
            <a:fld id="{81D60167-4931-47E6-BA6A-407CBD079E47}" type="slidenum">
              <a:rPr spc="-5" dirty="0"/>
              <a:pPr marL="38102">
                <a:lnSpc>
                  <a:spcPts val="1805"/>
                </a:lnSpc>
              </a:pPr>
              <a:t>16</a:t>
            </a:fld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7105844" y="5017489"/>
            <a:ext cx="2063114" cy="1587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501"/>
              </a:lnSpc>
              <a:spcBef>
                <a:spcPts val="100"/>
              </a:spcBef>
            </a:pPr>
            <a:r>
              <a:rPr sz="2100" b="1" dirty="0">
                <a:latin typeface="Times New Roman"/>
                <a:cs typeface="Times New Roman"/>
              </a:rPr>
              <a:t>Tipo de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b="1" spc="5" dirty="0">
                <a:latin typeface="Times New Roman"/>
                <a:cs typeface="Times New Roman"/>
              </a:rPr>
              <a:t>Demanda</a:t>
            </a:r>
            <a:endParaRPr sz="2100">
              <a:latin typeface="Times New Roman"/>
              <a:cs typeface="Times New Roman"/>
            </a:endParaRPr>
          </a:p>
          <a:p>
            <a:pPr marL="937307" marR="932227" indent="-8255" algn="just">
              <a:lnSpc>
                <a:spcPct val="96300"/>
              </a:lnSpc>
              <a:spcBef>
                <a:spcPts val="80"/>
              </a:spcBef>
            </a:pPr>
            <a:r>
              <a:rPr sz="2100" dirty="0">
                <a:latin typeface="Times New Roman"/>
                <a:cs typeface="Times New Roman"/>
              </a:rPr>
              <a:t>A  C  B  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61977" y="6562788"/>
            <a:ext cx="451929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225437" algn="l"/>
                <a:tab pos="3173254" algn="l"/>
                <a:tab pos="4506185" algn="l"/>
              </a:tabLst>
            </a:pPr>
            <a:r>
              <a:rPr sz="2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15:30</a:t>
            </a:r>
            <a:r>
              <a:rPr sz="21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às</a:t>
            </a:r>
            <a:r>
              <a:rPr sz="21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16:00	A	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429413" y="1763267"/>
            <a:ext cx="8488680" cy="86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0944" y="978408"/>
            <a:ext cx="5368194" cy="4495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45593" y="1933959"/>
            <a:ext cx="8120380" cy="1059263"/>
          </a:xfrm>
          <a:prstGeom prst="rect">
            <a:avLst/>
          </a:prstGeom>
          <a:solidFill>
            <a:srgbClr val="FFCC99"/>
          </a:solidFill>
          <a:ln w="10667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484529" marR="102240" indent="-378479" algn="just">
              <a:lnSpc>
                <a:spcPts val="2621"/>
              </a:lnSpc>
              <a:spcBef>
                <a:spcPts val="459"/>
              </a:spcBef>
              <a:buClr>
                <a:srgbClr val="FF0000"/>
              </a:buClr>
              <a:buSzPct val="64583"/>
              <a:buFont typeface="IPAPMincho"/>
              <a:buChar char="◆"/>
              <a:tabLst>
                <a:tab pos="485165" algn="l"/>
              </a:tabLst>
            </a:pPr>
            <a:r>
              <a:rPr sz="2400" spc="-10" dirty="0">
                <a:latin typeface="Times New Roman"/>
                <a:cs typeface="Times New Roman"/>
              </a:rPr>
              <a:t>Nas </a:t>
            </a:r>
            <a:r>
              <a:rPr sz="2400" spc="5" dirty="0">
                <a:latin typeface="Times New Roman"/>
                <a:cs typeface="Times New Roman"/>
              </a:rPr>
              <a:t>segundas-feiras </a:t>
            </a:r>
            <a:r>
              <a:rPr sz="2400" spc="10" dirty="0">
                <a:latin typeface="Times New Roman"/>
                <a:cs typeface="Times New Roman"/>
              </a:rPr>
              <a:t>e sextas-feiras, </a:t>
            </a:r>
            <a:r>
              <a:rPr sz="2400" spc="15" dirty="0">
                <a:latin typeface="Times New Roman"/>
                <a:cs typeface="Times New Roman"/>
              </a:rPr>
              <a:t>o </a:t>
            </a:r>
            <a:r>
              <a:rPr sz="2400" spc="10" dirty="0">
                <a:latin typeface="Times New Roman"/>
                <a:cs typeface="Times New Roman"/>
              </a:rPr>
              <a:t>perfil da demanda é  </a:t>
            </a:r>
            <a:r>
              <a:rPr sz="2400" spc="5" dirty="0">
                <a:latin typeface="Times New Roman"/>
                <a:cs typeface="Times New Roman"/>
              </a:rPr>
              <a:t>semelhante, </a:t>
            </a:r>
            <a:r>
              <a:rPr sz="2400" spc="10" dirty="0">
                <a:latin typeface="Times New Roman"/>
                <a:cs typeface="Times New Roman"/>
              </a:rPr>
              <a:t>mas os</a:t>
            </a:r>
            <a:r>
              <a:rPr sz="2400" spc="6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níveis de</a:t>
            </a:r>
            <a:r>
              <a:rPr sz="2400" spc="6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demanda </a:t>
            </a:r>
            <a:r>
              <a:rPr sz="2400" spc="-2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modificam,  conforme </a:t>
            </a:r>
            <a:r>
              <a:rPr sz="2400" spc="10" dirty="0">
                <a:latin typeface="Times New Roman"/>
                <a:cs typeface="Times New Roman"/>
              </a:rPr>
              <a:t>pode </a:t>
            </a:r>
            <a:r>
              <a:rPr sz="2400" spc="15" dirty="0">
                <a:latin typeface="Times New Roman"/>
                <a:cs typeface="Times New Roman"/>
              </a:rPr>
              <a:t>ser </a:t>
            </a:r>
            <a:r>
              <a:rPr sz="2400" spc="10" dirty="0">
                <a:latin typeface="Times New Roman"/>
                <a:cs typeface="Times New Roman"/>
              </a:rPr>
              <a:t>observado na </a:t>
            </a:r>
            <a:r>
              <a:rPr sz="2400" spc="5" dirty="0">
                <a:latin typeface="Times New Roman"/>
                <a:cs typeface="Times New Roman"/>
              </a:rPr>
              <a:t>tabela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1.2.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68247" y="3271265"/>
            <a:ext cx="5057140" cy="2115820"/>
            <a:chOff x="2986277" y="3271265"/>
            <a:chExt cx="5057140" cy="2115820"/>
          </a:xfrm>
        </p:grpSpPr>
        <p:sp>
          <p:nvSpPr>
            <p:cNvPr id="10" name="object 10"/>
            <p:cNvSpPr/>
            <p:nvPr/>
          </p:nvSpPr>
          <p:spPr>
            <a:xfrm>
              <a:off x="2991611" y="3278123"/>
              <a:ext cx="5044440" cy="2103120"/>
            </a:xfrm>
            <a:custGeom>
              <a:avLst/>
              <a:gdLst/>
              <a:ahLst/>
              <a:cxnLst/>
              <a:rect l="l" t="t" r="r" b="b"/>
              <a:pathLst>
                <a:path w="5044440" h="2103120">
                  <a:moveTo>
                    <a:pt x="0" y="2103120"/>
                  </a:moveTo>
                  <a:lnTo>
                    <a:pt x="0" y="0"/>
                  </a:lnTo>
                  <a:lnTo>
                    <a:pt x="5044440" y="0"/>
                  </a:lnTo>
                  <a:lnTo>
                    <a:pt x="5044440" y="2103120"/>
                  </a:lnTo>
                  <a:lnTo>
                    <a:pt x="0" y="210312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93135" y="3278123"/>
              <a:ext cx="5043170" cy="2101850"/>
            </a:xfrm>
            <a:custGeom>
              <a:avLst/>
              <a:gdLst/>
              <a:ahLst/>
              <a:cxnLst/>
              <a:rect l="l" t="t" r="r" b="b"/>
              <a:pathLst>
                <a:path w="5043170" h="2101850">
                  <a:moveTo>
                    <a:pt x="0" y="0"/>
                  </a:moveTo>
                  <a:lnTo>
                    <a:pt x="0" y="2101596"/>
                  </a:lnTo>
                  <a:lnTo>
                    <a:pt x="5042916" y="2101595"/>
                  </a:lnTo>
                  <a:lnTo>
                    <a:pt x="5042916" y="0"/>
                  </a:lnTo>
                  <a:lnTo>
                    <a:pt x="0" y="0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80004" y="3278123"/>
              <a:ext cx="4506595" cy="320040"/>
            </a:xfrm>
            <a:custGeom>
              <a:avLst/>
              <a:gdLst/>
              <a:ahLst/>
              <a:cxnLst/>
              <a:rect l="l" t="t" r="r" b="b"/>
              <a:pathLst>
                <a:path w="4506595" h="320039">
                  <a:moveTo>
                    <a:pt x="4506468" y="309372"/>
                  </a:moveTo>
                  <a:lnTo>
                    <a:pt x="0" y="309372"/>
                  </a:lnTo>
                  <a:lnTo>
                    <a:pt x="0" y="320040"/>
                  </a:lnTo>
                  <a:lnTo>
                    <a:pt x="4506468" y="320040"/>
                  </a:lnTo>
                  <a:lnTo>
                    <a:pt x="4506468" y="309372"/>
                  </a:lnTo>
                  <a:close/>
                </a:path>
                <a:path w="4506595" h="320039">
                  <a:moveTo>
                    <a:pt x="4506468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4506468" y="10668"/>
                  </a:lnTo>
                  <a:lnTo>
                    <a:pt x="45064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087505" y="3252332"/>
            <a:ext cx="1588135" cy="152862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2395"/>
              </a:lnSpc>
              <a:spcBef>
                <a:spcPts val="120"/>
              </a:spcBef>
            </a:pPr>
            <a:r>
              <a:rPr sz="2000" b="1" spc="40" dirty="0">
                <a:latin typeface="Times New Roman"/>
                <a:cs typeface="Times New Roman"/>
              </a:rPr>
              <a:t>Período</a:t>
            </a:r>
            <a:endParaRPr sz="2000">
              <a:latin typeface="Times New Roman"/>
              <a:cs typeface="Times New Roman"/>
            </a:endParaRPr>
          </a:p>
          <a:p>
            <a:pPr marR="5081" algn="ctr">
              <a:lnSpc>
                <a:spcPts val="2370"/>
              </a:lnSpc>
            </a:pPr>
            <a:r>
              <a:rPr sz="2000" spc="30" dirty="0">
                <a:latin typeface="Times New Roman"/>
                <a:cs typeface="Times New Roman"/>
              </a:rPr>
              <a:t>10:00 </a:t>
            </a:r>
            <a:r>
              <a:rPr sz="2000" spc="40" dirty="0">
                <a:latin typeface="Times New Roman"/>
                <a:cs typeface="Times New Roman"/>
              </a:rPr>
              <a:t>às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11:00</a:t>
            </a:r>
            <a:endParaRPr sz="2000">
              <a:latin typeface="Times New Roman"/>
              <a:cs typeface="Times New Roman"/>
            </a:endParaRPr>
          </a:p>
          <a:p>
            <a:pPr marR="5081" algn="ctr">
              <a:lnSpc>
                <a:spcPts val="2330"/>
              </a:lnSpc>
            </a:pPr>
            <a:r>
              <a:rPr sz="2000" spc="30" dirty="0">
                <a:latin typeface="Times New Roman"/>
                <a:cs typeface="Times New Roman"/>
              </a:rPr>
              <a:t>11:00 </a:t>
            </a:r>
            <a:r>
              <a:rPr sz="2000" spc="40" dirty="0">
                <a:latin typeface="Times New Roman"/>
                <a:cs typeface="Times New Roman"/>
              </a:rPr>
              <a:t>às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13:30</a:t>
            </a:r>
            <a:endParaRPr sz="2000">
              <a:latin typeface="Times New Roman"/>
              <a:cs typeface="Times New Roman"/>
            </a:endParaRPr>
          </a:p>
          <a:p>
            <a:pPr marR="5081" algn="ctr">
              <a:lnSpc>
                <a:spcPts val="2330"/>
              </a:lnSpc>
            </a:pPr>
            <a:r>
              <a:rPr sz="2000" spc="30" dirty="0">
                <a:latin typeface="Times New Roman"/>
                <a:cs typeface="Times New Roman"/>
              </a:rPr>
              <a:t>13:30 </a:t>
            </a:r>
            <a:r>
              <a:rPr sz="2000" spc="40" dirty="0">
                <a:latin typeface="Times New Roman"/>
                <a:cs typeface="Times New Roman"/>
              </a:rPr>
              <a:t>às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14:30</a:t>
            </a:r>
            <a:endParaRPr sz="2000">
              <a:latin typeface="Times New Roman"/>
              <a:cs typeface="Times New Roman"/>
            </a:endParaRPr>
          </a:p>
          <a:p>
            <a:pPr marR="5081" algn="ctr">
              <a:lnSpc>
                <a:spcPts val="2375"/>
              </a:lnSpc>
            </a:pPr>
            <a:r>
              <a:rPr sz="2000" spc="30" dirty="0">
                <a:latin typeface="Times New Roman"/>
                <a:cs typeface="Times New Roman"/>
              </a:rPr>
              <a:t>14:30 </a:t>
            </a:r>
            <a:r>
              <a:rPr sz="2000" spc="40" dirty="0">
                <a:latin typeface="Times New Roman"/>
                <a:cs typeface="Times New Roman"/>
              </a:rPr>
              <a:t>às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15:30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5939" y="3252331"/>
            <a:ext cx="2058670" cy="15414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1" algn="ctr">
              <a:lnSpc>
                <a:spcPts val="2395"/>
              </a:lnSpc>
              <a:spcBef>
                <a:spcPts val="120"/>
              </a:spcBef>
            </a:pPr>
            <a:r>
              <a:rPr sz="2000" b="1" spc="40" dirty="0">
                <a:latin typeface="Times New Roman"/>
                <a:cs typeface="Times New Roman"/>
              </a:rPr>
              <a:t>Tipo </a:t>
            </a:r>
            <a:r>
              <a:rPr sz="2000" b="1" spc="60" dirty="0">
                <a:latin typeface="Times New Roman"/>
                <a:cs typeface="Times New Roman"/>
              </a:rPr>
              <a:t>de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60" dirty="0">
                <a:latin typeface="Times New Roman"/>
                <a:cs typeface="Times New Roman"/>
              </a:rPr>
              <a:t>Demanda</a:t>
            </a:r>
            <a:endParaRPr sz="2000">
              <a:latin typeface="Times New Roman"/>
              <a:cs typeface="Times New Roman"/>
            </a:endParaRPr>
          </a:p>
          <a:p>
            <a:pPr marL="661703" marR="666149" algn="ctr">
              <a:lnSpc>
                <a:spcPts val="2350"/>
              </a:lnSpc>
              <a:spcBef>
                <a:spcPts val="114"/>
              </a:spcBef>
            </a:pPr>
            <a:r>
              <a:rPr sz="2000" spc="30" dirty="0">
                <a:latin typeface="Times New Roman"/>
                <a:cs typeface="Times New Roman"/>
              </a:rPr>
              <a:t>A*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1,3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R="1270" algn="ctr">
              <a:lnSpc>
                <a:spcPts val="2210"/>
              </a:lnSpc>
            </a:pPr>
            <a:r>
              <a:rPr sz="2000" spc="1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R="5081" algn="ctr">
              <a:lnSpc>
                <a:spcPts val="2375"/>
              </a:lnSpc>
            </a:pPr>
            <a:r>
              <a:rPr sz="2000" spc="1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61977" y="4738194"/>
            <a:ext cx="4519295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  <a:tabLst>
                <a:tab pos="225437" algn="l"/>
                <a:tab pos="2905905" algn="l"/>
                <a:tab pos="4506185" algn="l"/>
              </a:tabLst>
            </a:pPr>
            <a:r>
              <a:rPr sz="2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15:30</a:t>
            </a:r>
            <a:r>
              <a:rPr sz="2000" u="sng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às</a:t>
            </a:r>
            <a:r>
              <a:rPr sz="20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16:00	</a:t>
            </a:r>
            <a:r>
              <a:rPr sz="200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A*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1,2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29413" y="5548885"/>
            <a:ext cx="8120380" cy="1733808"/>
          </a:xfrm>
          <a:prstGeom prst="rect">
            <a:avLst/>
          </a:prstGeom>
          <a:solidFill>
            <a:srgbClr val="FFCC99"/>
          </a:solidFill>
          <a:ln w="10667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485799" marR="95890" indent="-379749" algn="just">
              <a:lnSpc>
                <a:spcPct val="90900"/>
              </a:lnSpc>
              <a:spcBef>
                <a:spcPts val="415"/>
              </a:spcBef>
              <a:buClr>
                <a:srgbClr val="FF0000"/>
              </a:buClr>
              <a:buSzPct val="64583"/>
              <a:buFont typeface="IPAPMincho"/>
              <a:buChar char="◆"/>
              <a:tabLst>
                <a:tab pos="486434" algn="l"/>
              </a:tabLst>
            </a:pPr>
            <a:r>
              <a:rPr sz="2400" spc="-5" dirty="0">
                <a:latin typeface="Times New Roman"/>
                <a:cs typeface="Times New Roman"/>
              </a:rPr>
              <a:t>Além disso, </a:t>
            </a:r>
            <a:r>
              <a:rPr sz="2400" spc="5" dirty="0">
                <a:latin typeface="Times New Roman"/>
                <a:cs typeface="Times New Roman"/>
              </a:rPr>
              <a:t>qualquer </a:t>
            </a:r>
            <a:r>
              <a:rPr sz="2400" spc="10" dirty="0">
                <a:latin typeface="Times New Roman"/>
                <a:cs typeface="Times New Roman"/>
              </a:rPr>
              <a:t>dia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10" dirty="0">
                <a:latin typeface="Times New Roman"/>
                <a:cs typeface="Times New Roman"/>
              </a:rPr>
              <a:t>meio </a:t>
            </a:r>
            <a:r>
              <a:rPr sz="2400" spc="10" dirty="0">
                <a:latin typeface="Times New Roman"/>
                <a:cs typeface="Times New Roman"/>
              </a:rPr>
              <a:t>de </a:t>
            </a:r>
            <a:r>
              <a:rPr sz="2400" dirty="0">
                <a:latin typeface="Times New Roman"/>
                <a:cs typeface="Times New Roman"/>
              </a:rPr>
              <a:t>semana </a:t>
            </a:r>
            <a:r>
              <a:rPr sz="2400" spc="-15" dirty="0">
                <a:latin typeface="Times New Roman"/>
                <a:cs typeface="Times New Roman"/>
              </a:rPr>
              <a:t>que </a:t>
            </a:r>
            <a:r>
              <a:rPr sz="2400" spc="5" dirty="0">
                <a:latin typeface="Times New Roman"/>
                <a:cs typeface="Times New Roman"/>
              </a:rPr>
              <a:t>seja </a:t>
            </a:r>
            <a:r>
              <a:rPr sz="2400" spc="15" dirty="0">
                <a:latin typeface="Times New Roman"/>
                <a:cs typeface="Times New Roman"/>
              </a:rPr>
              <a:t>o  </a:t>
            </a:r>
            <a:r>
              <a:rPr sz="2400" spc="-5" dirty="0">
                <a:latin typeface="Times New Roman"/>
                <a:cs typeface="Times New Roman"/>
              </a:rPr>
              <a:t>último </a:t>
            </a:r>
            <a:r>
              <a:rPr sz="2400" spc="15" dirty="0">
                <a:latin typeface="Times New Roman"/>
                <a:cs typeface="Times New Roman"/>
              </a:rPr>
              <a:t>do </a:t>
            </a:r>
            <a:r>
              <a:rPr sz="2400" spc="10" dirty="0">
                <a:latin typeface="Times New Roman"/>
                <a:cs typeface="Times New Roman"/>
              </a:rPr>
              <a:t>mês tem demanda </a:t>
            </a:r>
            <a:r>
              <a:rPr sz="2400" spc="5" dirty="0">
                <a:latin typeface="Times New Roman"/>
                <a:cs typeface="Times New Roman"/>
              </a:rPr>
              <a:t>semelhante </a:t>
            </a:r>
            <a:r>
              <a:rPr sz="2400" spc="10" dirty="0">
                <a:latin typeface="Times New Roman"/>
                <a:cs typeface="Times New Roman"/>
              </a:rPr>
              <a:t>a da tabela </a:t>
            </a:r>
            <a:r>
              <a:rPr sz="2400" spc="-10" dirty="0">
                <a:latin typeface="Times New Roman"/>
                <a:cs typeface="Times New Roman"/>
              </a:rPr>
              <a:t>1.2. </a:t>
            </a:r>
            <a:r>
              <a:rPr sz="2400" spc="15" dirty="0">
                <a:latin typeface="Times New Roman"/>
                <a:cs typeface="Times New Roman"/>
              </a:rPr>
              <a:t>Se o  </a:t>
            </a:r>
            <a:r>
              <a:rPr sz="2400" spc="10" dirty="0">
                <a:latin typeface="Times New Roman"/>
                <a:cs typeface="Times New Roman"/>
              </a:rPr>
              <a:t>último dia </a:t>
            </a:r>
            <a:r>
              <a:rPr sz="2400" spc="15" dirty="0">
                <a:latin typeface="Times New Roman"/>
                <a:cs typeface="Times New Roman"/>
              </a:rPr>
              <a:t>do </a:t>
            </a:r>
            <a:r>
              <a:rPr sz="2400" spc="10" dirty="0">
                <a:latin typeface="Times New Roman"/>
                <a:cs typeface="Times New Roman"/>
              </a:rPr>
              <a:t>mês </a:t>
            </a:r>
            <a:r>
              <a:rPr sz="2400" spc="15" dirty="0">
                <a:latin typeface="Times New Roman"/>
                <a:cs typeface="Times New Roman"/>
              </a:rPr>
              <a:t>for uma </a:t>
            </a:r>
            <a:r>
              <a:rPr sz="2400" dirty="0">
                <a:latin typeface="Times New Roman"/>
                <a:cs typeface="Times New Roman"/>
              </a:rPr>
              <a:t>sexta-feira </a:t>
            </a:r>
            <a:r>
              <a:rPr sz="2400" spc="15" dirty="0">
                <a:latin typeface="Times New Roman"/>
                <a:cs typeface="Times New Roman"/>
              </a:rPr>
              <a:t>ou o </a:t>
            </a:r>
            <a:r>
              <a:rPr sz="2400" spc="10" dirty="0">
                <a:latin typeface="Times New Roman"/>
                <a:cs typeface="Times New Roman"/>
              </a:rPr>
              <a:t>primeiro </a:t>
            </a:r>
            <a:r>
              <a:rPr sz="2400" spc="5" dirty="0">
                <a:latin typeface="Times New Roman"/>
                <a:cs typeface="Times New Roman"/>
              </a:rPr>
              <a:t>dia </a:t>
            </a:r>
            <a:r>
              <a:rPr sz="2400" spc="15" dirty="0">
                <a:latin typeface="Times New Roman"/>
                <a:cs typeface="Times New Roman"/>
              </a:rPr>
              <a:t>do  </a:t>
            </a:r>
            <a:r>
              <a:rPr sz="2400" spc="-15" dirty="0">
                <a:latin typeface="Times New Roman"/>
                <a:cs typeface="Times New Roman"/>
              </a:rPr>
              <a:t>mês </a:t>
            </a:r>
            <a:r>
              <a:rPr sz="2400" spc="5" dirty="0">
                <a:latin typeface="Times New Roman"/>
                <a:cs typeface="Times New Roman"/>
              </a:rPr>
              <a:t>for </a:t>
            </a:r>
            <a:r>
              <a:rPr sz="2400" spc="15" dirty="0">
                <a:latin typeface="Times New Roman"/>
                <a:cs typeface="Times New Roman"/>
              </a:rPr>
              <a:t>uma </a:t>
            </a:r>
            <a:r>
              <a:rPr sz="2400" dirty="0">
                <a:latin typeface="Times New Roman"/>
                <a:cs typeface="Times New Roman"/>
              </a:rPr>
              <a:t>segunda-feira, </a:t>
            </a:r>
            <a:r>
              <a:rPr sz="2400" spc="15" dirty="0">
                <a:latin typeface="Times New Roman"/>
                <a:cs typeface="Times New Roman"/>
              </a:rPr>
              <a:t>o </a:t>
            </a:r>
            <a:r>
              <a:rPr sz="2400" spc="10" dirty="0">
                <a:latin typeface="Times New Roman"/>
                <a:cs typeface="Times New Roman"/>
              </a:rPr>
              <a:t>perfil da </a:t>
            </a:r>
            <a:r>
              <a:rPr sz="2400" spc="15" dirty="0">
                <a:latin typeface="Times New Roman"/>
                <a:cs typeface="Times New Roman"/>
              </a:rPr>
              <a:t>demanda </a:t>
            </a:r>
            <a:r>
              <a:rPr sz="2400" spc="10" dirty="0">
                <a:latin typeface="Times New Roman"/>
                <a:cs typeface="Times New Roman"/>
              </a:rPr>
              <a:t>segue a </a:t>
            </a:r>
            <a:r>
              <a:rPr sz="2400" spc="6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tabela </a:t>
            </a:r>
            <a:r>
              <a:rPr sz="2400" spc="10" dirty="0">
                <a:latin typeface="Times New Roman"/>
                <a:cs typeface="Times New Roman"/>
              </a:rPr>
              <a:t>1.2, </a:t>
            </a:r>
            <a:r>
              <a:rPr sz="2400" spc="5" dirty="0">
                <a:latin typeface="Times New Roman"/>
                <a:cs typeface="Times New Roman"/>
              </a:rPr>
              <a:t>acrescida </a:t>
            </a:r>
            <a:r>
              <a:rPr sz="2400" spc="10" dirty="0">
                <a:latin typeface="Times New Roman"/>
                <a:cs typeface="Times New Roman"/>
              </a:rPr>
              <a:t>de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20%.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0944" y="978408"/>
            <a:ext cx="5368194" cy="449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373786" y="2180086"/>
            <a:ext cx="8298180" cy="4551045"/>
            <a:chOff x="1591817" y="2180082"/>
            <a:chExt cx="8298180" cy="4551045"/>
          </a:xfrm>
        </p:grpSpPr>
        <p:sp>
          <p:nvSpPr>
            <p:cNvPr id="9" name="object 9"/>
            <p:cNvSpPr/>
            <p:nvPr/>
          </p:nvSpPr>
          <p:spPr>
            <a:xfrm>
              <a:off x="1597151" y="2185416"/>
              <a:ext cx="8289290" cy="4540250"/>
            </a:xfrm>
            <a:custGeom>
              <a:avLst/>
              <a:gdLst/>
              <a:ahLst/>
              <a:cxnLst/>
              <a:rect l="l" t="t" r="r" b="b"/>
              <a:pathLst>
                <a:path w="8289290" h="4540250">
                  <a:moveTo>
                    <a:pt x="0" y="4539996"/>
                  </a:moveTo>
                  <a:lnTo>
                    <a:pt x="0" y="0"/>
                  </a:lnTo>
                  <a:lnTo>
                    <a:pt x="8289035" y="0"/>
                  </a:lnTo>
                  <a:lnTo>
                    <a:pt x="8289035" y="4539996"/>
                  </a:lnTo>
                  <a:lnTo>
                    <a:pt x="0" y="4539996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97151" y="2185416"/>
              <a:ext cx="8288020" cy="4540250"/>
            </a:xfrm>
            <a:custGeom>
              <a:avLst/>
              <a:gdLst/>
              <a:ahLst/>
              <a:cxnLst/>
              <a:rect l="l" t="t" r="r" b="b"/>
              <a:pathLst>
                <a:path w="8288020" h="4540250">
                  <a:moveTo>
                    <a:pt x="0" y="0"/>
                  </a:moveTo>
                  <a:lnTo>
                    <a:pt x="0" y="4539996"/>
                  </a:lnTo>
                  <a:lnTo>
                    <a:pt x="8287512" y="4539996"/>
                  </a:lnTo>
                  <a:lnTo>
                    <a:pt x="8287511" y="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73127" y="2177839"/>
            <a:ext cx="8101330" cy="4352217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90545" marR="5081" indent="-378479" algn="just">
              <a:lnSpc>
                <a:spcPct val="90300"/>
              </a:lnSpc>
              <a:spcBef>
                <a:spcPts val="450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180" algn="l"/>
              </a:tabLst>
            </a:pPr>
            <a:r>
              <a:rPr sz="2651" spc="-35" dirty="0">
                <a:latin typeface="Times New Roman"/>
                <a:cs typeface="Times New Roman"/>
              </a:rPr>
              <a:t>As </a:t>
            </a:r>
            <a:r>
              <a:rPr sz="2651" spc="-10" dirty="0">
                <a:latin typeface="Times New Roman"/>
                <a:cs typeface="Times New Roman"/>
              </a:rPr>
              <a:t>informações </a:t>
            </a:r>
            <a:r>
              <a:rPr sz="2651" dirty="0">
                <a:latin typeface="Times New Roman"/>
                <a:cs typeface="Times New Roman"/>
              </a:rPr>
              <a:t>passadas </a:t>
            </a:r>
            <a:r>
              <a:rPr sz="2651" spc="-5" dirty="0">
                <a:latin typeface="Times New Roman"/>
                <a:cs typeface="Times New Roman"/>
              </a:rPr>
              <a:t>pela gerência </a:t>
            </a:r>
            <a:r>
              <a:rPr sz="3101" spc="-10" dirty="0">
                <a:latin typeface="Times New Roman"/>
                <a:cs typeface="Times New Roman"/>
              </a:rPr>
              <a:t>facilitam</a:t>
            </a:r>
            <a:r>
              <a:rPr sz="2651" spc="-10" dirty="0">
                <a:latin typeface="Times New Roman"/>
                <a:cs typeface="Times New Roman"/>
              </a:rPr>
              <a:t>,  sobremaneira, </a:t>
            </a:r>
            <a:r>
              <a:rPr sz="2651" spc="-5" dirty="0">
                <a:latin typeface="Times New Roman"/>
                <a:cs typeface="Times New Roman"/>
              </a:rPr>
              <a:t>o processo </a:t>
            </a:r>
            <a:r>
              <a:rPr sz="2651" spc="10" dirty="0">
                <a:latin typeface="Times New Roman"/>
                <a:cs typeface="Times New Roman"/>
              </a:rPr>
              <a:t>de </a:t>
            </a:r>
            <a:r>
              <a:rPr sz="2651" spc="-5" dirty="0">
                <a:latin typeface="Times New Roman"/>
                <a:cs typeface="Times New Roman"/>
              </a:rPr>
              <a:t>coleta de</a:t>
            </a:r>
            <a:r>
              <a:rPr sz="2651" spc="-20" dirty="0">
                <a:latin typeface="Times New Roman"/>
                <a:cs typeface="Times New Roman"/>
              </a:rPr>
              <a:t> </a:t>
            </a:r>
            <a:r>
              <a:rPr sz="2651" spc="-15" dirty="0">
                <a:latin typeface="Times New Roman"/>
                <a:cs typeface="Times New Roman"/>
              </a:rPr>
              <a:t>dados</a:t>
            </a:r>
            <a:endParaRPr sz="2651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  <a:buClr>
                <a:srgbClr val="FF0000"/>
              </a:buClr>
              <a:buFont typeface="IPAPMincho"/>
              <a:buChar char="◆"/>
            </a:pPr>
            <a:endParaRPr sz="3600">
              <a:latin typeface="Times New Roman"/>
              <a:cs typeface="Times New Roman"/>
            </a:endParaRPr>
          </a:p>
          <a:p>
            <a:pPr marL="390545" marR="6986" indent="-378479" algn="just">
              <a:lnSpc>
                <a:spcPct val="90000"/>
              </a:lnSpc>
              <a:buClr>
                <a:srgbClr val="FF0000"/>
              </a:buClr>
              <a:buSzPct val="66037"/>
              <a:buFont typeface="IPAPMincho"/>
              <a:buChar char="◆"/>
              <a:tabLst>
                <a:tab pos="391180" algn="l"/>
              </a:tabLst>
            </a:pPr>
            <a:r>
              <a:rPr sz="2651" spc="-35" dirty="0">
                <a:latin typeface="Times New Roman"/>
                <a:cs typeface="Times New Roman"/>
              </a:rPr>
              <a:t>Os </a:t>
            </a:r>
            <a:r>
              <a:rPr sz="2651" spc="-5" dirty="0">
                <a:latin typeface="Times New Roman"/>
                <a:cs typeface="Times New Roman"/>
              </a:rPr>
              <a:t>valores dos </a:t>
            </a:r>
            <a:r>
              <a:rPr sz="3101" spc="-15" dirty="0">
                <a:latin typeface="Times New Roman"/>
                <a:cs typeface="Times New Roman"/>
              </a:rPr>
              <a:t>parâmetros </a:t>
            </a:r>
            <a:r>
              <a:rPr sz="3101" spc="-10" dirty="0">
                <a:latin typeface="Times New Roman"/>
                <a:cs typeface="Times New Roman"/>
              </a:rPr>
              <a:t>A, B </a:t>
            </a:r>
            <a:r>
              <a:rPr sz="3101" spc="-5" dirty="0">
                <a:latin typeface="Times New Roman"/>
                <a:cs typeface="Times New Roman"/>
              </a:rPr>
              <a:t>e C, resumem o  </a:t>
            </a:r>
            <a:r>
              <a:rPr sz="3101" spc="-20" dirty="0">
                <a:latin typeface="Times New Roman"/>
                <a:cs typeface="Times New Roman"/>
              </a:rPr>
              <a:t>perfil </a:t>
            </a:r>
            <a:r>
              <a:rPr sz="3101" spc="-5" dirty="0">
                <a:latin typeface="Times New Roman"/>
                <a:cs typeface="Times New Roman"/>
              </a:rPr>
              <a:t>da </a:t>
            </a:r>
            <a:r>
              <a:rPr sz="3101" spc="-10" dirty="0">
                <a:latin typeface="Times New Roman"/>
                <a:cs typeface="Times New Roman"/>
              </a:rPr>
              <a:t>demanda </a:t>
            </a:r>
            <a:r>
              <a:rPr sz="2651" spc="-20" dirty="0">
                <a:latin typeface="Times New Roman"/>
                <a:cs typeface="Times New Roman"/>
              </a:rPr>
              <a:t>para </a:t>
            </a:r>
            <a:r>
              <a:rPr sz="2651" spc="-5" dirty="0">
                <a:latin typeface="Times New Roman"/>
                <a:cs typeface="Times New Roman"/>
              </a:rPr>
              <a:t>os </a:t>
            </a:r>
            <a:r>
              <a:rPr sz="2651" dirty="0">
                <a:latin typeface="Times New Roman"/>
                <a:cs typeface="Times New Roman"/>
              </a:rPr>
              <a:t>diversos </a:t>
            </a:r>
            <a:r>
              <a:rPr sz="2651" spc="-5" dirty="0">
                <a:latin typeface="Times New Roman"/>
                <a:cs typeface="Times New Roman"/>
              </a:rPr>
              <a:t>períodos relativos  </a:t>
            </a:r>
            <a:r>
              <a:rPr sz="2651" spc="-35" dirty="0">
                <a:latin typeface="Times New Roman"/>
                <a:cs typeface="Times New Roman"/>
              </a:rPr>
              <a:t>ao </a:t>
            </a:r>
            <a:r>
              <a:rPr sz="2651" spc="-5" dirty="0">
                <a:latin typeface="Times New Roman"/>
                <a:cs typeface="Times New Roman"/>
              </a:rPr>
              <a:t>cliente tradicional </a:t>
            </a:r>
            <a:r>
              <a:rPr sz="2651" dirty="0">
                <a:latin typeface="Times New Roman"/>
                <a:cs typeface="Times New Roman"/>
              </a:rPr>
              <a:t>(caixas</a:t>
            </a:r>
            <a:r>
              <a:rPr sz="2651" spc="-30" dirty="0">
                <a:latin typeface="Times New Roman"/>
                <a:cs typeface="Times New Roman"/>
              </a:rPr>
              <a:t> </a:t>
            </a:r>
            <a:r>
              <a:rPr sz="2651" spc="-5" dirty="0">
                <a:latin typeface="Times New Roman"/>
                <a:cs typeface="Times New Roman"/>
              </a:rPr>
              <a:t>internos).</a:t>
            </a:r>
            <a:endParaRPr sz="2651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  <a:buClr>
                <a:srgbClr val="FF0000"/>
              </a:buClr>
              <a:buFont typeface="IPAPMincho"/>
              <a:buChar char="◆"/>
            </a:pPr>
            <a:endParaRPr sz="3600">
              <a:latin typeface="Times New Roman"/>
              <a:cs typeface="Times New Roman"/>
            </a:endParaRPr>
          </a:p>
          <a:p>
            <a:pPr marL="390545" marR="5715" indent="-378479" algn="just">
              <a:lnSpc>
                <a:spcPct val="89500"/>
              </a:lnSpc>
              <a:buClr>
                <a:srgbClr val="FF0000"/>
              </a:buClr>
              <a:buSzPct val="66037"/>
              <a:buFont typeface="IPAPMincho"/>
              <a:buChar char="◆"/>
              <a:tabLst>
                <a:tab pos="391180" algn="l"/>
              </a:tabLst>
            </a:pPr>
            <a:r>
              <a:rPr sz="2651" spc="-30" dirty="0">
                <a:latin typeface="Times New Roman"/>
                <a:cs typeface="Times New Roman"/>
              </a:rPr>
              <a:t>Nem </a:t>
            </a:r>
            <a:r>
              <a:rPr sz="2651" spc="-15" dirty="0">
                <a:latin typeface="Times New Roman"/>
                <a:cs typeface="Times New Roman"/>
              </a:rPr>
              <a:t>sempre </a:t>
            </a:r>
            <a:r>
              <a:rPr sz="2651" spc="-10" dirty="0">
                <a:latin typeface="Times New Roman"/>
                <a:cs typeface="Times New Roman"/>
              </a:rPr>
              <a:t>existe </a:t>
            </a:r>
            <a:r>
              <a:rPr sz="2651" spc="-5" dirty="0">
                <a:latin typeface="Times New Roman"/>
                <a:cs typeface="Times New Roman"/>
              </a:rPr>
              <a:t>tal possibilidade, exigindo que se  </a:t>
            </a:r>
            <a:r>
              <a:rPr sz="2651" spc="-15" dirty="0">
                <a:latin typeface="Times New Roman"/>
                <a:cs typeface="Times New Roman"/>
              </a:rPr>
              <a:t>realizem </a:t>
            </a:r>
            <a:r>
              <a:rPr sz="2651" spc="-5" dirty="0">
                <a:latin typeface="Times New Roman"/>
                <a:cs typeface="Times New Roman"/>
              </a:rPr>
              <a:t>coletas de amostras sobre os inúmeros </a:t>
            </a:r>
            <a:r>
              <a:rPr sz="2651" spc="-15" dirty="0">
                <a:latin typeface="Times New Roman"/>
                <a:cs typeface="Times New Roman"/>
              </a:rPr>
              <a:t>períodos  </a:t>
            </a:r>
            <a:r>
              <a:rPr sz="2651" spc="-5" dirty="0">
                <a:latin typeface="Times New Roman"/>
                <a:cs typeface="Times New Roman"/>
              </a:rPr>
              <a:t>de </a:t>
            </a:r>
            <a:r>
              <a:rPr sz="3101" spc="-15" dirty="0">
                <a:latin typeface="Times New Roman"/>
                <a:cs typeface="Times New Roman"/>
              </a:rPr>
              <a:t>diversidade </a:t>
            </a:r>
            <a:r>
              <a:rPr sz="3101" spc="-5" dirty="0">
                <a:latin typeface="Times New Roman"/>
                <a:cs typeface="Times New Roman"/>
              </a:rPr>
              <a:t>da</a:t>
            </a:r>
            <a:r>
              <a:rPr sz="3101" spc="20" dirty="0">
                <a:latin typeface="Times New Roman"/>
                <a:cs typeface="Times New Roman"/>
              </a:rPr>
              <a:t> </a:t>
            </a:r>
            <a:r>
              <a:rPr sz="3101" spc="-5" dirty="0">
                <a:latin typeface="Times New Roman"/>
                <a:cs typeface="Times New Roman"/>
              </a:rPr>
              <a:t>demanda</a:t>
            </a:r>
            <a:r>
              <a:rPr sz="2651" spc="-5" dirty="0">
                <a:latin typeface="Times New Roman"/>
                <a:cs typeface="Times New Roman"/>
              </a:rPr>
              <a:t>.</a:t>
            </a:r>
            <a:endParaRPr sz="265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7992" y="978408"/>
            <a:ext cx="4696968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340258" y="2012446"/>
            <a:ext cx="8298180" cy="5139055"/>
            <a:chOff x="1558289" y="2012442"/>
            <a:chExt cx="8298180" cy="5139055"/>
          </a:xfrm>
        </p:grpSpPr>
        <p:sp>
          <p:nvSpPr>
            <p:cNvPr id="9" name="object 9"/>
            <p:cNvSpPr/>
            <p:nvPr/>
          </p:nvSpPr>
          <p:spPr>
            <a:xfrm>
              <a:off x="1563623" y="2017776"/>
              <a:ext cx="8289290" cy="5128260"/>
            </a:xfrm>
            <a:custGeom>
              <a:avLst/>
              <a:gdLst/>
              <a:ahLst/>
              <a:cxnLst/>
              <a:rect l="l" t="t" r="r" b="b"/>
              <a:pathLst>
                <a:path w="8289290" h="5128259">
                  <a:moveTo>
                    <a:pt x="0" y="5128260"/>
                  </a:moveTo>
                  <a:lnTo>
                    <a:pt x="0" y="0"/>
                  </a:lnTo>
                  <a:lnTo>
                    <a:pt x="8289035" y="0"/>
                  </a:lnTo>
                  <a:lnTo>
                    <a:pt x="8289035" y="5128260"/>
                  </a:lnTo>
                  <a:lnTo>
                    <a:pt x="0" y="5128260"/>
                  </a:lnTo>
                  <a:close/>
                </a:path>
              </a:pathLst>
            </a:custGeom>
            <a:solidFill>
              <a:srgbClr val="E1E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3623" y="2017776"/>
              <a:ext cx="8288020" cy="5128260"/>
            </a:xfrm>
            <a:custGeom>
              <a:avLst/>
              <a:gdLst/>
              <a:ahLst/>
              <a:cxnLst/>
              <a:rect l="l" t="t" r="r" b="b"/>
              <a:pathLst>
                <a:path w="8288020" h="5128259">
                  <a:moveTo>
                    <a:pt x="0" y="0"/>
                  </a:moveTo>
                  <a:lnTo>
                    <a:pt x="0" y="5128260"/>
                  </a:lnTo>
                  <a:lnTo>
                    <a:pt x="8287511" y="5128260"/>
                  </a:lnTo>
                  <a:lnTo>
                    <a:pt x="8287511" y="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39531" y="2021172"/>
            <a:ext cx="8097520" cy="5115118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90545" marR="928415" indent="-378479">
              <a:lnSpc>
                <a:spcPct val="90400"/>
              </a:lnSpc>
              <a:spcBef>
                <a:spcPts val="405"/>
              </a:spcBef>
              <a:buClr>
                <a:srgbClr val="FF0000"/>
              </a:buClr>
              <a:buSzPct val="64583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2400" spc="5" dirty="0">
                <a:latin typeface="Times New Roman"/>
                <a:cs typeface="Times New Roman"/>
              </a:rPr>
              <a:t>Definidos </a:t>
            </a:r>
            <a:r>
              <a:rPr sz="2400" spc="10" dirty="0">
                <a:latin typeface="Times New Roman"/>
                <a:cs typeface="Times New Roman"/>
              </a:rPr>
              <a:t>os períodos </a:t>
            </a:r>
            <a:r>
              <a:rPr sz="2400" spc="20" dirty="0">
                <a:latin typeface="Times New Roman"/>
                <a:cs typeface="Times New Roman"/>
              </a:rPr>
              <a:t>em </a:t>
            </a:r>
            <a:r>
              <a:rPr sz="2400" spc="10" dirty="0">
                <a:latin typeface="Times New Roman"/>
                <a:cs typeface="Times New Roman"/>
              </a:rPr>
              <a:t>que a </a:t>
            </a:r>
            <a:r>
              <a:rPr sz="2400" dirty="0">
                <a:latin typeface="Times New Roman"/>
                <a:cs typeface="Times New Roman"/>
              </a:rPr>
              <a:t>coleta </a:t>
            </a:r>
            <a:r>
              <a:rPr sz="2400" spc="10" dirty="0">
                <a:latin typeface="Times New Roman"/>
                <a:cs typeface="Times New Roman"/>
              </a:rPr>
              <a:t>será </a:t>
            </a:r>
            <a:r>
              <a:rPr sz="2400" spc="5" dirty="0">
                <a:latin typeface="Times New Roman"/>
                <a:cs typeface="Times New Roman"/>
              </a:rPr>
              <a:t>realizada, </a:t>
            </a:r>
            <a:r>
              <a:rPr sz="2400" spc="15" dirty="0">
                <a:latin typeface="Times New Roman"/>
                <a:cs typeface="Times New Roman"/>
              </a:rPr>
              <a:t>o  </a:t>
            </a:r>
            <a:r>
              <a:rPr sz="2400" dirty="0">
                <a:latin typeface="Times New Roman"/>
                <a:cs typeface="Times New Roman"/>
              </a:rPr>
              <a:t>próximo </a:t>
            </a:r>
            <a:r>
              <a:rPr sz="2400" spc="10" dirty="0">
                <a:latin typeface="Times New Roman"/>
                <a:cs typeface="Times New Roman"/>
              </a:rPr>
              <a:t>passo </a:t>
            </a:r>
            <a:r>
              <a:rPr sz="2400" spc="15" dirty="0">
                <a:latin typeface="Times New Roman"/>
                <a:cs typeface="Times New Roman"/>
              </a:rPr>
              <a:t>no </a:t>
            </a:r>
            <a:r>
              <a:rPr sz="2400" spc="10" dirty="0">
                <a:latin typeface="Times New Roman"/>
                <a:cs typeface="Times New Roman"/>
              </a:rPr>
              <a:t>planejamento é a determinação </a:t>
            </a:r>
            <a:r>
              <a:rPr sz="2400" spc="15" dirty="0">
                <a:latin typeface="Times New Roman"/>
                <a:cs typeface="Times New Roman"/>
              </a:rPr>
              <a:t>do  </a:t>
            </a:r>
            <a:r>
              <a:rPr sz="2850" spc="5" dirty="0">
                <a:latin typeface="Times New Roman"/>
                <a:cs typeface="Times New Roman"/>
              </a:rPr>
              <a:t>tamanho </a:t>
            </a:r>
            <a:r>
              <a:rPr sz="2850" dirty="0">
                <a:latin typeface="Times New Roman"/>
                <a:cs typeface="Times New Roman"/>
              </a:rPr>
              <a:t>das</a:t>
            </a:r>
            <a:r>
              <a:rPr sz="2850" spc="-90" dirty="0">
                <a:latin typeface="Times New Roman"/>
                <a:cs typeface="Times New Roman"/>
              </a:rPr>
              <a:t> </a:t>
            </a:r>
            <a:r>
              <a:rPr sz="2850" spc="5" dirty="0">
                <a:latin typeface="Times New Roman"/>
                <a:cs typeface="Times New Roman"/>
              </a:rPr>
              <a:t>amostras.</a:t>
            </a:r>
            <a:endParaRPr sz="2850" dirty="0">
              <a:latin typeface="Times New Roman"/>
              <a:cs typeface="Times New Roman"/>
            </a:endParaRPr>
          </a:p>
          <a:p>
            <a:pPr marL="390545" marR="513741" indent="-378479">
              <a:lnSpc>
                <a:spcPts val="3000"/>
              </a:lnSpc>
              <a:spcBef>
                <a:spcPts val="2070"/>
              </a:spcBef>
              <a:buClr>
                <a:srgbClr val="FF0000"/>
              </a:buClr>
              <a:buSzPct val="64583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2400" spc="20" dirty="0">
                <a:latin typeface="Times New Roman"/>
                <a:cs typeface="Times New Roman"/>
              </a:rPr>
              <a:t>A </a:t>
            </a:r>
            <a:r>
              <a:rPr sz="2400" spc="10" dirty="0">
                <a:latin typeface="Times New Roman"/>
                <a:cs typeface="Times New Roman"/>
              </a:rPr>
              <a:t>palavra chave </a:t>
            </a:r>
            <a:r>
              <a:rPr sz="2400" spc="5" dirty="0">
                <a:latin typeface="Times New Roman"/>
                <a:cs typeface="Times New Roman"/>
              </a:rPr>
              <a:t>nas </a:t>
            </a:r>
            <a:r>
              <a:rPr sz="2400" spc="10" dirty="0">
                <a:latin typeface="Times New Roman"/>
                <a:cs typeface="Times New Roman"/>
              </a:rPr>
              <a:t>questões de </a:t>
            </a:r>
            <a:r>
              <a:rPr sz="2400" spc="5" dirty="0">
                <a:latin typeface="Times New Roman"/>
                <a:cs typeface="Times New Roman"/>
              </a:rPr>
              <a:t>amostragem </a:t>
            </a:r>
            <a:r>
              <a:rPr sz="2400" spc="10" dirty="0">
                <a:latin typeface="Times New Roman"/>
                <a:cs typeface="Times New Roman"/>
              </a:rPr>
              <a:t>(tamanho da  </a:t>
            </a:r>
            <a:r>
              <a:rPr sz="2400" dirty="0">
                <a:latin typeface="Times New Roman"/>
                <a:cs typeface="Times New Roman"/>
              </a:rPr>
              <a:t>amostra) </a:t>
            </a:r>
            <a:r>
              <a:rPr sz="2400" spc="10" dirty="0">
                <a:latin typeface="Times New Roman"/>
                <a:cs typeface="Times New Roman"/>
              </a:rPr>
              <a:t>é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</a:t>
            </a:r>
            <a:r>
              <a:rPr sz="2850" b="1" dirty="0">
                <a:solidFill>
                  <a:srgbClr val="3364CC"/>
                </a:solidFill>
                <a:latin typeface="Times New Roman"/>
                <a:cs typeface="Times New Roman"/>
              </a:rPr>
              <a:t>representatividade</a:t>
            </a:r>
            <a:r>
              <a:rPr sz="2400" dirty="0">
                <a:latin typeface="Times New Roman"/>
                <a:cs typeface="Times New Roman"/>
              </a:rPr>
              <a:t>”.</a:t>
            </a:r>
          </a:p>
          <a:p>
            <a:pPr marL="390545" marR="727747" indent="-378479">
              <a:lnSpc>
                <a:spcPts val="2621"/>
              </a:lnSpc>
              <a:spcBef>
                <a:spcPts val="2055"/>
              </a:spcBef>
              <a:buClr>
                <a:srgbClr val="FF0000"/>
              </a:buClr>
              <a:buSzPct val="64583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2400" spc="-5" dirty="0">
                <a:latin typeface="Times New Roman"/>
                <a:cs typeface="Times New Roman"/>
              </a:rPr>
              <a:t>Qual </a:t>
            </a:r>
            <a:r>
              <a:rPr sz="2400" spc="10" dirty="0">
                <a:latin typeface="Times New Roman"/>
                <a:cs typeface="Times New Roman"/>
              </a:rPr>
              <a:t>deve </a:t>
            </a:r>
            <a:r>
              <a:rPr sz="2400" spc="5" dirty="0">
                <a:latin typeface="Times New Roman"/>
                <a:cs typeface="Times New Roman"/>
              </a:rPr>
              <a:t>ser </a:t>
            </a:r>
            <a:r>
              <a:rPr sz="2400" spc="15" dirty="0">
                <a:latin typeface="Times New Roman"/>
                <a:cs typeface="Times New Roman"/>
              </a:rPr>
              <a:t>o tamanho </a:t>
            </a:r>
            <a:r>
              <a:rPr sz="2400" spc="10" dirty="0">
                <a:latin typeface="Times New Roman"/>
                <a:cs typeface="Times New Roman"/>
              </a:rPr>
              <a:t>das </a:t>
            </a:r>
            <a:r>
              <a:rPr sz="2400" dirty="0">
                <a:latin typeface="Times New Roman"/>
                <a:cs typeface="Times New Roman"/>
              </a:rPr>
              <a:t>amostras </a:t>
            </a:r>
            <a:r>
              <a:rPr sz="2400" spc="10" dirty="0">
                <a:latin typeface="Times New Roman"/>
                <a:cs typeface="Times New Roman"/>
              </a:rPr>
              <a:t>a </a:t>
            </a:r>
            <a:r>
              <a:rPr sz="2400" spc="15" dirty="0">
                <a:latin typeface="Times New Roman"/>
                <a:cs typeface="Times New Roman"/>
              </a:rPr>
              <a:t>serem </a:t>
            </a:r>
            <a:r>
              <a:rPr sz="2400" spc="10" dirty="0">
                <a:latin typeface="Times New Roman"/>
                <a:cs typeface="Times New Roman"/>
              </a:rPr>
              <a:t>coletadas  </a:t>
            </a:r>
            <a:r>
              <a:rPr sz="2400" dirty="0">
                <a:latin typeface="Times New Roman"/>
                <a:cs typeface="Times New Roman"/>
              </a:rPr>
              <a:t>durante </a:t>
            </a:r>
            <a:r>
              <a:rPr sz="2400" spc="10" dirty="0">
                <a:latin typeface="Times New Roman"/>
                <a:cs typeface="Times New Roman"/>
              </a:rPr>
              <a:t>os períodos já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definidos?</a:t>
            </a:r>
            <a:endParaRPr sz="2400" dirty="0">
              <a:latin typeface="Times New Roman"/>
              <a:cs typeface="Times New Roman"/>
            </a:endParaRPr>
          </a:p>
          <a:p>
            <a:pPr marL="390545" marR="7621" indent="-378479" algn="just">
              <a:lnSpc>
                <a:spcPts val="2630"/>
              </a:lnSpc>
              <a:spcBef>
                <a:spcPts val="2095"/>
              </a:spcBef>
              <a:buClr>
                <a:srgbClr val="FF0000"/>
              </a:buClr>
              <a:buSzPct val="64583"/>
              <a:buFont typeface="IPAPMincho"/>
              <a:buChar char="◆"/>
              <a:tabLst>
                <a:tab pos="391180" algn="l"/>
              </a:tabLst>
            </a:pPr>
            <a:r>
              <a:rPr sz="2400" spc="-10" dirty="0">
                <a:latin typeface="Times New Roman"/>
                <a:cs typeface="Times New Roman"/>
              </a:rPr>
              <a:t>Esta </a:t>
            </a:r>
            <a:r>
              <a:rPr sz="2400" spc="10" dirty="0">
                <a:latin typeface="Times New Roman"/>
                <a:cs typeface="Times New Roman"/>
              </a:rPr>
              <a:t>questão da</a:t>
            </a:r>
            <a:r>
              <a:rPr sz="2400" spc="6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representação</a:t>
            </a:r>
            <a:r>
              <a:rPr sz="2400" spc="6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da </a:t>
            </a:r>
            <a:r>
              <a:rPr sz="2400" dirty="0">
                <a:latin typeface="Times New Roman"/>
                <a:cs typeface="Times New Roman"/>
              </a:rPr>
              <a:t>amostra </a:t>
            </a:r>
            <a:r>
              <a:rPr sz="2400" spc="10" dirty="0">
                <a:latin typeface="Times New Roman"/>
                <a:cs typeface="Times New Roman"/>
              </a:rPr>
              <a:t>pode </a:t>
            </a:r>
            <a:r>
              <a:rPr sz="2400" spc="-10" dirty="0">
                <a:latin typeface="Times New Roman"/>
                <a:cs typeface="Times New Roman"/>
              </a:rPr>
              <a:t>ser  </a:t>
            </a:r>
            <a:r>
              <a:rPr sz="2400" spc="5" dirty="0">
                <a:latin typeface="Times New Roman"/>
                <a:cs typeface="Times New Roman"/>
              </a:rPr>
              <a:t>exemplificada </a:t>
            </a:r>
            <a:r>
              <a:rPr sz="2400" spc="10" dirty="0">
                <a:latin typeface="Times New Roman"/>
                <a:cs typeface="Times New Roman"/>
              </a:rPr>
              <a:t>através </a:t>
            </a:r>
            <a:r>
              <a:rPr sz="2400" spc="15" dirty="0">
                <a:latin typeface="Times New Roman"/>
                <a:cs typeface="Times New Roman"/>
              </a:rPr>
              <a:t>do </a:t>
            </a:r>
            <a:r>
              <a:rPr sz="2400" spc="10" dirty="0">
                <a:latin typeface="Times New Roman"/>
                <a:cs typeface="Times New Roman"/>
              </a:rPr>
              <a:t>experimento </a:t>
            </a:r>
            <a:r>
              <a:rPr sz="2400" spc="20" dirty="0">
                <a:latin typeface="Times New Roman"/>
                <a:cs typeface="Times New Roman"/>
              </a:rPr>
              <a:t>de </a:t>
            </a:r>
            <a:r>
              <a:rPr sz="2400" spc="10" dirty="0">
                <a:latin typeface="Times New Roman"/>
                <a:cs typeface="Times New Roman"/>
              </a:rPr>
              <a:t>lançar </a:t>
            </a:r>
            <a:r>
              <a:rPr sz="2400" spc="15" dirty="0">
                <a:latin typeface="Times New Roman"/>
                <a:cs typeface="Times New Roman"/>
              </a:rPr>
              <a:t>um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dado.</a:t>
            </a:r>
            <a:endParaRPr sz="2400" dirty="0">
              <a:latin typeface="Times New Roman"/>
              <a:cs typeface="Times New Roman"/>
            </a:endParaRPr>
          </a:p>
          <a:p>
            <a:pPr marL="832526" marR="5081" indent="-315611" algn="just">
              <a:lnSpc>
                <a:spcPct val="100400"/>
              </a:lnSpc>
              <a:spcBef>
                <a:spcPts val="550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3364CC"/>
                </a:solidFill>
                <a:latin typeface="Times New Roman"/>
                <a:cs typeface="Times New Roman"/>
              </a:rPr>
              <a:t>Quantas </a:t>
            </a:r>
            <a:r>
              <a:rPr sz="2200" b="1" spc="-15" dirty="0">
                <a:solidFill>
                  <a:srgbClr val="3364CC"/>
                </a:solidFill>
                <a:latin typeface="Times New Roman"/>
                <a:cs typeface="Times New Roman"/>
              </a:rPr>
              <a:t>vezes </a:t>
            </a:r>
            <a:r>
              <a:rPr sz="2200" b="1" spc="-10" dirty="0">
                <a:solidFill>
                  <a:srgbClr val="3364CC"/>
                </a:solidFill>
                <a:latin typeface="Times New Roman"/>
                <a:cs typeface="Times New Roman"/>
              </a:rPr>
              <a:t>devemos </a:t>
            </a:r>
            <a:r>
              <a:rPr sz="2200" b="1" spc="-15" dirty="0">
                <a:solidFill>
                  <a:srgbClr val="3364CC"/>
                </a:solidFill>
                <a:latin typeface="Times New Roman"/>
                <a:cs typeface="Times New Roman"/>
              </a:rPr>
              <a:t>lançar </a:t>
            </a:r>
            <a:r>
              <a:rPr sz="2200" b="1" spc="-5" dirty="0">
                <a:solidFill>
                  <a:srgbClr val="3364CC"/>
                </a:solidFill>
                <a:latin typeface="Times New Roman"/>
                <a:cs typeface="Times New Roman"/>
              </a:rPr>
              <a:t>um </a:t>
            </a:r>
            <a:r>
              <a:rPr sz="2200" b="1" dirty="0">
                <a:solidFill>
                  <a:srgbClr val="3364CC"/>
                </a:solidFill>
                <a:latin typeface="Times New Roman"/>
                <a:cs typeface="Times New Roman"/>
              </a:rPr>
              <a:t>dado, para </a:t>
            </a:r>
            <a:r>
              <a:rPr sz="2200" b="1" spc="-5" dirty="0">
                <a:solidFill>
                  <a:srgbClr val="3364CC"/>
                </a:solidFill>
                <a:latin typeface="Times New Roman"/>
                <a:cs typeface="Times New Roman"/>
              </a:rPr>
              <a:t>que possamos  afirmar que </a:t>
            </a:r>
            <a:r>
              <a:rPr sz="2200" b="1" spc="-15" dirty="0">
                <a:solidFill>
                  <a:srgbClr val="3364CC"/>
                </a:solidFill>
                <a:latin typeface="Times New Roman"/>
                <a:cs typeface="Times New Roman"/>
              </a:rPr>
              <a:t>os </a:t>
            </a:r>
            <a:r>
              <a:rPr sz="2200" b="1" spc="-10" dirty="0">
                <a:solidFill>
                  <a:srgbClr val="3364CC"/>
                </a:solidFill>
                <a:latin typeface="Times New Roman"/>
                <a:cs typeface="Times New Roman"/>
              </a:rPr>
              <a:t>seus </a:t>
            </a:r>
            <a:r>
              <a:rPr sz="2200" b="1" dirty="0">
                <a:solidFill>
                  <a:srgbClr val="3364CC"/>
                </a:solidFill>
                <a:latin typeface="Times New Roman"/>
                <a:cs typeface="Times New Roman"/>
              </a:rPr>
              <a:t>possíveis resultados </a:t>
            </a:r>
            <a:r>
              <a:rPr sz="2200" b="1" spc="-10" dirty="0">
                <a:solidFill>
                  <a:srgbClr val="3364CC"/>
                </a:solidFill>
                <a:latin typeface="Times New Roman"/>
                <a:cs typeface="Times New Roman"/>
              </a:rPr>
              <a:t>{1, </a:t>
            </a:r>
            <a:r>
              <a:rPr sz="2200" b="1" dirty="0">
                <a:solidFill>
                  <a:srgbClr val="3364CC"/>
                </a:solidFill>
                <a:latin typeface="Times New Roman"/>
                <a:cs typeface="Times New Roman"/>
              </a:rPr>
              <a:t>2, 3, </a:t>
            </a:r>
            <a:r>
              <a:rPr sz="2200" b="1" spc="10" dirty="0">
                <a:solidFill>
                  <a:srgbClr val="3364CC"/>
                </a:solidFill>
                <a:latin typeface="Times New Roman"/>
                <a:cs typeface="Times New Roman"/>
              </a:rPr>
              <a:t>4, </a:t>
            </a:r>
            <a:r>
              <a:rPr sz="2200" b="1" dirty="0">
                <a:solidFill>
                  <a:srgbClr val="3364CC"/>
                </a:solidFill>
                <a:latin typeface="Times New Roman"/>
                <a:cs typeface="Times New Roman"/>
              </a:rPr>
              <a:t>5 e </a:t>
            </a:r>
            <a:r>
              <a:rPr sz="2200" b="1" spc="-5" dirty="0">
                <a:solidFill>
                  <a:srgbClr val="3364CC"/>
                </a:solidFill>
                <a:latin typeface="Times New Roman"/>
                <a:cs typeface="Times New Roman"/>
              </a:rPr>
              <a:t>6},  </a:t>
            </a:r>
            <a:r>
              <a:rPr sz="2200" b="1" spc="-20" dirty="0">
                <a:solidFill>
                  <a:srgbClr val="3364CC"/>
                </a:solidFill>
                <a:latin typeface="Times New Roman"/>
                <a:cs typeface="Times New Roman"/>
              </a:rPr>
              <a:t>tem </a:t>
            </a:r>
            <a:r>
              <a:rPr sz="2200" b="1" dirty="0">
                <a:solidFill>
                  <a:srgbClr val="3364CC"/>
                </a:solidFill>
                <a:latin typeface="Times New Roman"/>
                <a:cs typeface="Times New Roman"/>
              </a:rPr>
              <a:t>todos a mesma probabilidade de</a:t>
            </a:r>
            <a:r>
              <a:rPr sz="2200" b="1" spc="-25" dirty="0">
                <a:solidFill>
                  <a:srgbClr val="3364CC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364CC"/>
                </a:solidFill>
                <a:latin typeface="Times New Roman"/>
                <a:cs typeface="Times New Roman"/>
              </a:rPr>
              <a:t>ocorrerem?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8469" y="1538019"/>
            <a:ext cx="1632585" cy="451484"/>
          </a:xfrm>
          <a:custGeom>
            <a:avLst/>
            <a:gdLst/>
            <a:ahLst/>
            <a:cxnLst/>
            <a:rect l="l" t="t" r="r" b="b"/>
            <a:pathLst>
              <a:path w="1632585" h="451484">
                <a:moveTo>
                  <a:pt x="0" y="100584"/>
                </a:moveTo>
                <a:lnTo>
                  <a:pt x="0" y="9144"/>
                </a:lnTo>
                <a:lnTo>
                  <a:pt x="300228" y="9144"/>
                </a:lnTo>
                <a:lnTo>
                  <a:pt x="300228" y="100584"/>
                </a:lnTo>
                <a:lnTo>
                  <a:pt x="291084" y="100584"/>
                </a:lnTo>
                <a:lnTo>
                  <a:pt x="286979" y="85973"/>
                </a:lnTo>
                <a:lnTo>
                  <a:pt x="282678" y="73568"/>
                </a:lnTo>
                <a:lnTo>
                  <a:pt x="255301" y="37820"/>
                </a:lnTo>
                <a:lnTo>
                  <a:pt x="217170" y="29024"/>
                </a:lnTo>
                <a:lnTo>
                  <a:pt x="190500" y="28956"/>
                </a:lnTo>
                <a:lnTo>
                  <a:pt x="190500" y="342900"/>
                </a:lnTo>
                <a:lnTo>
                  <a:pt x="109728" y="342900"/>
                </a:lnTo>
                <a:lnTo>
                  <a:pt x="109728" y="28956"/>
                </a:lnTo>
                <a:lnTo>
                  <a:pt x="85344" y="28956"/>
                </a:lnTo>
                <a:lnTo>
                  <a:pt x="44946" y="37086"/>
                </a:lnTo>
                <a:lnTo>
                  <a:pt x="18633" y="67710"/>
                </a:lnTo>
                <a:lnTo>
                  <a:pt x="9144" y="100584"/>
                </a:lnTo>
                <a:lnTo>
                  <a:pt x="0" y="100584"/>
                </a:lnTo>
                <a:close/>
              </a:path>
              <a:path w="1632585" h="451484">
                <a:moveTo>
                  <a:pt x="190500" y="342900"/>
                </a:moveTo>
                <a:lnTo>
                  <a:pt x="190500" y="284988"/>
                </a:lnTo>
                <a:lnTo>
                  <a:pt x="190623" y="296828"/>
                </a:lnTo>
                <a:lnTo>
                  <a:pt x="191131" y="306204"/>
                </a:lnTo>
                <a:lnTo>
                  <a:pt x="204216" y="328898"/>
                </a:lnTo>
                <a:lnTo>
                  <a:pt x="209645" y="332232"/>
                </a:lnTo>
                <a:lnTo>
                  <a:pt x="217170" y="333851"/>
                </a:lnTo>
                <a:lnTo>
                  <a:pt x="237744" y="333756"/>
                </a:lnTo>
                <a:lnTo>
                  <a:pt x="237744" y="342900"/>
                </a:lnTo>
                <a:lnTo>
                  <a:pt x="190500" y="342900"/>
                </a:lnTo>
                <a:close/>
              </a:path>
              <a:path w="1632585" h="451484">
                <a:moveTo>
                  <a:pt x="62484" y="342900"/>
                </a:moveTo>
                <a:lnTo>
                  <a:pt x="62484" y="333756"/>
                </a:lnTo>
                <a:lnTo>
                  <a:pt x="83058" y="333851"/>
                </a:lnTo>
                <a:lnTo>
                  <a:pt x="90868" y="332041"/>
                </a:lnTo>
                <a:lnTo>
                  <a:pt x="96869" y="328422"/>
                </a:lnTo>
                <a:lnTo>
                  <a:pt x="101060" y="326231"/>
                </a:lnTo>
                <a:lnTo>
                  <a:pt x="104394" y="322230"/>
                </a:lnTo>
                <a:lnTo>
                  <a:pt x="109728" y="284988"/>
                </a:lnTo>
                <a:lnTo>
                  <a:pt x="109728" y="342900"/>
                </a:lnTo>
                <a:lnTo>
                  <a:pt x="62484" y="342900"/>
                </a:lnTo>
                <a:close/>
              </a:path>
              <a:path w="1632585" h="451484">
                <a:moveTo>
                  <a:pt x="336804" y="228123"/>
                </a:moveTo>
                <a:lnTo>
                  <a:pt x="343888" y="181963"/>
                </a:lnTo>
                <a:lnTo>
                  <a:pt x="365474" y="142017"/>
                </a:lnTo>
                <a:lnTo>
                  <a:pt x="399478" y="114442"/>
                </a:lnTo>
                <a:lnTo>
                  <a:pt x="444341" y="105156"/>
                </a:lnTo>
                <a:lnTo>
                  <a:pt x="459078" y="106175"/>
                </a:lnTo>
                <a:lnTo>
                  <a:pt x="500253" y="120681"/>
                </a:lnTo>
                <a:lnTo>
                  <a:pt x="532132" y="151274"/>
                </a:lnTo>
                <a:lnTo>
                  <a:pt x="549771" y="194607"/>
                </a:lnTo>
                <a:lnTo>
                  <a:pt x="553212" y="227171"/>
                </a:lnTo>
                <a:lnTo>
                  <a:pt x="551603" y="250712"/>
                </a:lnTo>
                <a:lnTo>
                  <a:pt x="539134" y="291652"/>
                </a:lnTo>
                <a:lnTo>
                  <a:pt x="511700" y="326573"/>
                </a:lnTo>
                <a:lnTo>
                  <a:pt x="481584" y="342655"/>
                </a:lnTo>
                <a:lnTo>
                  <a:pt x="481584" y="207645"/>
                </a:lnTo>
                <a:lnTo>
                  <a:pt x="481226" y="188340"/>
                </a:lnTo>
                <a:lnTo>
                  <a:pt x="476726" y="150018"/>
                </a:lnTo>
                <a:lnTo>
                  <a:pt x="452437" y="122015"/>
                </a:lnTo>
                <a:lnTo>
                  <a:pt x="436626" y="122096"/>
                </a:lnTo>
                <a:lnTo>
                  <a:pt x="413112" y="156131"/>
                </a:lnTo>
                <a:lnTo>
                  <a:pt x="409074" y="202537"/>
                </a:lnTo>
                <a:lnTo>
                  <a:pt x="408432" y="342951"/>
                </a:lnTo>
                <a:lnTo>
                  <a:pt x="398883" y="339947"/>
                </a:lnTo>
                <a:lnTo>
                  <a:pt x="364807" y="312610"/>
                </a:lnTo>
                <a:lnTo>
                  <a:pt x="343733" y="273331"/>
                </a:lnTo>
                <a:lnTo>
                  <a:pt x="338500" y="251464"/>
                </a:lnTo>
                <a:lnTo>
                  <a:pt x="336804" y="228123"/>
                </a:lnTo>
                <a:close/>
              </a:path>
              <a:path w="1632585" h="451484">
                <a:moveTo>
                  <a:pt x="408432" y="342951"/>
                </a:moveTo>
                <a:lnTo>
                  <a:pt x="408432" y="246888"/>
                </a:lnTo>
                <a:lnTo>
                  <a:pt x="408594" y="259943"/>
                </a:lnTo>
                <a:lnTo>
                  <a:pt x="409229" y="272534"/>
                </a:lnTo>
                <a:lnTo>
                  <a:pt x="416218" y="311896"/>
                </a:lnTo>
                <a:lnTo>
                  <a:pt x="436626" y="332327"/>
                </a:lnTo>
                <a:lnTo>
                  <a:pt x="451961" y="332327"/>
                </a:lnTo>
                <a:lnTo>
                  <a:pt x="476535" y="302514"/>
                </a:lnTo>
                <a:lnTo>
                  <a:pt x="481210" y="240416"/>
                </a:lnTo>
                <a:lnTo>
                  <a:pt x="481584" y="207645"/>
                </a:lnTo>
                <a:lnTo>
                  <a:pt x="481584" y="342655"/>
                </a:lnTo>
                <a:lnTo>
                  <a:pt x="470124" y="346510"/>
                </a:lnTo>
                <a:lnTo>
                  <a:pt x="445484" y="348958"/>
                </a:lnTo>
                <a:lnTo>
                  <a:pt x="444341" y="348926"/>
                </a:lnTo>
                <a:lnTo>
                  <a:pt x="420475" y="346739"/>
                </a:lnTo>
                <a:lnTo>
                  <a:pt x="408432" y="342951"/>
                </a:lnTo>
                <a:close/>
              </a:path>
              <a:path w="1632585" h="451484">
                <a:moveTo>
                  <a:pt x="417576" y="85344"/>
                </a:moveTo>
                <a:lnTo>
                  <a:pt x="445008" y="0"/>
                </a:lnTo>
                <a:lnTo>
                  <a:pt x="519684" y="0"/>
                </a:lnTo>
                <a:lnTo>
                  <a:pt x="438626" y="85344"/>
                </a:lnTo>
                <a:lnTo>
                  <a:pt x="417576" y="85344"/>
                </a:lnTo>
                <a:close/>
              </a:path>
              <a:path w="1632585" h="451484">
                <a:moveTo>
                  <a:pt x="661416" y="169068"/>
                </a:moveTo>
                <a:lnTo>
                  <a:pt x="661416" y="143065"/>
                </a:lnTo>
                <a:lnTo>
                  <a:pt x="667470" y="134829"/>
                </a:lnTo>
                <a:lnTo>
                  <a:pt x="705147" y="108299"/>
                </a:lnTo>
                <a:lnTo>
                  <a:pt x="725805" y="105156"/>
                </a:lnTo>
                <a:lnTo>
                  <a:pt x="738253" y="106209"/>
                </a:lnTo>
                <a:lnTo>
                  <a:pt x="782203" y="129925"/>
                </a:lnTo>
                <a:lnTo>
                  <a:pt x="804291" y="165354"/>
                </a:lnTo>
                <a:lnTo>
                  <a:pt x="814591" y="210038"/>
                </a:lnTo>
                <a:lnTo>
                  <a:pt x="815340" y="225933"/>
                </a:lnTo>
                <a:lnTo>
                  <a:pt x="814572" y="243098"/>
                </a:lnTo>
                <a:lnTo>
                  <a:pt x="803910" y="289845"/>
                </a:lnTo>
                <a:lnTo>
                  <a:pt x="781139" y="325515"/>
                </a:lnTo>
                <a:lnTo>
                  <a:pt x="748331" y="345257"/>
                </a:lnTo>
                <a:lnTo>
                  <a:pt x="743712" y="346318"/>
                </a:lnTo>
                <a:lnTo>
                  <a:pt x="743712" y="230219"/>
                </a:lnTo>
                <a:lnTo>
                  <a:pt x="742749" y="202376"/>
                </a:lnTo>
                <a:lnTo>
                  <a:pt x="735501" y="160942"/>
                </a:lnTo>
                <a:lnTo>
                  <a:pt x="703421" y="132588"/>
                </a:lnTo>
                <a:lnTo>
                  <a:pt x="691151" y="134926"/>
                </a:lnTo>
                <a:lnTo>
                  <a:pt x="680061" y="141791"/>
                </a:lnTo>
                <a:lnTo>
                  <a:pt x="670149" y="153175"/>
                </a:lnTo>
                <a:lnTo>
                  <a:pt x="661416" y="169068"/>
                </a:lnTo>
                <a:close/>
              </a:path>
              <a:path w="1632585" h="451484">
                <a:moveTo>
                  <a:pt x="661416" y="318611"/>
                </a:moveTo>
                <a:lnTo>
                  <a:pt x="661416" y="294036"/>
                </a:lnTo>
                <a:lnTo>
                  <a:pt x="672417" y="307467"/>
                </a:lnTo>
                <a:lnTo>
                  <a:pt x="683847" y="317039"/>
                </a:lnTo>
                <a:lnTo>
                  <a:pt x="695706" y="322754"/>
                </a:lnTo>
                <a:lnTo>
                  <a:pt x="707993" y="324612"/>
                </a:lnTo>
                <a:lnTo>
                  <a:pt x="714439" y="323772"/>
                </a:lnTo>
                <a:lnTo>
                  <a:pt x="740342" y="279844"/>
                </a:lnTo>
                <a:lnTo>
                  <a:pt x="743712" y="230219"/>
                </a:lnTo>
                <a:lnTo>
                  <a:pt x="743712" y="346318"/>
                </a:lnTo>
                <a:lnTo>
                  <a:pt x="736224" y="348039"/>
                </a:lnTo>
                <a:lnTo>
                  <a:pt x="735501" y="348109"/>
                </a:lnTo>
                <a:lnTo>
                  <a:pt x="723328" y="348996"/>
                </a:lnTo>
                <a:lnTo>
                  <a:pt x="713861" y="348476"/>
                </a:lnTo>
                <a:lnTo>
                  <a:pt x="674679" y="331970"/>
                </a:lnTo>
                <a:lnTo>
                  <a:pt x="668092" y="325880"/>
                </a:lnTo>
                <a:lnTo>
                  <a:pt x="661416" y="318611"/>
                </a:lnTo>
                <a:close/>
              </a:path>
              <a:path w="1632585" h="451484">
                <a:moveTo>
                  <a:pt x="661320" y="451104"/>
                </a:moveTo>
                <a:lnTo>
                  <a:pt x="661320" y="417195"/>
                </a:lnTo>
                <a:lnTo>
                  <a:pt x="662178" y="425291"/>
                </a:lnTo>
                <a:lnTo>
                  <a:pt x="664083" y="429577"/>
                </a:lnTo>
                <a:lnTo>
                  <a:pt x="665797" y="433863"/>
                </a:lnTo>
                <a:lnTo>
                  <a:pt x="668655" y="437007"/>
                </a:lnTo>
                <a:lnTo>
                  <a:pt x="676275" y="441007"/>
                </a:lnTo>
                <a:lnTo>
                  <a:pt x="683704" y="441960"/>
                </a:lnTo>
                <a:lnTo>
                  <a:pt x="694944" y="441960"/>
                </a:lnTo>
                <a:lnTo>
                  <a:pt x="694944" y="451104"/>
                </a:lnTo>
                <a:lnTo>
                  <a:pt x="661320" y="451104"/>
                </a:lnTo>
                <a:close/>
              </a:path>
              <a:path w="1632585" h="451484">
                <a:moveTo>
                  <a:pt x="565404" y="121920"/>
                </a:moveTo>
                <a:lnTo>
                  <a:pt x="565404" y="112776"/>
                </a:lnTo>
                <a:lnTo>
                  <a:pt x="661416" y="112776"/>
                </a:lnTo>
                <a:lnTo>
                  <a:pt x="661416" y="405384"/>
                </a:lnTo>
                <a:lnTo>
                  <a:pt x="661320" y="451104"/>
                </a:lnTo>
                <a:lnTo>
                  <a:pt x="592836" y="451104"/>
                </a:lnTo>
                <a:lnTo>
                  <a:pt x="592836" y="163068"/>
                </a:lnTo>
                <a:lnTo>
                  <a:pt x="592425" y="151370"/>
                </a:lnTo>
                <a:lnTo>
                  <a:pt x="576072" y="122682"/>
                </a:lnTo>
                <a:lnTo>
                  <a:pt x="565404" y="121920"/>
                </a:lnTo>
                <a:close/>
              </a:path>
              <a:path w="1632585" h="451484">
                <a:moveTo>
                  <a:pt x="565404" y="451104"/>
                </a:moveTo>
                <a:lnTo>
                  <a:pt x="565404" y="441960"/>
                </a:lnTo>
                <a:lnTo>
                  <a:pt x="575405" y="441579"/>
                </a:lnTo>
                <a:lnTo>
                  <a:pt x="582930" y="438721"/>
                </a:lnTo>
                <a:lnTo>
                  <a:pt x="592836" y="403860"/>
                </a:lnTo>
                <a:lnTo>
                  <a:pt x="592836" y="451104"/>
                </a:lnTo>
                <a:lnTo>
                  <a:pt x="565404" y="451104"/>
                </a:lnTo>
                <a:close/>
              </a:path>
              <a:path w="1632585" h="451484">
                <a:moveTo>
                  <a:pt x="886968" y="39719"/>
                </a:moveTo>
                <a:lnTo>
                  <a:pt x="910232" y="4393"/>
                </a:lnTo>
                <a:lnTo>
                  <a:pt x="924877" y="1524"/>
                </a:lnTo>
                <a:lnTo>
                  <a:pt x="932574" y="2275"/>
                </a:lnTo>
                <a:lnTo>
                  <a:pt x="962417" y="32145"/>
                </a:lnTo>
                <a:lnTo>
                  <a:pt x="963168" y="39719"/>
                </a:lnTo>
                <a:lnTo>
                  <a:pt x="962401" y="47400"/>
                </a:lnTo>
                <a:lnTo>
                  <a:pt x="932451" y="77082"/>
                </a:lnTo>
                <a:lnTo>
                  <a:pt x="924877" y="77724"/>
                </a:lnTo>
                <a:lnTo>
                  <a:pt x="917251" y="77082"/>
                </a:lnTo>
                <a:lnTo>
                  <a:pt x="887609" y="47400"/>
                </a:lnTo>
                <a:lnTo>
                  <a:pt x="886968" y="39719"/>
                </a:lnTo>
                <a:close/>
              </a:path>
              <a:path w="1632585" h="451484">
                <a:moveTo>
                  <a:pt x="864108" y="121920"/>
                </a:moveTo>
                <a:lnTo>
                  <a:pt x="864108" y="112776"/>
                </a:lnTo>
                <a:lnTo>
                  <a:pt x="960120" y="112776"/>
                </a:lnTo>
                <a:lnTo>
                  <a:pt x="960120" y="295656"/>
                </a:lnTo>
                <a:lnTo>
                  <a:pt x="960407" y="306553"/>
                </a:lnTo>
                <a:lnTo>
                  <a:pt x="987552" y="333756"/>
                </a:lnTo>
                <a:lnTo>
                  <a:pt x="987552" y="342900"/>
                </a:lnTo>
                <a:lnTo>
                  <a:pt x="891540" y="342900"/>
                </a:lnTo>
                <a:lnTo>
                  <a:pt x="891540" y="163068"/>
                </a:lnTo>
                <a:lnTo>
                  <a:pt x="891129" y="151370"/>
                </a:lnTo>
                <a:lnTo>
                  <a:pt x="874776" y="122682"/>
                </a:lnTo>
                <a:lnTo>
                  <a:pt x="864108" y="121920"/>
                </a:lnTo>
                <a:close/>
              </a:path>
              <a:path w="1632585" h="451484">
                <a:moveTo>
                  <a:pt x="864108" y="342900"/>
                </a:moveTo>
                <a:lnTo>
                  <a:pt x="864108" y="333756"/>
                </a:lnTo>
                <a:lnTo>
                  <a:pt x="874109" y="333565"/>
                </a:lnTo>
                <a:lnTo>
                  <a:pt x="881634" y="330612"/>
                </a:lnTo>
                <a:lnTo>
                  <a:pt x="891540" y="295656"/>
                </a:lnTo>
                <a:lnTo>
                  <a:pt x="891540" y="342900"/>
                </a:lnTo>
                <a:lnTo>
                  <a:pt x="864108" y="342900"/>
                </a:lnTo>
                <a:close/>
              </a:path>
              <a:path w="1632585" h="451484">
                <a:moveTo>
                  <a:pt x="1075944" y="342290"/>
                </a:moveTo>
                <a:lnTo>
                  <a:pt x="1075944" y="192500"/>
                </a:lnTo>
                <a:lnTo>
                  <a:pt x="1076534" y="208607"/>
                </a:lnTo>
                <a:lnTo>
                  <a:pt x="1078456" y="224349"/>
                </a:lnTo>
                <a:lnTo>
                  <a:pt x="1091984" y="268594"/>
                </a:lnTo>
                <a:lnTo>
                  <a:pt x="1122050" y="303478"/>
                </a:lnTo>
                <a:lnTo>
                  <a:pt x="1155287" y="309467"/>
                </a:lnTo>
                <a:lnTo>
                  <a:pt x="1163002" y="307562"/>
                </a:lnTo>
                <a:lnTo>
                  <a:pt x="1196244" y="282321"/>
                </a:lnTo>
                <a:lnTo>
                  <a:pt x="1203960" y="288226"/>
                </a:lnTo>
                <a:lnTo>
                  <a:pt x="1174934" y="325597"/>
                </a:lnTo>
                <a:lnTo>
                  <a:pt x="1138237" y="345269"/>
                </a:lnTo>
                <a:lnTo>
                  <a:pt x="1111758" y="348996"/>
                </a:lnTo>
                <a:lnTo>
                  <a:pt x="1089776" y="346846"/>
                </a:lnTo>
                <a:lnTo>
                  <a:pt x="1075944" y="342290"/>
                </a:lnTo>
                <a:close/>
              </a:path>
              <a:path w="1632585" h="451484">
                <a:moveTo>
                  <a:pt x="1010412" y="230886"/>
                </a:moveTo>
                <a:lnTo>
                  <a:pt x="1016638" y="186761"/>
                </a:lnTo>
                <a:lnTo>
                  <a:pt x="1035653" y="148209"/>
                </a:lnTo>
                <a:lnTo>
                  <a:pt x="1071788" y="116002"/>
                </a:lnTo>
                <a:lnTo>
                  <a:pt x="1119568" y="105156"/>
                </a:lnTo>
                <a:lnTo>
                  <a:pt x="1136533" y="106333"/>
                </a:lnTo>
                <a:lnTo>
                  <a:pt x="1176623" y="123063"/>
                </a:lnTo>
                <a:lnTo>
                  <a:pt x="1197864" y="162877"/>
                </a:lnTo>
                <a:lnTo>
                  <a:pt x="1197768" y="172307"/>
                </a:lnTo>
                <a:lnTo>
                  <a:pt x="1165069" y="193437"/>
                </a:lnTo>
                <a:lnTo>
                  <a:pt x="1134248" y="170664"/>
                </a:lnTo>
                <a:lnTo>
                  <a:pt x="1129093" y="139446"/>
                </a:lnTo>
                <a:lnTo>
                  <a:pt x="1126712" y="132207"/>
                </a:lnTo>
                <a:lnTo>
                  <a:pt x="1122997" y="128016"/>
                </a:lnTo>
                <a:lnTo>
                  <a:pt x="1118997" y="124015"/>
                </a:lnTo>
                <a:lnTo>
                  <a:pt x="1114520" y="122015"/>
                </a:lnTo>
                <a:lnTo>
                  <a:pt x="1101375" y="122015"/>
                </a:lnTo>
                <a:lnTo>
                  <a:pt x="1079099" y="158484"/>
                </a:lnTo>
                <a:lnTo>
                  <a:pt x="1075944" y="192500"/>
                </a:lnTo>
                <a:lnTo>
                  <a:pt x="1075944" y="342290"/>
                </a:lnTo>
                <a:lnTo>
                  <a:pt x="1070133" y="340375"/>
                </a:lnTo>
                <a:lnTo>
                  <a:pt x="1037939" y="314325"/>
                </a:lnTo>
                <a:lnTo>
                  <a:pt x="1017210" y="276177"/>
                </a:lnTo>
                <a:lnTo>
                  <a:pt x="1012074" y="254424"/>
                </a:lnTo>
                <a:lnTo>
                  <a:pt x="1010412" y="230886"/>
                </a:lnTo>
                <a:close/>
              </a:path>
              <a:path w="1632585" h="451484">
                <a:moveTo>
                  <a:pt x="1219200" y="228123"/>
                </a:moveTo>
                <a:lnTo>
                  <a:pt x="1226284" y="181963"/>
                </a:lnTo>
                <a:lnTo>
                  <a:pt x="1247870" y="142017"/>
                </a:lnTo>
                <a:lnTo>
                  <a:pt x="1281874" y="114442"/>
                </a:lnTo>
                <a:lnTo>
                  <a:pt x="1326737" y="105156"/>
                </a:lnTo>
                <a:lnTo>
                  <a:pt x="1341474" y="106175"/>
                </a:lnTo>
                <a:lnTo>
                  <a:pt x="1382649" y="120681"/>
                </a:lnTo>
                <a:lnTo>
                  <a:pt x="1414528" y="151274"/>
                </a:lnTo>
                <a:lnTo>
                  <a:pt x="1432167" y="194607"/>
                </a:lnTo>
                <a:lnTo>
                  <a:pt x="1435608" y="227171"/>
                </a:lnTo>
                <a:lnTo>
                  <a:pt x="1433999" y="250712"/>
                </a:lnTo>
                <a:lnTo>
                  <a:pt x="1421530" y="291652"/>
                </a:lnTo>
                <a:lnTo>
                  <a:pt x="1394096" y="326573"/>
                </a:lnTo>
                <a:lnTo>
                  <a:pt x="1363980" y="342655"/>
                </a:lnTo>
                <a:lnTo>
                  <a:pt x="1363980" y="207645"/>
                </a:lnTo>
                <a:lnTo>
                  <a:pt x="1363622" y="188340"/>
                </a:lnTo>
                <a:lnTo>
                  <a:pt x="1359122" y="150018"/>
                </a:lnTo>
                <a:lnTo>
                  <a:pt x="1334833" y="122015"/>
                </a:lnTo>
                <a:lnTo>
                  <a:pt x="1319022" y="122096"/>
                </a:lnTo>
                <a:lnTo>
                  <a:pt x="1295508" y="156131"/>
                </a:lnTo>
                <a:lnTo>
                  <a:pt x="1291470" y="202537"/>
                </a:lnTo>
                <a:lnTo>
                  <a:pt x="1290828" y="342951"/>
                </a:lnTo>
                <a:lnTo>
                  <a:pt x="1281279" y="339947"/>
                </a:lnTo>
                <a:lnTo>
                  <a:pt x="1247203" y="312610"/>
                </a:lnTo>
                <a:lnTo>
                  <a:pt x="1226129" y="273331"/>
                </a:lnTo>
                <a:lnTo>
                  <a:pt x="1220896" y="251464"/>
                </a:lnTo>
                <a:lnTo>
                  <a:pt x="1219200" y="228123"/>
                </a:lnTo>
                <a:close/>
              </a:path>
              <a:path w="1632585" h="451484">
                <a:moveTo>
                  <a:pt x="1290828" y="342951"/>
                </a:moveTo>
                <a:lnTo>
                  <a:pt x="1290828" y="246888"/>
                </a:lnTo>
                <a:lnTo>
                  <a:pt x="1290990" y="259943"/>
                </a:lnTo>
                <a:lnTo>
                  <a:pt x="1291625" y="272534"/>
                </a:lnTo>
                <a:lnTo>
                  <a:pt x="1298614" y="311896"/>
                </a:lnTo>
                <a:lnTo>
                  <a:pt x="1319022" y="332327"/>
                </a:lnTo>
                <a:lnTo>
                  <a:pt x="1334357" y="332327"/>
                </a:lnTo>
                <a:lnTo>
                  <a:pt x="1358931" y="302514"/>
                </a:lnTo>
                <a:lnTo>
                  <a:pt x="1363606" y="240416"/>
                </a:lnTo>
                <a:lnTo>
                  <a:pt x="1363980" y="207645"/>
                </a:lnTo>
                <a:lnTo>
                  <a:pt x="1363980" y="342655"/>
                </a:lnTo>
                <a:lnTo>
                  <a:pt x="1352520" y="346510"/>
                </a:lnTo>
                <a:lnTo>
                  <a:pt x="1327880" y="348958"/>
                </a:lnTo>
                <a:lnTo>
                  <a:pt x="1326737" y="348926"/>
                </a:lnTo>
                <a:lnTo>
                  <a:pt x="1302871" y="346739"/>
                </a:lnTo>
                <a:lnTo>
                  <a:pt x="1290828" y="342951"/>
                </a:lnTo>
                <a:close/>
              </a:path>
              <a:path w="1632585" h="451484">
                <a:moveTo>
                  <a:pt x="1522380" y="249345"/>
                </a:moveTo>
                <a:lnTo>
                  <a:pt x="1522380" y="148971"/>
                </a:lnTo>
                <a:lnTo>
                  <a:pt x="1524000" y="153352"/>
                </a:lnTo>
                <a:lnTo>
                  <a:pt x="1527429" y="157353"/>
                </a:lnTo>
                <a:lnTo>
                  <a:pt x="1533163" y="163389"/>
                </a:lnTo>
                <a:lnTo>
                  <a:pt x="1542514" y="171211"/>
                </a:lnTo>
                <a:lnTo>
                  <a:pt x="1555490" y="180820"/>
                </a:lnTo>
                <a:lnTo>
                  <a:pt x="1572101" y="192214"/>
                </a:lnTo>
                <a:lnTo>
                  <a:pt x="1588960" y="204163"/>
                </a:lnTo>
                <a:lnTo>
                  <a:pt x="1620488" y="234124"/>
                </a:lnTo>
                <a:lnTo>
                  <a:pt x="1632204" y="272605"/>
                </a:lnTo>
                <a:lnTo>
                  <a:pt x="1631543" y="282267"/>
                </a:lnTo>
                <a:lnTo>
                  <a:pt x="1617148" y="319359"/>
                </a:lnTo>
                <a:lnTo>
                  <a:pt x="1586341" y="343450"/>
                </a:lnTo>
                <a:lnTo>
                  <a:pt x="1578864" y="345902"/>
                </a:lnTo>
                <a:lnTo>
                  <a:pt x="1578864" y="307181"/>
                </a:lnTo>
                <a:lnTo>
                  <a:pt x="1578768" y="299370"/>
                </a:lnTo>
                <a:lnTo>
                  <a:pt x="1549693" y="268619"/>
                </a:lnTo>
                <a:lnTo>
                  <a:pt x="1522380" y="249345"/>
                </a:lnTo>
                <a:close/>
              </a:path>
              <a:path w="1632585" h="451484">
                <a:moveTo>
                  <a:pt x="1472184" y="175260"/>
                </a:moveTo>
                <a:lnTo>
                  <a:pt x="1482538" y="138049"/>
                </a:lnTo>
                <a:lnTo>
                  <a:pt x="1513296" y="110656"/>
                </a:lnTo>
                <a:lnTo>
                  <a:pt x="1544288" y="105156"/>
                </a:lnTo>
                <a:lnTo>
                  <a:pt x="1553646" y="105816"/>
                </a:lnTo>
                <a:lnTo>
                  <a:pt x="1562862" y="107656"/>
                </a:lnTo>
                <a:lnTo>
                  <a:pt x="1571934" y="110674"/>
                </a:lnTo>
                <a:lnTo>
                  <a:pt x="1580864" y="114871"/>
                </a:lnTo>
                <a:lnTo>
                  <a:pt x="1585245" y="117633"/>
                </a:lnTo>
                <a:lnTo>
                  <a:pt x="1588890" y="118942"/>
                </a:lnTo>
                <a:lnTo>
                  <a:pt x="1607820" y="105156"/>
                </a:lnTo>
                <a:lnTo>
                  <a:pt x="1616964" y="105156"/>
                </a:lnTo>
                <a:lnTo>
                  <a:pt x="1620012" y="184404"/>
                </a:lnTo>
                <a:lnTo>
                  <a:pt x="1610844" y="184352"/>
                </a:lnTo>
                <a:lnTo>
                  <a:pt x="1603169" y="167829"/>
                </a:lnTo>
                <a:lnTo>
                  <a:pt x="1595342" y="154086"/>
                </a:lnTo>
                <a:lnTo>
                  <a:pt x="1563123" y="125289"/>
                </a:lnTo>
                <a:lnTo>
                  <a:pt x="1547730" y="121994"/>
                </a:lnTo>
                <a:lnTo>
                  <a:pt x="1540192" y="122015"/>
                </a:lnTo>
                <a:lnTo>
                  <a:pt x="1534382" y="124301"/>
                </a:lnTo>
                <a:lnTo>
                  <a:pt x="1524762" y="133350"/>
                </a:lnTo>
                <a:lnTo>
                  <a:pt x="1522380" y="138588"/>
                </a:lnTo>
                <a:lnTo>
                  <a:pt x="1522380" y="249345"/>
                </a:lnTo>
                <a:lnTo>
                  <a:pt x="1520472" y="247996"/>
                </a:lnTo>
                <a:lnTo>
                  <a:pt x="1488567" y="220122"/>
                </a:lnTo>
                <a:lnTo>
                  <a:pt x="1473149" y="187332"/>
                </a:lnTo>
                <a:lnTo>
                  <a:pt x="1472184" y="175260"/>
                </a:lnTo>
                <a:close/>
              </a:path>
              <a:path w="1632585" h="451484">
                <a:moveTo>
                  <a:pt x="1475232" y="266700"/>
                </a:moveTo>
                <a:lnTo>
                  <a:pt x="1484376" y="266700"/>
                </a:lnTo>
                <a:lnTo>
                  <a:pt x="1490412" y="282109"/>
                </a:lnTo>
                <a:lnTo>
                  <a:pt x="1497520" y="295465"/>
                </a:lnTo>
                <a:lnTo>
                  <a:pt x="1524541" y="323123"/>
                </a:lnTo>
                <a:lnTo>
                  <a:pt x="1559623" y="332327"/>
                </a:lnTo>
                <a:lnTo>
                  <a:pt x="1566100" y="329946"/>
                </a:lnTo>
                <a:lnTo>
                  <a:pt x="1571339" y="324899"/>
                </a:lnTo>
                <a:lnTo>
                  <a:pt x="1576197" y="320135"/>
                </a:lnTo>
                <a:lnTo>
                  <a:pt x="1578768" y="314229"/>
                </a:lnTo>
                <a:lnTo>
                  <a:pt x="1578864" y="307181"/>
                </a:lnTo>
                <a:lnTo>
                  <a:pt x="1578864" y="345902"/>
                </a:lnTo>
                <a:lnTo>
                  <a:pt x="1576911" y="346543"/>
                </a:lnTo>
                <a:lnTo>
                  <a:pt x="1567053" y="348385"/>
                </a:lnTo>
                <a:lnTo>
                  <a:pt x="1559194" y="348851"/>
                </a:lnTo>
                <a:lnTo>
                  <a:pt x="1553646" y="348761"/>
                </a:lnTo>
                <a:lnTo>
                  <a:pt x="1547730" y="348317"/>
                </a:lnTo>
                <a:lnTo>
                  <a:pt x="1537346" y="346281"/>
                </a:lnTo>
                <a:lnTo>
                  <a:pt x="1525623" y="342888"/>
                </a:lnTo>
                <a:lnTo>
                  <a:pt x="1512570" y="338137"/>
                </a:lnTo>
                <a:lnTo>
                  <a:pt x="1507521" y="336327"/>
                </a:lnTo>
                <a:lnTo>
                  <a:pt x="1504188" y="335375"/>
                </a:lnTo>
                <a:lnTo>
                  <a:pt x="1496949" y="335375"/>
                </a:lnTo>
                <a:lnTo>
                  <a:pt x="1492472" y="339947"/>
                </a:lnTo>
                <a:lnTo>
                  <a:pt x="1488948" y="348996"/>
                </a:lnTo>
                <a:lnTo>
                  <a:pt x="1479804" y="348996"/>
                </a:lnTo>
                <a:lnTo>
                  <a:pt x="1475232" y="266700"/>
                </a:lnTo>
                <a:close/>
              </a:path>
              <a:path w="1632585" h="451484">
                <a:moveTo>
                  <a:pt x="1522380" y="148971"/>
                </a:moveTo>
                <a:lnTo>
                  <a:pt x="1522380" y="138588"/>
                </a:lnTo>
                <a:lnTo>
                  <a:pt x="1522476" y="144399"/>
                </a:lnTo>
                <a:lnTo>
                  <a:pt x="1522380" y="148971"/>
                </a:lnTo>
                <a:close/>
              </a:path>
            </a:pathLst>
          </a:custGeom>
          <a:solidFill>
            <a:srgbClr val="0033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70869" y="4288757"/>
            <a:ext cx="9709491" cy="31389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91814" indent="-379749">
              <a:spcBef>
                <a:spcPts val="409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651" b="1" spc="-5" dirty="0">
                <a:latin typeface="Times New Roman"/>
                <a:cs typeface="Times New Roman"/>
              </a:rPr>
              <a:t>Introdução;</a:t>
            </a:r>
            <a:endParaRPr sz="2651" dirty="0">
              <a:latin typeface="Times New Roman"/>
              <a:cs typeface="Times New Roman"/>
            </a:endParaRPr>
          </a:p>
          <a:p>
            <a:pPr marL="391814" indent="-379749">
              <a:spcBef>
                <a:spcPts val="310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651" b="1" spc="-15" dirty="0">
                <a:latin typeface="Times New Roman"/>
                <a:cs typeface="Times New Roman"/>
              </a:rPr>
              <a:t>Processo </a:t>
            </a:r>
            <a:r>
              <a:rPr sz="2651" b="1" spc="40" dirty="0">
                <a:latin typeface="Times New Roman"/>
                <a:cs typeface="Times New Roman"/>
              </a:rPr>
              <a:t>de </a:t>
            </a:r>
            <a:r>
              <a:rPr sz="2651" b="1" spc="-5" dirty="0">
                <a:latin typeface="Times New Roman"/>
                <a:cs typeface="Times New Roman"/>
              </a:rPr>
              <a:t>Amostragem e Coleta </a:t>
            </a:r>
            <a:r>
              <a:rPr sz="2651" b="1" spc="-10" dirty="0">
                <a:latin typeface="Times New Roman"/>
                <a:cs typeface="Times New Roman"/>
              </a:rPr>
              <a:t>dos</a:t>
            </a:r>
            <a:r>
              <a:rPr sz="2651" b="1" spc="-114" dirty="0">
                <a:latin typeface="Times New Roman"/>
                <a:cs typeface="Times New Roman"/>
              </a:rPr>
              <a:t> </a:t>
            </a:r>
            <a:r>
              <a:rPr sz="2651" b="1" spc="10" dirty="0">
                <a:latin typeface="Times New Roman"/>
                <a:cs typeface="Times New Roman"/>
              </a:rPr>
              <a:t>dados;</a:t>
            </a:r>
            <a:endParaRPr sz="2651" dirty="0">
              <a:latin typeface="Times New Roman"/>
              <a:cs typeface="Times New Roman"/>
            </a:endParaRPr>
          </a:p>
          <a:p>
            <a:pPr marL="391814" indent="-379749">
              <a:spcBef>
                <a:spcPts val="305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651" b="1" spc="-15" dirty="0">
                <a:latin typeface="Times New Roman"/>
                <a:cs typeface="Times New Roman"/>
              </a:rPr>
              <a:t>Tratamento </a:t>
            </a:r>
            <a:r>
              <a:rPr sz="2651" b="1" dirty="0">
                <a:latin typeface="Times New Roman"/>
                <a:cs typeface="Times New Roman"/>
              </a:rPr>
              <a:t>dos</a:t>
            </a:r>
            <a:r>
              <a:rPr sz="2651" b="1" spc="85" dirty="0">
                <a:latin typeface="Times New Roman"/>
                <a:cs typeface="Times New Roman"/>
              </a:rPr>
              <a:t> </a:t>
            </a:r>
            <a:r>
              <a:rPr sz="2651" b="1" spc="-10" dirty="0">
                <a:latin typeface="Times New Roman"/>
                <a:cs typeface="Times New Roman"/>
              </a:rPr>
              <a:t>Dados;</a:t>
            </a:r>
            <a:endParaRPr sz="2651" dirty="0">
              <a:latin typeface="Times New Roman"/>
              <a:cs typeface="Times New Roman"/>
            </a:endParaRPr>
          </a:p>
          <a:p>
            <a:pPr marL="391814" indent="-379749">
              <a:spcBef>
                <a:spcPts val="310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651" b="1" spc="-10" dirty="0">
                <a:latin typeface="Times New Roman"/>
                <a:cs typeface="Times New Roman"/>
              </a:rPr>
              <a:t>Identificação </a:t>
            </a:r>
            <a:r>
              <a:rPr sz="2651" b="1" spc="-15" dirty="0">
                <a:latin typeface="Times New Roman"/>
                <a:cs typeface="Times New Roman"/>
              </a:rPr>
              <a:t>da </a:t>
            </a:r>
            <a:r>
              <a:rPr sz="2651" b="1" spc="-5" dirty="0">
                <a:latin typeface="Times New Roman"/>
                <a:cs typeface="Times New Roman"/>
              </a:rPr>
              <a:t>distribuição</a:t>
            </a:r>
            <a:r>
              <a:rPr sz="2651" b="1" spc="5" dirty="0">
                <a:latin typeface="Times New Roman"/>
                <a:cs typeface="Times New Roman"/>
              </a:rPr>
              <a:t> </a:t>
            </a:r>
            <a:r>
              <a:rPr sz="2651" b="1" dirty="0">
                <a:latin typeface="Times New Roman"/>
                <a:cs typeface="Times New Roman"/>
              </a:rPr>
              <a:t>estatística;</a:t>
            </a:r>
            <a:endParaRPr sz="2651" dirty="0">
              <a:latin typeface="Times New Roman"/>
              <a:cs typeface="Times New Roman"/>
            </a:endParaRPr>
          </a:p>
          <a:p>
            <a:pPr marL="391814" indent="-379749">
              <a:spcBef>
                <a:spcPts val="310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651" b="1" spc="-10" dirty="0">
                <a:latin typeface="Times New Roman"/>
                <a:cs typeface="Times New Roman"/>
              </a:rPr>
              <a:t>Estimação dos</a:t>
            </a:r>
            <a:r>
              <a:rPr sz="2651" b="1" dirty="0">
                <a:latin typeface="Times New Roman"/>
                <a:cs typeface="Times New Roman"/>
              </a:rPr>
              <a:t> </a:t>
            </a:r>
            <a:r>
              <a:rPr sz="2651" b="1" spc="-5" dirty="0">
                <a:latin typeface="Times New Roman"/>
                <a:cs typeface="Times New Roman"/>
              </a:rPr>
              <a:t>parâmetros;</a:t>
            </a:r>
            <a:endParaRPr sz="2651" dirty="0">
              <a:latin typeface="Times New Roman"/>
              <a:cs typeface="Times New Roman"/>
            </a:endParaRPr>
          </a:p>
          <a:p>
            <a:pPr marL="391814" indent="-379749">
              <a:spcBef>
                <a:spcPts val="300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651" b="1" spc="-15" dirty="0">
                <a:latin typeface="Times New Roman"/>
                <a:cs typeface="Times New Roman"/>
              </a:rPr>
              <a:t>Testes de</a:t>
            </a:r>
            <a:r>
              <a:rPr sz="2651" b="1" spc="25" dirty="0">
                <a:latin typeface="Times New Roman"/>
                <a:cs typeface="Times New Roman"/>
              </a:rPr>
              <a:t> </a:t>
            </a:r>
            <a:r>
              <a:rPr sz="2651" b="1" spc="-5" dirty="0">
                <a:latin typeface="Times New Roman"/>
                <a:cs typeface="Times New Roman"/>
              </a:rPr>
              <a:t>aderência;</a:t>
            </a:r>
            <a:endParaRPr sz="2651" dirty="0">
              <a:latin typeface="Times New Roman"/>
              <a:cs typeface="Times New Roman"/>
            </a:endParaRPr>
          </a:p>
          <a:p>
            <a:pPr marL="391814" indent="-379749">
              <a:spcBef>
                <a:spcPts val="315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651" b="1" spc="-20" dirty="0">
                <a:latin typeface="Times New Roman"/>
                <a:cs typeface="Times New Roman"/>
              </a:rPr>
              <a:t>Ajuste </a:t>
            </a:r>
            <a:r>
              <a:rPr sz="2651" b="1" spc="-15" dirty="0">
                <a:latin typeface="Times New Roman"/>
                <a:cs typeface="Times New Roman"/>
              </a:rPr>
              <a:t>de </a:t>
            </a:r>
            <a:r>
              <a:rPr sz="2651" b="1" spc="-5" dirty="0">
                <a:latin typeface="Times New Roman"/>
                <a:cs typeface="Times New Roman"/>
              </a:rPr>
              <a:t>Distribuições </a:t>
            </a:r>
            <a:r>
              <a:rPr sz="2651" b="1" dirty="0">
                <a:latin typeface="Times New Roman"/>
                <a:cs typeface="Times New Roman"/>
              </a:rPr>
              <a:t>com </a:t>
            </a:r>
            <a:r>
              <a:rPr sz="2651" b="1" spc="-5" dirty="0">
                <a:latin typeface="Times New Roman"/>
                <a:cs typeface="Times New Roman"/>
              </a:rPr>
              <a:t>o </a:t>
            </a:r>
            <a:r>
              <a:rPr sz="2651" b="1" spc="-10" dirty="0">
                <a:latin typeface="Times New Roman"/>
                <a:cs typeface="Times New Roman"/>
              </a:rPr>
              <a:t>Arena </a:t>
            </a:r>
            <a:r>
              <a:rPr sz="2651" b="1" i="1" spc="-5" dirty="0">
                <a:latin typeface="Times New Roman"/>
                <a:cs typeface="Times New Roman"/>
              </a:rPr>
              <a:t>Input</a:t>
            </a:r>
            <a:r>
              <a:rPr sz="2651" b="1" i="1" spc="150" dirty="0">
                <a:latin typeface="Times New Roman"/>
                <a:cs typeface="Times New Roman"/>
              </a:rPr>
              <a:t> </a:t>
            </a:r>
            <a:r>
              <a:rPr sz="2651" b="1" i="1" spc="-10" dirty="0">
                <a:latin typeface="Times New Roman"/>
                <a:cs typeface="Times New Roman"/>
              </a:rPr>
              <a:t>Analyzer</a:t>
            </a:r>
            <a:endParaRPr sz="265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7992" y="978408"/>
            <a:ext cx="4696968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252869" y="2154290"/>
            <a:ext cx="3886200" cy="4465838"/>
          </a:xfrm>
          <a:prstGeom prst="rect">
            <a:avLst/>
          </a:prstGeom>
          <a:solidFill>
            <a:srgbClr val="FFCC99"/>
          </a:solidFill>
          <a:ln w="10667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484529" marR="655353" indent="-378479">
              <a:lnSpc>
                <a:spcPct val="90200"/>
              </a:lnSpc>
              <a:spcBef>
                <a:spcPts val="420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484529" algn="l"/>
                <a:tab pos="485165" algn="l"/>
              </a:tabLst>
            </a:pPr>
            <a:r>
              <a:rPr sz="2400" spc="-5" dirty="0">
                <a:latin typeface="Times New Roman"/>
                <a:cs typeface="Times New Roman"/>
              </a:rPr>
              <a:t>Experimento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lang="pt-BR" sz="2400" dirty="0">
                <a:latin typeface="Times New Roman"/>
                <a:cs typeface="Times New Roman"/>
              </a:rPr>
              <a:t> </a:t>
            </a:r>
            <a:r>
              <a:rPr lang="pt-BR" sz="2400" spc="-10" dirty="0">
                <a:latin typeface="Times New Roman"/>
                <a:cs typeface="Times New Roman"/>
              </a:rPr>
              <a:t>l</a:t>
            </a:r>
            <a:r>
              <a:rPr sz="2400" spc="-10" dirty="0" err="1">
                <a:latin typeface="Times New Roman"/>
                <a:cs typeface="Times New Roman"/>
              </a:rPr>
              <a:t>ançamento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 um  </a:t>
            </a:r>
            <a:r>
              <a:rPr sz="2400" spc="-5" dirty="0">
                <a:latin typeface="Times New Roman"/>
                <a:cs typeface="Times New Roman"/>
              </a:rPr>
              <a:t>dado;</a:t>
            </a:r>
            <a:endParaRPr sz="2400" dirty="0">
              <a:latin typeface="Times New Roman"/>
              <a:cs typeface="Times New Roman"/>
            </a:endParaRPr>
          </a:p>
          <a:p>
            <a:pPr marL="153678" marR="147327" indent="-47627">
              <a:lnSpc>
                <a:spcPts val="3710"/>
              </a:lnSpc>
              <a:spcBef>
                <a:spcPts val="290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484529" algn="l"/>
                <a:tab pos="485165" algn="l"/>
              </a:tabLst>
            </a:pPr>
            <a:r>
              <a:rPr sz="2400" spc="-2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15" dirty="0">
                <a:latin typeface="Times New Roman"/>
                <a:cs typeface="Times New Roman"/>
              </a:rPr>
              <a:t>modelo  </a:t>
            </a:r>
            <a:r>
              <a:rPr sz="2400" dirty="0">
                <a:latin typeface="Times New Roman"/>
                <a:cs typeface="Times New Roman"/>
              </a:rPr>
              <a:t>“</a:t>
            </a:r>
            <a:r>
              <a:rPr sz="2400" dirty="0" err="1">
                <a:latin typeface="Times New Roman"/>
                <a:cs typeface="Times New Roman"/>
              </a:rPr>
              <a:t>Amostra</a:t>
            </a:r>
            <a:r>
              <a:rPr sz="2400" dirty="0">
                <a:latin typeface="Times New Roman"/>
                <a:cs typeface="Times New Roman"/>
              </a:rPr>
              <a:t> do</a:t>
            </a:r>
            <a:r>
              <a:rPr lang="pt-BR" sz="2400" spc="-120" dirty="0">
                <a:latin typeface="Times New Roman"/>
                <a:cs typeface="Times New Roman"/>
              </a:rPr>
              <a:t> </a:t>
            </a:r>
            <a:r>
              <a:rPr sz="2400" spc="5" dirty="0" err="1">
                <a:latin typeface="Times New Roman"/>
                <a:cs typeface="Times New Roman"/>
              </a:rPr>
              <a:t>Dado.DOE</a:t>
            </a:r>
            <a:r>
              <a:rPr sz="2400" spc="5" dirty="0">
                <a:latin typeface="Times New Roman"/>
                <a:cs typeface="Times New Roman"/>
              </a:rPr>
              <a:t>”</a:t>
            </a:r>
            <a:endParaRPr lang="pt-BR" sz="2400" dirty="0">
              <a:latin typeface="Times New Roman"/>
              <a:cs typeface="Times New Roman"/>
            </a:endParaRPr>
          </a:p>
          <a:p>
            <a:pPr marL="548668">
              <a:lnSpc>
                <a:spcPts val="2600"/>
              </a:lnSpc>
            </a:pPr>
            <a:r>
              <a:rPr lang="pt-BR" sz="2400" spc="-15" dirty="0">
                <a:latin typeface="Times New Roman"/>
                <a:cs typeface="Times New Roman"/>
              </a:rPr>
              <a:t>para</a:t>
            </a:r>
            <a:r>
              <a:rPr lang="pt-BR" sz="2400" spc="-20" dirty="0">
                <a:latin typeface="Times New Roman"/>
                <a:cs typeface="Times New Roman"/>
              </a:rPr>
              <a:t> </a:t>
            </a:r>
            <a:r>
              <a:rPr lang="pt-BR" sz="2400" dirty="0">
                <a:latin typeface="Times New Roman"/>
                <a:cs typeface="Times New Roman"/>
              </a:rPr>
              <a:t>experimentar.</a:t>
            </a:r>
          </a:p>
          <a:p>
            <a:pPr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557558" lvl="1" indent="-378479">
              <a:lnSpc>
                <a:spcPts val="2516"/>
              </a:lnSpc>
              <a:buClr>
                <a:srgbClr val="FF0000"/>
              </a:buClr>
              <a:buSzPct val="63636"/>
              <a:buFont typeface="IPAPMincho"/>
              <a:buChar char="◆"/>
              <a:tabLst>
                <a:tab pos="557558" algn="l"/>
                <a:tab pos="558193" algn="l"/>
              </a:tabLst>
            </a:pPr>
            <a:r>
              <a:rPr sz="2400" spc="-5" dirty="0">
                <a:latin typeface="Times New Roman"/>
                <a:cs typeface="Times New Roman"/>
              </a:rPr>
              <a:t>Tendência </a:t>
            </a:r>
            <a:r>
              <a:rPr sz="2400" dirty="0">
                <a:latin typeface="Times New Roman"/>
                <a:cs typeface="Times New Roman"/>
              </a:rPr>
              <a:t>da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 err="1">
                <a:latin typeface="Times New Roman"/>
                <a:cs typeface="Times New Roman"/>
              </a:rPr>
              <a:t>amostra</a:t>
            </a:r>
            <a:endParaRPr lang="pt-BR" sz="2400" dirty="0">
              <a:latin typeface="Times New Roman"/>
              <a:cs typeface="Times New Roman"/>
            </a:endParaRPr>
          </a:p>
          <a:p>
            <a:pPr marL="546762" marR="165743" indent="-2540" algn="ctr">
              <a:lnSpc>
                <a:spcPct val="90300"/>
              </a:lnSpc>
              <a:spcBef>
                <a:spcPts val="130"/>
              </a:spcBef>
            </a:pPr>
            <a:r>
              <a:rPr lang="pt-BR" sz="2400" dirty="0">
                <a:latin typeface="Times New Roman"/>
                <a:cs typeface="Times New Roman"/>
              </a:rPr>
              <a:t>a uma maior  </a:t>
            </a:r>
            <a:r>
              <a:rPr lang="pt-BR" sz="2400" spc="-5" dirty="0">
                <a:latin typeface="Times New Roman"/>
                <a:cs typeface="Times New Roman"/>
              </a:rPr>
              <a:t>representatividade </a:t>
            </a:r>
            <a:r>
              <a:rPr lang="pt-BR" sz="2400" spc="10" dirty="0">
                <a:latin typeface="Times New Roman"/>
                <a:cs typeface="Times New Roman"/>
              </a:rPr>
              <a:t>na  </a:t>
            </a:r>
            <a:r>
              <a:rPr lang="pt-BR" sz="2400" spc="-15" dirty="0">
                <a:latin typeface="Times New Roman"/>
                <a:cs typeface="Times New Roman"/>
              </a:rPr>
              <a:t>medida </a:t>
            </a:r>
            <a:r>
              <a:rPr lang="pt-BR" sz="2400" spc="-5" dirty="0">
                <a:latin typeface="Times New Roman"/>
                <a:cs typeface="Times New Roman"/>
              </a:rPr>
              <a:t>em </a:t>
            </a:r>
            <a:r>
              <a:rPr lang="pt-BR" sz="2400" dirty="0">
                <a:latin typeface="Times New Roman"/>
                <a:cs typeface="Times New Roman"/>
              </a:rPr>
              <a:t>que</a:t>
            </a:r>
            <a:r>
              <a:rPr lang="pt-BR" sz="2400" spc="-25" dirty="0">
                <a:latin typeface="Times New Roman"/>
                <a:cs typeface="Times New Roman"/>
              </a:rPr>
              <a:t> </a:t>
            </a:r>
            <a:r>
              <a:rPr lang="pt-BR" sz="2400" dirty="0">
                <a:latin typeface="Times New Roman"/>
                <a:cs typeface="Times New Roman"/>
              </a:rPr>
              <a:t>cresce  o </a:t>
            </a:r>
            <a:r>
              <a:rPr lang="pt-BR" sz="2400" spc="10" dirty="0">
                <a:latin typeface="Times New Roman"/>
                <a:cs typeface="Times New Roman"/>
              </a:rPr>
              <a:t>número </a:t>
            </a:r>
            <a:r>
              <a:rPr lang="pt-BR" sz="2400" dirty="0">
                <a:latin typeface="Times New Roman"/>
                <a:cs typeface="Times New Roman"/>
              </a:rPr>
              <a:t>de  </a:t>
            </a:r>
            <a:r>
              <a:rPr lang="pt-BR" sz="2400" spc="-5" dirty="0">
                <a:latin typeface="Times New Roman"/>
                <a:cs typeface="Times New Roman"/>
              </a:rPr>
              <a:t>observações</a:t>
            </a:r>
            <a:endParaRPr lang="pt-BR" sz="2400" dirty="0">
              <a:latin typeface="Times New Roman"/>
              <a:cs typeface="Times New Roman"/>
            </a:endParaRPr>
          </a:p>
        </p:txBody>
      </p:sp>
      <p:pic>
        <p:nvPicPr>
          <p:cNvPr id="130" name="Imagem 129">
            <a:extLst>
              <a:ext uri="{FF2B5EF4-FFF2-40B4-BE49-F238E27FC236}">
                <a16:creationId xmlns:a16="http://schemas.microsoft.com/office/drawing/2014/main" id="{6157E331-2792-4AE4-B30B-0A2362CE2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076" y="1644905"/>
            <a:ext cx="8181974" cy="829885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37469" y="327479"/>
            <a:ext cx="12088565" cy="1585114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1" marR="5081">
              <a:lnSpc>
                <a:spcPct val="100899"/>
              </a:lnSpc>
              <a:spcBef>
                <a:spcPts val="90"/>
              </a:spcBef>
              <a:tabLst>
                <a:tab pos="7183479" algn="l"/>
              </a:tabLst>
            </a:pPr>
            <a:r>
              <a:rPr spc="10" dirty="0"/>
              <a:t>Relação entre </a:t>
            </a:r>
            <a:r>
              <a:rPr spc="15" dirty="0"/>
              <a:t>Tamanho</a:t>
            </a:r>
            <a:r>
              <a:rPr spc="-15" dirty="0"/>
              <a:t> </a:t>
            </a:r>
            <a:r>
              <a:rPr spc="20" dirty="0"/>
              <a:t>da </a:t>
            </a:r>
            <a:r>
              <a:rPr spc="10" dirty="0"/>
              <a:t>Amostra	e a  Variável Tempos Entre Chegadas</a:t>
            </a:r>
            <a:r>
              <a:rPr dirty="0"/>
              <a:t> </a:t>
            </a:r>
            <a:r>
              <a:rPr spc="10" dirty="0"/>
              <a:t>(TECc)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57645" y="3291018"/>
            <a:ext cx="8742045" cy="1805366"/>
          </a:xfrm>
          <a:prstGeom prst="rect">
            <a:avLst/>
          </a:prstGeom>
          <a:solidFill>
            <a:srgbClr val="CCEBFF"/>
          </a:solidFill>
          <a:ln w="10667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484529" marR="316881" indent="-378479">
              <a:lnSpc>
                <a:spcPct val="91000"/>
              </a:lnSpc>
              <a:spcBef>
                <a:spcPts val="415"/>
              </a:spcBef>
              <a:buClr>
                <a:srgbClr val="FF0000"/>
              </a:buClr>
              <a:buSzPct val="64583"/>
              <a:buFont typeface="IPAPMincho"/>
              <a:buChar char="◆"/>
              <a:tabLst>
                <a:tab pos="484529" algn="l"/>
                <a:tab pos="485165" algn="l"/>
              </a:tabLst>
            </a:pPr>
            <a:r>
              <a:rPr sz="2400" spc="-5" dirty="0">
                <a:latin typeface="Times New Roman"/>
                <a:cs typeface="Times New Roman"/>
              </a:rPr>
              <a:t>Vamos </a:t>
            </a:r>
            <a:r>
              <a:rPr sz="2400" spc="5" dirty="0">
                <a:latin typeface="Times New Roman"/>
                <a:cs typeface="Times New Roman"/>
              </a:rPr>
              <a:t>imaginar, </a:t>
            </a:r>
            <a:r>
              <a:rPr sz="2400" spc="10" dirty="0">
                <a:latin typeface="Times New Roman"/>
                <a:cs typeface="Times New Roman"/>
              </a:rPr>
              <a:t>que </a:t>
            </a:r>
            <a:r>
              <a:rPr sz="2400" spc="15" dirty="0">
                <a:latin typeface="Times New Roman"/>
                <a:cs typeface="Times New Roman"/>
              </a:rPr>
              <a:t>o </a:t>
            </a:r>
            <a:r>
              <a:rPr sz="2400" spc="5" dirty="0">
                <a:latin typeface="Times New Roman"/>
                <a:cs typeface="Times New Roman"/>
              </a:rPr>
              <a:t>verdadeiro </a:t>
            </a:r>
            <a:r>
              <a:rPr sz="2400" spc="10" dirty="0">
                <a:latin typeface="Times New Roman"/>
                <a:cs typeface="Times New Roman"/>
              </a:rPr>
              <a:t>valor de variável </a:t>
            </a:r>
            <a:r>
              <a:rPr sz="2400" spc="5" dirty="0">
                <a:latin typeface="Times New Roman"/>
                <a:cs typeface="Times New Roman"/>
              </a:rPr>
              <a:t>TECc </a:t>
            </a:r>
            <a:r>
              <a:rPr sz="2400" spc="-25" dirty="0">
                <a:latin typeface="Times New Roman"/>
                <a:cs typeface="Times New Roman"/>
              </a:rPr>
              <a:t>no  </a:t>
            </a:r>
            <a:r>
              <a:rPr sz="2400" dirty="0">
                <a:latin typeface="Times New Roman"/>
                <a:cs typeface="Times New Roman"/>
              </a:rPr>
              <a:t>período </a:t>
            </a:r>
            <a:r>
              <a:rPr sz="2400" spc="10" dirty="0">
                <a:latin typeface="Times New Roman"/>
                <a:cs typeface="Times New Roman"/>
              </a:rPr>
              <a:t>das 10:00 </a:t>
            </a:r>
            <a:r>
              <a:rPr sz="2400" spc="5" dirty="0">
                <a:latin typeface="Times New Roman"/>
                <a:cs typeface="Times New Roman"/>
              </a:rPr>
              <a:t>às </a:t>
            </a:r>
            <a:r>
              <a:rPr sz="2400" spc="10" dirty="0">
                <a:latin typeface="Times New Roman"/>
                <a:cs typeface="Times New Roman"/>
              </a:rPr>
              <a:t>11:00 horas </a:t>
            </a:r>
            <a:r>
              <a:rPr sz="2400" spc="-10" dirty="0">
                <a:latin typeface="Times New Roman"/>
                <a:cs typeface="Times New Roman"/>
              </a:rPr>
              <a:t>seja </a:t>
            </a:r>
            <a:r>
              <a:rPr sz="2400" spc="10" dirty="0">
                <a:latin typeface="Times New Roman"/>
                <a:cs typeface="Times New Roman"/>
              </a:rPr>
              <a:t>perfeitamente descrito por  </a:t>
            </a:r>
            <a:r>
              <a:rPr sz="2400" spc="-10" dirty="0">
                <a:latin typeface="Times New Roman"/>
                <a:cs typeface="Times New Roman"/>
              </a:rPr>
              <a:t>uma </a:t>
            </a:r>
            <a:r>
              <a:rPr sz="2400" spc="10" dirty="0">
                <a:latin typeface="Times New Roman"/>
                <a:cs typeface="Times New Roman"/>
              </a:rPr>
              <a:t>distribuição Exponencial de média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2.</a:t>
            </a:r>
            <a:endParaRPr sz="2400" dirty="0">
              <a:latin typeface="Times New Roman"/>
              <a:cs typeface="Times New Roman"/>
            </a:endParaRPr>
          </a:p>
          <a:p>
            <a:pPr marL="484529" marR="1161473" indent="-378479">
              <a:lnSpc>
                <a:spcPts val="2600"/>
              </a:lnSpc>
              <a:spcBef>
                <a:spcPts val="645"/>
              </a:spcBef>
              <a:buClr>
                <a:srgbClr val="FF0000"/>
              </a:buClr>
              <a:buSzPct val="64583"/>
              <a:buFont typeface="IPAPMincho"/>
              <a:buChar char="◆"/>
              <a:tabLst>
                <a:tab pos="484529" algn="l"/>
                <a:tab pos="485165" algn="l"/>
              </a:tabLst>
            </a:pPr>
            <a:r>
              <a:rPr sz="2400" spc="5" dirty="0">
                <a:latin typeface="Times New Roman"/>
                <a:cs typeface="Times New Roman"/>
              </a:rPr>
              <a:t>Vejamos </a:t>
            </a:r>
            <a:r>
              <a:rPr sz="2400" spc="15" dirty="0">
                <a:latin typeface="Times New Roman"/>
                <a:cs typeface="Times New Roman"/>
              </a:rPr>
              <a:t>o </a:t>
            </a:r>
            <a:r>
              <a:rPr sz="2400" spc="10" dirty="0">
                <a:latin typeface="Times New Roman"/>
                <a:cs typeface="Times New Roman"/>
              </a:rPr>
              <a:t>que acontece </a:t>
            </a:r>
            <a:r>
              <a:rPr sz="2400" spc="15" dirty="0">
                <a:latin typeface="Times New Roman"/>
                <a:cs typeface="Times New Roman"/>
              </a:rPr>
              <a:t>quando </a:t>
            </a:r>
            <a:r>
              <a:rPr sz="2400" spc="5" dirty="0">
                <a:latin typeface="Times New Roman"/>
                <a:cs typeface="Times New Roman"/>
              </a:rPr>
              <a:t>coletamos </a:t>
            </a:r>
            <a:r>
              <a:rPr sz="2400" spc="10" dirty="0">
                <a:latin typeface="Times New Roman"/>
                <a:cs typeface="Times New Roman"/>
              </a:rPr>
              <a:t>amostras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com  </a:t>
            </a:r>
            <a:r>
              <a:rPr sz="2400" spc="5" dirty="0">
                <a:latin typeface="Times New Roman"/>
                <a:cs typeface="Times New Roman"/>
              </a:rPr>
              <a:t>tamanhos </a:t>
            </a:r>
            <a:r>
              <a:rPr sz="2400" spc="20" dirty="0">
                <a:latin typeface="Times New Roman"/>
                <a:cs typeface="Times New Roman"/>
              </a:rPr>
              <a:t>que </a:t>
            </a:r>
            <a:r>
              <a:rPr sz="2400" spc="10" dirty="0">
                <a:latin typeface="Times New Roman"/>
                <a:cs typeface="Times New Roman"/>
              </a:rPr>
              <a:t>variam de </a:t>
            </a:r>
            <a:r>
              <a:rPr sz="2400" spc="15" dirty="0">
                <a:latin typeface="Times New Roman"/>
                <a:cs typeface="Times New Roman"/>
              </a:rPr>
              <a:t>10 </a:t>
            </a:r>
            <a:r>
              <a:rPr sz="2400" spc="1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100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elementos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37617"/>
              </p:ext>
            </p:extLst>
          </p:nvPr>
        </p:nvGraphicFramePr>
        <p:xfrm>
          <a:off x="3921919" y="7023100"/>
          <a:ext cx="6413499" cy="2467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2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181">
                <a:tc>
                  <a:txBody>
                    <a:bodyPr/>
                    <a:lstStyle/>
                    <a:p>
                      <a:pPr algn="ctr">
                        <a:lnSpc>
                          <a:spcPts val="2325"/>
                        </a:lnSpc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Experimento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25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Tam.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Amostra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325"/>
                        </a:lnSpc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Valor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20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Parâmetro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280"/>
                        </a:lnSpc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EXPO(2,45)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29"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280"/>
                        </a:lnSpc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EXPO(2,78)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algn="ctr">
                        <a:lnSpc>
                          <a:spcPts val="232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325"/>
                        </a:lnSpc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30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5"/>
                        </a:lnSpc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EXPO(2,26)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7">
                <a:tc>
                  <a:txBody>
                    <a:bodyPr/>
                    <a:lstStyle/>
                    <a:p>
                      <a:pPr algn="ctr">
                        <a:lnSpc>
                          <a:spcPts val="232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325"/>
                        </a:lnSpc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40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5"/>
                        </a:lnSpc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EXPO(2,13)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275"/>
                        </a:lnSpc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50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EXPO(1,98)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EXPO(2,01)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0372" y="969263"/>
            <a:ext cx="6774180" cy="458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94132" y="2185420"/>
            <a:ext cx="8237220" cy="1133643"/>
          </a:xfrm>
          <a:prstGeom prst="rect">
            <a:avLst/>
          </a:prstGeom>
          <a:solidFill>
            <a:srgbClr val="CCEBFF"/>
          </a:solidFill>
          <a:ln w="10667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484529" marR="1754593" indent="-378479">
              <a:lnSpc>
                <a:spcPts val="2621"/>
              </a:lnSpc>
              <a:spcBef>
                <a:spcPts val="459"/>
              </a:spcBef>
              <a:buClr>
                <a:srgbClr val="FF0000"/>
              </a:buClr>
              <a:buSzPct val="64583"/>
              <a:buFont typeface="IPAPMincho"/>
              <a:buChar char="◆"/>
              <a:tabLst>
                <a:tab pos="484529" algn="l"/>
                <a:tab pos="485165" algn="l"/>
              </a:tabLst>
            </a:pPr>
            <a:r>
              <a:rPr sz="2400" spc="-5" dirty="0">
                <a:latin typeface="Times New Roman"/>
                <a:cs typeface="Times New Roman"/>
              </a:rPr>
              <a:t>Veja </a:t>
            </a:r>
            <a:r>
              <a:rPr sz="2400" spc="15" dirty="0">
                <a:latin typeface="Times New Roman"/>
                <a:cs typeface="Times New Roman"/>
              </a:rPr>
              <a:t>o exemplo </a:t>
            </a:r>
            <a:r>
              <a:rPr sz="2400" spc="25" dirty="0">
                <a:latin typeface="Times New Roman"/>
                <a:cs typeface="Times New Roman"/>
              </a:rPr>
              <a:t>do </a:t>
            </a:r>
            <a:r>
              <a:rPr sz="2400" spc="10" dirty="0">
                <a:latin typeface="Times New Roman"/>
                <a:cs typeface="Times New Roman"/>
              </a:rPr>
              <a:t>emprego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10" dirty="0">
                <a:latin typeface="Times New Roman"/>
                <a:cs typeface="Times New Roman"/>
              </a:rPr>
              <a:t>uma </a:t>
            </a:r>
            <a:r>
              <a:rPr sz="2400" dirty="0">
                <a:latin typeface="Times New Roman"/>
                <a:cs typeface="Times New Roman"/>
              </a:rPr>
              <a:t>distribuição  </a:t>
            </a:r>
            <a:r>
              <a:rPr sz="2400" spc="5" dirty="0">
                <a:latin typeface="Times New Roman"/>
                <a:cs typeface="Times New Roman"/>
              </a:rPr>
              <a:t>Exponencial.</a:t>
            </a:r>
            <a:endParaRPr sz="2400">
              <a:latin typeface="Times New Roman"/>
              <a:cs typeface="Times New Roman"/>
            </a:endParaRPr>
          </a:p>
          <a:p>
            <a:pPr marL="484529" indent="-378479">
              <a:spcBef>
                <a:spcPts val="275"/>
              </a:spcBef>
              <a:buClr>
                <a:srgbClr val="FF0000"/>
              </a:buClr>
              <a:buSzPct val="64583"/>
              <a:buFont typeface="IPAPMincho"/>
              <a:buChar char="◆"/>
              <a:tabLst>
                <a:tab pos="484529" algn="l"/>
                <a:tab pos="485165" algn="l"/>
              </a:tabLst>
            </a:pPr>
            <a:r>
              <a:rPr sz="2400" spc="5" dirty="0">
                <a:latin typeface="Times New Roman"/>
                <a:cs typeface="Times New Roman"/>
              </a:rPr>
              <a:t>Amostras </a:t>
            </a:r>
            <a:r>
              <a:rPr sz="2400" spc="20" dirty="0">
                <a:latin typeface="Times New Roman"/>
                <a:cs typeface="Times New Roman"/>
              </a:rPr>
              <a:t>com </a:t>
            </a:r>
            <a:r>
              <a:rPr sz="2400" spc="15" dirty="0">
                <a:latin typeface="Times New Roman"/>
                <a:cs typeface="Times New Roman"/>
              </a:rPr>
              <a:t>500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valores.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91723" y="3524250"/>
            <a:ext cx="7158355" cy="2871470"/>
            <a:chOff x="1809750" y="3524250"/>
            <a:chExt cx="7158355" cy="2871470"/>
          </a:xfrm>
        </p:grpSpPr>
        <p:sp>
          <p:nvSpPr>
            <p:cNvPr id="10" name="object 10"/>
            <p:cNvSpPr/>
            <p:nvPr/>
          </p:nvSpPr>
          <p:spPr>
            <a:xfrm>
              <a:off x="1815083" y="3531108"/>
              <a:ext cx="7146290" cy="2859405"/>
            </a:xfrm>
            <a:custGeom>
              <a:avLst/>
              <a:gdLst/>
              <a:ahLst/>
              <a:cxnLst/>
              <a:rect l="l" t="t" r="r" b="b"/>
              <a:pathLst>
                <a:path w="7146290" h="2859404">
                  <a:moveTo>
                    <a:pt x="0" y="2859024"/>
                  </a:moveTo>
                  <a:lnTo>
                    <a:pt x="0" y="0"/>
                  </a:lnTo>
                  <a:lnTo>
                    <a:pt x="7146036" y="0"/>
                  </a:lnTo>
                  <a:lnTo>
                    <a:pt x="7146036" y="2859023"/>
                  </a:lnTo>
                  <a:lnTo>
                    <a:pt x="0" y="2859024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16608" y="3531108"/>
              <a:ext cx="7145020" cy="2857500"/>
            </a:xfrm>
            <a:custGeom>
              <a:avLst/>
              <a:gdLst/>
              <a:ahLst/>
              <a:cxnLst/>
              <a:rect l="l" t="t" r="r" b="b"/>
              <a:pathLst>
                <a:path w="7145020" h="2857500">
                  <a:moveTo>
                    <a:pt x="0" y="0"/>
                  </a:moveTo>
                  <a:lnTo>
                    <a:pt x="0" y="2857500"/>
                  </a:lnTo>
                  <a:lnTo>
                    <a:pt x="7144512" y="2857500"/>
                  </a:lnTo>
                  <a:lnTo>
                    <a:pt x="7144512" y="0"/>
                  </a:lnTo>
                  <a:lnTo>
                    <a:pt x="0" y="0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760120" y="3614931"/>
          <a:ext cx="6722108" cy="2575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2400" spc="-125" dirty="0">
                          <a:latin typeface="Times New Roman"/>
                          <a:cs typeface="Times New Roman"/>
                        </a:rPr>
                        <a:t>Experimento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339090" marR="262890" indent="-53975">
                        <a:lnSpc>
                          <a:spcPts val="2780"/>
                        </a:lnSpc>
                        <a:spcBef>
                          <a:spcPts val="35"/>
                        </a:spcBef>
                      </a:pPr>
                      <a:r>
                        <a:rPr sz="2400" spc="-2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400" spc="-1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10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110" dirty="0">
                          <a:latin typeface="Times New Roman"/>
                          <a:cs typeface="Times New Roman"/>
                        </a:rPr>
                        <a:t>â</a:t>
                      </a:r>
                      <a:r>
                        <a:rPr sz="2400" spc="-3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spc="-16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1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  </a:t>
                      </a:r>
                      <a:r>
                        <a:rPr sz="2400" spc="-110" dirty="0">
                          <a:latin typeface="Times New Roman"/>
                          <a:cs typeface="Times New Roman"/>
                        </a:rPr>
                        <a:t>Utilizado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402590" marR="263525" indent="-123825">
                        <a:lnSpc>
                          <a:spcPts val="2780"/>
                        </a:lnSpc>
                        <a:spcBef>
                          <a:spcPts val="35"/>
                        </a:spcBef>
                      </a:pPr>
                      <a:r>
                        <a:rPr sz="2400" spc="-2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400" spc="-1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135" dirty="0">
                          <a:latin typeface="Times New Roman"/>
                          <a:cs typeface="Times New Roman"/>
                        </a:rPr>
                        <a:t>â</a:t>
                      </a:r>
                      <a:r>
                        <a:rPr sz="2400" spc="-3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spc="-16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1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  </a:t>
                      </a:r>
                      <a:r>
                        <a:rPr sz="2400" spc="-100" dirty="0">
                          <a:latin typeface="Times New Roman"/>
                          <a:cs typeface="Times New Roman"/>
                        </a:rPr>
                        <a:t>Inferido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214629" marR="189865" indent="4445">
                        <a:lnSpc>
                          <a:spcPts val="2780"/>
                        </a:lnSpc>
                        <a:spcBef>
                          <a:spcPts val="35"/>
                        </a:spcBef>
                      </a:pPr>
                      <a:r>
                        <a:rPr sz="2400" spc="-110" dirty="0">
                          <a:latin typeface="Times New Roman"/>
                          <a:cs typeface="Times New Roman"/>
                        </a:rPr>
                        <a:t>Valor </a:t>
                      </a:r>
                      <a:r>
                        <a:rPr sz="2400" spc="-145" dirty="0">
                          <a:latin typeface="Times New Roman"/>
                          <a:cs typeface="Times New Roman"/>
                        </a:rPr>
                        <a:t>Máx.  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2400" spc="-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14" dirty="0">
                          <a:latin typeface="Times New Roman"/>
                          <a:cs typeface="Times New Roman"/>
                        </a:rPr>
                        <a:t>Amostra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marL="24765" algn="ctr">
                        <a:lnSpc>
                          <a:spcPts val="27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2755"/>
                        </a:lnSpc>
                      </a:pPr>
                      <a:r>
                        <a:rPr sz="2400" spc="-17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583565" algn="r">
                        <a:lnSpc>
                          <a:spcPts val="2755"/>
                        </a:lnSpc>
                      </a:pPr>
                      <a:r>
                        <a:rPr sz="2400" spc="-2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400" spc="-22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576580" algn="r">
                        <a:lnSpc>
                          <a:spcPts val="2755"/>
                        </a:lnSpc>
                      </a:pPr>
                      <a:r>
                        <a:rPr sz="2400" spc="-22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spc="-12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24765" algn="ctr">
                        <a:lnSpc>
                          <a:spcPts val="27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2705"/>
                        </a:lnSpc>
                      </a:pPr>
                      <a:r>
                        <a:rPr sz="2400" spc="-17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583565" algn="r">
                        <a:lnSpc>
                          <a:spcPts val="2705"/>
                        </a:lnSpc>
                      </a:pPr>
                      <a:r>
                        <a:rPr sz="2400" spc="-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400" spc="-22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576580" algn="r">
                        <a:lnSpc>
                          <a:spcPts val="2705"/>
                        </a:lnSpc>
                      </a:pPr>
                      <a:r>
                        <a:rPr sz="2400" spc="-22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spc="-12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marL="24765" algn="ctr">
                        <a:lnSpc>
                          <a:spcPts val="27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2740"/>
                        </a:lnSpc>
                      </a:pPr>
                      <a:r>
                        <a:rPr sz="2400" spc="-17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583565" algn="r">
                        <a:lnSpc>
                          <a:spcPts val="2740"/>
                        </a:lnSpc>
                      </a:pPr>
                      <a:r>
                        <a:rPr sz="2400" spc="-2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400" spc="-22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576580" algn="r">
                        <a:lnSpc>
                          <a:spcPts val="2740"/>
                        </a:lnSpc>
                      </a:pPr>
                      <a:r>
                        <a:rPr sz="2400" spc="-22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spc="-12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pPr marL="24765" algn="ctr">
                        <a:lnSpc>
                          <a:spcPts val="27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2740"/>
                        </a:lnSpc>
                      </a:pPr>
                      <a:r>
                        <a:rPr sz="2400" spc="-17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583565" algn="r">
                        <a:lnSpc>
                          <a:spcPts val="2740"/>
                        </a:lnSpc>
                      </a:pPr>
                      <a:r>
                        <a:rPr sz="2400" spc="-2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400" spc="-22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576580" algn="r">
                        <a:lnSpc>
                          <a:spcPts val="2740"/>
                        </a:lnSpc>
                      </a:pPr>
                      <a:r>
                        <a:rPr sz="2400" spc="-22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-12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24765" algn="ctr">
                        <a:lnSpc>
                          <a:spcPts val="26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2695"/>
                        </a:lnSpc>
                      </a:pPr>
                      <a:r>
                        <a:rPr sz="2400" spc="-17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583565" algn="r">
                        <a:lnSpc>
                          <a:spcPts val="2695"/>
                        </a:lnSpc>
                      </a:pPr>
                      <a:r>
                        <a:rPr sz="2400" spc="-2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400" spc="-22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576580" algn="r">
                        <a:lnSpc>
                          <a:spcPts val="2695"/>
                        </a:lnSpc>
                      </a:pPr>
                      <a:r>
                        <a:rPr sz="2400" spc="-22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-12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7992" y="986027"/>
            <a:ext cx="4631436" cy="339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66944" y="2186932"/>
            <a:ext cx="6272530" cy="11137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1814" indent="-379749">
              <a:spcBef>
                <a:spcPts val="105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391814" algn="l"/>
                <a:tab pos="392450" algn="l"/>
                <a:tab pos="439061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Buscar </a:t>
            </a:r>
            <a:r>
              <a:rPr sz="2200" b="1" dirty="0">
                <a:latin typeface="Times New Roman"/>
                <a:cs typeface="Times New Roman"/>
              </a:rPr>
              <a:t>a</a:t>
            </a:r>
            <a:r>
              <a:rPr sz="2200" b="1" spc="3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Representação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Gráfica	--&gt;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Histogramas</a:t>
            </a:r>
            <a:endParaRPr sz="220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  <a:buClr>
                <a:srgbClr val="FF0000"/>
              </a:buClr>
              <a:buFont typeface="IPAPMincho"/>
              <a:buChar char="◆"/>
            </a:pPr>
            <a:endParaRPr sz="2750">
              <a:latin typeface="Times New Roman"/>
              <a:cs typeface="Times New Roman"/>
            </a:endParaRPr>
          </a:p>
          <a:p>
            <a:pPr marL="391814" indent="-379749">
              <a:buClr>
                <a:srgbClr val="FF0000"/>
              </a:buClr>
              <a:buSzPct val="63636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200" b="1" dirty="0">
                <a:latin typeface="Times New Roman"/>
                <a:cs typeface="Times New Roman"/>
              </a:rPr>
              <a:t>Dados brutos - </a:t>
            </a:r>
            <a:r>
              <a:rPr sz="2200" i="1" spc="-10" dirty="0">
                <a:latin typeface="Times New Roman"/>
                <a:cs typeface="Times New Roman"/>
              </a:rPr>
              <a:t>Identificar </a:t>
            </a:r>
            <a:r>
              <a:rPr sz="2200" i="1" dirty="0">
                <a:latin typeface="Times New Roman"/>
                <a:cs typeface="Times New Roman"/>
              </a:rPr>
              <a:t>os </a:t>
            </a:r>
            <a:r>
              <a:rPr sz="2200" i="1" spc="-5" dirty="0">
                <a:latin typeface="Times New Roman"/>
                <a:cs typeface="Times New Roman"/>
              </a:rPr>
              <a:t>limites </a:t>
            </a:r>
            <a:r>
              <a:rPr sz="2200" spc="-5" dirty="0">
                <a:latin typeface="Times New Roman"/>
                <a:cs typeface="Times New Roman"/>
              </a:rPr>
              <a:t>(6,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114)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101252"/>
              </p:ext>
            </p:extLst>
          </p:nvPr>
        </p:nvGraphicFramePr>
        <p:xfrm>
          <a:off x="3090069" y="3531111"/>
          <a:ext cx="6895333" cy="4406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70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4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02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64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75111">
                <a:tc>
                  <a:txBody>
                    <a:bodyPr/>
                    <a:lstStyle/>
                    <a:p>
                      <a:pPr marL="144780">
                        <a:lnSpc>
                          <a:spcPts val="2000"/>
                        </a:lnSpc>
                        <a:spcBef>
                          <a:spcPts val="1165"/>
                        </a:spcBef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46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1165"/>
                        </a:spcBef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52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1165"/>
                        </a:spcBef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39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2000"/>
                        </a:lnSpc>
                        <a:spcBef>
                          <a:spcPts val="1165"/>
                        </a:spcBef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43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000"/>
                        </a:lnSpc>
                        <a:spcBef>
                          <a:spcPts val="1165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69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2000"/>
                        </a:lnSpc>
                        <a:spcBef>
                          <a:spcPts val="1165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31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2000"/>
                        </a:lnSpc>
                        <a:spcBef>
                          <a:spcPts val="1165"/>
                        </a:spcBef>
                      </a:pP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53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1165"/>
                        </a:spcBef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52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2000"/>
                        </a:lnSpc>
                        <a:spcBef>
                          <a:spcPts val="1165"/>
                        </a:spcBef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68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0"/>
                        </a:lnSpc>
                        <a:spcBef>
                          <a:spcPts val="1165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1E1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10">
                <a:tc>
                  <a:txBody>
                    <a:bodyPr/>
                    <a:lstStyle/>
                    <a:p>
                      <a:pPr marL="144780">
                        <a:lnSpc>
                          <a:spcPts val="18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55"/>
                        </a:lnSpc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64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8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855"/>
                        </a:lnSpc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85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18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60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8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8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E1E1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96">
                <a:tc>
                  <a:txBody>
                    <a:bodyPr/>
                    <a:lstStyle/>
                    <a:p>
                      <a:pPr marL="144780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58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96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67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94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855"/>
                        </a:lnSpc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60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855"/>
                        </a:lnSpc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73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855"/>
                        </a:lnSpc>
                      </a:pP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68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66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41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855"/>
                        </a:lnSpc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60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E1E1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396">
                <a:tc>
                  <a:txBody>
                    <a:bodyPr/>
                    <a:lstStyle/>
                    <a:p>
                      <a:pPr marL="144780">
                        <a:lnSpc>
                          <a:spcPts val="18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8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8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8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855"/>
                        </a:lnSpc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105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8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E1E1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022">
                <a:tc>
                  <a:txBody>
                    <a:bodyPr/>
                    <a:lstStyle/>
                    <a:p>
                      <a:pPr marL="144780">
                        <a:lnSpc>
                          <a:spcPts val="1850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79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65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88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850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54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850"/>
                        </a:lnSpc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51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850"/>
                        </a:lnSpc>
                      </a:pP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114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185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93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85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85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E1E1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310">
                <a:tc>
                  <a:txBody>
                    <a:bodyPr/>
                    <a:lstStyle/>
                    <a:p>
                      <a:pPr marL="144780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66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68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37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855"/>
                        </a:lnSpc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109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855"/>
                        </a:lnSpc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59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18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62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8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8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E1E1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310">
                <a:tc>
                  <a:txBody>
                    <a:bodyPr/>
                    <a:lstStyle/>
                    <a:p>
                      <a:pPr marL="144780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78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97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78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55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855"/>
                        </a:lnSpc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74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855"/>
                        </a:lnSpc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67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22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855"/>
                        </a:lnSpc>
                      </a:pP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40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855"/>
                        </a:lnSpc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8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E1E1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310">
                <a:tc>
                  <a:txBody>
                    <a:bodyPr/>
                    <a:lstStyle/>
                    <a:p>
                      <a:pPr marL="144780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44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62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72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855"/>
                        </a:lnSpc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49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855"/>
                        </a:lnSpc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82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855"/>
                        </a:lnSpc>
                      </a:pP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54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73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68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855"/>
                        </a:lnSpc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38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E1E1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310">
                <a:tc>
                  <a:txBody>
                    <a:bodyPr/>
                    <a:lstStyle/>
                    <a:p>
                      <a:pPr marL="144780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74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75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57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86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855"/>
                        </a:lnSpc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31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855"/>
                        </a:lnSpc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82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855"/>
                        </a:lnSpc>
                      </a:pP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69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51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855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53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855"/>
                        </a:lnSpc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63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E1E1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914">
                <a:tc>
                  <a:txBody>
                    <a:bodyPr/>
                    <a:lstStyle/>
                    <a:p>
                      <a:pPr marL="144780">
                        <a:lnSpc>
                          <a:spcPts val="1880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49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70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62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880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46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880"/>
                        </a:lnSpc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26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880"/>
                        </a:lnSpc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36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880"/>
                        </a:lnSpc>
                      </a:pP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65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83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880"/>
                        </a:lnSpc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78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1B6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880"/>
                        </a:lnSpc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19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1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8848" y="976884"/>
            <a:ext cx="4916424" cy="451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66944" y="2186932"/>
            <a:ext cx="4876800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1814" indent="-379749">
              <a:spcBef>
                <a:spcPts val="105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Tabela </a:t>
            </a:r>
            <a:r>
              <a:rPr sz="2200" b="1" dirty="0">
                <a:latin typeface="Times New Roman"/>
                <a:cs typeface="Times New Roman"/>
              </a:rPr>
              <a:t>de </a:t>
            </a:r>
            <a:r>
              <a:rPr sz="2200" b="1" spc="-5" dirty="0">
                <a:latin typeface="Times New Roman"/>
                <a:cs typeface="Times New Roman"/>
              </a:rPr>
              <a:t>distribuição </a:t>
            </a:r>
            <a:r>
              <a:rPr sz="2200" b="1" dirty="0">
                <a:latin typeface="Times New Roman"/>
                <a:cs typeface="Times New Roman"/>
              </a:rPr>
              <a:t>de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freqüências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85469" y="2538951"/>
            <a:ext cx="6149975" cy="4638040"/>
            <a:chOff x="2565526" y="2599054"/>
            <a:chExt cx="6149975" cy="4638040"/>
          </a:xfrm>
        </p:grpSpPr>
        <p:sp>
          <p:nvSpPr>
            <p:cNvPr id="10" name="object 10"/>
            <p:cNvSpPr/>
            <p:nvPr/>
          </p:nvSpPr>
          <p:spPr>
            <a:xfrm>
              <a:off x="2572511" y="2606039"/>
              <a:ext cx="6137275" cy="4624070"/>
            </a:xfrm>
            <a:custGeom>
              <a:avLst/>
              <a:gdLst/>
              <a:ahLst/>
              <a:cxnLst/>
              <a:rect l="l" t="t" r="r" b="b"/>
              <a:pathLst>
                <a:path w="6137275" h="4624070">
                  <a:moveTo>
                    <a:pt x="0" y="4623815"/>
                  </a:moveTo>
                  <a:lnTo>
                    <a:pt x="0" y="0"/>
                  </a:lnTo>
                  <a:lnTo>
                    <a:pt x="6137148" y="0"/>
                  </a:lnTo>
                  <a:lnTo>
                    <a:pt x="6137148" y="4623815"/>
                  </a:lnTo>
                  <a:lnTo>
                    <a:pt x="0" y="4623815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72511" y="2606039"/>
              <a:ext cx="6136005" cy="4624070"/>
            </a:xfrm>
            <a:custGeom>
              <a:avLst/>
              <a:gdLst/>
              <a:ahLst/>
              <a:cxnLst/>
              <a:rect l="l" t="t" r="r" b="b"/>
              <a:pathLst>
                <a:path w="6136005" h="4624070">
                  <a:moveTo>
                    <a:pt x="0" y="0"/>
                  </a:moveTo>
                  <a:lnTo>
                    <a:pt x="0" y="4623815"/>
                  </a:lnTo>
                  <a:lnTo>
                    <a:pt x="6135624" y="4623815"/>
                  </a:lnTo>
                  <a:lnTo>
                    <a:pt x="6135624" y="0"/>
                  </a:lnTo>
                  <a:lnTo>
                    <a:pt x="0" y="0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67259" y="2754182"/>
            <a:ext cx="1053465" cy="80675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1" marR="5081" indent="179079" algn="just">
              <a:lnSpc>
                <a:spcPct val="97100"/>
              </a:lnSpc>
              <a:spcBef>
                <a:spcPts val="180"/>
              </a:spcBef>
            </a:pPr>
            <a:r>
              <a:rPr sz="1750" dirty="0">
                <a:latin typeface="Times New Roman"/>
                <a:cs typeface="Times New Roman"/>
              </a:rPr>
              <a:t>Classes  </a:t>
            </a:r>
            <a:r>
              <a:rPr sz="1750" spc="5" dirty="0">
                <a:latin typeface="Times New Roman"/>
                <a:cs typeface="Times New Roman"/>
              </a:rPr>
              <a:t>(defeitos  </a:t>
            </a:r>
            <a:r>
              <a:rPr sz="1750" spc="-5" dirty="0">
                <a:latin typeface="Times New Roman"/>
                <a:cs typeface="Times New Roman"/>
              </a:rPr>
              <a:t>r</a:t>
            </a:r>
            <a:r>
              <a:rPr sz="1750" spc="15" dirty="0">
                <a:latin typeface="Times New Roman"/>
                <a:cs typeface="Times New Roman"/>
              </a:rPr>
              <a:t>e</a:t>
            </a:r>
            <a:r>
              <a:rPr sz="1750" spc="5" dirty="0">
                <a:latin typeface="Times New Roman"/>
                <a:cs typeface="Times New Roman"/>
              </a:rPr>
              <a:t>po</a:t>
            </a:r>
            <a:r>
              <a:rPr sz="1750" spc="-20" dirty="0">
                <a:latin typeface="Times New Roman"/>
                <a:cs typeface="Times New Roman"/>
              </a:rPr>
              <a:t>r</a:t>
            </a:r>
            <a:r>
              <a:rPr sz="1750" spc="40" dirty="0">
                <a:latin typeface="Times New Roman"/>
                <a:cs typeface="Times New Roman"/>
              </a:rPr>
              <a:t>t</a:t>
            </a:r>
            <a:r>
              <a:rPr sz="1750" spc="-5" dirty="0">
                <a:latin typeface="Times New Roman"/>
                <a:cs typeface="Times New Roman"/>
              </a:rPr>
              <a:t>a</a:t>
            </a:r>
            <a:r>
              <a:rPr sz="1750" spc="5" dirty="0">
                <a:latin typeface="Times New Roman"/>
                <a:cs typeface="Times New Roman"/>
              </a:rPr>
              <a:t>d</a:t>
            </a:r>
            <a:r>
              <a:rPr sz="1750" spc="40" dirty="0">
                <a:latin typeface="Times New Roman"/>
                <a:cs typeface="Times New Roman"/>
              </a:rPr>
              <a:t>o</a:t>
            </a:r>
            <a:r>
              <a:rPr sz="1750" spc="-15" dirty="0">
                <a:latin typeface="Times New Roman"/>
                <a:cs typeface="Times New Roman"/>
              </a:rPr>
              <a:t>s</a:t>
            </a:r>
            <a:r>
              <a:rPr sz="1750" spc="5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83144" y="2754180"/>
            <a:ext cx="1240790" cy="54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548033" marR="30482" indent="-510566">
              <a:lnSpc>
                <a:spcPts val="2030"/>
              </a:lnSpc>
              <a:spcBef>
                <a:spcPts val="245"/>
              </a:spcBef>
            </a:pPr>
            <a:r>
              <a:rPr sz="1750" spc="5" dirty="0">
                <a:latin typeface="Times New Roman"/>
                <a:cs typeface="Times New Roman"/>
              </a:rPr>
              <a:t>Ponto</a:t>
            </a:r>
            <a:r>
              <a:rPr sz="1750" spc="-9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Médio  </a:t>
            </a:r>
            <a:r>
              <a:rPr sz="1750" spc="-5" dirty="0">
                <a:latin typeface="Times New Roman"/>
                <a:cs typeface="Times New Roman"/>
              </a:rPr>
              <a:t>x</a:t>
            </a:r>
            <a:r>
              <a:rPr sz="1725" spc="-7" baseline="-12077" dirty="0">
                <a:latin typeface="Times New Roman"/>
                <a:cs typeface="Times New Roman"/>
              </a:rPr>
              <a:t>i</a:t>
            </a:r>
            <a:endParaRPr sz="1725" baseline="-12077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40361" y="2754180"/>
            <a:ext cx="1019810" cy="54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02240" marR="5081" indent="-90175">
              <a:lnSpc>
                <a:spcPts val="2030"/>
              </a:lnSpc>
              <a:spcBef>
                <a:spcPts val="245"/>
              </a:spcBef>
            </a:pPr>
            <a:r>
              <a:rPr sz="1750" spc="-20" dirty="0">
                <a:latin typeface="Times New Roman"/>
                <a:cs typeface="Times New Roman"/>
              </a:rPr>
              <a:t>F</a:t>
            </a:r>
            <a:r>
              <a:rPr sz="1750" spc="35" dirty="0">
                <a:latin typeface="Times New Roman"/>
                <a:cs typeface="Times New Roman"/>
              </a:rPr>
              <a:t>r</a:t>
            </a:r>
            <a:r>
              <a:rPr sz="1750" spc="-20" dirty="0">
                <a:latin typeface="Times New Roman"/>
                <a:cs typeface="Times New Roman"/>
              </a:rPr>
              <a:t>e</a:t>
            </a:r>
            <a:r>
              <a:rPr sz="1750" spc="5" dirty="0">
                <a:latin typeface="Times New Roman"/>
                <a:cs typeface="Times New Roman"/>
              </a:rPr>
              <a:t>q</a:t>
            </a:r>
            <a:r>
              <a:rPr sz="1750" spc="20" dirty="0">
                <a:latin typeface="Times New Roman"/>
                <a:cs typeface="Times New Roman"/>
              </a:rPr>
              <a:t>ü</a:t>
            </a:r>
            <a:r>
              <a:rPr sz="1750" spc="30" dirty="0">
                <a:latin typeface="Times New Roman"/>
                <a:cs typeface="Times New Roman"/>
              </a:rPr>
              <a:t>ê</a:t>
            </a:r>
            <a:r>
              <a:rPr sz="1750" spc="-50" dirty="0">
                <a:latin typeface="Times New Roman"/>
                <a:cs typeface="Times New Roman"/>
              </a:rPr>
              <a:t>n</a:t>
            </a:r>
            <a:r>
              <a:rPr sz="1750" spc="30" dirty="0">
                <a:latin typeface="Times New Roman"/>
                <a:cs typeface="Times New Roman"/>
              </a:rPr>
              <a:t>c</a:t>
            </a:r>
            <a:r>
              <a:rPr sz="1750" spc="-30" dirty="0">
                <a:latin typeface="Times New Roman"/>
                <a:cs typeface="Times New Roman"/>
              </a:rPr>
              <a:t>i</a:t>
            </a:r>
            <a:r>
              <a:rPr sz="1750" spc="5" dirty="0">
                <a:latin typeface="Times New Roman"/>
                <a:cs typeface="Times New Roman"/>
              </a:rPr>
              <a:t>a  Absoluta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81557" y="2773679"/>
            <a:ext cx="5501640" cy="13970"/>
          </a:xfrm>
          <a:custGeom>
            <a:avLst/>
            <a:gdLst/>
            <a:ahLst/>
            <a:cxnLst/>
            <a:rect l="l" t="t" r="r" b="b"/>
            <a:pathLst>
              <a:path w="5501640" h="13969">
                <a:moveTo>
                  <a:pt x="0" y="13716"/>
                </a:moveTo>
                <a:lnTo>
                  <a:pt x="0" y="0"/>
                </a:lnTo>
                <a:lnTo>
                  <a:pt x="5501640" y="0"/>
                </a:lnTo>
                <a:lnTo>
                  <a:pt x="5501640" y="13716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581559" y="3571494"/>
          <a:ext cx="5502909" cy="3115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2531">
                <a:tc>
                  <a:txBody>
                    <a:bodyPr/>
                    <a:lstStyle/>
                    <a:p>
                      <a:pPr marR="48895" algn="r">
                        <a:lnSpc>
                          <a:spcPts val="1964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964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194945" algn="ctr">
                        <a:lnSpc>
                          <a:spcPts val="1964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4,5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746125">
                        <a:lnSpc>
                          <a:spcPts val="1964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11">
                <a:tc>
                  <a:txBody>
                    <a:bodyPr/>
                    <a:lstStyle/>
                    <a:p>
                      <a:pPr marR="53975" algn="r">
                        <a:lnSpc>
                          <a:spcPts val="1935"/>
                        </a:lnSpc>
                      </a:pP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935"/>
                        </a:lnSpc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194945" algn="ctr">
                        <a:lnSpc>
                          <a:spcPts val="1935"/>
                        </a:lnSpc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14,5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744855">
                        <a:lnSpc>
                          <a:spcPts val="193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311">
                <a:tc>
                  <a:txBody>
                    <a:bodyPr/>
                    <a:lstStyle/>
                    <a:p>
                      <a:pPr marR="53975" algn="r">
                        <a:lnSpc>
                          <a:spcPts val="1935"/>
                        </a:lnSpc>
                      </a:pP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935"/>
                        </a:lnSpc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29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194945" algn="ctr">
                        <a:lnSpc>
                          <a:spcPts val="1935"/>
                        </a:lnSpc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24,5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744855">
                        <a:lnSpc>
                          <a:spcPts val="193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311">
                <a:tc>
                  <a:txBody>
                    <a:bodyPr/>
                    <a:lstStyle/>
                    <a:p>
                      <a:pPr marR="53975" algn="r">
                        <a:lnSpc>
                          <a:spcPts val="1935"/>
                        </a:lnSpc>
                      </a:pP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935"/>
                        </a:lnSpc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39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194945" algn="ctr">
                        <a:lnSpc>
                          <a:spcPts val="1935"/>
                        </a:lnSpc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34,5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744855">
                        <a:lnSpc>
                          <a:spcPts val="193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311">
                <a:tc>
                  <a:txBody>
                    <a:bodyPr/>
                    <a:lstStyle/>
                    <a:p>
                      <a:pPr marR="53975" algn="r">
                        <a:lnSpc>
                          <a:spcPts val="1935"/>
                        </a:lnSpc>
                      </a:pP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935"/>
                        </a:lnSpc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49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194945" algn="ctr">
                        <a:lnSpc>
                          <a:spcPts val="1935"/>
                        </a:lnSpc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44,5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ts val="1935"/>
                        </a:lnSpc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366">
                <a:tc>
                  <a:txBody>
                    <a:bodyPr/>
                    <a:lstStyle/>
                    <a:p>
                      <a:pPr marR="53975" algn="r">
                        <a:lnSpc>
                          <a:spcPts val="1935"/>
                        </a:lnSpc>
                      </a:pP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935"/>
                        </a:lnSpc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59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194945" algn="ctr">
                        <a:lnSpc>
                          <a:spcPts val="1935"/>
                        </a:lnSpc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54,5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ts val="1935"/>
                        </a:lnSpc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311">
                <a:tc>
                  <a:txBody>
                    <a:bodyPr/>
                    <a:lstStyle/>
                    <a:p>
                      <a:pPr marR="53975" algn="r">
                        <a:lnSpc>
                          <a:spcPts val="1935"/>
                        </a:lnSpc>
                      </a:pP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935"/>
                        </a:lnSpc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194945" algn="ctr">
                        <a:lnSpc>
                          <a:spcPts val="1935"/>
                        </a:lnSpc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64,5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ts val="1935"/>
                        </a:lnSpc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27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311">
                <a:tc>
                  <a:txBody>
                    <a:bodyPr/>
                    <a:lstStyle/>
                    <a:p>
                      <a:pPr marR="53975" algn="r">
                        <a:lnSpc>
                          <a:spcPts val="1935"/>
                        </a:lnSpc>
                      </a:pP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935"/>
                        </a:lnSpc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79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194945" algn="ctr">
                        <a:lnSpc>
                          <a:spcPts val="1935"/>
                        </a:lnSpc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74,5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ts val="1935"/>
                        </a:lnSpc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311">
                <a:tc>
                  <a:txBody>
                    <a:bodyPr/>
                    <a:lstStyle/>
                    <a:p>
                      <a:pPr marR="53975" algn="r">
                        <a:lnSpc>
                          <a:spcPts val="1935"/>
                        </a:lnSpc>
                      </a:pP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935"/>
                        </a:lnSpc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89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194945" algn="ctr">
                        <a:lnSpc>
                          <a:spcPts val="1935"/>
                        </a:lnSpc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84,5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744855">
                        <a:lnSpc>
                          <a:spcPts val="193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311">
                <a:tc>
                  <a:txBody>
                    <a:bodyPr/>
                    <a:lstStyle/>
                    <a:p>
                      <a:pPr marR="53975" algn="r">
                        <a:lnSpc>
                          <a:spcPts val="1935"/>
                        </a:lnSpc>
                      </a:pP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935"/>
                        </a:lnSpc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99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194945" algn="ctr">
                        <a:lnSpc>
                          <a:spcPts val="1935"/>
                        </a:lnSpc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94,5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744855">
                        <a:lnSpc>
                          <a:spcPts val="193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311">
                <a:tc>
                  <a:txBody>
                    <a:bodyPr/>
                    <a:lstStyle/>
                    <a:p>
                      <a:pPr marR="47625" algn="r">
                        <a:lnSpc>
                          <a:spcPts val="193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935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109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ts val="1935"/>
                        </a:lnSpc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104,5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746760">
                        <a:lnSpc>
                          <a:spcPts val="193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354">
                <a:tc>
                  <a:txBody>
                    <a:bodyPr/>
                    <a:lstStyle/>
                    <a:p>
                      <a:pPr marR="47625" algn="r">
                        <a:lnSpc>
                          <a:spcPts val="197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110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975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119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ts val="1975"/>
                        </a:lnSpc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114,5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746760">
                        <a:lnSpc>
                          <a:spcPts val="197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4568856" y="6655679"/>
            <a:ext cx="5527040" cy="28469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1">
              <a:spcBef>
                <a:spcPts val="120"/>
              </a:spcBef>
              <a:tabLst>
                <a:tab pos="3953708" algn="l"/>
                <a:tab pos="5513981" algn="l"/>
              </a:tabLst>
            </a:pPr>
            <a:r>
              <a:rPr sz="17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5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Total </a:t>
            </a:r>
            <a:r>
              <a:rPr sz="175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=</a:t>
            </a:r>
            <a:r>
              <a:rPr sz="1750" u="heavy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5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100	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7007" y="398766"/>
            <a:ext cx="4197985" cy="144116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1">
              <a:spcBef>
                <a:spcPts val="125"/>
              </a:spcBef>
            </a:pPr>
            <a:r>
              <a:rPr i="1" spc="10" dirty="0"/>
              <a:t>Representação</a:t>
            </a:r>
            <a:r>
              <a:rPr i="1" spc="-35" dirty="0"/>
              <a:t> </a:t>
            </a:r>
            <a:r>
              <a:rPr i="1" spc="10" dirty="0"/>
              <a:t>Gráfica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66944" y="2186932"/>
            <a:ext cx="1811020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1814" indent="-379749">
              <a:spcBef>
                <a:spcPts val="105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Histograma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26008" y="3147061"/>
            <a:ext cx="8135620" cy="2331720"/>
            <a:chOff x="1844039" y="3147060"/>
            <a:chExt cx="8135620" cy="2331720"/>
          </a:xfrm>
        </p:grpSpPr>
        <p:sp>
          <p:nvSpPr>
            <p:cNvPr id="10" name="object 10"/>
            <p:cNvSpPr/>
            <p:nvPr/>
          </p:nvSpPr>
          <p:spPr>
            <a:xfrm>
              <a:off x="1888235" y="5283708"/>
              <a:ext cx="672465" cy="152400"/>
            </a:xfrm>
            <a:custGeom>
              <a:avLst/>
              <a:gdLst/>
              <a:ahLst/>
              <a:cxnLst/>
              <a:rect l="l" t="t" r="r" b="b"/>
              <a:pathLst>
                <a:path w="672464" h="152400">
                  <a:moveTo>
                    <a:pt x="0" y="152400"/>
                  </a:moveTo>
                  <a:lnTo>
                    <a:pt x="0" y="0"/>
                  </a:lnTo>
                  <a:lnTo>
                    <a:pt x="672084" y="0"/>
                  </a:lnTo>
                  <a:lnTo>
                    <a:pt x="672084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88235" y="5283708"/>
              <a:ext cx="672465" cy="151130"/>
            </a:xfrm>
            <a:custGeom>
              <a:avLst/>
              <a:gdLst/>
              <a:ahLst/>
              <a:cxnLst/>
              <a:rect l="l" t="t" r="r" b="b"/>
              <a:pathLst>
                <a:path w="672464" h="151129">
                  <a:moveTo>
                    <a:pt x="0" y="150875"/>
                  </a:moveTo>
                  <a:lnTo>
                    <a:pt x="0" y="0"/>
                  </a:lnTo>
                  <a:lnTo>
                    <a:pt x="672084" y="0"/>
                  </a:lnTo>
                  <a:lnTo>
                    <a:pt x="672084" y="150875"/>
                  </a:lnTo>
                  <a:lnTo>
                    <a:pt x="0" y="150875"/>
                  </a:lnTo>
                  <a:close/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88235" y="52837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60319" y="5207508"/>
              <a:ext cx="678180" cy="227329"/>
            </a:xfrm>
            <a:custGeom>
              <a:avLst/>
              <a:gdLst/>
              <a:ahLst/>
              <a:cxnLst/>
              <a:rect l="l" t="t" r="r" b="b"/>
              <a:pathLst>
                <a:path w="678180" h="227329">
                  <a:moveTo>
                    <a:pt x="0" y="227075"/>
                  </a:moveTo>
                  <a:lnTo>
                    <a:pt x="0" y="0"/>
                  </a:lnTo>
                  <a:lnTo>
                    <a:pt x="678179" y="0"/>
                  </a:lnTo>
                  <a:lnTo>
                    <a:pt x="678179" y="227075"/>
                  </a:lnTo>
                  <a:lnTo>
                    <a:pt x="0" y="227075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60319" y="5207508"/>
              <a:ext cx="676910" cy="227329"/>
            </a:xfrm>
            <a:custGeom>
              <a:avLst/>
              <a:gdLst/>
              <a:ahLst/>
              <a:cxnLst/>
              <a:rect l="l" t="t" r="r" b="b"/>
              <a:pathLst>
                <a:path w="676910" h="227329">
                  <a:moveTo>
                    <a:pt x="0" y="227075"/>
                  </a:moveTo>
                  <a:lnTo>
                    <a:pt x="0" y="0"/>
                  </a:lnTo>
                  <a:lnTo>
                    <a:pt x="676655" y="0"/>
                  </a:lnTo>
                  <a:lnTo>
                    <a:pt x="676655" y="227075"/>
                  </a:lnTo>
                  <a:lnTo>
                    <a:pt x="0" y="227075"/>
                  </a:lnTo>
                  <a:close/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0319" y="52075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36975" y="5131308"/>
              <a:ext cx="673735" cy="304800"/>
            </a:xfrm>
            <a:custGeom>
              <a:avLst/>
              <a:gdLst/>
              <a:ahLst/>
              <a:cxnLst/>
              <a:rect l="l" t="t" r="r" b="b"/>
              <a:pathLst>
                <a:path w="673735" h="304800">
                  <a:moveTo>
                    <a:pt x="0" y="304800"/>
                  </a:moveTo>
                  <a:lnTo>
                    <a:pt x="0" y="0"/>
                  </a:lnTo>
                  <a:lnTo>
                    <a:pt x="673607" y="0"/>
                  </a:lnTo>
                  <a:lnTo>
                    <a:pt x="673607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36975" y="5131308"/>
              <a:ext cx="673735" cy="303530"/>
            </a:xfrm>
            <a:custGeom>
              <a:avLst/>
              <a:gdLst/>
              <a:ahLst/>
              <a:cxnLst/>
              <a:rect l="l" t="t" r="r" b="b"/>
              <a:pathLst>
                <a:path w="673735" h="303529">
                  <a:moveTo>
                    <a:pt x="0" y="303275"/>
                  </a:moveTo>
                  <a:lnTo>
                    <a:pt x="0" y="0"/>
                  </a:lnTo>
                  <a:lnTo>
                    <a:pt x="673607" y="0"/>
                  </a:lnTo>
                  <a:lnTo>
                    <a:pt x="673607" y="303275"/>
                  </a:lnTo>
                  <a:lnTo>
                    <a:pt x="0" y="303275"/>
                  </a:lnTo>
                  <a:close/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36975" y="51313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09060" y="4980432"/>
              <a:ext cx="672465" cy="455930"/>
            </a:xfrm>
            <a:custGeom>
              <a:avLst/>
              <a:gdLst/>
              <a:ahLst/>
              <a:cxnLst/>
              <a:rect l="l" t="t" r="r" b="b"/>
              <a:pathLst>
                <a:path w="672464" h="455929">
                  <a:moveTo>
                    <a:pt x="0" y="455676"/>
                  </a:moveTo>
                  <a:lnTo>
                    <a:pt x="0" y="0"/>
                  </a:lnTo>
                  <a:lnTo>
                    <a:pt x="672083" y="0"/>
                  </a:lnTo>
                  <a:lnTo>
                    <a:pt x="672083" y="455676"/>
                  </a:lnTo>
                  <a:lnTo>
                    <a:pt x="0" y="455676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4980432"/>
              <a:ext cx="670560" cy="454659"/>
            </a:xfrm>
            <a:custGeom>
              <a:avLst/>
              <a:gdLst/>
              <a:ahLst/>
              <a:cxnLst/>
              <a:rect l="l" t="t" r="r" b="b"/>
              <a:pathLst>
                <a:path w="670560" h="454660">
                  <a:moveTo>
                    <a:pt x="0" y="454151"/>
                  </a:moveTo>
                  <a:lnTo>
                    <a:pt x="0" y="0"/>
                  </a:lnTo>
                  <a:lnTo>
                    <a:pt x="670559" y="0"/>
                  </a:lnTo>
                  <a:lnTo>
                    <a:pt x="670559" y="454151"/>
                  </a:lnTo>
                  <a:lnTo>
                    <a:pt x="0" y="454151"/>
                  </a:lnTo>
                  <a:close/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10583" y="498043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81144" y="4675632"/>
              <a:ext cx="673735" cy="759460"/>
            </a:xfrm>
            <a:custGeom>
              <a:avLst/>
              <a:gdLst/>
              <a:ahLst/>
              <a:cxnLst/>
              <a:rect l="l" t="t" r="r" b="b"/>
              <a:pathLst>
                <a:path w="673735" h="759460">
                  <a:moveTo>
                    <a:pt x="0" y="758952"/>
                  </a:moveTo>
                  <a:lnTo>
                    <a:pt x="0" y="0"/>
                  </a:lnTo>
                  <a:lnTo>
                    <a:pt x="673608" y="0"/>
                  </a:lnTo>
                  <a:lnTo>
                    <a:pt x="673608" y="758951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1144" y="4677156"/>
              <a:ext cx="672465" cy="757555"/>
            </a:xfrm>
            <a:custGeom>
              <a:avLst/>
              <a:gdLst/>
              <a:ahLst/>
              <a:cxnLst/>
              <a:rect l="l" t="t" r="r" b="b"/>
              <a:pathLst>
                <a:path w="672464" h="757554">
                  <a:moveTo>
                    <a:pt x="0" y="757427"/>
                  </a:moveTo>
                  <a:lnTo>
                    <a:pt x="0" y="0"/>
                  </a:lnTo>
                  <a:lnTo>
                    <a:pt x="672084" y="0"/>
                  </a:lnTo>
                  <a:lnTo>
                    <a:pt x="672084" y="757427"/>
                  </a:lnTo>
                  <a:lnTo>
                    <a:pt x="0" y="757427"/>
                  </a:lnTo>
                  <a:close/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81144" y="467715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53227" y="4296156"/>
              <a:ext cx="678180" cy="1138555"/>
            </a:xfrm>
            <a:custGeom>
              <a:avLst/>
              <a:gdLst/>
              <a:ahLst/>
              <a:cxnLst/>
              <a:rect l="l" t="t" r="r" b="b"/>
              <a:pathLst>
                <a:path w="678179" h="1138554">
                  <a:moveTo>
                    <a:pt x="0" y="1138427"/>
                  </a:moveTo>
                  <a:lnTo>
                    <a:pt x="0" y="0"/>
                  </a:lnTo>
                  <a:lnTo>
                    <a:pt x="678179" y="0"/>
                  </a:lnTo>
                  <a:lnTo>
                    <a:pt x="678179" y="1138427"/>
                  </a:lnTo>
                  <a:lnTo>
                    <a:pt x="0" y="1138427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53227" y="4296156"/>
              <a:ext cx="678180" cy="1138555"/>
            </a:xfrm>
            <a:custGeom>
              <a:avLst/>
              <a:gdLst/>
              <a:ahLst/>
              <a:cxnLst/>
              <a:rect l="l" t="t" r="r" b="b"/>
              <a:pathLst>
                <a:path w="678179" h="1138554">
                  <a:moveTo>
                    <a:pt x="0" y="1138427"/>
                  </a:moveTo>
                  <a:lnTo>
                    <a:pt x="0" y="0"/>
                  </a:lnTo>
                  <a:lnTo>
                    <a:pt x="678179" y="0"/>
                  </a:lnTo>
                  <a:lnTo>
                    <a:pt x="678179" y="1138427"/>
                  </a:lnTo>
                  <a:lnTo>
                    <a:pt x="0" y="1138427"/>
                  </a:lnTo>
                  <a:close/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53227" y="429615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31407" y="3386328"/>
              <a:ext cx="672465" cy="2049780"/>
            </a:xfrm>
            <a:custGeom>
              <a:avLst/>
              <a:gdLst/>
              <a:ahLst/>
              <a:cxnLst/>
              <a:rect l="l" t="t" r="r" b="b"/>
              <a:pathLst>
                <a:path w="672465" h="2049779">
                  <a:moveTo>
                    <a:pt x="0" y="2049780"/>
                  </a:moveTo>
                  <a:lnTo>
                    <a:pt x="0" y="0"/>
                  </a:lnTo>
                  <a:lnTo>
                    <a:pt x="672084" y="0"/>
                  </a:lnTo>
                  <a:lnTo>
                    <a:pt x="672084" y="2049780"/>
                  </a:lnTo>
                  <a:lnTo>
                    <a:pt x="0" y="2049780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31407" y="3386328"/>
              <a:ext cx="672465" cy="2048510"/>
            </a:xfrm>
            <a:custGeom>
              <a:avLst/>
              <a:gdLst/>
              <a:ahLst/>
              <a:cxnLst/>
              <a:rect l="l" t="t" r="r" b="b"/>
              <a:pathLst>
                <a:path w="672465" h="2048510">
                  <a:moveTo>
                    <a:pt x="0" y="2048255"/>
                  </a:moveTo>
                  <a:lnTo>
                    <a:pt x="0" y="0"/>
                  </a:lnTo>
                  <a:lnTo>
                    <a:pt x="672084" y="0"/>
                  </a:lnTo>
                  <a:lnTo>
                    <a:pt x="672084" y="2048255"/>
                  </a:lnTo>
                  <a:lnTo>
                    <a:pt x="0" y="2048255"/>
                  </a:lnTo>
                  <a:close/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31407" y="338632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01968" y="4448556"/>
              <a:ext cx="673735" cy="988060"/>
            </a:xfrm>
            <a:custGeom>
              <a:avLst/>
              <a:gdLst/>
              <a:ahLst/>
              <a:cxnLst/>
              <a:rect l="l" t="t" r="r" b="b"/>
              <a:pathLst>
                <a:path w="673734" h="988060">
                  <a:moveTo>
                    <a:pt x="0" y="987551"/>
                  </a:moveTo>
                  <a:lnTo>
                    <a:pt x="0" y="0"/>
                  </a:lnTo>
                  <a:lnTo>
                    <a:pt x="673608" y="0"/>
                  </a:lnTo>
                  <a:lnTo>
                    <a:pt x="673608" y="987551"/>
                  </a:lnTo>
                  <a:lnTo>
                    <a:pt x="0" y="987551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03492" y="4448556"/>
              <a:ext cx="672465" cy="986155"/>
            </a:xfrm>
            <a:custGeom>
              <a:avLst/>
              <a:gdLst/>
              <a:ahLst/>
              <a:cxnLst/>
              <a:rect l="l" t="t" r="r" b="b"/>
              <a:pathLst>
                <a:path w="672465" h="986154">
                  <a:moveTo>
                    <a:pt x="0" y="986027"/>
                  </a:moveTo>
                  <a:lnTo>
                    <a:pt x="0" y="0"/>
                  </a:lnTo>
                  <a:lnTo>
                    <a:pt x="672083" y="0"/>
                  </a:lnTo>
                  <a:lnTo>
                    <a:pt x="672083" y="986027"/>
                  </a:lnTo>
                  <a:lnTo>
                    <a:pt x="0" y="986027"/>
                  </a:lnTo>
                  <a:close/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03492" y="444855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75575" y="4751832"/>
              <a:ext cx="672465" cy="683260"/>
            </a:xfrm>
            <a:custGeom>
              <a:avLst/>
              <a:gdLst/>
              <a:ahLst/>
              <a:cxnLst/>
              <a:rect l="l" t="t" r="r" b="b"/>
              <a:pathLst>
                <a:path w="672465" h="683260">
                  <a:moveTo>
                    <a:pt x="0" y="682751"/>
                  </a:moveTo>
                  <a:lnTo>
                    <a:pt x="0" y="0"/>
                  </a:lnTo>
                  <a:lnTo>
                    <a:pt x="672084" y="0"/>
                  </a:lnTo>
                  <a:lnTo>
                    <a:pt x="672084" y="682751"/>
                  </a:lnTo>
                  <a:lnTo>
                    <a:pt x="0" y="682751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75575" y="4751832"/>
              <a:ext cx="672465" cy="683260"/>
            </a:xfrm>
            <a:custGeom>
              <a:avLst/>
              <a:gdLst/>
              <a:ahLst/>
              <a:cxnLst/>
              <a:rect l="l" t="t" r="r" b="b"/>
              <a:pathLst>
                <a:path w="672465" h="683260">
                  <a:moveTo>
                    <a:pt x="0" y="682751"/>
                  </a:moveTo>
                  <a:lnTo>
                    <a:pt x="0" y="0"/>
                  </a:lnTo>
                  <a:lnTo>
                    <a:pt x="672084" y="0"/>
                  </a:lnTo>
                  <a:lnTo>
                    <a:pt x="672084" y="682751"/>
                  </a:lnTo>
                  <a:lnTo>
                    <a:pt x="0" y="682751"/>
                  </a:lnTo>
                  <a:close/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75575" y="475183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946136" y="5055108"/>
              <a:ext cx="678180" cy="379730"/>
            </a:xfrm>
            <a:custGeom>
              <a:avLst/>
              <a:gdLst/>
              <a:ahLst/>
              <a:cxnLst/>
              <a:rect l="l" t="t" r="r" b="b"/>
              <a:pathLst>
                <a:path w="678179" h="379729">
                  <a:moveTo>
                    <a:pt x="0" y="379475"/>
                  </a:moveTo>
                  <a:lnTo>
                    <a:pt x="0" y="0"/>
                  </a:lnTo>
                  <a:lnTo>
                    <a:pt x="678180" y="0"/>
                  </a:lnTo>
                  <a:lnTo>
                    <a:pt x="678180" y="379475"/>
                  </a:lnTo>
                  <a:lnTo>
                    <a:pt x="0" y="379475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947660" y="5055108"/>
              <a:ext cx="676910" cy="379730"/>
            </a:xfrm>
            <a:custGeom>
              <a:avLst/>
              <a:gdLst/>
              <a:ahLst/>
              <a:cxnLst/>
              <a:rect l="l" t="t" r="r" b="b"/>
              <a:pathLst>
                <a:path w="676909" h="379729">
                  <a:moveTo>
                    <a:pt x="0" y="379475"/>
                  </a:moveTo>
                  <a:lnTo>
                    <a:pt x="0" y="0"/>
                  </a:lnTo>
                  <a:lnTo>
                    <a:pt x="676656" y="0"/>
                  </a:lnTo>
                  <a:lnTo>
                    <a:pt x="676656" y="379475"/>
                  </a:lnTo>
                  <a:lnTo>
                    <a:pt x="0" y="379475"/>
                  </a:lnTo>
                  <a:close/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947660" y="5055108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0" y="0"/>
                  </a:moveTo>
                  <a:lnTo>
                    <a:pt x="0" y="1523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624316" y="5207508"/>
              <a:ext cx="672465" cy="227329"/>
            </a:xfrm>
            <a:custGeom>
              <a:avLst/>
              <a:gdLst/>
              <a:ahLst/>
              <a:cxnLst/>
              <a:rect l="l" t="t" r="r" b="b"/>
              <a:pathLst>
                <a:path w="672465" h="227329">
                  <a:moveTo>
                    <a:pt x="0" y="227075"/>
                  </a:moveTo>
                  <a:lnTo>
                    <a:pt x="0" y="0"/>
                  </a:lnTo>
                  <a:lnTo>
                    <a:pt x="672084" y="0"/>
                  </a:lnTo>
                  <a:lnTo>
                    <a:pt x="672084" y="227075"/>
                  </a:lnTo>
                  <a:lnTo>
                    <a:pt x="0" y="227075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624316" y="5207508"/>
              <a:ext cx="672465" cy="227329"/>
            </a:xfrm>
            <a:custGeom>
              <a:avLst/>
              <a:gdLst/>
              <a:ahLst/>
              <a:cxnLst/>
              <a:rect l="l" t="t" r="r" b="b"/>
              <a:pathLst>
                <a:path w="672465" h="227329">
                  <a:moveTo>
                    <a:pt x="0" y="227075"/>
                  </a:moveTo>
                  <a:lnTo>
                    <a:pt x="0" y="0"/>
                  </a:lnTo>
                  <a:lnTo>
                    <a:pt x="672084" y="0"/>
                  </a:lnTo>
                  <a:lnTo>
                    <a:pt x="672084" y="227075"/>
                  </a:lnTo>
                  <a:lnTo>
                    <a:pt x="0" y="227075"/>
                  </a:lnTo>
                  <a:close/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624316" y="52075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294875" y="5358383"/>
              <a:ext cx="673735" cy="76200"/>
            </a:xfrm>
            <a:custGeom>
              <a:avLst/>
              <a:gdLst/>
              <a:ahLst/>
              <a:cxnLst/>
              <a:rect l="l" t="t" r="r" b="b"/>
              <a:pathLst>
                <a:path w="673734" h="76200">
                  <a:moveTo>
                    <a:pt x="0" y="76200"/>
                  </a:moveTo>
                  <a:lnTo>
                    <a:pt x="0" y="0"/>
                  </a:lnTo>
                  <a:lnTo>
                    <a:pt x="673607" y="0"/>
                  </a:lnTo>
                  <a:lnTo>
                    <a:pt x="673607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296399" y="5359908"/>
              <a:ext cx="672465" cy="74930"/>
            </a:xfrm>
            <a:custGeom>
              <a:avLst/>
              <a:gdLst/>
              <a:ahLst/>
              <a:cxnLst/>
              <a:rect l="l" t="t" r="r" b="b"/>
              <a:pathLst>
                <a:path w="672465" h="74929">
                  <a:moveTo>
                    <a:pt x="0" y="74675"/>
                  </a:moveTo>
                  <a:lnTo>
                    <a:pt x="0" y="0"/>
                  </a:lnTo>
                  <a:lnTo>
                    <a:pt x="672083" y="0"/>
                  </a:lnTo>
                  <a:lnTo>
                    <a:pt x="672083" y="74675"/>
                  </a:lnTo>
                  <a:lnTo>
                    <a:pt x="0" y="74675"/>
                  </a:lnTo>
                  <a:close/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296399" y="53599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44039" y="3157728"/>
              <a:ext cx="8124825" cy="2321560"/>
            </a:xfrm>
            <a:custGeom>
              <a:avLst/>
              <a:gdLst/>
              <a:ahLst/>
              <a:cxnLst/>
              <a:rect l="l" t="t" r="r" b="b"/>
              <a:pathLst>
                <a:path w="8124825" h="2321560">
                  <a:moveTo>
                    <a:pt x="44196" y="0"/>
                  </a:moveTo>
                  <a:lnTo>
                    <a:pt x="44196" y="2276856"/>
                  </a:lnTo>
                </a:path>
                <a:path w="8124825" h="2321560">
                  <a:moveTo>
                    <a:pt x="0" y="2276856"/>
                  </a:moveTo>
                  <a:lnTo>
                    <a:pt x="44196" y="2276856"/>
                  </a:lnTo>
                </a:path>
                <a:path w="8124825" h="2321560">
                  <a:moveTo>
                    <a:pt x="0" y="1897380"/>
                  </a:moveTo>
                  <a:lnTo>
                    <a:pt x="44196" y="1897380"/>
                  </a:lnTo>
                </a:path>
                <a:path w="8124825" h="2321560">
                  <a:moveTo>
                    <a:pt x="0" y="1519428"/>
                  </a:moveTo>
                  <a:lnTo>
                    <a:pt x="44196" y="1519428"/>
                  </a:lnTo>
                </a:path>
                <a:path w="8124825" h="2321560">
                  <a:moveTo>
                    <a:pt x="0" y="1138428"/>
                  </a:moveTo>
                  <a:lnTo>
                    <a:pt x="44196" y="1138428"/>
                  </a:lnTo>
                </a:path>
                <a:path w="8124825" h="2321560">
                  <a:moveTo>
                    <a:pt x="0" y="760476"/>
                  </a:moveTo>
                  <a:lnTo>
                    <a:pt x="44196" y="760476"/>
                  </a:lnTo>
                </a:path>
                <a:path w="8124825" h="2321560">
                  <a:moveTo>
                    <a:pt x="0" y="381000"/>
                  </a:moveTo>
                  <a:lnTo>
                    <a:pt x="44196" y="381000"/>
                  </a:lnTo>
                </a:path>
                <a:path w="8124825" h="2321560">
                  <a:moveTo>
                    <a:pt x="0" y="0"/>
                  </a:moveTo>
                  <a:lnTo>
                    <a:pt x="44196" y="0"/>
                  </a:lnTo>
                </a:path>
                <a:path w="8124825" h="2321560">
                  <a:moveTo>
                    <a:pt x="44196" y="2276856"/>
                  </a:moveTo>
                  <a:lnTo>
                    <a:pt x="8124444" y="2276855"/>
                  </a:lnTo>
                </a:path>
                <a:path w="8124825" h="2321560">
                  <a:moveTo>
                    <a:pt x="44196" y="2321052"/>
                  </a:moveTo>
                  <a:lnTo>
                    <a:pt x="44196" y="2276856"/>
                  </a:lnTo>
                </a:path>
                <a:path w="8124825" h="2321560">
                  <a:moveTo>
                    <a:pt x="716280" y="2321052"/>
                  </a:moveTo>
                  <a:lnTo>
                    <a:pt x="716280" y="2276856"/>
                  </a:lnTo>
                </a:path>
                <a:path w="8124825" h="2321560">
                  <a:moveTo>
                    <a:pt x="1392936" y="2321052"/>
                  </a:moveTo>
                  <a:lnTo>
                    <a:pt x="1392936" y="2276856"/>
                  </a:lnTo>
                </a:path>
                <a:path w="8124825" h="2321560">
                  <a:moveTo>
                    <a:pt x="2066544" y="2321052"/>
                  </a:moveTo>
                  <a:lnTo>
                    <a:pt x="2066544" y="2276856"/>
                  </a:lnTo>
                </a:path>
                <a:path w="8124825" h="2321560">
                  <a:moveTo>
                    <a:pt x="2737104" y="2321052"/>
                  </a:moveTo>
                  <a:lnTo>
                    <a:pt x="2737104" y="2276856"/>
                  </a:lnTo>
                </a:path>
                <a:path w="8124825" h="2321560">
                  <a:moveTo>
                    <a:pt x="3409188" y="2321052"/>
                  </a:moveTo>
                  <a:lnTo>
                    <a:pt x="3409188" y="2276855"/>
                  </a:lnTo>
                </a:path>
                <a:path w="8124825" h="2321560">
                  <a:moveTo>
                    <a:pt x="4087368" y="2321052"/>
                  </a:moveTo>
                  <a:lnTo>
                    <a:pt x="4087368" y="2276855"/>
                  </a:lnTo>
                </a:path>
                <a:path w="8124825" h="2321560">
                  <a:moveTo>
                    <a:pt x="4759452" y="2321052"/>
                  </a:moveTo>
                  <a:lnTo>
                    <a:pt x="4759452" y="2276855"/>
                  </a:lnTo>
                </a:path>
                <a:path w="8124825" h="2321560">
                  <a:moveTo>
                    <a:pt x="5431536" y="2321052"/>
                  </a:moveTo>
                  <a:lnTo>
                    <a:pt x="5431536" y="2276855"/>
                  </a:lnTo>
                </a:path>
                <a:path w="8124825" h="2321560">
                  <a:moveTo>
                    <a:pt x="6103620" y="2321052"/>
                  </a:moveTo>
                  <a:lnTo>
                    <a:pt x="6103620" y="2276855"/>
                  </a:lnTo>
                </a:path>
                <a:path w="8124825" h="2321560">
                  <a:moveTo>
                    <a:pt x="6780276" y="2321052"/>
                  </a:moveTo>
                  <a:lnTo>
                    <a:pt x="6780276" y="2276855"/>
                  </a:lnTo>
                </a:path>
                <a:path w="8124825" h="2321560">
                  <a:moveTo>
                    <a:pt x="7452360" y="2321052"/>
                  </a:moveTo>
                  <a:lnTo>
                    <a:pt x="7452360" y="2276855"/>
                  </a:lnTo>
                </a:path>
                <a:path w="8124825" h="2321560">
                  <a:moveTo>
                    <a:pt x="8124444" y="2321052"/>
                  </a:moveTo>
                  <a:lnTo>
                    <a:pt x="8124444" y="2276855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398469" y="3050644"/>
            <a:ext cx="8326120" cy="302839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1">
              <a:spcBef>
                <a:spcPts val="114"/>
              </a:spcBef>
            </a:pPr>
            <a:r>
              <a:rPr sz="1050" b="1" dirty="0">
                <a:latin typeface="Arial"/>
                <a:cs typeface="Arial"/>
              </a:rPr>
              <a:t>30</a:t>
            </a:r>
            <a:endParaRPr sz="105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500">
              <a:latin typeface="Arial"/>
              <a:cs typeface="Arial"/>
            </a:endParaRPr>
          </a:p>
          <a:p>
            <a:pPr marL="12701"/>
            <a:r>
              <a:rPr sz="1050" b="1" dirty="0">
                <a:latin typeface="Arial"/>
                <a:cs typeface="Arial"/>
              </a:rPr>
              <a:t>25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1"/>
            <a:r>
              <a:rPr sz="1050" b="1" dirty="0">
                <a:latin typeface="Arial"/>
                <a:cs typeface="Arial"/>
              </a:rPr>
              <a:t>20</a:t>
            </a:r>
            <a:endParaRPr sz="105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500">
              <a:latin typeface="Arial"/>
              <a:cs typeface="Arial"/>
            </a:endParaRPr>
          </a:p>
          <a:p>
            <a:pPr marL="12701"/>
            <a:r>
              <a:rPr sz="1050" b="1" dirty="0">
                <a:latin typeface="Arial"/>
                <a:cs typeface="Arial"/>
              </a:rPr>
              <a:t>15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1"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10</a:t>
            </a:r>
            <a:endParaRPr sz="105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1450">
              <a:latin typeface="Arial"/>
              <a:cs typeface="Arial"/>
            </a:endParaRPr>
          </a:p>
          <a:p>
            <a:pPr marL="86999"/>
            <a:r>
              <a:rPr sz="1050" b="1" spc="5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500">
              <a:latin typeface="Arial"/>
              <a:cs typeface="Arial"/>
            </a:endParaRPr>
          </a:p>
          <a:p>
            <a:pPr marL="86999"/>
            <a:r>
              <a:rPr sz="1050" b="1" spc="5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  <a:p>
            <a:pPr marL="354348" algn="ctr">
              <a:spcBef>
                <a:spcPts val="340"/>
              </a:spcBef>
              <a:tabLst>
                <a:tab pos="1024941" algn="l"/>
                <a:tab pos="1703790" algn="l"/>
                <a:tab pos="2377559" algn="l"/>
                <a:tab pos="3047517" algn="l"/>
                <a:tab pos="3720651" algn="l"/>
                <a:tab pos="4400135" algn="l"/>
                <a:tab pos="5068189" algn="l"/>
                <a:tab pos="5740687" algn="l"/>
                <a:tab pos="6412550" algn="l"/>
              </a:tabLst>
            </a:pPr>
            <a:r>
              <a:rPr sz="1050" b="1" spc="20" dirty="0">
                <a:latin typeface="Times New Roman"/>
                <a:cs typeface="Times New Roman"/>
              </a:rPr>
              <a:t>00</a:t>
            </a:r>
            <a:r>
              <a:rPr sz="1050" b="1" spc="5" dirty="0">
                <a:latin typeface="Times New Roman"/>
                <a:cs typeface="Times New Roman"/>
              </a:rPr>
              <a:t> |---</a:t>
            </a:r>
            <a:r>
              <a:rPr sz="1050" b="1" spc="-50" dirty="0">
                <a:latin typeface="Times New Roman"/>
                <a:cs typeface="Times New Roman"/>
              </a:rPr>
              <a:t> </a:t>
            </a:r>
            <a:r>
              <a:rPr sz="1050" b="1" spc="20" dirty="0">
                <a:latin typeface="Times New Roman"/>
                <a:cs typeface="Times New Roman"/>
              </a:rPr>
              <a:t>09	10</a:t>
            </a:r>
            <a:r>
              <a:rPr sz="1050" b="1" spc="40" dirty="0">
                <a:latin typeface="Times New Roman"/>
                <a:cs typeface="Times New Roman"/>
              </a:rPr>
              <a:t> </a:t>
            </a:r>
            <a:r>
              <a:rPr sz="1050" b="1" spc="-5" dirty="0">
                <a:latin typeface="Times New Roman"/>
                <a:cs typeface="Times New Roman"/>
              </a:rPr>
              <a:t>|--- </a:t>
            </a:r>
            <a:r>
              <a:rPr sz="1050" b="1" dirty="0">
                <a:latin typeface="Times New Roman"/>
                <a:cs typeface="Times New Roman"/>
              </a:rPr>
              <a:t>19	</a:t>
            </a:r>
            <a:r>
              <a:rPr sz="1050" b="1" spc="15" dirty="0">
                <a:latin typeface="Times New Roman"/>
                <a:cs typeface="Times New Roman"/>
              </a:rPr>
              <a:t>20</a:t>
            </a:r>
            <a:r>
              <a:rPr sz="1050" b="1" spc="35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|---</a:t>
            </a:r>
            <a:r>
              <a:rPr sz="1050" b="1" spc="-30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29	30</a:t>
            </a:r>
            <a:r>
              <a:rPr sz="1050" b="1" spc="40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|---</a:t>
            </a:r>
            <a:r>
              <a:rPr sz="1050" b="1" spc="-30" dirty="0">
                <a:latin typeface="Times New Roman"/>
                <a:cs typeface="Times New Roman"/>
              </a:rPr>
              <a:t> </a:t>
            </a:r>
            <a:r>
              <a:rPr sz="1050" b="1" spc="15" dirty="0">
                <a:latin typeface="Times New Roman"/>
                <a:cs typeface="Times New Roman"/>
              </a:rPr>
              <a:t>39	</a:t>
            </a:r>
            <a:r>
              <a:rPr sz="1050" b="1" spc="20" dirty="0">
                <a:latin typeface="Times New Roman"/>
                <a:cs typeface="Times New Roman"/>
              </a:rPr>
              <a:t>40 </a:t>
            </a:r>
            <a:r>
              <a:rPr sz="1050" b="1" spc="5" dirty="0">
                <a:latin typeface="Times New Roman"/>
                <a:cs typeface="Times New Roman"/>
              </a:rPr>
              <a:t>|---</a:t>
            </a:r>
            <a:r>
              <a:rPr sz="1050" b="1" spc="-20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49	</a:t>
            </a:r>
            <a:r>
              <a:rPr sz="1050" b="1" spc="10" dirty="0">
                <a:latin typeface="Times New Roman"/>
                <a:cs typeface="Times New Roman"/>
              </a:rPr>
              <a:t>50</a:t>
            </a:r>
            <a:r>
              <a:rPr sz="1050" b="1" spc="40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|---</a:t>
            </a:r>
            <a:r>
              <a:rPr sz="1050" b="1" spc="-35" dirty="0">
                <a:latin typeface="Times New Roman"/>
                <a:cs typeface="Times New Roman"/>
              </a:rPr>
              <a:t> </a:t>
            </a:r>
            <a:r>
              <a:rPr sz="1050" b="1" spc="20" dirty="0">
                <a:latin typeface="Times New Roman"/>
                <a:cs typeface="Times New Roman"/>
              </a:rPr>
              <a:t>59	</a:t>
            </a:r>
            <a:r>
              <a:rPr sz="1050" b="1" dirty="0">
                <a:latin typeface="Times New Roman"/>
                <a:cs typeface="Times New Roman"/>
              </a:rPr>
              <a:t>60</a:t>
            </a:r>
            <a:r>
              <a:rPr sz="1050" b="1" spc="50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|---</a:t>
            </a:r>
            <a:r>
              <a:rPr sz="1050" b="1" spc="-40" dirty="0">
                <a:latin typeface="Times New Roman"/>
                <a:cs typeface="Times New Roman"/>
              </a:rPr>
              <a:t> </a:t>
            </a:r>
            <a:r>
              <a:rPr sz="1050" b="1" spc="25" dirty="0">
                <a:latin typeface="Times New Roman"/>
                <a:cs typeface="Times New Roman"/>
              </a:rPr>
              <a:t>69	70</a:t>
            </a:r>
            <a:r>
              <a:rPr sz="1050" b="1" spc="5" dirty="0">
                <a:latin typeface="Times New Roman"/>
                <a:cs typeface="Times New Roman"/>
              </a:rPr>
              <a:t> |---</a:t>
            </a:r>
            <a:r>
              <a:rPr sz="1050" b="1" spc="-40" dirty="0">
                <a:latin typeface="Times New Roman"/>
                <a:cs typeface="Times New Roman"/>
              </a:rPr>
              <a:t> </a:t>
            </a:r>
            <a:r>
              <a:rPr sz="1050" b="1" spc="15" dirty="0">
                <a:latin typeface="Times New Roman"/>
                <a:cs typeface="Times New Roman"/>
              </a:rPr>
              <a:t>79	</a:t>
            </a:r>
            <a:r>
              <a:rPr sz="1050" b="1" spc="20" dirty="0">
                <a:latin typeface="Times New Roman"/>
                <a:cs typeface="Times New Roman"/>
              </a:rPr>
              <a:t>80</a:t>
            </a:r>
            <a:r>
              <a:rPr sz="1050" b="1" spc="30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|---</a:t>
            </a:r>
            <a:r>
              <a:rPr sz="1050" b="1" spc="-40" dirty="0">
                <a:latin typeface="Times New Roman"/>
                <a:cs typeface="Times New Roman"/>
              </a:rPr>
              <a:t> </a:t>
            </a:r>
            <a:r>
              <a:rPr sz="1050" b="1" spc="25" dirty="0">
                <a:latin typeface="Times New Roman"/>
                <a:cs typeface="Times New Roman"/>
              </a:rPr>
              <a:t>89	90 </a:t>
            </a:r>
            <a:r>
              <a:rPr sz="1050" b="1" spc="5" dirty="0">
                <a:latin typeface="Times New Roman"/>
                <a:cs typeface="Times New Roman"/>
              </a:rPr>
              <a:t>|--- </a:t>
            </a:r>
            <a:r>
              <a:rPr sz="1050" b="1" spc="20" dirty="0">
                <a:latin typeface="Times New Roman"/>
                <a:cs typeface="Times New Roman"/>
              </a:rPr>
              <a:t>99 100 </a:t>
            </a:r>
            <a:r>
              <a:rPr sz="1050" b="1" spc="10" dirty="0">
                <a:latin typeface="Times New Roman"/>
                <a:cs typeface="Times New Roman"/>
              </a:rPr>
              <a:t>|-- </a:t>
            </a:r>
            <a:r>
              <a:rPr sz="1050" b="1" spc="25" dirty="0">
                <a:latin typeface="Times New Roman"/>
                <a:cs typeface="Times New Roman"/>
              </a:rPr>
              <a:t>109 </a:t>
            </a:r>
            <a:r>
              <a:rPr sz="1050" b="1" spc="15" dirty="0">
                <a:latin typeface="Times New Roman"/>
                <a:cs typeface="Times New Roman"/>
              </a:rPr>
              <a:t>110 </a:t>
            </a:r>
            <a:r>
              <a:rPr sz="1050" b="1" spc="5" dirty="0">
                <a:latin typeface="Times New Roman"/>
                <a:cs typeface="Times New Roman"/>
              </a:rPr>
              <a:t>|--</a:t>
            </a:r>
            <a:r>
              <a:rPr sz="1050" b="1" spc="30" dirty="0">
                <a:latin typeface="Times New Roman"/>
                <a:cs typeface="Times New Roman"/>
              </a:rPr>
              <a:t> </a:t>
            </a:r>
            <a:r>
              <a:rPr sz="1050" b="1" spc="15" dirty="0">
                <a:latin typeface="Times New Roman"/>
                <a:cs typeface="Times New Roman"/>
              </a:rPr>
              <a:t>119</a:t>
            </a:r>
            <a:endParaRPr sz="1050">
              <a:latin typeface="Times New Roman"/>
              <a:cs typeface="Times New Roman"/>
            </a:endParaRPr>
          </a:p>
          <a:p>
            <a:pPr marL="296560" algn="ctr">
              <a:spcBef>
                <a:spcPts val="680"/>
              </a:spcBef>
            </a:pPr>
            <a:r>
              <a:rPr sz="1400" b="1" spc="-10" dirty="0">
                <a:latin typeface="Arial"/>
                <a:cs typeface="Arial"/>
              </a:rPr>
              <a:t>Classes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08558" y="3808204"/>
            <a:ext cx="204351" cy="9734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1">
              <a:lnSpc>
                <a:spcPts val="1655"/>
              </a:lnSpc>
            </a:pPr>
            <a:r>
              <a:rPr sz="1400" b="1" spc="-5" dirty="0">
                <a:latin typeface="Arial"/>
                <a:cs typeface="Arial"/>
              </a:rPr>
              <a:t>Freqüência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7004" y="398766"/>
            <a:ext cx="4422140" cy="144116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1">
              <a:spcBef>
                <a:spcPts val="125"/>
              </a:spcBef>
            </a:pPr>
            <a:r>
              <a:rPr spc="10" dirty="0"/>
              <a:t>Representação</a:t>
            </a:r>
            <a:r>
              <a:rPr spc="-25" dirty="0"/>
              <a:t> </a:t>
            </a:r>
            <a:r>
              <a:rPr spc="10" dirty="0"/>
              <a:t>Gráfica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66979" y="2182714"/>
            <a:ext cx="6524625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91814" indent="-379749">
              <a:spcBef>
                <a:spcPts val="130"/>
              </a:spcBef>
              <a:buClr>
                <a:srgbClr val="FF0000"/>
              </a:buClr>
              <a:buSzPct val="64583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400" dirty="0">
                <a:latin typeface="Times New Roman"/>
                <a:cs typeface="Times New Roman"/>
              </a:rPr>
              <a:t>Exemplo </a:t>
            </a:r>
            <a:r>
              <a:rPr sz="2400" spc="10" dirty="0">
                <a:latin typeface="Times New Roman"/>
                <a:cs typeface="Times New Roman"/>
              </a:rPr>
              <a:t>de </a:t>
            </a:r>
            <a:r>
              <a:rPr sz="2400" spc="15" dirty="0">
                <a:latin typeface="Times New Roman"/>
                <a:cs typeface="Times New Roman"/>
              </a:rPr>
              <a:t>um </a:t>
            </a:r>
            <a:r>
              <a:rPr sz="2400" spc="10" dirty="0">
                <a:latin typeface="Times New Roman"/>
                <a:cs typeface="Times New Roman"/>
              </a:rPr>
              <a:t>histograma </a:t>
            </a:r>
            <a:r>
              <a:rPr sz="2400" spc="5" dirty="0">
                <a:latin typeface="Times New Roman"/>
                <a:cs typeface="Times New Roman"/>
              </a:rPr>
              <a:t>para </a:t>
            </a:r>
            <a:r>
              <a:rPr sz="2400" spc="10" dirty="0">
                <a:latin typeface="Times New Roman"/>
                <a:cs typeface="Times New Roman"/>
              </a:rPr>
              <a:t>os dados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abaixo.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517021"/>
              </p:ext>
            </p:extLst>
          </p:nvPr>
        </p:nvGraphicFramePr>
        <p:xfrm>
          <a:off x="3466979" y="3594100"/>
          <a:ext cx="9300490" cy="5029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62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6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381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86870">
                <a:tc>
                  <a:txBody>
                    <a:bodyPr/>
                    <a:lstStyle/>
                    <a:p>
                      <a:pPr marL="57150" algn="ctr">
                        <a:lnSpc>
                          <a:spcPts val="2120"/>
                        </a:lnSpc>
                        <a:spcBef>
                          <a:spcPts val="10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15.8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525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  <a:spcBef>
                          <a:spcPts val="10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26.4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525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  <a:spcBef>
                          <a:spcPts val="10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17.3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525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  <a:spcBef>
                          <a:spcPts val="10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11.2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525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0"/>
                        </a:lnSpc>
                        <a:spcBef>
                          <a:spcPts val="10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23.9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525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  <a:spcBef>
                          <a:spcPts val="10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24.8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525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  <a:spcBef>
                          <a:spcPts val="1065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18.7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525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120"/>
                        </a:lnSpc>
                        <a:spcBef>
                          <a:spcPts val="10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13.9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525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  <a:spcBef>
                          <a:spcPts val="1065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9.0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525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120"/>
                        </a:lnSpc>
                        <a:spcBef>
                          <a:spcPts val="10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13.2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525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marL="57150"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22.7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9.8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6.2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14.7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17.5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26.1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12.8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28.6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17.6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97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23.7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marL="57150"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26.8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22.7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18.0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20.5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11.0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20.9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15.5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19.4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16.7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97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10.7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marL="57150" algn="ctr">
                        <a:lnSpc>
                          <a:spcPts val="197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19.1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15.2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22.9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5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26.6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20.4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21.4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19.2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7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21.6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97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16.9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975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19.0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marL="57150" algn="ctr">
                        <a:lnSpc>
                          <a:spcPts val="197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18.5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23.0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24.6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5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20.1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16.2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18.0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975"/>
                        </a:lnSpc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7.7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7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13.5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97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23.5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975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14.5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marL="57150"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14.4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29.6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19.4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17.0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20.8</a:t>
                      </a: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24.3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22.5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24.6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18.4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97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18.1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marL="62230" algn="ctr">
                        <a:lnSpc>
                          <a:spcPts val="1970"/>
                        </a:lnSpc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8.3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21.9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12.3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22.3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13.3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11.8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19.3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20.0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97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25.7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970"/>
                        </a:lnSpc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31.8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6050">
                <a:tc>
                  <a:txBody>
                    <a:bodyPr/>
                    <a:lstStyle/>
                    <a:p>
                      <a:pPr marL="57150" algn="ctr">
                        <a:lnSpc>
                          <a:spcPts val="199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25.9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10.5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15.9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27.5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9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18.1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17.9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995"/>
                        </a:lnSpc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9.4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9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24.1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99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20.1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995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28.5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7007" y="398766"/>
            <a:ext cx="4197985" cy="144116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1">
              <a:spcBef>
                <a:spcPts val="125"/>
              </a:spcBef>
            </a:pPr>
            <a:r>
              <a:rPr i="1" spc="10" dirty="0"/>
              <a:t>Representação</a:t>
            </a:r>
            <a:r>
              <a:rPr i="1" spc="-35" dirty="0"/>
              <a:t> </a:t>
            </a:r>
            <a:r>
              <a:rPr i="1" spc="10" dirty="0"/>
              <a:t>Gráfica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83709" y="2005576"/>
            <a:ext cx="3763645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0545" indent="-378479">
              <a:spcBef>
                <a:spcPts val="105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2200" b="1" dirty="0">
                <a:latin typeface="Times New Roman"/>
                <a:cs typeface="Times New Roman"/>
              </a:rPr>
              <a:t>Distribuição </a:t>
            </a:r>
            <a:r>
              <a:rPr sz="2200" b="1" spc="-10" dirty="0">
                <a:latin typeface="Times New Roman"/>
                <a:cs typeface="Times New Roman"/>
              </a:rPr>
              <a:t>de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Freqüências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627276" y="2836930"/>
          <a:ext cx="4930140" cy="323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4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857">
                <a:tc>
                  <a:txBody>
                    <a:bodyPr/>
                    <a:lstStyle/>
                    <a:p>
                      <a:pPr marL="9188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900" b="1" spc="10" dirty="0">
                          <a:latin typeface="Times New Roman"/>
                          <a:cs typeface="Times New Roman"/>
                        </a:rPr>
                        <a:t>Classes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900" b="1" spc="10" dirty="0">
                          <a:latin typeface="Times New Roman"/>
                          <a:cs typeface="Times New Roman"/>
                        </a:rPr>
                        <a:t>Freqüências ( </a:t>
                      </a:r>
                      <a:r>
                        <a:rPr sz="2500" i="1" baseline="3367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500" i="1" spc="-442" baseline="3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-7" baseline="-16666" dirty="0">
                          <a:latin typeface="Times New Roman"/>
                          <a:cs typeface="Times New Roman"/>
                        </a:rPr>
                        <a:t>j </a:t>
                      </a:r>
                      <a:r>
                        <a:rPr sz="1900" b="1" spc="10" dirty="0">
                          <a:latin typeface="Times New Roman"/>
                          <a:cs typeface="Times New Roman"/>
                        </a:rPr>
                        <a:t>)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70">
                <a:tc>
                  <a:txBody>
                    <a:bodyPr/>
                    <a:lstStyle/>
                    <a:p>
                      <a:pPr marL="779780">
                        <a:lnSpc>
                          <a:spcPts val="2280"/>
                        </a:lnSpc>
                        <a:spcBef>
                          <a:spcPts val="55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5.0 </a:t>
                      </a:r>
                      <a:r>
                        <a:rPr sz="1900" spc="15" dirty="0">
                          <a:latin typeface="Times New Roman"/>
                          <a:cs typeface="Times New Roman"/>
                        </a:rPr>
                        <a:t>|---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8.0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8910" algn="ctr">
                        <a:lnSpc>
                          <a:spcPts val="2280"/>
                        </a:lnSpc>
                        <a:spcBef>
                          <a:spcPts val="5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marR="487045" algn="r">
                        <a:lnSpc>
                          <a:spcPts val="211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8.0 </a:t>
                      </a:r>
                      <a:r>
                        <a:rPr sz="1900" spc="15" dirty="0">
                          <a:latin typeface="Times New Roman"/>
                          <a:cs typeface="Times New Roman"/>
                        </a:rPr>
                        <a:t>|---</a:t>
                      </a:r>
                      <a:r>
                        <a:rPr sz="1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11.0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 algn="ctr">
                        <a:lnSpc>
                          <a:spcPts val="211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02">
                <a:tc>
                  <a:txBody>
                    <a:bodyPr/>
                    <a:lstStyle/>
                    <a:p>
                      <a:pPr marR="454025" algn="r">
                        <a:lnSpc>
                          <a:spcPts val="211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11.0 </a:t>
                      </a:r>
                      <a:r>
                        <a:rPr sz="1900" spc="10" dirty="0">
                          <a:latin typeface="Times New Roman"/>
                          <a:cs typeface="Times New Roman"/>
                        </a:rPr>
                        <a:t>|---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14.0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 algn="ctr">
                        <a:lnSpc>
                          <a:spcPts val="211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202">
                <a:tc>
                  <a:txBody>
                    <a:bodyPr/>
                    <a:lstStyle/>
                    <a:p>
                      <a:pPr marR="454025" algn="r">
                        <a:lnSpc>
                          <a:spcPts val="211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14.0 </a:t>
                      </a:r>
                      <a:r>
                        <a:rPr sz="1900" spc="10" dirty="0">
                          <a:latin typeface="Times New Roman"/>
                          <a:cs typeface="Times New Roman"/>
                        </a:rPr>
                        <a:t>|---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17.0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 algn="ctr">
                        <a:lnSpc>
                          <a:spcPts val="2115"/>
                        </a:lnSpc>
                      </a:pPr>
                      <a:r>
                        <a:rPr sz="1900" spc="1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202">
                <a:tc>
                  <a:txBody>
                    <a:bodyPr/>
                    <a:lstStyle/>
                    <a:p>
                      <a:pPr marR="454025" algn="r">
                        <a:lnSpc>
                          <a:spcPts val="211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17.0 </a:t>
                      </a:r>
                      <a:r>
                        <a:rPr sz="1900" spc="10" dirty="0">
                          <a:latin typeface="Times New Roman"/>
                          <a:cs typeface="Times New Roman"/>
                        </a:rPr>
                        <a:t>|---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20.0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 algn="ctr">
                        <a:lnSpc>
                          <a:spcPts val="2115"/>
                        </a:lnSpc>
                      </a:pPr>
                      <a:r>
                        <a:rPr sz="1900" spc="1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02">
                <a:tc>
                  <a:txBody>
                    <a:bodyPr/>
                    <a:lstStyle/>
                    <a:p>
                      <a:pPr marR="454025" algn="r">
                        <a:lnSpc>
                          <a:spcPts val="211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20.0 </a:t>
                      </a:r>
                      <a:r>
                        <a:rPr sz="1900" spc="10" dirty="0">
                          <a:latin typeface="Times New Roman"/>
                          <a:cs typeface="Times New Roman"/>
                        </a:rPr>
                        <a:t>|---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23.0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 algn="ctr">
                        <a:lnSpc>
                          <a:spcPts val="2115"/>
                        </a:lnSpc>
                      </a:pPr>
                      <a:r>
                        <a:rPr sz="1900" spc="1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marR="454025" algn="r">
                        <a:lnSpc>
                          <a:spcPts val="211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23.0 </a:t>
                      </a:r>
                      <a:r>
                        <a:rPr sz="1900" spc="10" dirty="0">
                          <a:latin typeface="Times New Roman"/>
                          <a:cs typeface="Times New Roman"/>
                        </a:rPr>
                        <a:t>|---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26.0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 algn="ctr">
                        <a:lnSpc>
                          <a:spcPts val="2115"/>
                        </a:lnSpc>
                      </a:pPr>
                      <a:r>
                        <a:rPr sz="19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marR="454025" algn="r">
                        <a:lnSpc>
                          <a:spcPts val="211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26.0 </a:t>
                      </a:r>
                      <a:r>
                        <a:rPr sz="1900" spc="10" dirty="0">
                          <a:latin typeface="Times New Roman"/>
                          <a:cs typeface="Times New Roman"/>
                        </a:rPr>
                        <a:t>|---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29.0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 algn="ctr">
                        <a:lnSpc>
                          <a:spcPts val="211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387">
                <a:tc>
                  <a:txBody>
                    <a:bodyPr/>
                    <a:lstStyle/>
                    <a:p>
                      <a:pPr marR="454025" algn="r">
                        <a:lnSpc>
                          <a:spcPts val="203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29.0 </a:t>
                      </a:r>
                      <a:r>
                        <a:rPr sz="1900" spc="10" dirty="0">
                          <a:latin typeface="Times New Roman"/>
                          <a:cs typeface="Times New Roman"/>
                        </a:rPr>
                        <a:t>|---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32.0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 algn="ctr">
                        <a:lnSpc>
                          <a:spcPts val="203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057">
                <a:tc>
                  <a:txBody>
                    <a:bodyPr/>
                    <a:lstStyle/>
                    <a:p>
                      <a:pPr marL="186690" algn="ctr">
                        <a:lnSpc>
                          <a:spcPts val="2215"/>
                        </a:lnSpc>
                        <a:spcBef>
                          <a:spcPts val="25"/>
                        </a:spcBef>
                      </a:pPr>
                      <a:r>
                        <a:rPr sz="1900" b="1" spc="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algn="ctr">
                        <a:lnSpc>
                          <a:spcPts val="2215"/>
                        </a:lnSpc>
                        <a:spcBef>
                          <a:spcPts val="25"/>
                        </a:spcBef>
                      </a:pPr>
                      <a:r>
                        <a:rPr sz="1900" b="1" spc="15" dirty="0">
                          <a:latin typeface="Times New Roman"/>
                          <a:cs typeface="Times New Roman"/>
                        </a:rPr>
                        <a:t>80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7007" y="398766"/>
            <a:ext cx="4197985" cy="144116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1">
              <a:spcBef>
                <a:spcPts val="125"/>
              </a:spcBef>
            </a:pPr>
            <a:r>
              <a:rPr i="1" spc="10" dirty="0"/>
              <a:t>Representação</a:t>
            </a:r>
            <a:r>
              <a:rPr i="1" spc="-35" dirty="0"/>
              <a:t> </a:t>
            </a:r>
            <a:r>
              <a:rPr i="1" spc="10" dirty="0"/>
              <a:t>Gráfica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66947" y="2186932"/>
            <a:ext cx="1920239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1814" indent="-379749">
              <a:spcBef>
                <a:spcPts val="105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Histogramas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402740" y="2222758"/>
            <a:ext cx="4998085" cy="1339215"/>
            <a:chOff x="4620767" y="2222754"/>
            <a:chExt cx="4998085" cy="1339215"/>
          </a:xfrm>
        </p:grpSpPr>
        <p:sp>
          <p:nvSpPr>
            <p:cNvPr id="10" name="object 10"/>
            <p:cNvSpPr/>
            <p:nvPr/>
          </p:nvSpPr>
          <p:spPr>
            <a:xfrm>
              <a:off x="4642103" y="3415284"/>
              <a:ext cx="558165" cy="125095"/>
            </a:xfrm>
            <a:custGeom>
              <a:avLst/>
              <a:gdLst/>
              <a:ahLst/>
              <a:cxnLst/>
              <a:rect l="l" t="t" r="r" b="b"/>
              <a:pathLst>
                <a:path w="558164" h="125095">
                  <a:moveTo>
                    <a:pt x="0" y="124968"/>
                  </a:moveTo>
                  <a:lnTo>
                    <a:pt x="0" y="0"/>
                  </a:lnTo>
                  <a:lnTo>
                    <a:pt x="557784" y="0"/>
                  </a:lnTo>
                  <a:lnTo>
                    <a:pt x="557784" y="124968"/>
                  </a:lnTo>
                  <a:lnTo>
                    <a:pt x="0" y="124968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2103" y="3415284"/>
              <a:ext cx="558165" cy="125095"/>
            </a:xfrm>
            <a:custGeom>
              <a:avLst/>
              <a:gdLst/>
              <a:ahLst/>
              <a:cxnLst/>
              <a:rect l="l" t="t" r="r" b="b"/>
              <a:pathLst>
                <a:path w="558164" h="125095">
                  <a:moveTo>
                    <a:pt x="0" y="124968"/>
                  </a:moveTo>
                  <a:lnTo>
                    <a:pt x="0" y="0"/>
                  </a:lnTo>
                  <a:lnTo>
                    <a:pt x="557784" y="0"/>
                  </a:lnTo>
                  <a:lnTo>
                    <a:pt x="557784" y="124967"/>
                  </a:lnTo>
                  <a:lnTo>
                    <a:pt x="0" y="124968"/>
                  </a:lnTo>
                  <a:close/>
                </a:path>
                <a:path w="558164" h="12509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99887" y="3078480"/>
              <a:ext cx="546100" cy="462280"/>
            </a:xfrm>
            <a:custGeom>
              <a:avLst/>
              <a:gdLst/>
              <a:ahLst/>
              <a:cxnLst/>
              <a:rect l="l" t="t" r="r" b="b"/>
              <a:pathLst>
                <a:path w="546100" h="462279">
                  <a:moveTo>
                    <a:pt x="0" y="461772"/>
                  </a:moveTo>
                  <a:lnTo>
                    <a:pt x="0" y="0"/>
                  </a:lnTo>
                  <a:lnTo>
                    <a:pt x="545592" y="0"/>
                  </a:lnTo>
                  <a:lnTo>
                    <a:pt x="545592" y="461772"/>
                  </a:lnTo>
                  <a:lnTo>
                    <a:pt x="0" y="461772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99887" y="3078480"/>
              <a:ext cx="546100" cy="462280"/>
            </a:xfrm>
            <a:custGeom>
              <a:avLst/>
              <a:gdLst/>
              <a:ahLst/>
              <a:cxnLst/>
              <a:rect l="l" t="t" r="r" b="b"/>
              <a:pathLst>
                <a:path w="546100" h="462279">
                  <a:moveTo>
                    <a:pt x="0" y="461772"/>
                  </a:moveTo>
                  <a:lnTo>
                    <a:pt x="0" y="0"/>
                  </a:lnTo>
                  <a:lnTo>
                    <a:pt x="545592" y="0"/>
                  </a:lnTo>
                  <a:lnTo>
                    <a:pt x="545592" y="461772"/>
                  </a:lnTo>
                  <a:lnTo>
                    <a:pt x="0" y="461772"/>
                  </a:lnTo>
                  <a:close/>
                </a:path>
                <a:path w="546100" h="462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45479" y="3015996"/>
              <a:ext cx="558165" cy="524510"/>
            </a:xfrm>
            <a:custGeom>
              <a:avLst/>
              <a:gdLst/>
              <a:ahLst/>
              <a:cxnLst/>
              <a:rect l="l" t="t" r="r" b="b"/>
              <a:pathLst>
                <a:path w="558164" h="524510">
                  <a:moveTo>
                    <a:pt x="0" y="524256"/>
                  </a:moveTo>
                  <a:lnTo>
                    <a:pt x="0" y="0"/>
                  </a:lnTo>
                  <a:lnTo>
                    <a:pt x="557784" y="0"/>
                  </a:lnTo>
                  <a:lnTo>
                    <a:pt x="557784" y="524256"/>
                  </a:lnTo>
                  <a:lnTo>
                    <a:pt x="0" y="524256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45479" y="3015996"/>
              <a:ext cx="558165" cy="524510"/>
            </a:xfrm>
            <a:custGeom>
              <a:avLst/>
              <a:gdLst/>
              <a:ahLst/>
              <a:cxnLst/>
              <a:rect l="l" t="t" r="r" b="b"/>
              <a:pathLst>
                <a:path w="558164" h="524510">
                  <a:moveTo>
                    <a:pt x="0" y="524255"/>
                  </a:moveTo>
                  <a:lnTo>
                    <a:pt x="0" y="0"/>
                  </a:lnTo>
                  <a:lnTo>
                    <a:pt x="557783" y="0"/>
                  </a:lnTo>
                  <a:lnTo>
                    <a:pt x="557783" y="524255"/>
                  </a:lnTo>
                  <a:lnTo>
                    <a:pt x="0" y="524255"/>
                  </a:lnTo>
                  <a:close/>
                </a:path>
                <a:path w="558164" h="52451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03263" y="2814828"/>
              <a:ext cx="546100" cy="725805"/>
            </a:xfrm>
            <a:custGeom>
              <a:avLst/>
              <a:gdLst/>
              <a:ahLst/>
              <a:cxnLst/>
              <a:rect l="l" t="t" r="r" b="b"/>
              <a:pathLst>
                <a:path w="546100" h="725804">
                  <a:moveTo>
                    <a:pt x="0" y="725424"/>
                  </a:moveTo>
                  <a:lnTo>
                    <a:pt x="0" y="0"/>
                  </a:lnTo>
                  <a:lnTo>
                    <a:pt x="545592" y="0"/>
                  </a:lnTo>
                  <a:lnTo>
                    <a:pt x="545592" y="725424"/>
                  </a:lnTo>
                  <a:lnTo>
                    <a:pt x="0" y="725424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03263" y="2814828"/>
              <a:ext cx="546100" cy="725805"/>
            </a:xfrm>
            <a:custGeom>
              <a:avLst/>
              <a:gdLst/>
              <a:ahLst/>
              <a:cxnLst/>
              <a:rect l="l" t="t" r="r" b="b"/>
              <a:pathLst>
                <a:path w="546100" h="725804">
                  <a:moveTo>
                    <a:pt x="0" y="725424"/>
                  </a:moveTo>
                  <a:lnTo>
                    <a:pt x="0" y="0"/>
                  </a:lnTo>
                  <a:lnTo>
                    <a:pt x="545592" y="0"/>
                  </a:lnTo>
                  <a:lnTo>
                    <a:pt x="545592" y="725424"/>
                  </a:lnTo>
                  <a:lnTo>
                    <a:pt x="0" y="725424"/>
                  </a:lnTo>
                  <a:close/>
                </a:path>
                <a:path w="546100" h="725804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48855" y="2363724"/>
              <a:ext cx="558165" cy="1176655"/>
            </a:xfrm>
            <a:custGeom>
              <a:avLst/>
              <a:gdLst/>
              <a:ahLst/>
              <a:cxnLst/>
              <a:rect l="l" t="t" r="r" b="b"/>
              <a:pathLst>
                <a:path w="558165" h="1176654">
                  <a:moveTo>
                    <a:pt x="0" y="1176528"/>
                  </a:moveTo>
                  <a:lnTo>
                    <a:pt x="0" y="0"/>
                  </a:lnTo>
                  <a:lnTo>
                    <a:pt x="557784" y="0"/>
                  </a:lnTo>
                  <a:lnTo>
                    <a:pt x="557784" y="1176528"/>
                  </a:lnTo>
                  <a:lnTo>
                    <a:pt x="0" y="1176528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48855" y="2363724"/>
              <a:ext cx="558165" cy="1176655"/>
            </a:xfrm>
            <a:custGeom>
              <a:avLst/>
              <a:gdLst/>
              <a:ahLst/>
              <a:cxnLst/>
              <a:rect l="l" t="t" r="r" b="b"/>
              <a:pathLst>
                <a:path w="558165" h="1176654">
                  <a:moveTo>
                    <a:pt x="0" y="1176527"/>
                  </a:moveTo>
                  <a:lnTo>
                    <a:pt x="0" y="0"/>
                  </a:lnTo>
                  <a:lnTo>
                    <a:pt x="557784" y="0"/>
                  </a:lnTo>
                  <a:lnTo>
                    <a:pt x="557784" y="1176527"/>
                  </a:lnTo>
                  <a:lnTo>
                    <a:pt x="0" y="1176527"/>
                  </a:lnTo>
                  <a:close/>
                </a:path>
                <a:path w="558165" h="1176654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06639" y="2552700"/>
              <a:ext cx="546100" cy="988060"/>
            </a:xfrm>
            <a:custGeom>
              <a:avLst/>
              <a:gdLst/>
              <a:ahLst/>
              <a:cxnLst/>
              <a:rect l="l" t="t" r="r" b="b"/>
              <a:pathLst>
                <a:path w="546100" h="988060">
                  <a:moveTo>
                    <a:pt x="0" y="987552"/>
                  </a:moveTo>
                  <a:lnTo>
                    <a:pt x="0" y="0"/>
                  </a:lnTo>
                  <a:lnTo>
                    <a:pt x="545592" y="0"/>
                  </a:lnTo>
                  <a:lnTo>
                    <a:pt x="545592" y="987552"/>
                  </a:lnTo>
                  <a:lnTo>
                    <a:pt x="0" y="987552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06639" y="2552700"/>
              <a:ext cx="546100" cy="988060"/>
            </a:xfrm>
            <a:custGeom>
              <a:avLst/>
              <a:gdLst/>
              <a:ahLst/>
              <a:cxnLst/>
              <a:rect l="l" t="t" r="r" b="b"/>
              <a:pathLst>
                <a:path w="546100" h="988060">
                  <a:moveTo>
                    <a:pt x="0" y="987551"/>
                  </a:moveTo>
                  <a:lnTo>
                    <a:pt x="0" y="0"/>
                  </a:lnTo>
                  <a:lnTo>
                    <a:pt x="545591" y="0"/>
                  </a:lnTo>
                  <a:lnTo>
                    <a:pt x="545591" y="987551"/>
                  </a:lnTo>
                  <a:lnTo>
                    <a:pt x="0" y="987551"/>
                  </a:lnTo>
                  <a:close/>
                </a:path>
                <a:path w="546100" h="98806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52232" y="2889504"/>
              <a:ext cx="558165" cy="650875"/>
            </a:xfrm>
            <a:custGeom>
              <a:avLst/>
              <a:gdLst/>
              <a:ahLst/>
              <a:cxnLst/>
              <a:rect l="l" t="t" r="r" b="b"/>
              <a:pathLst>
                <a:path w="558165" h="650875">
                  <a:moveTo>
                    <a:pt x="0" y="650748"/>
                  </a:moveTo>
                  <a:lnTo>
                    <a:pt x="0" y="0"/>
                  </a:lnTo>
                  <a:lnTo>
                    <a:pt x="557784" y="0"/>
                  </a:lnTo>
                  <a:lnTo>
                    <a:pt x="557784" y="650748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52232" y="2889504"/>
              <a:ext cx="558165" cy="650875"/>
            </a:xfrm>
            <a:custGeom>
              <a:avLst/>
              <a:gdLst/>
              <a:ahLst/>
              <a:cxnLst/>
              <a:rect l="l" t="t" r="r" b="b"/>
              <a:pathLst>
                <a:path w="558165" h="650875">
                  <a:moveTo>
                    <a:pt x="0" y="650748"/>
                  </a:moveTo>
                  <a:lnTo>
                    <a:pt x="0" y="0"/>
                  </a:lnTo>
                  <a:lnTo>
                    <a:pt x="557783" y="0"/>
                  </a:lnTo>
                  <a:lnTo>
                    <a:pt x="557784" y="650748"/>
                  </a:lnTo>
                  <a:lnTo>
                    <a:pt x="0" y="650748"/>
                  </a:lnTo>
                  <a:close/>
                </a:path>
                <a:path w="558165" h="65087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10015" y="3078480"/>
              <a:ext cx="547370" cy="462280"/>
            </a:xfrm>
            <a:custGeom>
              <a:avLst/>
              <a:gdLst/>
              <a:ahLst/>
              <a:cxnLst/>
              <a:rect l="l" t="t" r="r" b="b"/>
              <a:pathLst>
                <a:path w="547370" h="462279">
                  <a:moveTo>
                    <a:pt x="0" y="461772"/>
                  </a:moveTo>
                  <a:lnTo>
                    <a:pt x="0" y="0"/>
                  </a:lnTo>
                  <a:lnTo>
                    <a:pt x="547116" y="0"/>
                  </a:lnTo>
                  <a:lnTo>
                    <a:pt x="547116" y="461772"/>
                  </a:lnTo>
                  <a:lnTo>
                    <a:pt x="0" y="461772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10015" y="3078480"/>
              <a:ext cx="547370" cy="462280"/>
            </a:xfrm>
            <a:custGeom>
              <a:avLst/>
              <a:gdLst/>
              <a:ahLst/>
              <a:cxnLst/>
              <a:rect l="l" t="t" r="r" b="b"/>
              <a:pathLst>
                <a:path w="547370" h="462279">
                  <a:moveTo>
                    <a:pt x="0" y="461772"/>
                  </a:moveTo>
                  <a:lnTo>
                    <a:pt x="0" y="0"/>
                  </a:lnTo>
                  <a:lnTo>
                    <a:pt x="547116" y="0"/>
                  </a:lnTo>
                  <a:lnTo>
                    <a:pt x="547116" y="461772"/>
                  </a:lnTo>
                  <a:lnTo>
                    <a:pt x="0" y="461772"/>
                  </a:lnTo>
                  <a:close/>
                </a:path>
                <a:path w="547370" h="462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057132" y="3415284"/>
              <a:ext cx="556260" cy="125095"/>
            </a:xfrm>
            <a:custGeom>
              <a:avLst/>
              <a:gdLst/>
              <a:ahLst/>
              <a:cxnLst/>
              <a:rect l="l" t="t" r="r" b="b"/>
              <a:pathLst>
                <a:path w="556259" h="125095">
                  <a:moveTo>
                    <a:pt x="0" y="124968"/>
                  </a:moveTo>
                  <a:lnTo>
                    <a:pt x="0" y="0"/>
                  </a:lnTo>
                  <a:lnTo>
                    <a:pt x="556260" y="0"/>
                  </a:lnTo>
                  <a:lnTo>
                    <a:pt x="556260" y="124968"/>
                  </a:lnTo>
                  <a:lnTo>
                    <a:pt x="0" y="124968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057132" y="3415284"/>
              <a:ext cx="556260" cy="125095"/>
            </a:xfrm>
            <a:custGeom>
              <a:avLst/>
              <a:gdLst/>
              <a:ahLst/>
              <a:cxnLst/>
              <a:rect l="l" t="t" r="r" b="b"/>
              <a:pathLst>
                <a:path w="556259" h="125095">
                  <a:moveTo>
                    <a:pt x="0" y="124967"/>
                  </a:moveTo>
                  <a:lnTo>
                    <a:pt x="0" y="0"/>
                  </a:lnTo>
                  <a:lnTo>
                    <a:pt x="556260" y="0"/>
                  </a:lnTo>
                  <a:lnTo>
                    <a:pt x="556260" y="124967"/>
                  </a:lnTo>
                  <a:lnTo>
                    <a:pt x="0" y="124967"/>
                  </a:lnTo>
                  <a:close/>
                </a:path>
                <a:path w="556259" h="12509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42104" y="2228087"/>
              <a:ext cx="0" cy="1333500"/>
            </a:xfrm>
            <a:custGeom>
              <a:avLst/>
              <a:gdLst/>
              <a:ahLst/>
              <a:cxnLst/>
              <a:rect l="l" t="t" r="r" b="b"/>
              <a:pathLst>
                <a:path h="1333500">
                  <a:moveTo>
                    <a:pt x="0" y="0"/>
                  </a:moveTo>
                  <a:lnTo>
                    <a:pt x="0" y="133350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20767" y="2228088"/>
              <a:ext cx="21590" cy="1312545"/>
            </a:xfrm>
            <a:custGeom>
              <a:avLst/>
              <a:gdLst/>
              <a:ahLst/>
              <a:cxnLst/>
              <a:rect l="l" t="t" r="r" b="b"/>
              <a:pathLst>
                <a:path w="21589" h="1312545">
                  <a:moveTo>
                    <a:pt x="0" y="1312164"/>
                  </a:moveTo>
                  <a:lnTo>
                    <a:pt x="21336" y="1312164"/>
                  </a:lnTo>
                </a:path>
                <a:path w="21589" h="1312545">
                  <a:moveTo>
                    <a:pt x="0" y="1187196"/>
                  </a:moveTo>
                  <a:lnTo>
                    <a:pt x="21336" y="1187196"/>
                  </a:lnTo>
                </a:path>
                <a:path w="21589" h="1312545">
                  <a:moveTo>
                    <a:pt x="0" y="1050036"/>
                  </a:moveTo>
                  <a:lnTo>
                    <a:pt x="21336" y="1050036"/>
                  </a:lnTo>
                </a:path>
                <a:path w="21589" h="1312545">
                  <a:moveTo>
                    <a:pt x="0" y="923543"/>
                  </a:moveTo>
                  <a:lnTo>
                    <a:pt x="21336" y="923543"/>
                  </a:lnTo>
                </a:path>
                <a:path w="21589" h="1312545">
                  <a:moveTo>
                    <a:pt x="0" y="787907"/>
                  </a:moveTo>
                  <a:lnTo>
                    <a:pt x="21336" y="787907"/>
                  </a:lnTo>
                </a:path>
                <a:path w="21589" h="1312545">
                  <a:moveTo>
                    <a:pt x="0" y="661415"/>
                  </a:moveTo>
                  <a:lnTo>
                    <a:pt x="21336" y="661415"/>
                  </a:lnTo>
                </a:path>
                <a:path w="21589" h="1312545">
                  <a:moveTo>
                    <a:pt x="0" y="524255"/>
                  </a:moveTo>
                  <a:lnTo>
                    <a:pt x="21336" y="524255"/>
                  </a:lnTo>
                </a:path>
                <a:path w="21589" h="1312545">
                  <a:moveTo>
                    <a:pt x="0" y="397763"/>
                  </a:moveTo>
                  <a:lnTo>
                    <a:pt x="21336" y="397763"/>
                  </a:lnTo>
                </a:path>
                <a:path w="21589" h="1312545">
                  <a:moveTo>
                    <a:pt x="0" y="262127"/>
                  </a:moveTo>
                  <a:lnTo>
                    <a:pt x="21336" y="262127"/>
                  </a:lnTo>
                </a:path>
                <a:path w="21589" h="1312545">
                  <a:moveTo>
                    <a:pt x="0" y="135635"/>
                  </a:moveTo>
                  <a:lnTo>
                    <a:pt x="21336" y="135635"/>
                  </a:lnTo>
                </a:path>
                <a:path w="21589" h="1312545">
                  <a:moveTo>
                    <a:pt x="0" y="0"/>
                  </a:moveTo>
                  <a:lnTo>
                    <a:pt x="21336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42103" y="3540252"/>
              <a:ext cx="4971415" cy="0"/>
            </a:xfrm>
            <a:custGeom>
              <a:avLst/>
              <a:gdLst/>
              <a:ahLst/>
              <a:cxnLst/>
              <a:rect l="l" t="t" r="r" b="b"/>
              <a:pathLst>
                <a:path w="4971415">
                  <a:moveTo>
                    <a:pt x="0" y="0"/>
                  </a:moveTo>
                  <a:lnTo>
                    <a:pt x="4971288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94553" y="3550920"/>
              <a:ext cx="1114425" cy="0"/>
            </a:xfrm>
            <a:custGeom>
              <a:avLst/>
              <a:gdLst/>
              <a:ahLst/>
              <a:cxnLst/>
              <a:rect l="l" t="t" r="r" b="b"/>
              <a:pathLst>
                <a:path w="1114425">
                  <a:moveTo>
                    <a:pt x="0" y="0"/>
                  </a:moveTo>
                  <a:lnTo>
                    <a:pt x="10668" y="0"/>
                  </a:lnTo>
                </a:path>
                <a:path w="1114425">
                  <a:moveTo>
                    <a:pt x="545592" y="0"/>
                  </a:moveTo>
                  <a:lnTo>
                    <a:pt x="556260" y="0"/>
                  </a:lnTo>
                </a:path>
                <a:path w="1114425">
                  <a:moveTo>
                    <a:pt x="1103376" y="0"/>
                  </a:moveTo>
                  <a:lnTo>
                    <a:pt x="1114044" y="0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48855" y="3540252"/>
              <a:ext cx="2764790" cy="21590"/>
            </a:xfrm>
            <a:custGeom>
              <a:avLst/>
              <a:gdLst/>
              <a:ahLst/>
              <a:cxnLst/>
              <a:rect l="l" t="t" r="r" b="b"/>
              <a:pathLst>
                <a:path w="2764790" h="21589">
                  <a:moveTo>
                    <a:pt x="0" y="21336"/>
                  </a:moveTo>
                  <a:lnTo>
                    <a:pt x="0" y="0"/>
                  </a:lnTo>
                </a:path>
                <a:path w="2764790" h="21589">
                  <a:moveTo>
                    <a:pt x="557784" y="21336"/>
                  </a:moveTo>
                  <a:lnTo>
                    <a:pt x="557784" y="0"/>
                  </a:lnTo>
                </a:path>
                <a:path w="2764790" h="21589">
                  <a:moveTo>
                    <a:pt x="1103376" y="21336"/>
                  </a:moveTo>
                  <a:lnTo>
                    <a:pt x="1103376" y="0"/>
                  </a:lnTo>
                </a:path>
                <a:path w="2764790" h="21589">
                  <a:moveTo>
                    <a:pt x="1661160" y="21336"/>
                  </a:moveTo>
                  <a:lnTo>
                    <a:pt x="1661160" y="0"/>
                  </a:lnTo>
                </a:path>
                <a:path w="2764790" h="21589">
                  <a:moveTo>
                    <a:pt x="2208276" y="21336"/>
                  </a:moveTo>
                  <a:lnTo>
                    <a:pt x="2208276" y="0"/>
                  </a:lnTo>
                </a:path>
                <a:path w="2764790" h="21589">
                  <a:moveTo>
                    <a:pt x="2764536" y="21336"/>
                  </a:moveTo>
                  <a:lnTo>
                    <a:pt x="2764536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1620" y="2122462"/>
            <a:ext cx="136525" cy="147027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R="7621" algn="r">
              <a:spcBef>
                <a:spcPts val="385"/>
              </a:spcBef>
            </a:pPr>
            <a:r>
              <a:rPr sz="650" b="1" spc="5" dirty="0">
                <a:latin typeface="Arial"/>
                <a:cs typeface="Arial"/>
              </a:rPr>
              <a:t>2</a:t>
            </a:r>
            <a:r>
              <a:rPr sz="650" b="1" spc="-7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  <a:p>
            <a:pPr marR="7621" algn="r">
              <a:spcBef>
                <a:spcPts val="285"/>
              </a:spcBef>
            </a:pPr>
            <a:r>
              <a:rPr sz="650" b="1" spc="5" dirty="0">
                <a:latin typeface="Arial"/>
                <a:cs typeface="Arial"/>
              </a:rPr>
              <a:t>1</a:t>
            </a:r>
            <a:r>
              <a:rPr sz="650" b="1" spc="-7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  <a:p>
            <a:pPr marR="7621" algn="r">
              <a:spcBef>
                <a:spcPts val="219"/>
              </a:spcBef>
            </a:pPr>
            <a:r>
              <a:rPr sz="650" b="1" spc="5" dirty="0">
                <a:latin typeface="Arial"/>
                <a:cs typeface="Arial"/>
              </a:rPr>
              <a:t>1</a:t>
            </a:r>
            <a:r>
              <a:rPr sz="650" b="1" spc="-7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  <a:p>
            <a:pPr marR="7621" algn="r">
              <a:spcBef>
                <a:spcPts val="285"/>
              </a:spcBef>
            </a:pPr>
            <a:r>
              <a:rPr sz="650" b="1" spc="5" dirty="0">
                <a:latin typeface="Arial"/>
                <a:cs typeface="Arial"/>
              </a:rPr>
              <a:t>1</a:t>
            </a:r>
            <a:r>
              <a:rPr sz="650" b="1" spc="-7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  <a:p>
            <a:pPr marR="7621" algn="r">
              <a:spcBef>
                <a:spcPts val="215"/>
              </a:spcBef>
            </a:pPr>
            <a:r>
              <a:rPr sz="650" b="1" spc="5" dirty="0">
                <a:latin typeface="Arial"/>
                <a:cs typeface="Arial"/>
              </a:rPr>
              <a:t>1</a:t>
            </a:r>
            <a:r>
              <a:rPr sz="650" b="1" spc="-7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  <a:p>
            <a:pPr marR="7621" algn="r">
              <a:spcBef>
                <a:spcPts val="300"/>
              </a:spcBef>
            </a:pPr>
            <a:r>
              <a:rPr sz="650" b="1" spc="5" dirty="0">
                <a:latin typeface="Arial"/>
                <a:cs typeface="Arial"/>
              </a:rPr>
              <a:t>1</a:t>
            </a:r>
            <a:r>
              <a:rPr sz="650" b="1" spc="-7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  <a:p>
            <a:pPr marR="5081" algn="r">
              <a:spcBef>
                <a:spcPts val="219"/>
              </a:spcBef>
            </a:pPr>
            <a:r>
              <a:rPr sz="650" b="1" spc="5" dirty="0"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  <a:p>
            <a:pPr marR="5081" algn="r">
              <a:spcBef>
                <a:spcPts val="285"/>
              </a:spcBef>
            </a:pPr>
            <a:r>
              <a:rPr sz="650" b="1" spc="5" dirty="0"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  <a:p>
            <a:pPr marR="5081" algn="r">
              <a:spcBef>
                <a:spcPts val="215"/>
              </a:spcBef>
            </a:pPr>
            <a:r>
              <a:rPr sz="650" b="1" spc="5" dirty="0"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  <a:p>
            <a:pPr marR="5081" algn="r">
              <a:spcBef>
                <a:spcPts val="300"/>
              </a:spcBef>
            </a:pPr>
            <a:r>
              <a:rPr sz="650" b="1" spc="5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  <a:p>
            <a:pPr marR="5081" algn="r">
              <a:spcBef>
                <a:spcPts val="219"/>
              </a:spcBef>
            </a:pPr>
            <a:r>
              <a:rPr sz="650" b="1" spc="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05756" y="3570266"/>
            <a:ext cx="358775" cy="242373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ctr">
              <a:spcBef>
                <a:spcPts val="229"/>
              </a:spcBef>
            </a:pPr>
            <a:r>
              <a:rPr sz="650" b="1" spc="5" dirty="0">
                <a:latin typeface="Arial"/>
                <a:cs typeface="Arial"/>
              </a:rPr>
              <a:t>5</a:t>
            </a:r>
            <a:r>
              <a:rPr sz="650" b="1" spc="-8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.</a:t>
            </a:r>
            <a:r>
              <a:rPr sz="650" b="1" spc="-105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0</a:t>
            </a:r>
            <a:r>
              <a:rPr sz="650" b="1" spc="15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|</a:t>
            </a:r>
            <a:r>
              <a:rPr sz="650" b="1" spc="-12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r>
              <a:rPr sz="650" b="1" spc="-7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r>
              <a:rPr sz="650" b="1" spc="-8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  <a:p>
            <a:pPr algn="ctr">
              <a:spcBef>
                <a:spcPts val="130"/>
              </a:spcBef>
            </a:pPr>
            <a:r>
              <a:rPr sz="650" b="1" spc="5" dirty="0">
                <a:latin typeface="Arial"/>
                <a:cs typeface="Arial"/>
              </a:rPr>
              <a:t>8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.</a:t>
            </a:r>
            <a:r>
              <a:rPr sz="650" b="1" spc="-11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83166" y="3570266"/>
            <a:ext cx="360680" cy="242373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1">
              <a:spcBef>
                <a:spcPts val="229"/>
              </a:spcBef>
            </a:pPr>
            <a:r>
              <a:rPr sz="650" b="1" spc="5" dirty="0">
                <a:latin typeface="Arial"/>
                <a:cs typeface="Arial"/>
              </a:rPr>
              <a:t>8</a:t>
            </a:r>
            <a:r>
              <a:rPr sz="650" b="1" spc="-7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.</a:t>
            </a:r>
            <a:r>
              <a:rPr sz="650" b="1" spc="-12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0</a:t>
            </a:r>
            <a:r>
              <a:rPr sz="650" b="1" spc="16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|</a:t>
            </a:r>
            <a:r>
              <a:rPr sz="650" b="1" spc="-12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r>
              <a:rPr sz="650" b="1" spc="-7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r>
              <a:rPr sz="650" b="1" spc="-7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  <a:p>
            <a:pPr marL="66044">
              <a:spcBef>
                <a:spcPts val="130"/>
              </a:spcBef>
            </a:pPr>
            <a:r>
              <a:rPr sz="650" b="1" spc="5" dirty="0">
                <a:latin typeface="Arial"/>
                <a:cs typeface="Arial"/>
              </a:rPr>
              <a:t>1</a:t>
            </a:r>
            <a:r>
              <a:rPr sz="650" b="1" spc="-8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1</a:t>
            </a:r>
            <a:r>
              <a:rPr sz="650" b="1" spc="-7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.</a:t>
            </a:r>
            <a:r>
              <a:rPr sz="650" b="1" spc="-95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78676" y="3570266"/>
            <a:ext cx="421005" cy="242373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ctr">
              <a:spcBef>
                <a:spcPts val="229"/>
              </a:spcBef>
            </a:pPr>
            <a:r>
              <a:rPr sz="650" b="1" spc="5" dirty="0">
                <a:latin typeface="Arial"/>
                <a:cs typeface="Arial"/>
              </a:rPr>
              <a:t>1</a:t>
            </a:r>
            <a:r>
              <a:rPr sz="650" b="1" spc="-8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1</a:t>
            </a:r>
            <a:r>
              <a:rPr sz="650" b="1" spc="-7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.</a:t>
            </a:r>
            <a:r>
              <a:rPr sz="650" b="1" spc="-105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0</a:t>
            </a:r>
            <a:r>
              <a:rPr sz="650" b="1" spc="15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|</a:t>
            </a:r>
            <a:r>
              <a:rPr sz="650" b="1" spc="-11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r>
              <a:rPr sz="650" b="1" spc="-8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r>
              <a:rPr sz="650" b="1" spc="-7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  <a:p>
            <a:pPr algn="ctr">
              <a:spcBef>
                <a:spcPts val="130"/>
              </a:spcBef>
            </a:pPr>
            <a:r>
              <a:rPr sz="650" b="1" spc="5" dirty="0">
                <a:latin typeface="Arial"/>
                <a:cs typeface="Arial"/>
              </a:rPr>
              <a:t>1</a:t>
            </a:r>
            <a:r>
              <a:rPr sz="650" b="1" spc="-8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4</a:t>
            </a:r>
            <a:r>
              <a:rPr sz="650" b="1" spc="-7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.</a:t>
            </a:r>
            <a:r>
              <a:rPr sz="650" b="1" spc="-105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34931" y="3570266"/>
            <a:ext cx="422909" cy="242373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ctr">
              <a:spcBef>
                <a:spcPts val="229"/>
              </a:spcBef>
            </a:pPr>
            <a:r>
              <a:rPr sz="650" b="1" spc="5" dirty="0">
                <a:latin typeface="Arial"/>
                <a:cs typeface="Arial"/>
              </a:rPr>
              <a:t>1</a:t>
            </a:r>
            <a:r>
              <a:rPr sz="650" b="1" spc="-8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4</a:t>
            </a:r>
            <a:r>
              <a:rPr sz="650" b="1" spc="-7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.</a:t>
            </a:r>
            <a:r>
              <a:rPr sz="650" b="1" spc="-95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0</a:t>
            </a:r>
            <a:r>
              <a:rPr sz="650" b="1" spc="15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|</a:t>
            </a:r>
            <a:r>
              <a:rPr sz="650" b="1" spc="-11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r>
              <a:rPr sz="650" b="1" spc="-8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r>
              <a:rPr sz="650" b="1" spc="-7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  <a:p>
            <a:pPr algn="ctr">
              <a:spcBef>
                <a:spcPts val="130"/>
              </a:spcBef>
            </a:pPr>
            <a:r>
              <a:rPr sz="650" b="1" spc="5" dirty="0">
                <a:latin typeface="Arial"/>
                <a:cs typeface="Arial"/>
              </a:rPr>
              <a:t>1</a:t>
            </a:r>
            <a:r>
              <a:rPr sz="650" b="1" spc="-8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7</a:t>
            </a:r>
            <a:r>
              <a:rPr sz="650" b="1" spc="-6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.</a:t>
            </a:r>
            <a:r>
              <a:rPr sz="650" b="1" spc="-105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60761" y="3570266"/>
            <a:ext cx="488950" cy="444993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ctr">
              <a:spcBef>
                <a:spcPts val="229"/>
              </a:spcBef>
            </a:pPr>
            <a:r>
              <a:rPr sz="650" b="1" spc="5" dirty="0">
                <a:latin typeface="Arial"/>
                <a:cs typeface="Arial"/>
              </a:rPr>
              <a:t>1</a:t>
            </a:r>
            <a:r>
              <a:rPr sz="650" b="1" spc="-8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7</a:t>
            </a:r>
            <a:r>
              <a:rPr sz="650" b="1" spc="-6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.</a:t>
            </a:r>
            <a:r>
              <a:rPr sz="650" b="1" spc="-105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0</a:t>
            </a:r>
            <a:r>
              <a:rPr sz="650" b="1" spc="15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|</a:t>
            </a:r>
            <a:r>
              <a:rPr sz="650" b="1" spc="-11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r>
              <a:rPr sz="650" b="1" spc="-8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r>
              <a:rPr sz="650" b="1" spc="-7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  <a:p>
            <a:pPr algn="ctr">
              <a:spcBef>
                <a:spcPts val="130"/>
              </a:spcBef>
            </a:pPr>
            <a:r>
              <a:rPr sz="650" b="1" spc="5" dirty="0">
                <a:latin typeface="Arial"/>
                <a:cs typeface="Arial"/>
              </a:rPr>
              <a:t>2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0</a:t>
            </a:r>
            <a:r>
              <a:rPr sz="650" b="1" spc="-5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.</a:t>
            </a:r>
            <a:r>
              <a:rPr sz="650" b="1" spc="-11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  <a:p>
            <a:pPr algn="ctr">
              <a:spcBef>
                <a:spcPts val="520"/>
              </a:spcBef>
            </a:pPr>
            <a:r>
              <a:rPr sz="900" b="1" spc="10" dirty="0">
                <a:latin typeface="Arial"/>
                <a:cs typeface="Arial"/>
              </a:rPr>
              <a:t>C</a:t>
            </a:r>
            <a:r>
              <a:rPr sz="900" b="1" spc="-10" dirty="0">
                <a:latin typeface="Arial"/>
                <a:cs typeface="Arial"/>
              </a:rPr>
              <a:t>la</a:t>
            </a:r>
            <a:r>
              <a:rPr sz="900" b="1" spc="80" dirty="0">
                <a:latin typeface="Arial"/>
                <a:cs typeface="Arial"/>
              </a:rPr>
              <a:t>ss</a:t>
            </a:r>
            <a:r>
              <a:rPr sz="900" b="1" spc="70" dirty="0">
                <a:latin typeface="Arial"/>
                <a:cs typeface="Arial"/>
              </a:rPr>
              <a:t>e</a:t>
            </a:r>
            <a:r>
              <a:rPr sz="900" b="1" spc="5" dirty="0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38331" y="3570266"/>
            <a:ext cx="422909" cy="242373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ctr">
              <a:spcBef>
                <a:spcPts val="229"/>
              </a:spcBef>
            </a:pPr>
            <a:r>
              <a:rPr sz="650" b="1" spc="5" dirty="0">
                <a:latin typeface="Arial"/>
                <a:cs typeface="Arial"/>
              </a:rPr>
              <a:t>2</a:t>
            </a:r>
            <a:r>
              <a:rPr sz="650" b="1" spc="-8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0</a:t>
            </a:r>
            <a:r>
              <a:rPr sz="650" b="1" spc="-7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.</a:t>
            </a:r>
            <a:r>
              <a:rPr sz="650" b="1" spc="-95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0</a:t>
            </a:r>
            <a:r>
              <a:rPr sz="650" b="1" spc="15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|</a:t>
            </a:r>
            <a:r>
              <a:rPr sz="650" b="1" spc="-11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r>
              <a:rPr sz="650" b="1" spc="-8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r>
              <a:rPr sz="650" b="1" spc="-7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  <a:p>
            <a:pPr algn="ctr">
              <a:spcBef>
                <a:spcPts val="130"/>
              </a:spcBef>
            </a:pPr>
            <a:r>
              <a:rPr sz="650" b="1" spc="5" dirty="0">
                <a:latin typeface="Arial"/>
                <a:cs typeface="Arial"/>
              </a:rPr>
              <a:t>2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3</a:t>
            </a:r>
            <a:r>
              <a:rPr sz="650" b="1" spc="-6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.</a:t>
            </a:r>
            <a:r>
              <a:rPr sz="650" b="1" spc="-105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796150" y="3570266"/>
            <a:ext cx="421005" cy="242373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ctr">
              <a:spcBef>
                <a:spcPts val="229"/>
              </a:spcBef>
            </a:pPr>
            <a:r>
              <a:rPr sz="650" b="1" spc="5" dirty="0">
                <a:latin typeface="Arial"/>
                <a:cs typeface="Arial"/>
              </a:rPr>
              <a:t>2</a:t>
            </a:r>
            <a:r>
              <a:rPr sz="650" b="1" spc="-8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3</a:t>
            </a:r>
            <a:r>
              <a:rPr sz="650" b="1" spc="-7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.</a:t>
            </a:r>
            <a:r>
              <a:rPr sz="650" b="1" spc="-105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0</a:t>
            </a:r>
            <a:r>
              <a:rPr sz="650" b="1" spc="15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|</a:t>
            </a:r>
            <a:r>
              <a:rPr sz="650" b="1" spc="-11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r>
              <a:rPr sz="650" b="1" spc="-8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r>
              <a:rPr sz="650" b="1" spc="-7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  <a:p>
            <a:pPr algn="ctr">
              <a:spcBef>
                <a:spcPts val="130"/>
              </a:spcBef>
            </a:pPr>
            <a:r>
              <a:rPr sz="650" b="1" spc="5" dirty="0">
                <a:latin typeface="Arial"/>
                <a:cs typeface="Arial"/>
              </a:rPr>
              <a:t>2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6</a:t>
            </a:r>
            <a:r>
              <a:rPr sz="650" b="1" spc="-6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.</a:t>
            </a:r>
            <a:r>
              <a:rPr sz="650" b="1" spc="-105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341732" y="3570266"/>
            <a:ext cx="421005" cy="242373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ctr">
              <a:spcBef>
                <a:spcPts val="229"/>
              </a:spcBef>
            </a:pPr>
            <a:r>
              <a:rPr sz="650" b="1" spc="5" dirty="0">
                <a:latin typeface="Arial"/>
                <a:cs typeface="Arial"/>
              </a:rPr>
              <a:t>2</a:t>
            </a:r>
            <a:r>
              <a:rPr sz="650" b="1" spc="-8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6</a:t>
            </a:r>
            <a:r>
              <a:rPr sz="650" b="1" spc="-6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.</a:t>
            </a:r>
            <a:r>
              <a:rPr sz="650" b="1" spc="-105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0</a:t>
            </a:r>
            <a:r>
              <a:rPr sz="650" b="1" spc="15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|</a:t>
            </a:r>
            <a:r>
              <a:rPr sz="650" b="1" spc="-12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r>
              <a:rPr sz="650" b="1" spc="-7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r>
              <a:rPr sz="650" b="1" spc="-8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  <a:p>
            <a:pPr algn="ctr">
              <a:spcBef>
                <a:spcPts val="130"/>
              </a:spcBef>
            </a:pPr>
            <a:r>
              <a:rPr sz="650" b="1" spc="5" dirty="0">
                <a:latin typeface="Arial"/>
                <a:cs typeface="Arial"/>
              </a:rPr>
              <a:t>2</a:t>
            </a:r>
            <a:r>
              <a:rPr sz="650" b="1" spc="-8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9</a:t>
            </a:r>
            <a:r>
              <a:rPr sz="650" b="1" spc="-7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.</a:t>
            </a:r>
            <a:r>
              <a:rPr sz="650" b="1" spc="-10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899545" y="3570266"/>
            <a:ext cx="421005" cy="242373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ctr">
              <a:spcBef>
                <a:spcPts val="229"/>
              </a:spcBef>
            </a:pPr>
            <a:r>
              <a:rPr sz="650" b="1" spc="5" dirty="0">
                <a:latin typeface="Arial"/>
                <a:cs typeface="Arial"/>
              </a:rPr>
              <a:t>2</a:t>
            </a:r>
            <a:r>
              <a:rPr sz="650" b="1" spc="-8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9</a:t>
            </a:r>
            <a:r>
              <a:rPr sz="650" b="1" spc="-7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.</a:t>
            </a:r>
            <a:r>
              <a:rPr sz="650" b="1" spc="-105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0</a:t>
            </a:r>
            <a:r>
              <a:rPr sz="650" b="1" spc="16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|</a:t>
            </a:r>
            <a:r>
              <a:rPr sz="650" b="1" spc="-12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r>
              <a:rPr sz="650" b="1" spc="-7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r>
              <a:rPr sz="650" b="1" spc="-8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  <a:p>
            <a:pPr algn="ctr">
              <a:spcBef>
                <a:spcPts val="130"/>
              </a:spcBef>
            </a:pPr>
            <a:r>
              <a:rPr sz="650" b="1" spc="5" dirty="0">
                <a:latin typeface="Arial"/>
                <a:cs typeface="Arial"/>
              </a:rPr>
              <a:t>3</a:t>
            </a:r>
            <a:r>
              <a:rPr sz="650" b="1" spc="-8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2</a:t>
            </a:r>
            <a:r>
              <a:rPr sz="650" b="1" spc="-70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.</a:t>
            </a:r>
            <a:r>
              <a:rPr sz="650" b="1" spc="-100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03493" y="2549907"/>
            <a:ext cx="138499" cy="66802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1">
              <a:spcBef>
                <a:spcPts val="20"/>
              </a:spcBef>
            </a:pPr>
            <a:r>
              <a:rPr sz="900" b="1" spc="20" dirty="0">
                <a:latin typeface="Arial"/>
                <a:cs typeface="Arial"/>
              </a:rPr>
              <a:t>Freqüência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292256" y="3704086"/>
            <a:ext cx="4547235" cy="1087755"/>
            <a:chOff x="1510283" y="3704082"/>
            <a:chExt cx="4547235" cy="1087755"/>
          </a:xfrm>
        </p:grpSpPr>
        <p:sp>
          <p:nvSpPr>
            <p:cNvPr id="45" name="object 45"/>
            <p:cNvSpPr/>
            <p:nvPr/>
          </p:nvSpPr>
          <p:spPr>
            <a:xfrm>
              <a:off x="1542287" y="4517136"/>
              <a:ext cx="904240" cy="242570"/>
            </a:xfrm>
            <a:custGeom>
              <a:avLst/>
              <a:gdLst/>
              <a:ahLst/>
              <a:cxnLst/>
              <a:rect l="l" t="t" r="r" b="b"/>
              <a:pathLst>
                <a:path w="904239" h="242570">
                  <a:moveTo>
                    <a:pt x="0" y="242316"/>
                  </a:moveTo>
                  <a:lnTo>
                    <a:pt x="0" y="0"/>
                  </a:lnTo>
                  <a:lnTo>
                    <a:pt x="903732" y="0"/>
                  </a:lnTo>
                  <a:lnTo>
                    <a:pt x="903732" y="242316"/>
                  </a:lnTo>
                  <a:lnTo>
                    <a:pt x="0" y="242316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42287" y="4517136"/>
              <a:ext cx="904240" cy="242570"/>
            </a:xfrm>
            <a:custGeom>
              <a:avLst/>
              <a:gdLst/>
              <a:ahLst/>
              <a:cxnLst/>
              <a:rect l="l" t="t" r="r" b="b"/>
              <a:pathLst>
                <a:path w="904239" h="242570">
                  <a:moveTo>
                    <a:pt x="0" y="242315"/>
                  </a:moveTo>
                  <a:lnTo>
                    <a:pt x="0" y="0"/>
                  </a:lnTo>
                  <a:lnTo>
                    <a:pt x="903732" y="0"/>
                  </a:lnTo>
                  <a:lnTo>
                    <a:pt x="903732" y="242315"/>
                  </a:lnTo>
                  <a:lnTo>
                    <a:pt x="0" y="242315"/>
                  </a:lnTo>
                  <a:close/>
                </a:path>
                <a:path w="904239" h="24257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446019" y="4192524"/>
              <a:ext cx="904240" cy="567055"/>
            </a:xfrm>
            <a:custGeom>
              <a:avLst/>
              <a:gdLst/>
              <a:ahLst/>
              <a:cxnLst/>
              <a:rect l="l" t="t" r="r" b="b"/>
              <a:pathLst>
                <a:path w="904239" h="567054">
                  <a:moveTo>
                    <a:pt x="0" y="566928"/>
                  </a:moveTo>
                  <a:lnTo>
                    <a:pt x="0" y="0"/>
                  </a:lnTo>
                  <a:lnTo>
                    <a:pt x="903732" y="0"/>
                  </a:lnTo>
                  <a:lnTo>
                    <a:pt x="903732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46019" y="4192524"/>
              <a:ext cx="904240" cy="567055"/>
            </a:xfrm>
            <a:custGeom>
              <a:avLst/>
              <a:gdLst/>
              <a:ahLst/>
              <a:cxnLst/>
              <a:rect l="l" t="t" r="r" b="b"/>
              <a:pathLst>
                <a:path w="904239" h="567054">
                  <a:moveTo>
                    <a:pt x="0" y="566927"/>
                  </a:moveTo>
                  <a:lnTo>
                    <a:pt x="0" y="0"/>
                  </a:lnTo>
                  <a:lnTo>
                    <a:pt x="903731" y="0"/>
                  </a:lnTo>
                  <a:lnTo>
                    <a:pt x="903731" y="566927"/>
                  </a:lnTo>
                  <a:lnTo>
                    <a:pt x="0" y="566927"/>
                  </a:lnTo>
                  <a:close/>
                </a:path>
                <a:path w="904239" h="567054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49751" y="3771900"/>
              <a:ext cx="894715" cy="988060"/>
            </a:xfrm>
            <a:custGeom>
              <a:avLst/>
              <a:gdLst/>
              <a:ahLst/>
              <a:cxnLst/>
              <a:rect l="l" t="t" r="r" b="b"/>
              <a:pathLst>
                <a:path w="894714" h="988060">
                  <a:moveTo>
                    <a:pt x="0" y="987552"/>
                  </a:moveTo>
                  <a:lnTo>
                    <a:pt x="0" y="0"/>
                  </a:lnTo>
                  <a:lnTo>
                    <a:pt x="894588" y="0"/>
                  </a:lnTo>
                  <a:lnTo>
                    <a:pt x="894588" y="987552"/>
                  </a:lnTo>
                  <a:lnTo>
                    <a:pt x="0" y="987552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49751" y="3771900"/>
              <a:ext cx="894715" cy="988060"/>
            </a:xfrm>
            <a:custGeom>
              <a:avLst/>
              <a:gdLst/>
              <a:ahLst/>
              <a:cxnLst/>
              <a:rect l="l" t="t" r="r" b="b"/>
              <a:pathLst>
                <a:path w="894714" h="988060">
                  <a:moveTo>
                    <a:pt x="0" y="987551"/>
                  </a:moveTo>
                  <a:lnTo>
                    <a:pt x="0" y="0"/>
                  </a:lnTo>
                  <a:lnTo>
                    <a:pt x="894587" y="0"/>
                  </a:lnTo>
                  <a:lnTo>
                    <a:pt x="894587" y="987551"/>
                  </a:lnTo>
                  <a:lnTo>
                    <a:pt x="0" y="987551"/>
                  </a:lnTo>
                  <a:close/>
                </a:path>
                <a:path w="894714" h="98806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44339" y="4223004"/>
              <a:ext cx="902335" cy="536575"/>
            </a:xfrm>
            <a:custGeom>
              <a:avLst/>
              <a:gdLst/>
              <a:ahLst/>
              <a:cxnLst/>
              <a:rect l="l" t="t" r="r" b="b"/>
              <a:pathLst>
                <a:path w="902335" h="536575">
                  <a:moveTo>
                    <a:pt x="0" y="536448"/>
                  </a:moveTo>
                  <a:lnTo>
                    <a:pt x="0" y="0"/>
                  </a:lnTo>
                  <a:lnTo>
                    <a:pt x="902208" y="0"/>
                  </a:lnTo>
                  <a:lnTo>
                    <a:pt x="902208" y="536448"/>
                  </a:lnTo>
                  <a:lnTo>
                    <a:pt x="0" y="536448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44339" y="4223004"/>
              <a:ext cx="902335" cy="536575"/>
            </a:xfrm>
            <a:custGeom>
              <a:avLst/>
              <a:gdLst/>
              <a:ahLst/>
              <a:cxnLst/>
              <a:rect l="l" t="t" r="r" b="b"/>
              <a:pathLst>
                <a:path w="902335" h="536575">
                  <a:moveTo>
                    <a:pt x="0" y="536448"/>
                  </a:moveTo>
                  <a:lnTo>
                    <a:pt x="0" y="0"/>
                  </a:lnTo>
                  <a:lnTo>
                    <a:pt x="902208" y="0"/>
                  </a:lnTo>
                  <a:lnTo>
                    <a:pt x="902208" y="536448"/>
                  </a:lnTo>
                  <a:lnTo>
                    <a:pt x="0" y="536448"/>
                  </a:lnTo>
                  <a:close/>
                </a:path>
                <a:path w="902335" h="53657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46548" y="4695444"/>
              <a:ext cx="905510" cy="64135"/>
            </a:xfrm>
            <a:custGeom>
              <a:avLst/>
              <a:gdLst/>
              <a:ahLst/>
              <a:cxnLst/>
              <a:rect l="l" t="t" r="r" b="b"/>
              <a:pathLst>
                <a:path w="905510" h="64135">
                  <a:moveTo>
                    <a:pt x="0" y="64008"/>
                  </a:moveTo>
                  <a:lnTo>
                    <a:pt x="0" y="0"/>
                  </a:lnTo>
                  <a:lnTo>
                    <a:pt x="905256" y="0"/>
                  </a:lnTo>
                  <a:lnTo>
                    <a:pt x="905256" y="64008"/>
                  </a:lnTo>
                  <a:lnTo>
                    <a:pt x="0" y="64008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10283" y="3709416"/>
              <a:ext cx="4541520" cy="1082040"/>
            </a:xfrm>
            <a:custGeom>
              <a:avLst/>
              <a:gdLst/>
              <a:ahLst/>
              <a:cxnLst/>
              <a:rect l="l" t="t" r="r" b="b"/>
              <a:pathLst>
                <a:path w="4541520" h="1082039">
                  <a:moveTo>
                    <a:pt x="3636264" y="1050035"/>
                  </a:moveTo>
                  <a:lnTo>
                    <a:pt x="3636264" y="986027"/>
                  </a:lnTo>
                  <a:lnTo>
                    <a:pt x="4541520" y="986027"/>
                  </a:lnTo>
                  <a:lnTo>
                    <a:pt x="4541520" y="1050035"/>
                  </a:lnTo>
                  <a:lnTo>
                    <a:pt x="3636264" y="1050035"/>
                  </a:lnTo>
                  <a:close/>
                </a:path>
                <a:path w="4541520" h="1082039">
                  <a:moveTo>
                    <a:pt x="3636264" y="986027"/>
                  </a:moveTo>
                  <a:lnTo>
                    <a:pt x="3636264" y="986027"/>
                  </a:lnTo>
                </a:path>
                <a:path w="4541520" h="1082039">
                  <a:moveTo>
                    <a:pt x="32003" y="0"/>
                  </a:moveTo>
                  <a:lnTo>
                    <a:pt x="32003" y="1050036"/>
                  </a:lnTo>
                </a:path>
                <a:path w="4541520" h="1082039">
                  <a:moveTo>
                    <a:pt x="0" y="1050036"/>
                  </a:moveTo>
                  <a:lnTo>
                    <a:pt x="32003" y="1050036"/>
                  </a:lnTo>
                </a:path>
                <a:path w="4541520" h="1082039">
                  <a:moveTo>
                    <a:pt x="0" y="902208"/>
                  </a:moveTo>
                  <a:lnTo>
                    <a:pt x="32003" y="902208"/>
                  </a:lnTo>
                </a:path>
                <a:path w="4541520" h="1082039">
                  <a:moveTo>
                    <a:pt x="0" y="745236"/>
                  </a:moveTo>
                  <a:lnTo>
                    <a:pt x="32003" y="745236"/>
                  </a:lnTo>
                </a:path>
                <a:path w="4541520" h="1082039">
                  <a:moveTo>
                    <a:pt x="0" y="597408"/>
                  </a:moveTo>
                  <a:lnTo>
                    <a:pt x="32003" y="597408"/>
                  </a:lnTo>
                </a:path>
                <a:path w="4541520" h="1082039">
                  <a:moveTo>
                    <a:pt x="0" y="451104"/>
                  </a:moveTo>
                  <a:lnTo>
                    <a:pt x="32003" y="451104"/>
                  </a:lnTo>
                </a:path>
                <a:path w="4541520" h="1082039">
                  <a:moveTo>
                    <a:pt x="0" y="303275"/>
                  </a:moveTo>
                  <a:lnTo>
                    <a:pt x="32003" y="303275"/>
                  </a:lnTo>
                </a:path>
                <a:path w="4541520" h="1082039">
                  <a:moveTo>
                    <a:pt x="0" y="146304"/>
                  </a:moveTo>
                  <a:lnTo>
                    <a:pt x="32003" y="146304"/>
                  </a:lnTo>
                </a:path>
                <a:path w="4541520" h="1082039">
                  <a:moveTo>
                    <a:pt x="0" y="0"/>
                  </a:moveTo>
                  <a:lnTo>
                    <a:pt x="32003" y="0"/>
                  </a:lnTo>
                </a:path>
                <a:path w="4541520" h="1082039">
                  <a:moveTo>
                    <a:pt x="32003" y="1050036"/>
                  </a:moveTo>
                  <a:lnTo>
                    <a:pt x="4541520" y="1050035"/>
                  </a:lnTo>
                </a:path>
                <a:path w="4541520" h="1082039">
                  <a:moveTo>
                    <a:pt x="32003" y="1082040"/>
                  </a:moveTo>
                  <a:lnTo>
                    <a:pt x="32003" y="1050036"/>
                  </a:lnTo>
                </a:path>
                <a:path w="4541520" h="1082039">
                  <a:moveTo>
                    <a:pt x="935736" y="1082040"/>
                  </a:moveTo>
                  <a:lnTo>
                    <a:pt x="935736" y="1050036"/>
                  </a:lnTo>
                </a:path>
                <a:path w="4541520" h="1082039">
                  <a:moveTo>
                    <a:pt x="1839468" y="1082040"/>
                  </a:moveTo>
                  <a:lnTo>
                    <a:pt x="1839468" y="1050036"/>
                  </a:lnTo>
                </a:path>
                <a:path w="4541520" h="1082039">
                  <a:moveTo>
                    <a:pt x="2734055" y="1082040"/>
                  </a:moveTo>
                  <a:lnTo>
                    <a:pt x="2734055" y="1050036"/>
                  </a:lnTo>
                </a:path>
                <a:path w="4541520" h="1082039">
                  <a:moveTo>
                    <a:pt x="3636264" y="1082039"/>
                  </a:moveTo>
                  <a:lnTo>
                    <a:pt x="3636264" y="1050035"/>
                  </a:lnTo>
                </a:path>
                <a:path w="4541520" h="1082039">
                  <a:moveTo>
                    <a:pt x="4541520" y="1082039"/>
                  </a:moveTo>
                  <a:lnTo>
                    <a:pt x="4541520" y="1050035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102668" y="3607027"/>
            <a:ext cx="152400" cy="1245213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1">
              <a:spcBef>
                <a:spcPts val="170"/>
              </a:spcBef>
            </a:pPr>
            <a:r>
              <a:rPr sz="900" b="1" spc="-20" dirty="0">
                <a:latin typeface="Arial"/>
                <a:cs typeface="Arial"/>
              </a:rPr>
              <a:t>3</a:t>
            </a:r>
            <a:r>
              <a:rPr sz="900" b="1" spc="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 marL="12701">
              <a:spcBef>
                <a:spcPts val="70"/>
              </a:spcBef>
            </a:pPr>
            <a:r>
              <a:rPr sz="900" b="1" spc="-20" dirty="0">
                <a:latin typeface="Arial"/>
                <a:cs typeface="Arial"/>
              </a:rPr>
              <a:t>3</a:t>
            </a:r>
            <a:r>
              <a:rPr sz="900" b="1" spc="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L="12701">
              <a:spcBef>
                <a:spcPts val="170"/>
              </a:spcBef>
            </a:pPr>
            <a:r>
              <a:rPr sz="900" b="1" spc="-20" dirty="0">
                <a:latin typeface="Arial"/>
                <a:cs typeface="Arial"/>
              </a:rPr>
              <a:t>2</a:t>
            </a:r>
            <a:r>
              <a:rPr sz="900" b="1" spc="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 marL="12701">
              <a:spcBef>
                <a:spcPts val="70"/>
              </a:spcBef>
            </a:pPr>
            <a:r>
              <a:rPr sz="900" b="1" spc="-20" dirty="0">
                <a:latin typeface="Arial"/>
                <a:cs typeface="Arial"/>
              </a:rPr>
              <a:t>2</a:t>
            </a:r>
            <a:r>
              <a:rPr sz="900" b="1" spc="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L="12701">
              <a:spcBef>
                <a:spcPts val="85"/>
              </a:spcBef>
            </a:pPr>
            <a:r>
              <a:rPr sz="900" b="1" spc="-20" dirty="0">
                <a:latin typeface="Arial"/>
                <a:cs typeface="Arial"/>
              </a:rPr>
              <a:t>1</a:t>
            </a:r>
            <a:r>
              <a:rPr sz="900" b="1" spc="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 marL="12701">
              <a:spcBef>
                <a:spcPts val="70"/>
              </a:spcBef>
            </a:pPr>
            <a:r>
              <a:rPr sz="900" b="1" spc="-20" dirty="0">
                <a:latin typeface="Arial"/>
                <a:cs typeface="Arial"/>
              </a:rPr>
              <a:t>1</a:t>
            </a:r>
            <a:r>
              <a:rPr sz="900" b="1" spc="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L="74934">
              <a:spcBef>
                <a:spcPts val="155"/>
              </a:spcBef>
            </a:pPr>
            <a:r>
              <a:rPr sz="900" b="1" spc="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 marL="74934">
              <a:spcBef>
                <a:spcPts val="85"/>
              </a:spcBef>
            </a:pPr>
            <a:r>
              <a:rPr sz="900" b="1" spc="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21790" y="4832324"/>
            <a:ext cx="521334" cy="15260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sz="900" b="1" spc="10" dirty="0">
                <a:latin typeface="Arial"/>
                <a:cs typeface="Arial"/>
              </a:rPr>
              <a:t>05|-----11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26976" y="4832324"/>
            <a:ext cx="520065" cy="15260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sz="900" b="1" spc="10" dirty="0">
                <a:latin typeface="Arial"/>
                <a:cs typeface="Arial"/>
              </a:rPr>
              <a:t>11|-----17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330754" y="4832327"/>
            <a:ext cx="521334" cy="38087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sz="900" b="1" spc="10" dirty="0">
                <a:latin typeface="Arial"/>
                <a:cs typeface="Arial"/>
              </a:rPr>
              <a:t>17|-----23</a:t>
            </a:r>
            <a:endParaRPr sz="900">
              <a:latin typeface="Arial"/>
              <a:cs typeface="Arial"/>
            </a:endParaRPr>
          </a:p>
          <a:p>
            <a:pPr marL="12701">
              <a:spcBef>
                <a:spcPts val="660"/>
              </a:spcBef>
            </a:pPr>
            <a:r>
              <a:rPr sz="900" b="1" spc="30" dirty="0">
                <a:latin typeface="Arial"/>
                <a:cs typeface="Arial"/>
              </a:rPr>
              <a:t>Classes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223468" y="4832324"/>
            <a:ext cx="520065" cy="15260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sz="900" b="1" spc="-10" dirty="0">
                <a:latin typeface="Arial"/>
                <a:cs typeface="Arial"/>
              </a:rPr>
              <a:t>2</a:t>
            </a:r>
            <a:r>
              <a:rPr sz="900" b="1" spc="5" dirty="0">
                <a:latin typeface="Arial"/>
                <a:cs typeface="Arial"/>
              </a:rPr>
              <a:t>3</a:t>
            </a:r>
            <a:r>
              <a:rPr sz="900" b="1" spc="-20" dirty="0">
                <a:latin typeface="Arial"/>
                <a:cs typeface="Arial"/>
              </a:rPr>
              <a:t>|</a:t>
            </a:r>
            <a:r>
              <a:rPr sz="900" b="1" spc="20" dirty="0">
                <a:latin typeface="Arial"/>
                <a:cs typeface="Arial"/>
              </a:rPr>
              <a:t>-</a:t>
            </a:r>
            <a:r>
              <a:rPr sz="900" b="1" spc="30" dirty="0">
                <a:latin typeface="Arial"/>
                <a:cs typeface="Arial"/>
              </a:rPr>
              <a:t>-</a:t>
            </a:r>
            <a:r>
              <a:rPr sz="900" b="1" spc="15" dirty="0">
                <a:latin typeface="Arial"/>
                <a:cs typeface="Arial"/>
              </a:rPr>
              <a:t>-</a:t>
            </a:r>
            <a:r>
              <a:rPr sz="900" b="1" spc="30" dirty="0">
                <a:latin typeface="Arial"/>
                <a:cs typeface="Arial"/>
              </a:rPr>
              <a:t>-</a:t>
            </a:r>
            <a:r>
              <a:rPr sz="900" b="1" spc="20" dirty="0">
                <a:latin typeface="Arial"/>
                <a:cs typeface="Arial"/>
              </a:rPr>
              <a:t>-</a:t>
            </a:r>
            <a:r>
              <a:rPr sz="900" b="1" spc="-5" dirty="0">
                <a:latin typeface="Arial"/>
                <a:cs typeface="Arial"/>
              </a:rPr>
              <a:t>2</a:t>
            </a:r>
            <a:r>
              <a:rPr sz="900" b="1" spc="5" dirty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127490" y="4832324"/>
            <a:ext cx="521334" cy="15260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sz="900" b="1" spc="10" dirty="0">
                <a:latin typeface="Arial"/>
                <a:cs typeface="Arial"/>
              </a:rPr>
              <a:t>29|-----35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894408" y="3874235"/>
            <a:ext cx="138499" cy="73025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1">
              <a:spcBef>
                <a:spcPts val="20"/>
              </a:spcBef>
            </a:pPr>
            <a:r>
              <a:rPr sz="900" b="1" spc="-65" dirty="0">
                <a:latin typeface="Arial"/>
                <a:cs typeface="Arial"/>
              </a:rPr>
              <a:t>F</a:t>
            </a:r>
            <a:r>
              <a:rPr sz="900" b="1" spc="60" dirty="0">
                <a:latin typeface="Arial"/>
                <a:cs typeface="Arial"/>
              </a:rPr>
              <a:t>r</a:t>
            </a:r>
            <a:r>
              <a:rPr sz="900" b="1" spc="65" dirty="0">
                <a:latin typeface="Arial"/>
                <a:cs typeface="Arial"/>
              </a:rPr>
              <a:t>e</a:t>
            </a:r>
            <a:r>
              <a:rPr sz="900" b="1" spc="25" dirty="0">
                <a:latin typeface="Arial"/>
                <a:cs typeface="Arial"/>
              </a:rPr>
              <a:t>qü</a:t>
            </a:r>
            <a:r>
              <a:rPr sz="900" b="1" spc="75" dirty="0">
                <a:latin typeface="Arial"/>
                <a:cs typeface="Arial"/>
              </a:rPr>
              <a:t>ê</a:t>
            </a:r>
            <a:r>
              <a:rPr sz="900" b="1" spc="15" dirty="0">
                <a:latin typeface="Arial"/>
                <a:cs typeface="Arial"/>
              </a:rPr>
              <a:t>n</a:t>
            </a:r>
            <a:r>
              <a:rPr sz="900" b="1" spc="-10" dirty="0">
                <a:latin typeface="Arial"/>
                <a:cs typeface="Arial"/>
              </a:rPr>
              <a:t>ci</a:t>
            </a:r>
            <a:r>
              <a:rPr sz="900" b="1" spc="-15" dirty="0">
                <a:latin typeface="Arial"/>
                <a:cs typeface="Arial"/>
              </a:rPr>
              <a:t>a</a:t>
            </a:r>
            <a:r>
              <a:rPr sz="900" b="1" dirty="0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994304" y="5385057"/>
            <a:ext cx="5016500" cy="866775"/>
            <a:chOff x="4212335" y="5385053"/>
            <a:chExt cx="5016500" cy="866775"/>
          </a:xfrm>
        </p:grpSpPr>
        <p:sp>
          <p:nvSpPr>
            <p:cNvPr id="63" name="object 63"/>
            <p:cNvSpPr/>
            <p:nvPr/>
          </p:nvSpPr>
          <p:spPr>
            <a:xfrm>
              <a:off x="4242815" y="6114287"/>
              <a:ext cx="189230" cy="105410"/>
            </a:xfrm>
            <a:custGeom>
              <a:avLst/>
              <a:gdLst/>
              <a:ahLst/>
              <a:cxnLst/>
              <a:rect l="l" t="t" r="r" b="b"/>
              <a:pathLst>
                <a:path w="189229" h="105410">
                  <a:moveTo>
                    <a:pt x="0" y="105156"/>
                  </a:moveTo>
                  <a:lnTo>
                    <a:pt x="0" y="0"/>
                  </a:lnTo>
                  <a:lnTo>
                    <a:pt x="188976" y="0"/>
                  </a:lnTo>
                  <a:lnTo>
                    <a:pt x="188976" y="105156"/>
                  </a:lnTo>
                  <a:lnTo>
                    <a:pt x="0" y="105156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42815" y="6114287"/>
              <a:ext cx="189230" cy="105410"/>
            </a:xfrm>
            <a:custGeom>
              <a:avLst/>
              <a:gdLst/>
              <a:ahLst/>
              <a:cxnLst/>
              <a:rect l="l" t="t" r="r" b="b"/>
              <a:pathLst>
                <a:path w="189229" h="105410">
                  <a:moveTo>
                    <a:pt x="0" y="105156"/>
                  </a:moveTo>
                  <a:lnTo>
                    <a:pt x="0" y="0"/>
                  </a:lnTo>
                  <a:lnTo>
                    <a:pt x="188976" y="0"/>
                  </a:lnTo>
                  <a:lnTo>
                    <a:pt x="188976" y="105156"/>
                  </a:lnTo>
                  <a:lnTo>
                    <a:pt x="0" y="10515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431791" y="6114287"/>
              <a:ext cx="189230" cy="105410"/>
            </a:xfrm>
            <a:custGeom>
              <a:avLst/>
              <a:gdLst/>
              <a:ahLst/>
              <a:cxnLst/>
              <a:rect l="l" t="t" r="r" b="b"/>
              <a:pathLst>
                <a:path w="189229" h="105410">
                  <a:moveTo>
                    <a:pt x="0" y="105156"/>
                  </a:moveTo>
                  <a:lnTo>
                    <a:pt x="0" y="0"/>
                  </a:lnTo>
                  <a:lnTo>
                    <a:pt x="188976" y="0"/>
                  </a:lnTo>
                  <a:lnTo>
                    <a:pt x="188976" y="105156"/>
                  </a:lnTo>
                  <a:lnTo>
                    <a:pt x="0" y="105156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31791" y="6114287"/>
              <a:ext cx="189230" cy="105410"/>
            </a:xfrm>
            <a:custGeom>
              <a:avLst/>
              <a:gdLst/>
              <a:ahLst/>
              <a:cxnLst/>
              <a:rect l="l" t="t" r="r" b="b"/>
              <a:pathLst>
                <a:path w="189229" h="105410">
                  <a:moveTo>
                    <a:pt x="0" y="105156"/>
                  </a:moveTo>
                  <a:lnTo>
                    <a:pt x="0" y="0"/>
                  </a:lnTo>
                  <a:lnTo>
                    <a:pt x="188975" y="0"/>
                  </a:lnTo>
                  <a:lnTo>
                    <a:pt x="188975" y="105156"/>
                  </a:lnTo>
                  <a:lnTo>
                    <a:pt x="0" y="10515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431791" y="611428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5334" y="762"/>
                  </a:moveTo>
                  <a:lnTo>
                    <a:pt x="5334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620767" y="6114287"/>
              <a:ext cx="200025" cy="105410"/>
            </a:xfrm>
            <a:custGeom>
              <a:avLst/>
              <a:gdLst/>
              <a:ahLst/>
              <a:cxnLst/>
              <a:rect l="l" t="t" r="r" b="b"/>
              <a:pathLst>
                <a:path w="200025" h="105410">
                  <a:moveTo>
                    <a:pt x="0" y="105156"/>
                  </a:moveTo>
                  <a:lnTo>
                    <a:pt x="0" y="0"/>
                  </a:lnTo>
                  <a:lnTo>
                    <a:pt x="199644" y="0"/>
                  </a:lnTo>
                  <a:lnTo>
                    <a:pt x="199644" y="105156"/>
                  </a:lnTo>
                  <a:lnTo>
                    <a:pt x="0" y="105156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620767" y="6114287"/>
              <a:ext cx="200025" cy="105410"/>
            </a:xfrm>
            <a:custGeom>
              <a:avLst/>
              <a:gdLst/>
              <a:ahLst/>
              <a:cxnLst/>
              <a:rect l="l" t="t" r="r" b="b"/>
              <a:pathLst>
                <a:path w="200025" h="105410">
                  <a:moveTo>
                    <a:pt x="0" y="105156"/>
                  </a:moveTo>
                  <a:lnTo>
                    <a:pt x="0" y="0"/>
                  </a:lnTo>
                  <a:lnTo>
                    <a:pt x="199644" y="0"/>
                  </a:lnTo>
                  <a:lnTo>
                    <a:pt x="199644" y="105156"/>
                  </a:lnTo>
                  <a:lnTo>
                    <a:pt x="0" y="10515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620767" y="611428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5334" y="762"/>
                  </a:moveTo>
                  <a:lnTo>
                    <a:pt x="5334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20411" y="5905499"/>
              <a:ext cx="190500" cy="314325"/>
            </a:xfrm>
            <a:custGeom>
              <a:avLst/>
              <a:gdLst/>
              <a:ahLst/>
              <a:cxnLst/>
              <a:rect l="l" t="t" r="r" b="b"/>
              <a:pathLst>
                <a:path w="190500" h="314325">
                  <a:moveTo>
                    <a:pt x="0" y="313944"/>
                  </a:moveTo>
                  <a:lnTo>
                    <a:pt x="0" y="0"/>
                  </a:lnTo>
                  <a:lnTo>
                    <a:pt x="190500" y="0"/>
                  </a:lnTo>
                  <a:lnTo>
                    <a:pt x="190500" y="313944"/>
                  </a:lnTo>
                  <a:lnTo>
                    <a:pt x="0" y="313944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820411" y="5905499"/>
              <a:ext cx="190500" cy="314325"/>
            </a:xfrm>
            <a:custGeom>
              <a:avLst/>
              <a:gdLst/>
              <a:ahLst/>
              <a:cxnLst/>
              <a:rect l="l" t="t" r="r" b="b"/>
              <a:pathLst>
                <a:path w="190500" h="314325">
                  <a:moveTo>
                    <a:pt x="0" y="313944"/>
                  </a:moveTo>
                  <a:lnTo>
                    <a:pt x="0" y="0"/>
                  </a:lnTo>
                  <a:lnTo>
                    <a:pt x="190500" y="0"/>
                  </a:lnTo>
                  <a:lnTo>
                    <a:pt x="190500" y="313944"/>
                  </a:lnTo>
                  <a:lnTo>
                    <a:pt x="0" y="313944"/>
                  </a:lnTo>
                  <a:close/>
                </a:path>
                <a:path w="190500" h="31432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10911" y="6010655"/>
              <a:ext cx="189230" cy="208915"/>
            </a:xfrm>
            <a:custGeom>
              <a:avLst/>
              <a:gdLst/>
              <a:ahLst/>
              <a:cxnLst/>
              <a:rect l="l" t="t" r="r" b="b"/>
              <a:pathLst>
                <a:path w="189229" h="208914">
                  <a:moveTo>
                    <a:pt x="0" y="208788"/>
                  </a:moveTo>
                  <a:lnTo>
                    <a:pt x="0" y="0"/>
                  </a:lnTo>
                  <a:lnTo>
                    <a:pt x="188976" y="0"/>
                  </a:lnTo>
                  <a:lnTo>
                    <a:pt x="188976" y="208788"/>
                  </a:lnTo>
                  <a:lnTo>
                    <a:pt x="0" y="208788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10911" y="6010655"/>
              <a:ext cx="189230" cy="208915"/>
            </a:xfrm>
            <a:custGeom>
              <a:avLst/>
              <a:gdLst/>
              <a:ahLst/>
              <a:cxnLst/>
              <a:rect l="l" t="t" r="r" b="b"/>
              <a:pathLst>
                <a:path w="189229" h="208914">
                  <a:moveTo>
                    <a:pt x="0" y="208788"/>
                  </a:moveTo>
                  <a:lnTo>
                    <a:pt x="0" y="0"/>
                  </a:lnTo>
                  <a:lnTo>
                    <a:pt x="188975" y="0"/>
                  </a:lnTo>
                  <a:lnTo>
                    <a:pt x="188975" y="208788"/>
                  </a:lnTo>
                  <a:lnTo>
                    <a:pt x="0" y="208788"/>
                  </a:lnTo>
                  <a:close/>
                </a:path>
                <a:path w="189229" h="208914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199887" y="5905499"/>
              <a:ext cx="189230" cy="314325"/>
            </a:xfrm>
            <a:custGeom>
              <a:avLst/>
              <a:gdLst/>
              <a:ahLst/>
              <a:cxnLst/>
              <a:rect l="l" t="t" r="r" b="b"/>
              <a:pathLst>
                <a:path w="189229" h="314325">
                  <a:moveTo>
                    <a:pt x="0" y="313944"/>
                  </a:moveTo>
                  <a:lnTo>
                    <a:pt x="0" y="0"/>
                  </a:lnTo>
                  <a:lnTo>
                    <a:pt x="188976" y="0"/>
                  </a:lnTo>
                  <a:lnTo>
                    <a:pt x="188976" y="313944"/>
                  </a:lnTo>
                  <a:lnTo>
                    <a:pt x="0" y="313944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99887" y="5905499"/>
              <a:ext cx="189230" cy="314325"/>
            </a:xfrm>
            <a:custGeom>
              <a:avLst/>
              <a:gdLst/>
              <a:ahLst/>
              <a:cxnLst/>
              <a:rect l="l" t="t" r="r" b="b"/>
              <a:pathLst>
                <a:path w="189229" h="314325">
                  <a:moveTo>
                    <a:pt x="0" y="313944"/>
                  </a:moveTo>
                  <a:lnTo>
                    <a:pt x="0" y="0"/>
                  </a:lnTo>
                  <a:lnTo>
                    <a:pt x="188976" y="0"/>
                  </a:lnTo>
                  <a:lnTo>
                    <a:pt x="188976" y="313944"/>
                  </a:lnTo>
                  <a:lnTo>
                    <a:pt x="0" y="313944"/>
                  </a:lnTo>
                  <a:close/>
                </a:path>
                <a:path w="189229" h="31432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388863" y="6010655"/>
              <a:ext cx="198120" cy="208915"/>
            </a:xfrm>
            <a:custGeom>
              <a:avLst/>
              <a:gdLst/>
              <a:ahLst/>
              <a:cxnLst/>
              <a:rect l="l" t="t" r="r" b="b"/>
              <a:pathLst>
                <a:path w="198120" h="208914">
                  <a:moveTo>
                    <a:pt x="0" y="208788"/>
                  </a:moveTo>
                  <a:lnTo>
                    <a:pt x="0" y="0"/>
                  </a:lnTo>
                  <a:lnTo>
                    <a:pt x="198120" y="0"/>
                  </a:lnTo>
                  <a:lnTo>
                    <a:pt x="198120" y="208788"/>
                  </a:lnTo>
                  <a:lnTo>
                    <a:pt x="0" y="208788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388863" y="6010655"/>
              <a:ext cx="198120" cy="208915"/>
            </a:xfrm>
            <a:custGeom>
              <a:avLst/>
              <a:gdLst/>
              <a:ahLst/>
              <a:cxnLst/>
              <a:rect l="l" t="t" r="r" b="b"/>
              <a:pathLst>
                <a:path w="198120" h="208914">
                  <a:moveTo>
                    <a:pt x="0" y="208788"/>
                  </a:moveTo>
                  <a:lnTo>
                    <a:pt x="0" y="0"/>
                  </a:lnTo>
                  <a:lnTo>
                    <a:pt x="198119" y="0"/>
                  </a:lnTo>
                  <a:lnTo>
                    <a:pt x="198119" y="208788"/>
                  </a:lnTo>
                  <a:lnTo>
                    <a:pt x="0" y="208788"/>
                  </a:lnTo>
                  <a:close/>
                </a:path>
                <a:path w="198120" h="208914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586983" y="5811011"/>
              <a:ext cx="190500" cy="408940"/>
            </a:xfrm>
            <a:custGeom>
              <a:avLst/>
              <a:gdLst/>
              <a:ahLst/>
              <a:cxnLst/>
              <a:rect l="l" t="t" r="r" b="b"/>
              <a:pathLst>
                <a:path w="190500" h="408939">
                  <a:moveTo>
                    <a:pt x="0" y="408432"/>
                  </a:moveTo>
                  <a:lnTo>
                    <a:pt x="0" y="0"/>
                  </a:lnTo>
                  <a:lnTo>
                    <a:pt x="190500" y="0"/>
                  </a:lnTo>
                  <a:lnTo>
                    <a:pt x="190500" y="408432"/>
                  </a:lnTo>
                  <a:lnTo>
                    <a:pt x="0" y="408432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586983" y="5811011"/>
              <a:ext cx="190500" cy="408940"/>
            </a:xfrm>
            <a:custGeom>
              <a:avLst/>
              <a:gdLst/>
              <a:ahLst/>
              <a:cxnLst/>
              <a:rect l="l" t="t" r="r" b="b"/>
              <a:pathLst>
                <a:path w="190500" h="408939">
                  <a:moveTo>
                    <a:pt x="0" y="408431"/>
                  </a:moveTo>
                  <a:lnTo>
                    <a:pt x="0" y="0"/>
                  </a:lnTo>
                  <a:lnTo>
                    <a:pt x="190500" y="0"/>
                  </a:lnTo>
                  <a:lnTo>
                    <a:pt x="190500" y="408431"/>
                  </a:lnTo>
                  <a:lnTo>
                    <a:pt x="0" y="408431"/>
                  </a:lnTo>
                  <a:close/>
                </a:path>
                <a:path w="190500" h="40893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777483" y="5905499"/>
              <a:ext cx="189230" cy="314325"/>
            </a:xfrm>
            <a:custGeom>
              <a:avLst/>
              <a:gdLst/>
              <a:ahLst/>
              <a:cxnLst/>
              <a:rect l="l" t="t" r="r" b="b"/>
              <a:pathLst>
                <a:path w="189229" h="314325">
                  <a:moveTo>
                    <a:pt x="0" y="313944"/>
                  </a:moveTo>
                  <a:lnTo>
                    <a:pt x="0" y="0"/>
                  </a:lnTo>
                  <a:lnTo>
                    <a:pt x="188976" y="0"/>
                  </a:lnTo>
                  <a:lnTo>
                    <a:pt x="188976" y="313944"/>
                  </a:lnTo>
                  <a:lnTo>
                    <a:pt x="0" y="313944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777483" y="5905499"/>
              <a:ext cx="189230" cy="314325"/>
            </a:xfrm>
            <a:custGeom>
              <a:avLst/>
              <a:gdLst/>
              <a:ahLst/>
              <a:cxnLst/>
              <a:rect l="l" t="t" r="r" b="b"/>
              <a:pathLst>
                <a:path w="189229" h="314325">
                  <a:moveTo>
                    <a:pt x="0" y="313944"/>
                  </a:moveTo>
                  <a:lnTo>
                    <a:pt x="0" y="0"/>
                  </a:lnTo>
                  <a:lnTo>
                    <a:pt x="188975" y="0"/>
                  </a:lnTo>
                  <a:lnTo>
                    <a:pt x="188975" y="313944"/>
                  </a:lnTo>
                  <a:lnTo>
                    <a:pt x="0" y="313944"/>
                  </a:lnTo>
                  <a:close/>
                </a:path>
                <a:path w="189229" h="31432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966459" y="5905499"/>
              <a:ext cx="189230" cy="314325"/>
            </a:xfrm>
            <a:custGeom>
              <a:avLst/>
              <a:gdLst/>
              <a:ahLst/>
              <a:cxnLst/>
              <a:rect l="l" t="t" r="r" b="b"/>
              <a:pathLst>
                <a:path w="189229" h="314325">
                  <a:moveTo>
                    <a:pt x="0" y="313944"/>
                  </a:moveTo>
                  <a:lnTo>
                    <a:pt x="0" y="0"/>
                  </a:lnTo>
                  <a:lnTo>
                    <a:pt x="188976" y="0"/>
                  </a:lnTo>
                  <a:lnTo>
                    <a:pt x="188976" y="313944"/>
                  </a:lnTo>
                  <a:lnTo>
                    <a:pt x="0" y="313944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966459" y="5905499"/>
              <a:ext cx="189230" cy="314325"/>
            </a:xfrm>
            <a:custGeom>
              <a:avLst/>
              <a:gdLst/>
              <a:ahLst/>
              <a:cxnLst/>
              <a:rect l="l" t="t" r="r" b="b"/>
              <a:pathLst>
                <a:path w="189229" h="314325">
                  <a:moveTo>
                    <a:pt x="0" y="313944"/>
                  </a:moveTo>
                  <a:lnTo>
                    <a:pt x="0" y="0"/>
                  </a:lnTo>
                  <a:lnTo>
                    <a:pt x="188975" y="0"/>
                  </a:lnTo>
                  <a:lnTo>
                    <a:pt x="188975" y="313944"/>
                  </a:lnTo>
                  <a:lnTo>
                    <a:pt x="0" y="313944"/>
                  </a:lnTo>
                  <a:close/>
                </a:path>
                <a:path w="189229" h="31432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155435" y="5811011"/>
              <a:ext cx="200025" cy="408940"/>
            </a:xfrm>
            <a:custGeom>
              <a:avLst/>
              <a:gdLst/>
              <a:ahLst/>
              <a:cxnLst/>
              <a:rect l="l" t="t" r="r" b="b"/>
              <a:pathLst>
                <a:path w="200025" h="408939">
                  <a:moveTo>
                    <a:pt x="0" y="408432"/>
                  </a:moveTo>
                  <a:lnTo>
                    <a:pt x="0" y="0"/>
                  </a:lnTo>
                  <a:lnTo>
                    <a:pt x="199644" y="0"/>
                  </a:lnTo>
                  <a:lnTo>
                    <a:pt x="199644" y="408432"/>
                  </a:lnTo>
                  <a:lnTo>
                    <a:pt x="0" y="408432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155435" y="5811011"/>
              <a:ext cx="200025" cy="408940"/>
            </a:xfrm>
            <a:custGeom>
              <a:avLst/>
              <a:gdLst/>
              <a:ahLst/>
              <a:cxnLst/>
              <a:rect l="l" t="t" r="r" b="b"/>
              <a:pathLst>
                <a:path w="200025" h="408939">
                  <a:moveTo>
                    <a:pt x="0" y="408431"/>
                  </a:moveTo>
                  <a:lnTo>
                    <a:pt x="0" y="0"/>
                  </a:lnTo>
                  <a:lnTo>
                    <a:pt x="199644" y="0"/>
                  </a:lnTo>
                  <a:lnTo>
                    <a:pt x="199644" y="408431"/>
                  </a:lnTo>
                  <a:lnTo>
                    <a:pt x="0" y="408431"/>
                  </a:lnTo>
                  <a:close/>
                </a:path>
                <a:path w="200025" h="40893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355079" y="5705855"/>
              <a:ext cx="189230" cy="513715"/>
            </a:xfrm>
            <a:custGeom>
              <a:avLst/>
              <a:gdLst/>
              <a:ahLst/>
              <a:cxnLst/>
              <a:rect l="l" t="t" r="r" b="b"/>
              <a:pathLst>
                <a:path w="189229" h="513714">
                  <a:moveTo>
                    <a:pt x="0" y="513588"/>
                  </a:moveTo>
                  <a:lnTo>
                    <a:pt x="0" y="0"/>
                  </a:lnTo>
                  <a:lnTo>
                    <a:pt x="188976" y="0"/>
                  </a:lnTo>
                  <a:lnTo>
                    <a:pt x="188976" y="513588"/>
                  </a:lnTo>
                  <a:lnTo>
                    <a:pt x="0" y="513588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55079" y="5705855"/>
              <a:ext cx="189230" cy="513715"/>
            </a:xfrm>
            <a:custGeom>
              <a:avLst/>
              <a:gdLst/>
              <a:ahLst/>
              <a:cxnLst/>
              <a:rect l="l" t="t" r="r" b="b"/>
              <a:pathLst>
                <a:path w="189229" h="513714">
                  <a:moveTo>
                    <a:pt x="0" y="513588"/>
                  </a:moveTo>
                  <a:lnTo>
                    <a:pt x="0" y="0"/>
                  </a:lnTo>
                  <a:lnTo>
                    <a:pt x="188975" y="0"/>
                  </a:lnTo>
                  <a:lnTo>
                    <a:pt x="188976" y="513588"/>
                  </a:lnTo>
                  <a:lnTo>
                    <a:pt x="0" y="513588"/>
                  </a:lnTo>
                  <a:close/>
                </a:path>
                <a:path w="189229" h="513714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544055" y="5495543"/>
              <a:ext cx="189230" cy="723900"/>
            </a:xfrm>
            <a:custGeom>
              <a:avLst/>
              <a:gdLst/>
              <a:ahLst/>
              <a:cxnLst/>
              <a:rect l="l" t="t" r="r" b="b"/>
              <a:pathLst>
                <a:path w="189229" h="723900">
                  <a:moveTo>
                    <a:pt x="0" y="723900"/>
                  </a:moveTo>
                  <a:lnTo>
                    <a:pt x="0" y="0"/>
                  </a:lnTo>
                  <a:lnTo>
                    <a:pt x="188976" y="0"/>
                  </a:lnTo>
                  <a:lnTo>
                    <a:pt x="188976" y="723900"/>
                  </a:lnTo>
                  <a:lnTo>
                    <a:pt x="0" y="723900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544055" y="5495543"/>
              <a:ext cx="189230" cy="723900"/>
            </a:xfrm>
            <a:custGeom>
              <a:avLst/>
              <a:gdLst/>
              <a:ahLst/>
              <a:cxnLst/>
              <a:rect l="l" t="t" r="r" b="b"/>
              <a:pathLst>
                <a:path w="189229" h="723900">
                  <a:moveTo>
                    <a:pt x="0" y="723900"/>
                  </a:moveTo>
                  <a:lnTo>
                    <a:pt x="0" y="0"/>
                  </a:lnTo>
                  <a:lnTo>
                    <a:pt x="188975" y="0"/>
                  </a:lnTo>
                  <a:lnTo>
                    <a:pt x="188976" y="723900"/>
                  </a:lnTo>
                  <a:lnTo>
                    <a:pt x="0" y="723900"/>
                  </a:lnTo>
                  <a:close/>
                </a:path>
                <a:path w="189229" h="7239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33031" y="5600699"/>
              <a:ext cx="189230" cy="619125"/>
            </a:xfrm>
            <a:custGeom>
              <a:avLst/>
              <a:gdLst/>
              <a:ahLst/>
              <a:cxnLst/>
              <a:rect l="l" t="t" r="r" b="b"/>
              <a:pathLst>
                <a:path w="189229" h="619125">
                  <a:moveTo>
                    <a:pt x="0" y="618744"/>
                  </a:moveTo>
                  <a:lnTo>
                    <a:pt x="0" y="0"/>
                  </a:lnTo>
                  <a:lnTo>
                    <a:pt x="188976" y="0"/>
                  </a:lnTo>
                  <a:lnTo>
                    <a:pt x="188976" y="618744"/>
                  </a:lnTo>
                  <a:lnTo>
                    <a:pt x="0" y="618744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733031" y="5600699"/>
              <a:ext cx="189230" cy="619125"/>
            </a:xfrm>
            <a:custGeom>
              <a:avLst/>
              <a:gdLst/>
              <a:ahLst/>
              <a:cxnLst/>
              <a:rect l="l" t="t" r="r" b="b"/>
              <a:pathLst>
                <a:path w="189229" h="619125">
                  <a:moveTo>
                    <a:pt x="0" y="618744"/>
                  </a:moveTo>
                  <a:lnTo>
                    <a:pt x="0" y="0"/>
                  </a:lnTo>
                  <a:lnTo>
                    <a:pt x="188975" y="0"/>
                  </a:lnTo>
                  <a:lnTo>
                    <a:pt x="188976" y="618744"/>
                  </a:lnTo>
                  <a:lnTo>
                    <a:pt x="0" y="618744"/>
                  </a:lnTo>
                  <a:close/>
                </a:path>
                <a:path w="189229" h="61912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22007" y="5495543"/>
              <a:ext cx="189230" cy="723900"/>
            </a:xfrm>
            <a:custGeom>
              <a:avLst/>
              <a:gdLst/>
              <a:ahLst/>
              <a:cxnLst/>
              <a:rect l="l" t="t" r="r" b="b"/>
              <a:pathLst>
                <a:path w="189229" h="723900">
                  <a:moveTo>
                    <a:pt x="0" y="723900"/>
                  </a:moveTo>
                  <a:lnTo>
                    <a:pt x="0" y="0"/>
                  </a:lnTo>
                  <a:lnTo>
                    <a:pt x="188976" y="0"/>
                  </a:lnTo>
                  <a:lnTo>
                    <a:pt x="188976" y="723900"/>
                  </a:lnTo>
                  <a:lnTo>
                    <a:pt x="0" y="723900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922007" y="5495543"/>
              <a:ext cx="189230" cy="723900"/>
            </a:xfrm>
            <a:custGeom>
              <a:avLst/>
              <a:gdLst/>
              <a:ahLst/>
              <a:cxnLst/>
              <a:rect l="l" t="t" r="r" b="b"/>
              <a:pathLst>
                <a:path w="189229" h="723900">
                  <a:moveTo>
                    <a:pt x="0" y="723900"/>
                  </a:moveTo>
                  <a:lnTo>
                    <a:pt x="0" y="0"/>
                  </a:lnTo>
                  <a:lnTo>
                    <a:pt x="188975" y="0"/>
                  </a:lnTo>
                  <a:lnTo>
                    <a:pt x="188976" y="723900"/>
                  </a:lnTo>
                  <a:lnTo>
                    <a:pt x="0" y="723900"/>
                  </a:lnTo>
                  <a:close/>
                </a:path>
                <a:path w="189229" h="7239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110983" y="5905499"/>
              <a:ext cx="201295" cy="314325"/>
            </a:xfrm>
            <a:custGeom>
              <a:avLst/>
              <a:gdLst/>
              <a:ahLst/>
              <a:cxnLst/>
              <a:rect l="l" t="t" r="r" b="b"/>
              <a:pathLst>
                <a:path w="201295" h="314325">
                  <a:moveTo>
                    <a:pt x="0" y="313944"/>
                  </a:moveTo>
                  <a:lnTo>
                    <a:pt x="0" y="0"/>
                  </a:lnTo>
                  <a:lnTo>
                    <a:pt x="201168" y="0"/>
                  </a:lnTo>
                  <a:lnTo>
                    <a:pt x="201168" y="313944"/>
                  </a:lnTo>
                  <a:lnTo>
                    <a:pt x="0" y="313944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110983" y="5905499"/>
              <a:ext cx="201295" cy="314325"/>
            </a:xfrm>
            <a:custGeom>
              <a:avLst/>
              <a:gdLst/>
              <a:ahLst/>
              <a:cxnLst/>
              <a:rect l="l" t="t" r="r" b="b"/>
              <a:pathLst>
                <a:path w="201295" h="314325">
                  <a:moveTo>
                    <a:pt x="0" y="313944"/>
                  </a:moveTo>
                  <a:lnTo>
                    <a:pt x="0" y="0"/>
                  </a:lnTo>
                  <a:lnTo>
                    <a:pt x="201167" y="0"/>
                  </a:lnTo>
                  <a:lnTo>
                    <a:pt x="201167" y="313944"/>
                  </a:lnTo>
                  <a:lnTo>
                    <a:pt x="0" y="313944"/>
                  </a:lnTo>
                  <a:close/>
                </a:path>
                <a:path w="201295" h="31432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312151" y="5705855"/>
              <a:ext cx="189230" cy="513715"/>
            </a:xfrm>
            <a:custGeom>
              <a:avLst/>
              <a:gdLst/>
              <a:ahLst/>
              <a:cxnLst/>
              <a:rect l="l" t="t" r="r" b="b"/>
              <a:pathLst>
                <a:path w="189229" h="513714">
                  <a:moveTo>
                    <a:pt x="0" y="513588"/>
                  </a:moveTo>
                  <a:lnTo>
                    <a:pt x="0" y="0"/>
                  </a:lnTo>
                  <a:lnTo>
                    <a:pt x="188976" y="0"/>
                  </a:lnTo>
                  <a:lnTo>
                    <a:pt x="188976" y="513588"/>
                  </a:lnTo>
                  <a:lnTo>
                    <a:pt x="0" y="513588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312151" y="5705855"/>
              <a:ext cx="189230" cy="513715"/>
            </a:xfrm>
            <a:custGeom>
              <a:avLst/>
              <a:gdLst/>
              <a:ahLst/>
              <a:cxnLst/>
              <a:rect l="l" t="t" r="r" b="b"/>
              <a:pathLst>
                <a:path w="189229" h="513714">
                  <a:moveTo>
                    <a:pt x="0" y="513588"/>
                  </a:moveTo>
                  <a:lnTo>
                    <a:pt x="0" y="0"/>
                  </a:lnTo>
                  <a:lnTo>
                    <a:pt x="188975" y="0"/>
                  </a:lnTo>
                  <a:lnTo>
                    <a:pt x="188975" y="513588"/>
                  </a:lnTo>
                  <a:lnTo>
                    <a:pt x="0" y="513588"/>
                  </a:lnTo>
                  <a:close/>
                </a:path>
                <a:path w="189229" h="513714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501127" y="5811011"/>
              <a:ext cx="189230" cy="408940"/>
            </a:xfrm>
            <a:custGeom>
              <a:avLst/>
              <a:gdLst/>
              <a:ahLst/>
              <a:cxnLst/>
              <a:rect l="l" t="t" r="r" b="b"/>
              <a:pathLst>
                <a:path w="189229" h="408939">
                  <a:moveTo>
                    <a:pt x="0" y="408432"/>
                  </a:moveTo>
                  <a:lnTo>
                    <a:pt x="0" y="0"/>
                  </a:lnTo>
                  <a:lnTo>
                    <a:pt x="188976" y="0"/>
                  </a:lnTo>
                  <a:lnTo>
                    <a:pt x="188976" y="408432"/>
                  </a:lnTo>
                  <a:lnTo>
                    <a:pt x="0" y="408432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501127" y="5811011"/>
              <a:ext cx="189230" cy="408940"/>
            </a:xfrm>
            <a:custGeom>
              <a:avLst/>
              <a:gdLst/>
              <a:ahLst/>
              <a:cxnLst/>
              <a:rect l="l" t="t" r="r" b="b"/>
              <a:pathLst>
                <a:path w="189229" h="408939">
                  <a:moveTo>
                    <a:pt x="0" y="408431"/>
                  </a:moveTo>
                  <a:lnTo>
                    <a:pt x="0" y="0"/>
                  </a:lnTo>
                  <a:lnTo>
                    <a:pt x="188976" y="0"/>
                  </a:lnTo>
                  <a:lnTo>
                    <a:pt x="188976" y="408431"/>
                  </a:lnTo>
                  <a:lnTo>
                    <a:pt x="0" y="408431"/>
                  </a:lnTo>
                  <a:close/>
                </a:path>
                <a:path w="189229" h="40893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690103" y="5705855"/>
              <a:ext cx="189230" cy="513715"/>
            </a:xfrm>
            <a:custGeom>
              <a:avLst/>
              <a:gdLst/>
              <a:ahLst/>
              <a:cxnLst/>
              <a:rect l="l" t="t" r="r" b="b"/>
              <a:pathLst>
                <a:path w="189229" h="513714">
                  <a:moveTo>
                    <a:pt x="0" y="513588"/>
                  </a:moveTo>
                  <a:lnTo>
                    <a:pt x="0" y="0"/>
                  </a:lnTo>
                  <a:lnTo>
                    <a:pt x="188976" y="0"/>
                  </a:lnTo>
                  <a:lnTo>
                    <a:pt x="188976" y="513588"/>
                  </a:lnTo>
                  <a:lnTo>
                    <a:pt x="0" y="513588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690103" y="5705855"/>
              <a:ext cx="189230" cy="513715"/>
            </a:xfrm>
            <a:custGeom>
              <a:avLst/>
              <a:gdLst/>
              <a:ahLst/>
              <a:cxnLst/>
              <a:rect l="l" t="t" r="r" b="b"/>
              <a:pathLst>
                <a:path w="189229" h="513714">
                  <a:moveTo>
                    <a:pt x="0" y="513588"/>
                  </a:moveTo>
                  <a:lnTo>
                    <a:pt x="0" y="0"/>
                  </a:lnTo>
                  <a:lnTo>
                    <a:pt x="188975" y="0"/>
                  </a:lnTo>
                  <a:lnTo>
                    <a:pt x="188975" y="513588"/>
                  </a:lnTo>
                  <a:lnTo>
                    <a:pt x="0" y="513588"/>
                  </a:lnTo>
                  <a:close/>
                </a:path>
                <a:path w="189229" h="513714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879079" y="6010655"/>
              <a:ext cx="200025" cy="208915"/>
            </a:xfrm>
            <a:custGeom>
              <a:avLst/>
              <a:gdLst/>
              <a:ahLst/>
              <a:cxnLst/>
              <a:rect l="l" t="t" r="r" b="b"/>
              <a:pathLst>
                <a:path w="200025" h="208914">
                  <a:moveTo>
                    <a:pt x="0" y="208788"/>
                  </a:moveTo>
                  <a:lnTo>
                    <a:pt x="0" y="0"/>
                  </a:lnTo>
                  <a:lnTo>
                    <a:pt x="199644" y="0"/>
                  </a:lnTo>
                  <a:lnTo>
                    <a:pt x="199644" y="208788"/>
                  </a:lnTo>
                  <a:lnTo>
                    <a:pt x="0" y="208788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879079" y="6010655"/>
              <a:ext cx="200025" cy="208915"/>
            </a:xfrm>
            <a:custGeom>
              <a:avLst/>
              <a:gdLst/>
              <a:ahLst/>
              <a:cxnLst/>
              <a:rect l="l" t="t" r="r" b="b"/>
              <a:pathLst>
                <a:path w="200025" h="208914">
                  <a:moveTo>
                    <a:pt x="0" y="208788"/>
                  </a:moveTo>
                  <a:lnTo>
                    <a:pt x="0" y="0"/>
                  </a:lnTo>
                  <a:lnTo>
                    <a:pt x="199644" y="0"/>
                  </a:lnTo>
                  <a:lnTo>
                    <a:pt x="199644" y="208788"/>
                  </a:lnTo>
                  <a:lnTo>
                    <a:pt x="0" y="208788"/>
                  </a:lnTo>
                  <a:close/>
                </a:path>
                <a:path w="200025" h="208914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078723" y="5811011"/>
              <a:ext cx="189230" cy="408940"/>
            </a:xfrm>
            <a:custGeom>
              <a:avLst/>
              <a:gdLst/>
              <a:ahLst/>
              <a:cxnLst/>
              <a:rect l="l" t="t" r="r" b="b"/>
              <a:pathLst>
                <a:path w="189229" h="408939">
                  <a:moveTo>
                    <a:pt x="0" y="408432"/>
                  </a:moveTo>
                  <a:lnTo>
                    <a:pt x="0" y="0"/>
                  </a:lnTo>
                  <a:lnTo>
                    <a:pt x="188976" y="0"/>
                  </a:lnTo>
                  <a:lnTo>
                    <a:pt x="188976" y="408432"/>
                  </a:lnTo>
                  <a:lnTo>
                    <a:pt x="0" y="408432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078723" y="5811011"/>
              <a:ext cx="189230" cy="408940"/>
            </a:xfrm>
            <a:custGeom>
              <a:avLst/>
              <a:gdLst/>
              <a:ahLst/>
              <a:cxnLst/>
              <a:rect l="l" t="t" r="r" b="b"/>
              <a:pathLst>
                <a:path w="189229" h="408939">
                  <a:moveTo>
                    <a:pt x="0" y="408431"/>
                  </a:moveTo>
                  <a:lnTo>
                    <a:pt x="0" y="0"/>
                  </a:lnTo>
                  <a:lnTo>
                    <a:pt x="188975" y="0"/>
                  </a:lnTo>
                  <a:lnTo>
                    <a:pt x="188975" y="408431"/>
                  </a:lnTo>
                  <a:lnTo>
                    <a:pt x="0" y="408431"/>
                  </a:lnTo>
                  <a:close/>
                </a:path>
                <a:path w="189229" h="40893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267700" y="6114287"/>
              <a:ext cx="189230" cy="105410"/>
            </a:xfrm>
            <a:custGeom>
              <a:avLst/>
              <a:gdLst/>
              <a:ahLst/>
              <a:cxnLst/>
              <a:rect l="l" t="t" r="r" b="b"/>
              <a:pathLst>
                <a:path w="189229" h="105410">
                  <a:moveTo>
                    <a:pt x="0" y="105156"/>
                  </a:moveTo>
                  <a:lnTo>
                    <a:pt x="0" y="0"/>
                  </a:lnTo>
                  <a:lnTo>
                    <a:pt x="188976" y="0"/>
                  </a:lnTo>
                  <a:lnTo>
                    <a:pt x="188976" y="105156"/>
                  </a:lnTo>
                  <a:lnTo>
                    <a:pt x="0" y="105156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267700" y="6114287"/>
              <a:ext cx="189230" cy="105410"/>
            </a:xfrm>
            <a:custGeom>
              <a:avLst/>
              <a:gdLst/>
              <a:ahLst/>
              <a:cxnLst/>
              <a:rect l="l" t="t" r="r" b="b"/>
              <a:pathLst>
                <a:path w="189229" h="105410">
                  <a:moveTo>
                    <a:pt x="0" y="105156"/>
                  </a:moveTo>
                  <a:lnTo>
                    <a:pt x="0" y="0"/>
                  </a:lnTo>
                  <a:lnTo>
                    <a:pt x="188975" y="0"/>
                  </a:lnTo>
                  <a:lnTo>
                    <a:pt x="188975" y="105156"/>
                  </a:lnTo>
                  <a:lnTo>
                    <a:pt x="0" y="10515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267700" y="611428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5333" y="762"/>
                  </a:moveTo>
                  <a:lnTo>
                    <a:pt x="5333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456676" y="6010655"/>
              <a:ext cx="189230" cy="208915"/>
            </a:xfrm>
            <a:custGeom>
              <a:avLst/>
              <a:gdLst/>
              <a:ahLst/>
              <a:cxnLst/>
              <a:rect l="l" t="t" r="r" b="b"/>
              <a:pathLst>
                <a:path w="189229" h="208914">
                  <a:moveTo>
                    <a:pt x="0" y="208788"/>
                  </a:moveTo>
                  <a:lnTo>
                    <a:pt x="0" y="0"/>
                  </a:lnTo>
                  <a:lnTo>
                    <a:pt x="188976" y="0"/>
                  </a:lnTo>
                  <a:lnTo>
                    <a:pt x="188976" y="208788"/>
                  </a:lnTo>
                  <a:lnTo>
                    <a:pt x="0" y="208788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456676" y="6010655"/>
              <a:ext cx="189230" cy="208915"/>
            </a:xfrm>
            <a:custGeom>
              <a:avLst/>
              <a:gdLst/>
              <a:ahLst/>
              <a:cxnLst/>
              <a:rect l="l" t="t" r="r" b="b"/>
              <a:pathLst>
                <a:path w="189229" h="208914">
                  <a:moveTo>
                    <a:pt x="0" y="208788"/>
                  </a:moveTo>
                  <a:lnTo>
                    <a:pt x="0" y="0"/>
                  </a:lnTo>
                  <a:lnTo>
                    <a:pt x="188975" y="0"/>
                  </a:lnTo>
                  <a:lnTo>
                    <a:pt x="188975" y="208788"/>
                  </a:lnTo>
                  <a:lnTo>
                    <a:pt x="0" y="208788"/>
                  </a:lnTo>
                  <a:close/>
                </a:path>
                <a:path w="189229" h="208914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645651" y="6114287"/>
              <a:ext cx="200025" cy="105410"/>
            </a:xfrm>
            <a:custGeom>
              <a:avLst/>
              <a:gdLst/>
              <a:ahLst/>
              <a:cxnLst/>
              <a:rect l="l" t="t" r="r" b="b"/>
              <a:pathLst>
                <a:path w="200025" h="105410">
                  <a:moveTo>
                    <a:pt x="0" y="105156"/>
                  </a:moveTo>
                  <a:lnTo>
                    <a:pt x="0" y="0"/>
                  </a:lnTo>
                  <a:lnTo>
                    <a:pt x="199644" y="0"/>
                  </a:lnTo>
                  <a:lnTo>
                    <a:pt x="199644" y="105156"/>
                  </a:lnTo>
                  <a:lnTo>
                    <a:pt x="0" y="105156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645651" y="6114287"/>
              <a:ext cx="200025" cy="105410"/>
            </a:xfrm>
            <a:custGeom>
              <a:avLst/>
              <a:gdLst/>
              <a:ahLst/>
              <a:cxnLst/>
              <a:rect l="l" t="t" r="r" b="b"/>
              <a:pathLst>
                <a:path w="200025" h="105410">
                  <a:moveTo>
                    <a:pt x="0" y="105156"/>
                  </a:moveTo>
                  <a:lnTo>
                    <a:pt x="0" y="0"/>
                  </a:lnTo>
                  <a:lnTo>
                    <a:pt x="199644" y="0"/>
                  </a:lnTo>
                  <a:lnTo>
                    <a:pt x="199644" y="105156"/>
                  </a:lnTo>
                  <a:lnTo>
                    <a:pt x="0" y="10515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645651" y="611428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5333" y="762"/>
                  </a:moveTo>
                  <a:lnTo>
                    <a:pt x="5333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212335" y="5600699"/>
              <a:ext cx="30480" cy="619125"/>
            </a:xfrm>
            <a:custGeom>
              <a:avLst/>
              <a:gdLst/>
              <a:ahLst/>
              <a:cxnLst/>
              <a:rect l="l" t="t" r="r" b="b"/>
              <a:pathLst>
                <a:path w="30479" h="619125">
                  <a:moveTo>
                    <a:pt x="0" y="618744"/>
                  </a:moveTo>
                  <a:lnTo>
                    <a:pt x="30480" y="618744"/>
                  </a:lnTo>
                </a:path>
                <a:path w="30479" h="619125">
                  <a:moveTo>
                    <a:pt x="0" y="409955"/>
                  </a:moveTo>
                  <a:lnTo>
                    <a:pt x="30480" y="409955"/>
                  </a:lnTo>
                </a:path>
                <a:path w="30479" h="619125">
                  <a:moveTo>
                    <a:pt x="0" y="210312"/>
                  </a:moveTo>
                  <a:lnTo>
                    <a:pt x="30479" y="210312"/>
                  </a:lnTo>
                </a:path>
                <a:path w="30479" h="619125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034271" y="6114287"/>
              <a:ext cx="189230" cy="105410"/>
            </a:xfrm>
            <a:custGeom>
              <a:avLst/>
              <a:gdLst/>
              <a:ahLst/>
              <a:cxnLst/>
              <a:rect l="l" t="t" r="r" b="b"/>
              <a:pathLst>
                <a:path w="189229" h="105410">
                  <a:moveTo>
                    <a:pt x="0" y="105156"/>
                  </a:moveTo>
                  <a:lnTo>
                    <a:pt x="0" y="0"/>
                  </a:lnTo>
                  <a:lnTo>
                    <a:pt x="188976" y="0"/>
                  </a:lnTo>
                  <a:lnTo>
                    <a:pt x="188976" y="105156"/>
                  </a:lnTo>
                  <a:lnTo>
                    <a:pt x="0" y="105156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9034271" y="6114287"/>
              <a:ext cx="189230" cy="105410"/>
            </a:xfrm>
            <a:custGeom>
              <a:avLst/>
              <a:gdLst/>
              <a:ahLst/>
              <a:cxnLst/>
              <a:rect l="l" t="t" r="r" b="b"/>
              <a:pathLst>
                <a:path w="189229" h="105410">
                  <a:moveTo>
                    <a:pt x="0" y="105156"/>
                  </a:moveTo>
                  <a:lnTo>
                    <a:pt x="0" y="0"/>
                  </a:lnTo>
                  <a:lnTo>
                    <a:pt x="188975" y="0"/>
                  </a:lnTo>
                  <a:lnTo>
                    <a:pt x="188975" y="105156"/>
                  </a:lnTo>
                  <a:lnTo>
                    <a:pt x="0" y="10515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9034271" y="611428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5333" y="762"/>
                  </a:moveTo>
                  <a:lnTo>
                    <a:pt x="5333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212335" y="5390387"/>
              <a:ext cx="5011420" cy="829310"/>
            </a:xfrm>
            <a:custGeom>
              <a:avLst/>
              <a:gdLst/>
              <a:ahLst/>
              <a:cxnLst/>
              <a:rect l="l" t="t" r="r" b="b"/>
              <a:pathLst>
                <a:path w="5011420" h="829310">
                  <a:moveTo>
                    <a:pt x="30480" y="829056"/>
                  </a:moveTo>
                  <a:lnTo>
                    <a:pt x="5010912" y="829056"/>
                  </a:lnTo>
                </a:path>
                <a:path w="5011420" h="829310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242816" y="5390387"/>
              <a:ext cx="0" cy="861060"/>
            </a:xfrm>
            <a:custGeom>
              <a:avLst/>
              <a:gdLst/>
              <a:ahLst/>
              <a:cxnLst/>
              <a:rect l="l" t="t" r="r" b="b"/>
              <a:pathLst>
                <a:path h="861060">
                  <a:moveTo>
                    <a:pt x="0" y="0"/>
                  </a:moveTo>
                  <a:lnTo>
                    <a:pt x="0" y="86106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431791" y="6219443"/>
              <a:ext cx="4791710" cy="32384"/>
            </a:xfrm>
            <a:custGeom>
              <a:avLst/>
              <a:gdLst/>
              <a:ahLst/>
              <a:cxnLst/>
              <a:rect l="l" t="t" r="r" b="b"/>
              <a:pathLst>
                <a:path w="4791709" h="32385">
                  <a:moveTo>
                    <a:pt x="0" y="32004"/>
                  </a:moveTo>
                  <a:lnTo>
                    <a:pt x="0" y="0"/>
                  </a:lnTo>
                </a:path>
                <a:path w="4791709" h="32385">
                  <a:moveTo>
                    <a:pt x="188975" y="32004"/>
                  </a:moveTo>
                  <a:lnTo>
                    <a:pt x="188975" y="0"/>
                  </a:lnTo>
                </a:path>
                <a:path w="4791709" h="32385">
                  <a:moveTo>
                    <a:pt x="388619" y="32003"/>
                  </a:moveTo>
                  <a:lnTo>
                    <a:pt x="388619" y="0"/>
                  </a:lnTo>
                </a:path>
                <a:path w="4791709" h="32385">
                  <a:moveTo>
                    <a:pt x="579119" y="32003"/>
                  </a:moveTo>
                  <a:lnTo>
                    <a:pt x="579119" y="0"/>
                  </a:lnTo>
                </a:path>
                <a:path w="4791709" h="32385">
                  <a:moveTo>
                    <a:pt x="768095" y="32003"/>
                  </a:moveTo>
                  <a:lnTo>
                    <a:pt x="768095" y="0"/>
                  </a:lnTo>
                </a:path>
                <a:path w="4791709" h="32385">
                  <a:moveTo>
                    <a:pt x="957072" y="32003"/>
                  </a:moveTo>
                  <a:lnTo>
                    <a:pt x="957072" y="0"/>
                  </a:lnTo>
                </a:path>
                <a:path w="4791709" h="32385">
                  <a:moveTo>
                    <a:pt x="1155191" y="32003"/>
                  </a:moveTo>
                  <a:lnTo>
                    <a:pt x="1155191" y="0"/>
                  </a:lnTo>
                </a:path>
                <a:path w="4791709" h="32385">
                  <a:moveTo>
                    <a:pt x="1345691" y="32003"/>
                  </a:moveTo>
                  <a:lnTo>
                    <a:pt x="1345691" y="0"/>
                  </a:lnTo>
                </a:path>
                <a:path w="4791709" h="32385">
                  <a:moveTo>
                    <a:pt x="1534667" y="32003"/>
                  </a:moveTo>
                  <a:lnTo>
                    <a:pt x="1534667" y="0"/>
                  </a:lnTo>
                </a:path>
                <a:path w="4791709" h="32385">
                  <a:moveTo>
                    <a:pt x="1723643" y="32003"/>
                  </a:moveTo>
                  <a:lnTo>
                    <a:pt x="1723643" y="0"/>
                  </a:lnTo>
                </a:path>
                <a:path w="4791709" h="32385">
                  <a:moveTo>
                    <a:pt x="1923288" y="32003"/>
                  </a:moveTo>
                  <a:lnTo>
                    <a:pt x="1923288" y="0"/>
                  </a:lnTo>
                </a:path>
                <a:path w="4791709" h="32385">
                  <a:moveTo>
                    <a:pt x="2112264" y="32003"/>
                  </a:moveTo>
                  <a:lnTo>
                    <a:pt x="2112264" y="0"/>
                  </a:lnTo>
                </a:path>
                <a:path w="4791709" h="32385">
                  <a:moveTo>
                    <a:pt x="2301240" y="32003"/>
                  </a:moveTo>
                  <a:lnTo>
                    <a:pt x="2301240" y="0"/>
                  </a:lnTo>
                </a:path>
                <a:path w="4791709" h="32385">
                  <a:moveTo>
                    <a:pt x="2490216" y="32003"/>
                  </a:moveTo>
                  <a:lnTo>
                    <a:pt x="2490216" y="0"/>
                  </a:lnTo>
                </a:path>
                <a:path w="4791709" h="32385">
                  <a:moveTo>
                    <a:pt x="2679191" y="32003"/>
                  </a:moveTo>
                  <a:lnTo>
                    <a:pt x="2679191" y="0"/>
                  </a:lnTo>
                </a:path>
                <a:path w="4791709" h="32385">
                  <a:moveTo>
                    <a:pt x="2880360" y="32003"/>
                  </a:moveTo>
                  <a:lnTo>
                    <a:pt x="2880360" y="0"/>
                  </a:lnTo>
                </a:path>
                <a:path w="4791709" h="32385">
                  <a:moveTo>
                    <a:pt x="3069335" y="32003"/>
                  </a:moveTo>
                  <a:lnTo>
                    <a:pt x="3069335" y="0"/>
                  </a:lnTo>
                </a:path>
                <a:path w="4791709" h="32385">
                  <a:moveTo>
                    <a:pt x="3258311" y="32003"/>
                  </a:moveTo>
                  <a:lnTo>
                    <a:pt x="3258311" y="0"/>
                  </a:lnTo>
                </a:path>
                <a:path w="4791709" h="32385">
                  <a:moveTo>
                    <a:pt x="3447287" y="32003"/>
                  </a:moveTo>
                  <a:lnTo>
                    <a:pt x="3447287" y="0"/>
                  </a:lnTo>
                </a:path>
                <a:path w="4791709" h="32385">
                  <a:moveTo>
                    <a:pt x="3646931" y="32003"/>
                  </a:moveTo>
                  <a:lnTo>
                    <a:pt x="3646931" y="0"/>
                  </a:lnTo>
                </a:path>
                <a:path w="4791709" h="32385">
                  <a:moveTo>
                    <a:pt x="3835907" y="32003"/>
                  </a:moveTo>
                  <a:lnTo>
                    <a:pt x="3835907" y="0"/>
                  </a:lnTo>
                </a:path>
                <a:path w="4791709" h="32385">
                  <a:moveTo>
                    <a:pt x="4024883" y="32003"/>
                  </a:moveTo>
                  <a:lnTo>
                    <a:pt x="4024883" y="0"/>
                  </a:lnTo>
                </a:path>
                <a:path w="4791709" h="32385">
                  <a:moveTo>
                    <a:pt x="4213859" y="32003"/>
                  </a:moveTo>
                  <a:lnTo>
                    <a:pt x="4213859" y="0"/>
                  </a:lnTo>
                </a:path>
                <a:path w="4791709" h="32385">
                  <a:moveTo>
                    <a:pt x="4413504" y="32003"/>
                  </a:moveTo>
                  <a:lnTo>
                    <a:pt x="4413504" y="0"/>
                  </a:lnTo>
                </a:path>
                <a:path w="4791709" h="32385">
                  <a:moveTo>
                    <a:pt x="4602480" y="32003"/>
                  </a:moveTo>
                  <a:lnTo>
                    <a:pt x="4602480" y="0"/>
                  </a:lnTo>
                </a:path>
                <a:path w="4791709" h="32385">
                  <a:moveTo>
                    <a:pt x="4791456" y="32003"/>
                  </a:moveTo>
                  <a:lnTo>
                    <a:pt x="4791456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5865706" y="5223935"/>
            <a:ext cx="90170" cy="107401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1">
              <a:spcBef>
                <a:spcPts val="675"/>
              </a:spcBef>
            </a:pPr>
            <a:r>
              <a:rPr sz="900" b="1" spc="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  <a:p>
            <a:pPr marL="12701">
              <a:spcBef>
                <a:spcPts val="575"/>
              </a:spcBef>
            </a:pPr>
            <a:r>
              <a:rPr sz="900" b="1" spc="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  <a:p>
            <a:pPr marL="12701">
              <a:spcBef>
                <a:spcPts val="575"/>
              </a:spcBef>
            </a:pPr>
            <a:r>
              <a:rPr sz="900" b="1" spc="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  <a:p>
            <a:pPr marL="12701">
              <a:spcBef>
                <a:spcPts val="490"/>
              </a:spcBef>
            </a:pPr>
            <a:r>
              <a:rPr sz="900" b="1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marL="12701">
              <a:spcBef>
                <a:spcPts val="580"/>
              </a:spcBef>
            </a:pPr>
            <a:r>
              <a:rPr sz="900" b="1" spc="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 rot="18900000">
            <a:off x="5712989" y="6456404"/>
            <a:ext cx="38600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0"/>
              </a:lnSpc>
            </a:pPr>
            <a:r>
              <a:rPr sz="900" b="1" spc="-10" dirty="0">
                <a:latin typeface="Arial"/>
                <a:cs typeface="Arial"/>
              </a:rPr>
              <a:t>0</a:t>
            </a:r>
            <a:r>
              <a:rPr sz="900" b="1" spc="-5" dirty="0">
                <a:latin typeface="Arial"/>
                <a:cs typeface="Arial"/>
              </a:rPr>
              <a:t>6</a:t>
            </a:r>
            <a:r>
              <a:rPr sz="900" b="1" spc="-30" dirty="0">
                <a:latin typeface="Arial"/>
                <a:cs typeface="Arial"/>
              </a:rPr>
              <a:t>|</a:t>
            </a:r>
            <a:r>
              <a:rPr sz="900" b="1" spc="45" dirty="0">
                <a:latin typeface="Arial"/>
                <a:cs typeface="Arial"/>
              </a:rPr>
              <a:t>-</a:t>
            </a:r>
            <a:r>
              <a:rPr sz="900" b="1" spc="25" dirty="0">
                <a:latin typeface="Arial"/>
                <a:cs typeface="Arial"/>
              </a:rPr>
              <a:t>-</a:t>
            </a:r>
            <a:r>
              <a:rPr sz="900" b="1" spc="-10" dirty="0">
                <a:latin typeface="Arial"/>
                <a:cs typeface="Arial"/>
              </a:rPr>
              <a:t>0</a:t>
            </a:r>
            <a:r>
              <a:rPr sz="900" b="1" spc="5" dirty="0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 rot="18900000">
            <a:off x="6101412" y="6455842"/>
            <a:ext cx="387218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0"/>
              </a:lnSpc>
            </a:pPr>
            <a:r>
              <a:rPr sz="900" b="1" spc="-10" dirty="0">
                <a:latin typeface="Arial"/>
                <a:cs typeface="Arial"/>
              </a:rPr>
              <a:t>08</a:t>
            </a:r>
            <a:r>
              <a:rPr sz="900" b="1" spc="5" dirty="0">
                <a:latin typeface="Arial"/>
                <a:cs typeface="Arial"/>
              </a:rPr>
              <a:t>|</a:t>
            </a:r>
            <a:r>
              <a:rPr sz="900" b="1" spc="-5" dirty="0">
                <a:latin typeface="Arial"/>
                <a:cs typeface="Arial"/>
              </a:rPr>
              <a:t>-</a:t>
            </a:r>
            <a:r>
              <a:rPr sz="900" b="1" spc="60" dirty="0">
                <a:latin typeface="Arial"/>
                <a:cs typeface="Arial"/>
              </a:rPr>
              <a:t>-</a:t>
            </a:r>
            <a:r>
              <a:rPr sz="900" b="1" spc="-10" dirty="0">
                <a:latin typeface="Arial"/>
                <a:cs typeface="Arial"/>
              </a:rPr>
              <a:t>0</a:t>
            </a:r>
            <a:r>
              <a:rPr sz="900" b="1" spc="5" dirty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 rot="18900000">
            <a:off x="6479413" y="6455864"/>
            <a:ext cx="387218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0"/>
              </a:lnSpc>
            </a:pPr>
            <a:r>
              <a:rPr sz="900" b="1" spc="-10" dirty="0">
                <a:latin typeface="Arial"/>
                <a:cs typeface="Arial"/>
              </a:rPr>
              <a:t>1</a:t>
            </a:r>
            <a:r>
              <a:rPr sz="900" b="1" spc="-5" dirty="0">
                <a:latin typeface="Arial"/>
                <a:cs typeface="Arial"/>
              </a:rPr>
              <a:t>0</a:t>
            </a:r>
            <a:r>
              <a:rPr sz="900" b="1" dirty="0">
                <a:latin typeface="Arial"/>
                <a:cs typeface="Arial"/>
              </a:rPr>
              <a:t>|</a:t>
            </a:r>
            <a:r>
              <a:rPr sz="900" b="1" spc="5" dirty="0">
                <a:latin typeface="Arial"/>
                <a:cs typeface="Arial"/>
              </a:rPr>
              <a:t>-</a:t>
            </a:r>
            <a:r>
              <a:rPr sz="900" b="1" spc="50" dirty="0">
                <a:latin typeface="Arial"/>
                <a:cs typeface="Arial"/>
              </a:rPr>
              <a:t>-</a:t>
            </a:r>
            <a:r>
              <a:rPr sz="900" b="1" spc="-10" dirty="0">
                <a:latin typeface="Arial"/>
                <a:cs typeface="Arial"/>
              </a:rPr>
              <a:t>1</a:t>
            </a:r>
            <a:r>
              <a:rPr sz="900" b="1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 rot="18900000">
            <a:off x="6869060" y="6455873"/>
            <a:ext cx="385401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0"/>
              </a:lnSpc>
            </a:pPr>
            <a:r>
              <a:rPr sz="900" b="1" spc="-20" dirty="0">
                <a:latin typeface="Arial"/>
                <a:cs typeface="Arial"/>
              </a:rPr>
              <a:t>1</a:t>
            </a:r>
            <a:r>
              <a:rPr sz="900" b="1" spc="-5" dirty="0">
                <a:latin typeface="Arial"/>
                <a:cs typeface="Arial"/>
              </a:rPr>
              <a:t>2</a:t>
            </a:r>
            <a:r>
              <a:rPr sz="900" b="1" dirty="0">
                <a:latin typeface="Arial"/>
                <a:cs typeface="Arial"/>
              </a:rPr>
              <a:t>|</a:t>
            </a:r>
            <a:r>
              <a:rPr sz="900" b="1" spc="5" dirty="0">
                <a:latin typeface="Arial"/>
                <a:cs typeface="Arial"/>
              </a:rPr>
              <a:t>-</a:t>
            </a:r>
            <a:r>
              <a:rPr sz="900" b="1" spc="50" dirty="0">
                <a:latin typeface="Arial"/>
                <a:cs typeface="Arial"/>
              </a:rPr>
              <a:t>-</a:t>
            </a:r>
            <a:r>
              <a:rPr sz="900" b="1" spc="-20" dirty="0">
                <a:latin typeface="Arial"/>
                <a:cs typeface="Arial"/>
              </a:rPr>
              <a:t>1</a:t>
            </a:r>
            <a:r>
              <a:rPr sz="900" b="1" spc="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 rot="18900000">
            <a:off x="7247009" y="6455885"/>
            <a:ext cx="385401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0"/>
              </a:lnSpc>
            </a:pPr>
            <a:r>
              <a:rPr sz="900" b="1" spc="-20" dirty="0">
                <a:latin typeface="Arial"/>
                <a:cs typeface="Arial"/>
              </a:rPr>
              <a:t>1</a:t>
            </a:r>
            <a:r>
              <a:rPr sz="900" b="1" spc="-5" dirty="0">
                <a:latin typeface="Arial"/>
                <a:cs typeface="Arial"/>
              </a:rPr>
              <a:t>4</a:t>
            </a:r>
            <a:r>
              <a:rPr sz="900" b="1" dirty="0">
                <a:latin typeface="Arial"/>
                <a:cs typeface="Arial"/>
              </a:rPr>
              <a:t>|</a:t>
            </a:r>
            <a:r>
              <a:rPr sz="900" b="1" spc="5" dirty="0">
                <a:latin typeface="Arial"/>
                <a:cs typeface="Arial"/>
              </a:rPr>
              <a:t>-</a:t>
            </a:r>
            <a:r>
              <a:rPr sz="900" b="1" spc="50" dirty="0">
                <a:latin typeface="Arial"/>
                <a:cs typeface="Arial"/>
              </a:rPr>
              <a:t>-</a:t>
            </a:r>
            <a:r>
              <a:rPr sz="900" b="1" spc="-20" dirty="0">
                <a:latin typeface="Arial"/>
                <a:cs typeface="Arial"/>
              </a:rPr>
              <a:t>1</a:t>
            </a:r>
            <a:r>
              <a:rPr sz="900" b="1" spc="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 rot="18900000">
            <a:off x="7624958" y="6455897"/>
            <a:ext cx="385401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0"/>
              </a:lnSpc>
            </a:pPr>
            <a:r>
              <a:rPr sz="900" b="1" spc="-20" dirty="0">
                <a:latin typeface="Arial"/>
                <a:cs typeface="Arial"/>
              </a:rPr>
              <a:t>1</a:t>
            </a:r>
            <a:r>
              <a:rPr sz="900" b="1" spc="-5" dirty="0">
                <a:latin typeface="Arial"/>
                <a:cs typeface="Arial"/>
              </a:rPr>
              <a:t>6</a:t>
            </a:r>
            <a:r>
              <a:rPr sz="900" b="1" dirty="0">
                <a:latin typeface="Arial"/>
                <a:cs typeface="Arial"/>
              </a:rPr>
              <a:t>|</a:t>
            </a:r>
            <a:r>
              <a:rPr sz="900" b="1" spc="5" dirty="0">
                <a:latin typeface="Arial"/>
                <a:cs typeface="Arial"/>
              </a:rPr>
              <a:t>-</a:t>
            </a:r>
            <a:r>
              <a:rPr sz="900" b="1" spc="50" dirty="0">
                <a:latin typeface="Arial"/>
                <a:cs typeface="Arial"/>
              </a:rPr>
              <a:t>-</a:t>
            </a:r>
            <a:r>
              <a:rPr sz="900" b="1" spc="-20" dirty="0">
                <a:latin typeface="Arial"/>
                <a:cs typeface="Arial"/>
              </a:rPr>
              <a:t>1</a:t>
            </a:r>
            <a:r>
              <a:rPr sz="900" b="1" spc="5" dirty="0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 rot="18900000">
            <a:off x="8014269" y="6456376"/>
            <a:ext cx="38600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0"/>
              </a:lnSpc>
            </a:pPr>
            <a:r>
              <a:rPr sz="900" b="1" spc="-10" dirty="0">
                <a:latin typeface="Arial"/>
                <a:cs typeface="Arial"/>
              </a:rPr>
              <a:t>1</a:t>
            </a:r>
            <a:r>
              <a:rPr sz="900" b="1" spc="-5" dirty="0">
                <a:latin typeface="Arial"/>
                <a:cs typeface="Arial"/>
              </a:rPr>
              <a:t>8</a:t>
            </a:r>
            <a:r>
              <a:rPr sz="900" b="1" spc="-30" dirty="0">
                <a:latin typeface="Arial"/>
                <a:cs typeface="Arial"/>
              </a:rPr>
              <a:t>|</a:t>
            </a:r>
            <a:r>
              <a:rPr sz="900" b="1" spc="45" dirty="0">
                <a:latin typeface="Arial"/>
                <a:cs typeface="Arial"/>
              </a:rPr>
              <a:t>-</a:t>
            </a:r>
            <a:r>
              <a:rPr sz="900" b="1" spc="25" dirty="0">
                <a:latin typeface="Arial"/>
                <a:cs typeface="Arial"/>
              </a:rPr>
              <a:t>-</a:t>
            </a:r>
            <a:r>
              <a:rPr sz="900" b="1" spc="-10" dirty="0">
                <a:latin typeface="Arial"/>
                <a:cs typeface="Arial"/>
              </a:rPr>
              <a:t>1</a:t>
            </a:r>
            <a:r>
              <a:rPr sz="900" b="1" spc="5" dirty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 rot="18900000">
            <a:off x="8393071" y="6455911"/>
            <a:ext cx="385401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0"/>
              </a:lnSpc>
            </a:pPr>
            <a:r>
              <a:rPr sz="900" b="1" spc="-20" dirty="0">
                <a:latin typeface="Arial"/>
                <a:cs typeface="Arial"/>
              </a:rPr>
              <a:t>2</a:t>
            </a:r>
            <a:r>
              <a:rPr sz="900" b="1" spc="-5" dirty="0">
                <a:latin typeface="Arial"/>
                <a:cs typeface="Arial"/>
              </a:rPr>
              <a:t>0</a:t>
            </a:r>
            <a:r>
              <a:rPr sz="900" b="1" spc="-30" dirty="0">
                <a:latin typeface="Arial"/>
                <a:cs typeface="Arial"/>
              </a:rPr>
              <a:t>|</a:t>
            </a:r>
            <a:r>
              <a:rPr sz="900" b="1" spc="50" dirty="0">
                <a:latin typeface="Arial"/>
                <a:cs typeface="Arial"/>
              </a:rPr>
              <a:t>-</a:t>
            </a:r>
            <a:r>
              <a:rPr sz="900" b="1" spc="30" dirty="0">
                <a:latin typeface="Arial"/>
                <a:cs typeface="Arial"/>
              </a:rPr>
              <a:t>-</a:t>
            </a:r>
            <a:r>
              <a:rPr sz="900" b="1" spc="-20" dirty="0">
                <a:latin typeface="Arial"/>
                <a:cs typeface="Arial"/>
              </a:rPr>
              <a:t>2</a:t>
            </a:r>
            <a:r>
              <a:rPr sz="900" b="1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 rot="18900000">
            <a:off x="8780670" y="6455861"/>
            <a:ext cx="387218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0"/>
              </a:lnSpc>
            </a:pPr>
            <a:r>
              <a:rPr sz="900" b="1" spc="-10" dirty="0">
                <a:latin typeface="Arial"/>
                <a:cs typeface="Arial"/>
              </a:rPr>
              <a:t>2</a:t>
            </a:r>
            <a:r>
              <a:rPr sz="900" b="1" spc="-5" dirty="0">
                <a:latin typeface="Arial"/>
                <a:cs typeface="Arial"/>
              </a:rPr>
              <a:t>2</a:t>
            </a:r>
            <a:r>
              <a:rPr sz="900" b="1" dirty="0">
                <a:latin typeface="Arial"/>
                <a:cs typeface="Arial"/>
              </a:rPr>
              <a:t>|</a:t>
            </a:r>
            <a:r>
              <a:rPr sz="900" b="1" spc="5" dirty="0">
                <a:latin typeface="Arial"/>
                <a:cs typeface="Arial"/>
              </a:rPr>
              <a:t>-</a:t>
            </a:r>
            <a:r>
              <a:rPr sz="900" b="1" spc="50" dirty="0">
                <a:latin typeface="Arial"/>
                <a:cs typeface="Arial"/>
              </a:rPr>
              <a:t>-</a:t>
            </a:r>
            <a:r>
              <a:rPr sz="900" b="1" spc="-10" dirty="0">
                <a:latin typeface="Arial"/>
                <a:cs typeface="Arial"/>
              </a:rPr>
              <a:t>2</a:t>
            </a:r>
            <a:r>
              <a:rPr sz="900" b="1" spc="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 rot="18900000">
            <a:off x="9159528" y="6455432"/>
            <a:ext cx="386612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0"/>
              </a:lnSpc>
            </a:pPr>
            <a:r>
              <a:rPr sz="900" b="1" spc="-20" dirty="0">
                <a:latin typeface="Arial"/>
                <a:cs typeface="Arial"/>
              </a:rPr>
              <a:t>2</a:t>
            </a:r>
            <a:r>
              <a:rPr sz="900" b="1" spc="-5" dirty="0">
                <a:latin typeface="Arial"/>
                <a:cs typeface="Arial"/>
              </a:rPr>
              <a:t>4</a:t>
            </a:r>
            <a:r>
              <a:rPr sz="900" b="1" dirty="0">
                <a:latin typeface="Arial"/>
                <a:cs typeface="Arial"/>
              </a:rPr>
              <a:t>|</a:t>
            </a:r>
            <a:r>
              <a:rPr sz="900" b="1" spc="5" dirty="0">
                <a:latin typeface="Arial"/>
                <a:cs typeface="Arial"/>
              </a:rPr>
              <a:t>-</a:t>
            </a:r>
            <a:r>
              <a:rPr sz="900" b="1" spc="50" dirty="0">
                <a:latin typeface="Arial"/>
                <a:cs typeface="Arial"/>
              </a:rPr>
              <a:t>-</a:t>
            </a:r>
            <a:r>
              <a:rPr sz="900" b="1" spc="-10" dirty="0">
                <a:latin typeface="Arial"/>
                <a:cs typeface="Arial"/>
              </a:rPr>
              <a:t>2</a:t>
            </a:r>
            <a:r>
              <a:rPr sz="900" b="1" spc="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 rot="18900000">
            <a:off x="9548269" y="6455894"/>
            <a:ext cx="385401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0"/>
              </a:lnSpc>
            </a:pPr>
            <a:r>
              <a:rPr sz="900" b="1" spc="-20" dirty="0">
                <a:latin typeface="Arial"/>
                <a:cs typeface="Arial"/>
              </a:rPr>
              <a:t>2</a:t>
            </a:r>
            <a:r>
              <a:rPr sz="900" b="1" spc="-5" dirty="0">
                <a:latin typeface="Arial"/>
                <a:cs typeface="Arial"/>
              </a:rPr>
              <a:t>6</a:t>
            </a:r>
            <a:r>
              <a:rPr sz="900" b="1" dirty="0">
                <a:latin typeface="Arial"/>
                <a:cs typeface="Arial"/>
              </a:rPr>
              <a:t>|</a:t>
            </a:r>
            <a:r>
              <a:rPr sz="900" b="1" spc="5" dirty="0">
                <a:latin typeface="Arial"/>
                <a:cs typeface="Arial"/>
              </a:rPr>
              <a:t>-</a:t>
            </a:r>
            <a:r>
              <a:rPr sz="900" b="1" spc="50" dirty="0">
                <a:latin typeface="Arial"/>
                <a:cs typeface="Arial"/>
              </a:rPr>
              <a:t>-</a:t>
            </a:r>
            <a:r>
              <a:rPr sz="900" b="1" spc="-20" dirty="0">
                <a:latin typeface="Arial"/>
                <a:cs typeface="Arial"/>
              </a:rPr>
              <a:t>2</a:t>
            </a:r>
            <a:r>
              <a:rPr sz="900" b="1" spc="5" dirty="0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 rot="18900000">
            <a:off x="9926638" y="6456337"/>
            <a:ext cx="38479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0"/>
              </a:lnSpc>
            </a:pPr>
            <a:r>
              <a:rPr sz="900" b="1" spc="-10" dirty="0">
                <a:latin typeface="Arial"/>
                <a:cs typeface="Arial"/>
              </a:rPr>
              <a:t>28</a:t>
            </a:r>
            <a:r>
              <a:rPr sz="900" b="1" spc="5" dirty="0">
                <a:latin typeface="Arial"/>
                <a:cs typeface="Arial"/>
              </a:rPr>
              <a:t>|</a:t>
            </a:r>
            <a:r>
              <a:rPr sz="900" b="1" spc="-5" dirty="0">
                <a:latin typeface="Arial"/>
                <a:cs typeface="Arial"/>
              </a:rPr>
              <a:t>-</a:t>
            </a:r>
            <a:r>
              <a:rPr sz="900" b="1" spc="45" dirty="0">
                <a:latin typeface="Arial"/>
                <a:cs typeface="Arial"/>
              </a:rPr>
              <a:t>-</a:t>
            </a:r>
            <a:r>
              <a:rPr sz="900" b="1" spc="-20" dirty="0">
                <a:latin typeface="Arial"/>
                <a:cs typeface="Arial"/>
              </a:rPr>
              <a:t>2</a:t>
            </a:r>
            <a:r>
              <a:rPr sz="900" b="1" spc="5" dirty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 rot="18900000">
            <a:off x="10316408" y="6455884"/>
            <a:ext cx="385401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0"/>
              </a:lnSpc>
            </a:pPr>
            <a:r>
              <a:rPr sz="900" b="1" spc="-20" dirty="0">
                <a:latin typeface="Arial"/>
                <a:cs typeface="Arial"/>
              </a:rPr>
              <a:t>3</a:t>
            </a:r>
            <a:r>
              <a:rPr sz="900" b="1" spc="-5" dirty="0">
                <a:latin typeface="Arial"/>
                <a:cs typeface="Arial"/>
              </a:rPr>
              <a:t>0</a:t>
            </a:r>
            <a:r>
              <a:rPr sz="900" b="1" spc="-30" dirty="0">
                <a:latin typeface="Arial"/>
                <a:cs typeface="Arial"/>
              </a:rPr>
              <a:t>|</a:t>
            </a:r>
            <a:r>
              <a:rPr sz="900" b="1" spc="50" dirty="0">
                <a:latin typeface="Arial"/>
                <a:cs typeface="Arial"/>
              </a:rPr>
              <a:t>-</a:t>
            </a:r>
            <a:r>
              <a:rPr sz="900" b="1" spc="30" dirty="0">
                <a:latin typeface="Arial"/>
                <a:cs typeface="Arial"/>
              </a:rPr>
              <a:t>-</a:t>
            </a:r>
            <a:r>
              <a:rPr sz="900" b="1" spc="-20" dirty="0">
                <a:latin typeface="Arial"/>
                <a:cs typeface="Arial"/>
              </a:rPr>
              <a:t>3</a:t>
            </a:r>
            <a:r>
              <a:rPr sz="900" b="1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8272118" y="6734246"/>
            <a:ext cx="488950" cy="15260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sz="900" b="1" spc="10" dirty="0">
                <a:latin typeface="Arial"/>
                <a:cs typeface="Arial"/>
              </a:rPr>
              <a:t>C</a:t>
            </a:r>
            <a:r>
              <a:rPr sz="900" b="1" spc="-10" dirty="0">
                <a:latin typeface="Arial"/>
                <a:cs typeface="Arial"/>
              </a:rPr>
              <a:t>la</a:t>
            </a:r>
            <a:r>
              <a:rPr sz="900" b="1" spc="80" dirty="0">
                <a:latin typeface="Arial"/>
                <a:cs typeface="Arial"/>
              </a:rPr>
              <a:t>s</a:t>
            </a:r>
            <a:r>
              <a:rPr sz="900" b="1" spc="70" dirty="0">
                <a:latin typeface="Arial"/>
                <a:cs typeface="Arial"/>
              </a:rPr>
              <a:t>s</a:t>
            </a:r>
            <a:r>
              <a:rPr sz="900" b="1" spc="80" dirty="0">
                <a:latin typeface="Arial"/>
                <a:cs typeface="Arial"/>
              </a:rPr>
              <a:t>e</a:t>
            </a:r>
            <a:r>
              <a:rPr sz="900" b="1" spc="5" dirty="0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499003" y="5471521"/>
            <a:ext cx="138499" cy="66802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1">
              <a:spcBef>
                <a:spcPts val="20"/>
              </a:spcBef>
            </a:pPr>
            <a:r>
              <a:rPr sz="900" b="1" spc="20" dirty="0">
                <a:latin typeface="Arial"/>
                <a:cs typeface="Arial"/>
              </a:rPr>
              <a:t>Freqüência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67427" y="398766"/>
            <a:ext cx="8527415" cy="144116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1">
              <a:spcBef>
                <a:spcPts val="125"/>
              </a:spcBef>
            </a:pPr>
            <a:r>
              <a:rPr spc="10" dirty="0"/>
              <a:t>Medidas Descritivas e Medidas </a:t>
            </a:r>
            <a:r>
              <a:rPr dirty="0"/>
              <a:t>de</a:t>
            </a:r>
            <a:r>
              <a:rPr spc="-25" dirty="0"/>
              <a:t> </a:t>
            </a:r>
            <a:r>
              <a:rPr spc="10" dirty="0"/>
              <a:t>Dispersão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66948" y="2186932"/>
            <a:ext cx="3051175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1814" indent="-379749">
              <a:spcBef>
                <a:spcPts val="105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200" b="1" dirty="0">
                <a:latin typeface="Times New Roman"/>
                <a:cs typeface="Times New Roman"/>
              </a:rPr>
              <a:t>Dados </a:t>
            </a:r>
            <a:r>
              <a:rPr sz="2200" b="1" spc="-5" dirty="0">
                <a:latin typeface="Times New Roman"/>
                <a:cs typeface="Times New Roman"/>
              </a:rPr>
              <a:t>não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Agrupados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0312" y="5154676"/>
            <a:ext cx="2544445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1814" indent="-379749">
              <a:spcBef>
                <a:spcPts val="105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200" b="1" dirty="0">
                <a:latin typeface="Times New Roman"/>
                <a:cs typeface="Times New Roman"/>
              </a:rPr>
              <a:t>Dados</a:t>
            </a:r>
            <a:r>
              <a:rPr sz="2200" b="1" spc="-7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Agrupados</a:t>
            </a:r>
            <a:endParaRPr sz="2200" dirty="0">
              <a:latin typeface="Times New Roman"/>
              <a:cs typeface="Times New Roman"/>
            </a:endParaRPr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23C2B579-E51D-4167-8B3C-69D59B8CC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869" y="2790889"/>
            <a:ext cx="7125112" cy="2362199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64C7EC03-98AD-4CE4-98AB-98EA3EF7D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869" y="6144268"/>
            <a:ext cx="7187119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0372" y="986027"/>
            <a:ext cx="2368296" cy="431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794669" y="2180082"/>
            <a:ext cx="9877297" cy="5986018"/>
            <a:chOff x="1591817" y="2180082"/>
            <a:chExt cx="8298180" cy="4213860"/>
          </a:xfrm>
        </p:grpSpPr>
        <p:sp>
          <p:nvSpPr>
            <p:cNvPr id="9" name="object 9"/>
            <p:cNvSpPr/>
            <p:nvPr/>
          </p:nvSpPr>
          <p:spPr>
            <a:xfrm>
              <a:off x="1597151" y="2185416"/>
              <a:ext cx="8289290" cy="4204970"/>
            </a:xfrm>
            <a:custGeom>
              <a:avLst/>
              <a:gdLst/>
              <a:ahLst/>
              <a:cxnLst/>
              <a:rect l="l" t="t" r="r" b="b"/>
              <a:pathLst>
                <a:path w="8289290" h="4204970">
                  <a:moveTo>
                    <a:pt x="0" y="4204716"/>
                  </a:moveTo>
                  <a:lnTo>
                    <a:pt x="0" y="0"/>
                  </a:lnTo>
                  <a:lnTo>
                    <a:pt x="8289035" y="0"/>
                  </a:lnTo>
                  <a:lnTo>
                    <a:pt x="8289035" y="4204716"/>
                  </a:lnTo>
                  <a:lnTo>
                    <a:pt x="0" y="4204716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97151" y="2185416"/>
              <a:ext cx="8288020" cy="4203700"/>
            </a:xfrm>
            <a:custGeom>
              <a:avLst/>
              <a:gdLst/>
              <a:ahLst/>
              <a:cxnLst/>
              <a:rect l="l" t="t" r="r" b="b"/>
              <a:pathLst>
                <a:path w="8288020" h="4203700">
                  <a:moveTo>
                    <a:pt x="0" y="0"/>
                  </a:moveTo>
                  <a:lnTo>
                    <a:pt x="0" y="4203192"/>
                  </a:lnTo>
                  <a:lnTo>
                    <a:pt x="8287511" y="4203192"/>
                  </a:lnTo>
                  <a:lnTo>
                    <a:pt x="8287511" y="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99506" y="2440097"/>
            <a:ext cx="9865203" cy="5463099"/>
          </a:xfrm>
          <a:prstGeom prst="rect">
            <a:avLst/>
          </a:prstGeom>
        </p:spPr>
        <p:txBody>
          <a:bodyPr vert="horz" wrap="square" lIns="0" tIns="8890" rIns="0" bIns="0" rtlCol="0" anchor="ctr">
            <a:spAutoFit/>
          </a:bodyPr>
          <a:lstStyle/>
          <a:p>
            <a:pPr marL="326406" marR="5081" indent="-314341" algn="just">
              <a:lnSpc>
                <a:spcPct val="110000"/>
              </a:lnSpc>
              <a:spcBef>
                <a:spcPts val="70"/>
              </a:spcBef>
            </a:pPr>
            <a:r>
              <a:rPr sz="3600" spc="-15" dirty="0">
                <a:solidFill>
                  <a:srgbClr val="000000"/>
                </a:solidFill>
                <a:latin typeface="+mn-lt"/>
              </a:rPr>
              <a:t>Modelar </a:t>
            </a:r>
            <a:r>
              <a:rPr sz="3600" spc="-5" dirty="0">
                <a:solidFill>
                  <a:srgbClr val="000000"/>
                </a:solidFill>
                <a:latin typeface="+mn-lt"/>
              </a:rPr>
              <a:t>computacionalmente </a:t>
            </a:r>
            <a:r>
              <a:rPr sz="3600" spc="10" dirty="0">
                <a:solidFill>
                  <a:srgbClr val="000000"/>
                </a:solidFill>
                <a:latin typeface="+mn-lt"/>
              </a:rPr>
              <a:t>um </a:t>
            </a:r>
            <a:r>
              <a:rPr sz="3600" spc="-15" dirty="0">
                <a:solidFill>
                  <a:srgbClr val="000000"/>
                </a:solidFill>
                <a:latin typeface="+mn-lt"/>
              </a:rPr>
              <a:t>sistema </a:t>
            </a:r>
            <a:r>
              <a:rPr sz="3600" spc="-20" dirty="0">
                <a:solidFill>
                  <a:srgbClr val="000000"/>
                </a:solidFill>
                <a:latin typeface="+mn-lt"/>
              </a:rPr>
              <a:t>do </a:t>
            </a:r>
            <a:r>
              <a:rPr sz="3600" dirty="0">
                <a:solidFill>
                  <a:srgbClr val="000000"/>
                </a:solidFill>
                <a:latin typeface="+mn-lt"/>
              </a:rPr>
              <a:t>mundo </a:t>
            </a:r>
            <a:r>
              <a:rPr sz="3600" spc="-5" dirty="0">
                <a:solidFill>
                  <a:srgbClr val="000000"/>
                </a:solidFill>
                <a:latin typeface="+mn-lt"/>
              </a:rPr>
              <a:t>real  </a:t>
            </a:r>
            <a:r>
              <a:rPr sz="3600" spc="-15" dirty="0">
                <a:solidFill>
                  <a:srgbClr val="000000"/>
                </a:solidFill>
                <a:latin typeface="+mn-lt"/>
              </a:rPr>
              <a:t>significa </a:t>
            </a:r>
            <a:r>
              <a:rPr sz="3600" spc="-5" dirty="0">
                <a:solidFill>
                  <a:srgbClr val="000000"/>
                </a:solidFill>
                <a:latin typeface="+mn-lt"/>
              </a:rPr>
              <a:t>criar </a:t>
            </a:r>
            <a:r>
              <a:rPr sz="3600" dirty="0">
                <a:solidFill>
                  <a:srgbClr val="000000"/>
                </a:solidFill>
                <a:latin typeface="+mn-lt"/>
              </a:rPr>
              <a:t>uma </a:t>
            </a:r>
            <a:r>
              <a:rPr sz="3600" spc="-5" dirty="0">
                <a:solidFill>
                  <a:srgbClr val="000000"/>
                </a:solidFill>
                <a:latin typeface="+mn-lt"/>
              </a:rPr>
              <a:t>espécie de </a:t>
            </a:r>
            <a:r>
              <a:rPr sz="3600" spc="-15" dirty="0">
                <a:solidFill>
                  <a:srgbClr val="FFFF00"/>
                </a:solidFill>
                <a:latin typeface="+mn-lt"/>
              </a:rPr>
              <a:t>analogia </a:t>
            </a:r>
            <a:r>
              <a:rPr sz="3600" spc="-5" dirty="0">
                <a:solidFill>
                  <a:srgbClr val="FFFF00"/>
                </a:solidFill>
                <a:latin typeface="+mn-lt"/>
              </a:rPr>
              <a:t>digital </a:t>
            </a:r>
            <a:r>
              <a:rPr sz="3600" spc="-5" dirty="0">
                <a:solidFill>
                  <a:srgbClr val="000000"/>
                </a:solidFill>
                <a:latin typeface="+mn-lt"/>
              </a:rPr>
              <a:t>deste  </a:t>
            </a:r>
            <a:r>
              <a:rPr sz="3600" spc="-15" dirty="0">
                <a:solidFill>
                  <a:srgbClr val="000000"/>
                </a:solidFill>
                <a:latin typeface="+mn-lt"/>
              </a:rPr>
              <a:t>sistema, </a:t>
            </a:r>
            <a:r>
              <a:rPr sz="3600" spc="-5" dirty="0">
                <a:solidFill>
                  <a:srgbClr val="000000"/>
                </a:solidFill>
                <a:latin typeface="+mn-lt"/>
              </a:rPr>
              <a:t>que </a:t>
            </a:r>
            <a:r>
              <a:rPr sz="3600" spc="-10" dirty="0">
                <a:solidFill>
                  <a:srgbClr val="000000"/>
                </a:solidFill>
                <a:latin typeface="+mn-lt"/>
              </a:rPr>
              <a:t>possua </a:t>
            </a:r>
            <a:r>
              <a:rPr sz="3600" spc="-5" dirty="0">
                <a:solidFill>
                  <a:srgbClr val="000000"/>
                </a:solidFill>
                <a:latin typeface="+mn-lt"/>
              </a:rPr>
              <a:t>a capacidade de se </a:t>
            </a:r>
            <a:r>
              <a:rPr sz="3600" spc="-15" dirty="0" err="1">
                <a:solidFill>
                  <a:srgbClr val="FFFF00"/>
                </a:solidFill>
                <a:latin typeface="+mn-lt"/>
              </a:rPr>
              <a:t>comportar</a:t>
            </a:r>
            <a:r>
              <a:rPr sz="3600" spc="85" dirty="0">
                <a:solidFill>
                  <a:srgbClr val="FFFF00"/>
                </a:solidFill>
                <a:latin typeface="+mn-lt"/>
              </a:rPr>
              <a:t> </a:t>
            </a:r>
            <a:r>
              <a:rPr sz="3600" spc="-5" dirty="0">
                <a:solidFill>
                  <a:srgbClr val="FFFF00"/>
                </a:solidFill>
                <a:latin typeface="+mn-lt"/>
              </a:rPr>
              <a:t>de</a:t>
            </a:r>
            <a:r>
              <a:rPr lang="pt-BR" sz="3600" spc="-5" dirty="0">
                <a:solidFill>
                  <a:srgbClr val="FFFF00"/>
                </a:solidFill>
                <a:latin typeface="+mn-lt"/>
              </a:rPr>
              <a:t> </a:t>
            </a:r>
            <a:r>
              <a:rPr lang="pt-BR" sz="3600" spc="-20" dirty="0">
                <a:solidFill>
                  <a:srgbClr val="FFFF00"/>
                </a:solidFill>
                <a:latin typeface="+mn-lt"/>
                <a:cs typeface="Times New Roman"/>
              </a:rPr>
              <a:t>maneira </a:t>
            </a:r>
            <a:r>
              <a:rPr lang="pt-BR" sz="3600" spc="-10" dirty="0">
                <a:solidFill>
                  <a:srgbClr val="FFFF00"/>
                </a:solidFill>
                <a:latin typeface="+mn-lt"/>
                <a:cs typeface="Times New Roman"/>
              </a:rPr>
              <a:t>semelhante </a:t>
            </a:r>
            <a:r>
              <a:rPr lang="pt-BR" sz="3600" spc="-15" dirty="0">
                <a:solidFill>
                  <a:srgbClr val="FFFF00"/>
                </a:solidFill>
                <a:latin typeface="+mn-lt"/>
                <a:cs typeface="Times New Roman"/>
              </a:rPr>
              <a:t>ao </a:t>
            </a:r>
            <a:r>
              <a:rPr lang="pt-BR" sz="3600" spc="-10" dirty="0">
                <a:solidFill>
                  <a:srgbClr val="FFFF00"/>
                </a:solidFill>
                <a:latin typeface="+mn-lt"/>
                <a:cs typeface="Times New Roman"/>
              </a:rPr>
              <a:t>sistema </a:t>
            </a:r>
            <a:r>
              <a:rPr lang="pt-BR" sz="3600" spc="-5" dirty="0">
                <a:solidFill>
                  <a:srgbClr val="FFFF00"/>
                </a:solidFill>
                <a:latin typeface="+mn-lt"/>
                <a:cs typeface="Times New Roman"/>
              </a:rPr>
              <a:t>original </a:t>
            </a:r>
            <a:r>
              <a:rPr lang="pt-BR" sz="3600" spc="-45" dirty="0">
                <a:latin typeface="+mn-lt"/>
                <a:cs typeface="Times New Roman"/>
              </a:rPr>
              <a:t>de </a:t>
            </a:r>
            <a:r>
              <a:rPr lang="pt-BR" sz="3600" spc="-5" dirty="0">
                <a:latin typeface="+mn-lt"/>
                <a:cs typeface="Times New Roman"/>
              </a:rPr>
              <a:t>tal  </a:t>
            </a:r>
            <a:r>
              <a:rPr lang="pt-BR" sz="3600" spc="-15" dirty="0">
                <a:latin typeface="+mn-lt"/>
                <a:cs typeface="Times New Roman"/>
              </a:rPr>
              <a:t>forma </a:t>
            </a:r>
            <a:r>
              <a:rPr lang="pt-BR" sz="3600" dirty="0">
                <a:latin typeface="+mn-lt"/>
                <a:cs typeface="Times New Roman"/>
              </a:rPr>
              <a:t>que, </a:t>
            </a:r>
            <a:r>
              <a:rPr lang="pt-BR" sz="3600" spc="5" dirty="0">
                <a:latin typeface="+mn-lt"/>
                <a:cs typeface="Times New Roman"/>
              </a:rPr>
              <a:t>ao </a:t>
            </a:r>
            <a:r>
              <a:rPr lang="pt-BR" sz="3600" spc="-5" dirty="0">
                <a:latin typeface="+mn-lt"/>
                <a:cs typeface="Times New Roman"/>
              </a:rPr>
              <a:t>interagir </a:t>
            </a:r>
            <a:r>
              <a:rPr lang="pt-BR" sz="3600" spc="-10" dirty="0">
                <a:latin typeface="+mn-lt"/>
                <a:cs typeface="Times New Roman"/>
              </a:rPr>
              <a:t>com </a:t>
            </a:r>
            <a:r>
              <a:rPr lang="pt-BR" sz="3600" spc="-5" dirty="0">
                <a:latin typeface="+mn-lt"/>
                <a:cs typeface="Times New Roman"/>
              </a:rPr>
              <a:t>o usuário, </a:t>
            </a:r>
            <a:r>
              <a:rPr lang="pt-BR" sz="3600" spc="-15" dirty="0">
                <a:latin typeface="+mn-lt"/>
                <a:cs typeface="Times New Roman"/>
              </a:rPr>
              <a:t>permita </a:t>
            </a:r>
            <a:r>
              <a:rPr lang="pt-BR" sz="3600" spc="-5" dirty="0">
                <a:latin typeface="+mn-lt"/>
                <a:cs typeface="Times New Roman"/>
              </a:rPr>
              <a:t>a </a:t>
            </a:r>
            <a:r>
              <a:rPr lang="pt-BR" sz="3600" dirty="0">
                <a:latin typeface="+mn-lt"/>
                <a:cs typeface="Times New Roman"/>
              </a:rPr>
              <a:t>este </a:t>
            </a:r>
            <a:r>
              <a:rPr lang="pt-BR" sz="3600" spc="-5" dirty="0">
                <a:latin typeface="+mn-lt"/>
                <a:cs typeface="Times New Roman"/>
              </a:rPr>
              <a:t>a  </a:t>
            </a:r>
            <a:r>
              <a:rPr lang="pt-BR" sz="3600" spc="-15" dirty="0">
                <a:solidFill>
                  <a:srgbClr val="FFFF00"/>
                </a:solidFill>
                <a:latin typeface="+mn-lt"/>
                <a:cs typeface="Times New Roman"/>
              </a:rPr>
              <a:t>realização </a:t>
            </a:r>
            <a:r>
              <a:rPr lang="pt-BR" sz="3600" spc="-5" dirty="0">
                <a:solidFill>
                  <a:srgbClr val="FFFF00"/>
                </a:solidFill>
                <a:latin typeface="+mn-lt"/>
                <a:cs typeface="Times New Roman"/>
              </a:rPr>
              <a:t>de </a:t>
            </a:r>
            <a:r>
              <a:rPr lang="pt-BR" sz="3600" spc="-15" dirty="0">
                <a:solidFill>
                  <a:srgbClr val="FFFF00"/>
                </a:solidFill>
                <a:latin typeface="+mn-lt"/>
                <a:cs typeface="Times New Roman"/>
              </a:rPr>
              <a:t>experimentos </a:t>
            </a:r>
            <a:r>
              <a:rPr lang="pt-BR" sz="3600" spc="-25" dirty="0">
                <a:latin typeface="+mn-lt"/>
                <a:cs typeface="Times New Roman"/>
              </a:rPr>
              <a:t>com </a:t>
            </a:r>
            <a:r>
              <a:rPr lang="pt-BR" sz="3600" spc="-5" dirty="0">
                <a:latin typeface="+mn-lt"/>
                <a:cs typeface="Times New Roman"/>
              </a:rPr>
              <a:t>a intenção final de  </a:t>
            </a:r>
            <a:r>
              <a:rPr lang="pt-BR" sz="3600" spc="-45" dirty="0">
                <a:latin typeface="+mn-lt"/>
                <a:cs typeface="Times New Roman"/>
              </a:rPr>
              <a:t>um </a:t>
            </a:r>
            <a:r>
              <a:rPr lang="pt-BR" sz="3600" spc="-5" dirty="0">
                <a:latin typeface="+mn-lt"/>
                <a:cs typeface="Times New Roman"/>
              </a:rPr>
              <a:t>maior entendimento e compreensão do </a:t>
            </a:r>
            <a:r>
              <a:rPr lang="pt-BR" sz="3600" spc="-15" dirty="0">
                <a:latin typeface="+mn-lt"/>
                <a:cs typeface="Times New Roman"/>
              </a:rPr>
              <a:t>sistema </a:t>
            </a:r>
            <a:r>
              <a:rPr lang="pt-BR" sz="3600" spc="-5" dirty="0">
                <a:latin typeface="+mn-lt"/>
                <a:cs typeface="Times New Roman"/>
              </a:rPr>
              <a:t>real  </a:t>
            </a:r>
            <a:r>
              <a:rPr lang="pt-BR" sz="3600" spc="-30" dirty="0">
                <a:latin typeface="+mn-lt"/>
                <a:cs typeface="Times New Roman"/>
              </a:rPr>
              <a:t>por </a:t>
            </a:r>
            <a:r>
              <a:rPr lang="pt-BR" sz="3600" spc="-5" dirty="0">
                <a:latin typeface="+mn-lt"/>
                <a:cs typeface="Times New Roman"/>
              </a:rPr>
              <a:t>meio da </a:t>
            </a:r>
            <a:r>
              <a:rPr lang="pt-BR" sz="3600" b="1" spc="-15" dirty="0">
                <a:solidFill>
                  <a:srgbClr val="FFFF00"/>
                </a:solidFill>
                <a:latin typeface="+mn-lt"/>
                <a:cs typeface="Times New Roman"/>
              </a:rPr>
              <a:t>inferência</a:t>
            </a:r>
            <a:r>
              <a:rPr lang="pt-BR" sz="3600" b="1" spc="80" dirty="0">
                <a:solidFill>
                  <a:srgbClr val="FFFF00"/>
                </a:solidFill>
                <a:latin typeface="+mn-lt"/>
                <a:cs typeface="Times New Roman"/>
              </a:rPr>
              <a:t> </a:t>
            </a:r>
            <a:r>
              <a:rPr lang="pt-BR" sz="3600" b="1" spc="-5" dirty="0">
                <a:solidFill>
                  <a:srgbClr val="FFFF00"/>
                </a:solidFill>
                <a:latin typeface="+mn-lt"/>
                <a:cs typeface="Times New Roman"/>
              </a:rPr>
              <a:t>estatística</a:t>
            </a:r>
            <a:r>
              <a:rPr lang="pt-BR" sz="3600" spc="-5" dirty="0">
                <a:latin typeface="+mn-lt"/>
                <a:cs typeface="Times New Roman"/>
              </a:rPr>
              <a:t>.</a:t>
            </a:r>
            <a:endParaRPr sz="3600" dirty="0">
              <a:latin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14433" y="7196860"/>
            <a:ext cx="29337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2">
              <a:lnSpc>
                <a:spcPts val="1805"/>
              </a:lnSpc>
            </a:pPr>
            <a:fld id="{81D60167-4931-47E6-BA6A-407CBD079E47}" type="slidenum">
              <a:rPr sz="1550" spc="-5" dirty="0">
                <a:latin typeface="Arial"/>
                <a:cs typeface="Arial"/>
              </a:rPr>
              <a:pPr marL="38102">
                <a:lnSpc>
                  <a:spcPts val="1805"/>
                </a:lnSpc>
              </a:pPr>
              <a:t>3</a:t>
            </a:fld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0372" y="675131"/>
            <a:ext cx="7997952" cy="440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7992" y="1281684"/>
            <a:ext cx="3832860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66948" y="2186934"/>
            <a:ext cx="8112125" cy="418229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91814" marR="5081" indent="-379749" algn="just">
              <a:lnSpc>
                <a:spcPts val="2390"/>
              </a:lnSpc>
              <a:spcBef>
                <a:spcPts val="390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392450" algn="l"/>
              </a:tabLst>
            </a:pPr>
            <a:r>
              <a:rPr sz="2200" dirty="0">
                <a:latin typeface="Times New Roman"/>
                <a:cs typeface="Times New Roman"/>
              </a:rPr>
              <a:t>O </a:t>
            </a:r>
            <a:r>
              <a:rPr sz="2200" spc="-10" dirty="0">
                <a:latin typeface="Times New Roman"/>
                <a:cs typeface="Times New Roman"/>
              </a:rPr>
              <a:t>terceiro </a:t>
            </a:r>
            <a:r>
              <a:rPr sz="2200" spc="-15" dirty="0">
                <a:latin typeface="Times New Roman"/>
                <a:cs typeface="Times New Roman"/>
              </a:rPr>
              <a:t>passo </a:t>
            </a:r>
            <a:r>
              <a:rPr sz="2200" dirty="0">
                <a:latin typeface="Times New Roman"/>
                <a:cs typeface="Times New Roman"/>
              </a:rPr>
              <a:t>no processo de </a:t>
            </a:r>
            <a:r>
              <a:rPr sz="2200" spc="-10" dirty="0">
                <a:latin typeface="Times New Roman"/>
                <a:cs typeface="Times New Roman"/>
              </a:rPr>
              <a:t>análise </a:t>
            </a:r>
            <a:r>
              <a:rPr sz="2200" dirty="0">
                <a:latin typeface="Times New Roman"/>
                <a:cs typeface="Times New Roman"/>
              </a:rPr>
              <a:t>dos dados coletados é a  </a:t>
            </a:r>
            <a:r>
              <a:rPr sz="2200" spc="-5" dirty="0">
                <a:latin typeface="Times New Roman"/>
                <a:cs typeface="Times New Roman"/>
              </a:rPr>
              <a:t>identificação </a:t>
            </a:r>
            <a:r>
              <a:rPr sz="2200" dirty="0">
                <a:latin typeface="Times New Roman"/>
                <a:cs typeface="Times New Roman"/>
              </a:rPr>
              <a:t>de uma </a:t>
            </a:r>
            <a:r>
              <a:rPr sz="2200" spc="-10" dirty="0">
                <a:latin typeface="Times New Roman"/>
                <a:cs typeface="Times New Roman"/>
              </a:rPr>
              <a:t>distribuição </a:t>
            </a:r>
            <a:r>
              <a:rPr sz="2200" dirty="0">
                <a:latin typeface="Times New Roman"/>
                <a:cs typeface="Times New Roman"/>
              </a:rPr>
              <a:t>teórica </a:t>
            </a:r>
            <a:r>
              <a:rPr sz="2200" spc="-15" dirty="0">
                <a:latin typeface="Times New Roman"/>
                <a:cs typeface="Times New Roman"/>
              </a:rPr>
              <a:t>de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probabilidades</a:t>
            </a:r>
            <a:endParaRPr sz="22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  <a:buClr>
                <a:srgbClr val="FF0000"/>
              </a:buClr>
              <a:buFont typeface="IPAPMincho"/>
              <a:buChar char="◆"/>
            </a:pPr>
            <a:endParaRPr sz="2951">
              <a:latin typeface="Times New Roman"/>
              <a:cs typeface="Times New Roman"/>
            </a:endParaRPr>
          </a:p>
          <a:p>
            <a:pPr marL="391814" marR="7621" indent="-379749" algn="just">
              <a:lnSpc>
                <a:spcPts val="2390"/>
              </a:lnSpc>
              <a:buClr>
                <a:srgbClr val="FF0000"/>
              </a:buClr>
              <a:buSzPct val="63636"/>
              <a:buFont typeface="IPAPMincho"/>
              <a:buChar char="◆"/>
              <a:tabLst>
                <a:tab pos="392450" algn="l"/>
              </a:tabLst>
            </a:pP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10" dirty="0">
                <a:latin typeface="Times New Roman"/>
                <a:cs typeface="Times New Roman"/>
              </a:rPr>
              <a:t>utilização </a:t>
            </a:r>
            <a:r>
              <a:rPr sz="2200" spc="-25" dirty="0">
                <a:latin typeface="Times New Roman"/>
                <a:cs typeface="Times New Roman"/>
              </a:rPr>
              <a:t>de </a:t>
            </a:r>
            <a:r>
              <a:rPr sz="2200" spc="-5" dirty="0">
                <a:latin typeface="Times New Roman"/>
                <a:cs typeface="Times New Roman"/>
              </a:rPr>
              <a:t>gráficos, tais </a:t>
            </a:r>
            <a:r>
              <a:rPr sz="2200" spc="-15" dirty="0">
                <a:latin typeface="Times New Roman"/>
                <a:cs typeface="Times New Roman"/>
              </a:rPr>
              <a:t>como </a:t>
            </a:r>
            <a:r>
              <a:rPr sz="2200" dirty="0">
                <a:latin typeface="Times New Roman"/>
                <a:cs typeface="Times New Roman"/>
              </a:rPr>
              <a:t>um </a:t>
            </a:r>
            <a:r>
              <a:rPr sz="2200" spc="-5" dirty="0">
                <a:latin typeface="Times New Roman"/>
                <a:cs typeface="Times New Roman"/>
              </a:rPr>
              <a:t>histograma, são muito </a:t>
            </a:r>
            <a:r>
              <a:rPr sz="2200" spc="-15" dirty="0">
                <a:latin typeface="Times New Roman"/>
                <a:cs typeface="Times New Roman"/>
              </a:rPr>
              <a:t>úteis  para</a:t>
            </a:r>
            <a:r>
              <a:rPr sz="2200" spc="5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identificação </a:t>
            </a:r>
            <a:r>
              <a:rPr sz="2200" dirty="0">
                <a:latin typeface="Times New Roman"/>
                <a:cs typeface="Times New Roman"/>
              </a:rPr>
              <a:t>ou delineamento da </a:t>
            </a:r>
            <a:r>
              <a:rPr sz="2200" spc="-5" dirty="0">
                <a:latin typeface="Times New Roman"/>
                <a:cs typeface="Times New Roman"/>
              </a:rPr>
              <a:t>distribuição teórica </a:t>
            </a:r>
            <a:r>
              <a:rPr sz="2200" dirty="0">
                <a:latin typeface="Times New Roman"/>
                <a:cs typeface="Times New Roman"/>
              </a:rPr>
              <a:t>de  </a:t>
            </a:r>
            <a:r>
              <a:rPr sz="2200" spc="-5" dirty="0">
                <a:latin typeface="Times New Roman"/>
                <a:cs typeface="Times New Roman"/>
              </a:rPr>
              <a:t>probabilidades.</a:t>
            </a:r>
            <a:endParaRPr sz="220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  <a:buClr>
                <a:srgbClr val="FF0000"/>
              </a:buClr>
              <a:buFont typeface="IPAPMincho"/>
              <a:buChar char="◆"/>
            </a:pPr>
            <a:endParaRPr sz="2951">
              <a:latin typeface="Times New Roman"/>
              <a:cs typeface="Times New Roman"/>
            </a:endParaRPr>
          </a:p>
          <a:p>
            <a:pPr marL="391814" marR="7621" indent="-379749" algn="just">
              <a:lnSpc>
                <a:spcPts val="2400"/>
              </a:lnSpc>
              <a:buClr>
                <a:srgbClr val="FF0000"/>
              </a:buClr>
              <a:buSzPct val="63636"/>
              <a:buFont typeface="IPAPMincho"/>
              <a:buChar char="◆"/>
              <a:tabLst>
                <a:tab pos="392450" algn="l"/>
              </a:tabLst>
            </a:pPr>
            <a:r>
              <a:rPr sz="2200" dirty="0">
                <a:latin typeface="Times New Roman"/>
                <a:cs typeface="Times New Roman"/>
              </a:rPr>
              <a:t>A construção de um histograma </a:t>
            </a:r>
            <a:r>
              <a:rPr sz="2200" spc="-10" dirty="0">
                <a:latin typeface="Times New Roman"/>
                <a:cs typeface="Times New Roman"/>
              </a:rPr>
              <a:t>permite </a:t>
            </a:r>
            <a:r>
              <a:rPr sz="2200" spc="-25" dirty="0">
                <a:latin typeface="Times New Roman"/>
                <a:cs typeface="Times New Roman"/>
              </a:rPr>
              <a:t>dar </a:t>
            </a:r>
            <a:r>
              <a:rPr sz="2200" dirty="0">
                <a:latin typeface="Times New Roman"/>
                <a:cs typeface="Times New Roman"/>
              </a:rPr>
              <a:t>inicio </a:t>
            </a:r>
            <a:r>
              <a:rPr sz="2200" spc="5" dirty="0">
                <a:latin typeface="Times New Roman"/>
                <a:cs typeface="Times New Roman"/>
              </a:rPr>
              <a:t>ao </a:t>
            </a:r>
            <a:r>
              <a:rPr sz="2200" spc="-5" dirty="0">
                <a:latin typeface="Times New Roman"/>
                <a:cs typeface="Times New Roman"/>
              </a:rPr>
              <a:t>processo </a:t>
            </a:r>
            <a:r>
              <a:rPr sz="2200" spc="-15" dirty="0">
                <a:latin typeface="Times New Roman"/>
                <a:cs typeface="Times New Roman"/>
              </a:rPr>
              <a:t>de  </a:t>
            </a:r>
            <a:r>
              <a:rPr sz="2200" spc="-10" dirty="0">
                <a:latin typeface="Times New Roman"/>
                <a:cs typeface="Times New Roman"/>
              </a:rPr>
              <a:t>inferência </a:t>
            </a:r>
            <a:r>
              <a:rPr sz="2200" dirty="0">
                <a:latin typeface="Times New Roman"/>
                <a:cs typeface="Times New Roman"/>
              </a:rPr>
              <a:t>sobre uma </a:t>
            </a:r>
            <a:r>
              <a:rPr sz="2200" spc="-5" dirty="0">
                <a:latin typeface="Times New Roman"/>
                <a:cs typeface="Times New Roman"/>
              </a:rPr>
              <a:t>distribuição </a:t>
            </a:r>
            <a:r>
              <a:rPr sz="2200" dirty="0">
                <a:latin typeface="Times New Roman"/>
                <a:cs typeface="Times New Roman"/>
              </a:rPr>
              <a:t>teórica de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probabilidades.</a:t>
            </a:r>
            <a:endParaRPr sz="220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Clr>
                <a:srgbClr val="FF0000"/>
              </a:buClr>
              <a:buFont typeface="IPAPMincho"/>
              <a:buChar char="◆"/>
            </a:pPr>
            <a:endParaRPr sz="2951">
              <a:latin typeface="Times New Roman"/>
              <a:cs typeface="Times New Roman"/>
            </a:endParaRPr>
          </a:p>
          <a:p>
            <a:pPr marL="391814" marR="5715" indent="-379749" algn="just">
              <a:lnSpc>
                <a:spcPts val="2390"/>
              </a:lnSpc>
              <a:buClr>
                <a:srgbClr val="FF0000"/>
              </a:buClr>
              <a:buSzPct val="63636"/>
              <a:buFont typeface="IPAPMincho"/>
              <a:buChar char="◆"/>
              <a:tabLst>
                <a:tab pos="392450" algn="l"/>
              </a:tabLst>
            </a:pPr>
            <a:r>
              <a:rPr sz="2200" spc="-35" dirty="0">
                <a:latin typeface="Times New Roman"/>
                <a:cs typeface="Times New Roman"/>
              </a:rPr>
              <a:t>As </a:t>
            </a:r>
            <a:r>
              <a:rPr sz="2200" dirty="0">
                <a:latin typeface="Times New Roman"/>
                <a:cs typeface="Times New Roman"/>
              </a:rPr>
              <a:t>hipóteses </a:t>
            </a:r>
            <a:r>
              <a:rPr sz="2200" spc="5" dirty="0">
                <a:latin typeface="Times New Roman"/>
                <a:cs typeface="Times New Roman"/>
              </a:rPr>
              <a:t>sobre </a:t>
            </a:r>
            <a:r>
              <a:rPr sz="2200" dirty="0">
                <a:latin typeface="Times New Roman"/>
                <a:cs typeface="Times New Roman"/>
              </a:rPr>
              <a:t>qual distribuição </a:t>
            </a:r>
            <a:r>
              <a:rPr sz="2200" spc="-5" dirty="0">
                <a:latin typeface="Times New Roman"/>
                <a:cs typeface="Times New Roman"/>
              </a:rPr>
              <a:t>adotar </a:t>
            </a:r>
            <a:r>
              <a:rPr sz="2200" dirty="0">
                <a:latin typeface="Times New Roman"/>
                <a:cs typeface="Times New Roman"/>
              </a:rPr>
              <a:t>devem estar </a:t>
            </a:r>
            <a:r>
              <a:rPr sz="2200" spc="-5" dirty="0">
                <a:latin typeface="Times New Roman"/>
                <a:cs typeface="Times New Roman"/>
              </a:rPr>
              <a:t>baseadas </a:t>
            </a:r>
            <a:r>
              <a:rPr sz="2200" dirty="0">
                <a:latin typeface="Times New Roman"/>
                <a:cs typeface="Times New Roman"/>
              </a:rPr>
              <a:t>no  </a:t>
            </a:r>
            <a:r>
              <a:rPr sz="2200" spc="-10" dirty="0">
                <a:latin typeface="Times New Roman"/>
                <a:cs typeface="Times New Roman"/>
              </a:rPr>
              <a:t>contexto </a:t>
            </a:r>
            <a:r>
              <a:rPr sz="2200" dirty="0">
                <a:latin typeface="Times New Roman"/>
                <a:cs typeface="Times New Roman"/>
              </a:rPr>
              <a:t>do </a:t>
            </a:r>
            <a:r>
              <a:rPr sz="2200" spc="-5" dirty="0">
                <a:latin typeface="Times New Roman"/>
                <a:cs typeface="Times New Roman"/>
              </a:rPr>
              <a:t>assunto investigado </a:t>
            </a:r>
            <a:r>
              <a:rPr sz="2200" dirty="0">
                <a:latin typeface="Times New Roman"/>
                <a:cs typeface="Times New Roman"/>
              </a:rPr>
              <a:t>e no perfil do </a:t>
            </a:r>
            <a:r>
              <a:rPr sz="2200" spc="-10" dirty="0">
                <a:latin typeface="Times New Roman"/>
                <a:cs typeface="Times New Roman"/>
              </a:rPr>
              <a:t>histograma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obtido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7007" y="398766"/>
            <a:ext cx="6671945" cy="144116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1">
              <a:spcBef>
                <a:spcPts val="125"/>
              </a:spcBef>
            </a:pPr>
            <a:r>
              <a:rPr spc="5" dirty="0"/>
              <a:t>Principais </a:t>
            </a:r>
            <a:r>
              <a:rPr spc="10" dirty="0"/>
              <a:t>Distribuições</a:t>
            </a:r>
            <a:r>
              <a:rPr spc="5" dirty="0"/>
              <a:t> Contínuas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66961" y="2585840"/>
            <a:ext cx="1891030" cy="3584058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91814" indent="-379749">
              <a:spcBef>
                <a:spcPts val="400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651" spc="-15" dirty="0">
                <a:latin typeface="Times New Roman"/>
                <a:cs typeface="Times New Roman"/>
              </a:rPr>
              <a:t>Normal</a:t>
            </a:r>
            <a:endParaRPr sz="2651">
              <a:latin typeface="Times New Roman"/>
              <a:cs typeface="Times New Roman"/>
            </a:endParaRPr>
          </a:p>
          <a:p>
            <a:pPr marL="391814" indent="-379749">
              <a:spcBef>
                <a:spcPts val="300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651" spc="-15" dirty="0">
                <a:latin typeface="Times New Roman"/>
                <a:cs typeface="Times New Roman"/>
              </a:rPr>
              <a:t>Uniforme</a:t>
            </a:r>
            <a:endParaRPr sz="2651">
              <a:latin typeface="Times New Roman"/>
              <a:cs typeface="Times New Roman"/>
            </a:endParaRPr>
          </a:p>
          <a:p>
            <a:pPr marL="391814" indent="-379749">
              <a:spcBef>
                <a:spcPts val="310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651" spc="-10" dirty="0">
                <a:latin typeface="Times New Roman"/>
                <a:cs typeface="Times New Roman"/>
              </a:rPr>
              <a:t>Triangular</a:t>
            </a:r>
            <a:endParaRPr sz="2651">
              <a:latin typeface="Times New Roman"/>
              <a:cs typeface="Times New Roman"/>
            </a:endParaRPr>
          </a:p>
          <a:p>
            <a:pPr marL="391814" indent="-379749">
              <a:spcBef>
                <a:spcPts val="315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651" spc="-90" dirty="0">
                <a:latin typeface="Times New Roman"/>
                <a:cs typeface="Times New Roman"/>
              </a:rPr>
              <a:t>L</a:t>
            </a:r>
            <a:r>
              <a:rPr sz="2651" spc="-5" dirty="0">
                <a:latin typeface="Times New Roman"/>
                <a:cs typeface="Times New Roman"/>
              </a:rPr>
              <a:t>ogno</a:t>
            </a:r>
            <a:r>
              <a:rPr sz="2651" spc="-15" dirty="0">
                <a:latin typeface="Times New Roman"/>
                <a:cs typeface="Times New Roman"/>
              </a:rPr>
              <a:t>r</a:t>
            </a:r>
            <a:r>
              <a:rPr sz="2651" dirty="0">
                <a:latin typeface="Times New Roman"/>
                <a:cs typeface="Times New Roman"/>
              </a:rPr>
              <a:t>m</a:t>
            </a:r>
            <a:r>
              <a:rPr sz="2651" spc="10" dirty="0">
                <a:latin typeface="Times New Roman"/>
                <a:cs typeface="Times New Roman"/>
              </a:rPr>
              <a:t>a</a:t>
            </a:r>
            <a:r>
              <a:rPr sz="2651" spc="-5" dirty="0">
                <a:latin typeface="Times New Roman"/>
                <a:cs typeface="Times New Roman"/>
              </a:rPr>
              <a:t>l</a:t>
            </a:r>
            <a:endParaRPr sz="2651">
              <a:latin typeface="Times New Roman"/>
              <a:cs typeface="Times New Roman"/>
            </a:endParaRPr>
          </a:p>
          <a:p>
            <a:pPr marL="391814" indent="-379749">
              <a:spcBef>
                <a:spcPts val="300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651" spc="-15" dirty="0">
                <a:latin typeface="Times New Roman"/>
                <a:cs typeface="Times New Roman"/>
              </a:rPr>
              <a:t>Erlang</a:t>
            </a:r>
            <a:endParaRPr sz="2651">
              <a:latin typeface="Times New Roman"/>
              <a:cs typeface="Times New Roman"/>
            </a:endParaRPr>
          </a:p>
          <a:p>
            <a:pPr marL="391814" indent="-379749">
              <a:spcBef>
                <a:spcPts val="310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651" spc="-20" dirty="0">
                <a:latin typeface="Times New Roman"/>
                <a:cs typeface="Times New Roman"/>
              </a:rPr>
              <a:t>Gamma</a:t>
            </a:r>
            <a:endParaRPr sz="2651">
              <a:latin typeface="Times New Roman"/>
              <a:cs typeface="Times New Roman"/>
            </a:endParaRPr>
          </a:p>
          <a:p>
            <a:pPr marL="391814" indent="-379749">
              <a:spcBef>
                <a:spcPts val="310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651" spc="-25" dirty="0">
                <a:latin typeface="Times New Roman"/>
                <a:cs typeface="Times New Roman"/>
              </a:rPr>
              <a:t>Beta</a:t>
            </a:r>
            <a:endParaRPr sz="2651">
              <a:latin typeface="Times New Roman"/>
              <a:cs typeface="Times New Roman"/>
            </a:endParaRPr>
          </a:p>
          <a:p>
            <a:pPr marL="391814" indent="-379749">
              <a:spcBef>
                <a:spcPts val="315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651" spc="-15" dirty="0">
                <a:latin typeface="Times New Roman"/>
                <a:cs typeface="Times New Roman"/>
              </a:rPr>
              <a:t>Weibull</a:t>
            </a:r>
            <a:endParaRPr sz="265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7004" y="398766"/>
            <a:ext cx="6474460" cy="144116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1">
              <a:spcBef>
                <a:spcPts val="125"/>
              </a:spcBef>
            </a:pPr>
            <a:r>
              <a:rPr spc="5" dirty="0"/>
              <a:t>Principais </a:t>
            </a:r>
            <a:r>
              <a:rPr spc="10" dirty="0"/>
              <a:t>Distribuições</a:t>
            </a:r>
            <a:r>
              <a:rPr spc="25" dirty="0"/>
              <a:t> </a:t>
            </a:r>
            <a:r>
              <a:rPr spc="5" dirty="0"/>
              <a:t>Discretas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67122" y="2126410"/>
            <a:ext cx="3241675" cy="106464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91814" indent="-379749">
              <a:spcBef>
                <a:spcPts val="459"/>
              </a:spcBef>
              <a:buClr>
                <a:srgbClr val="FF0000"/>
              </a:buClr>
              <a:buSzPct val="62903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3101" spc="-20" dirty="0">
                <a:latin typeface="Times New Roman"/>
                <a:cs typeface="Times New Roman"/>
              </a:rPr>
              <a:t>Poisson</a:t>
            </a:r>
            <a:endParaRPr sz="3101">
              <a:latin typeface="Times New Roman"/>
              <a:cs typeface="Times New Roman"/>
            </a:endParaRPr>
          </a:p>
          <a:p>
            <a:pPr marL="391814" indent="-379749">
              <a:spcBef>
                <a:spcPts val="360"/>
              </a:spcBef>
              <a:buClr>
                <a:srgbClr val="FF0000"/>
              </a:buClr>
              <a:buSzPct val="62903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3101" spc="-15" dirty="0">
                <a:latin typeface="Times New Roman"/>
                <a:cs typeface="Times New Roman"/>
              </a:rPr>
              <a:t>Uniforme</a:t>
            </a:r>
            <a:r>
              <a:rPr sz="3101" spc="-85" dirty="0">
                <a:latin typeface="Times New Roman"/>
                <a:cs typeface="Times New Roman"/>
              </a:rPr>
              <a:t> </a:t>
            </a:r>
            <a:r>
              <a:rPr sz="3101" spc="-5" dirty="0">
                <a:latin typeface="Times New Roman"/>
                <a:cs typeface="Times New Roman"/>
              </a:rPr>
              <a:t>discreta</a:t>
            </a:r>
            <a:endParaRPr sz="310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7004" y="398766"/>
            <a:ext cx="4932680" cy="144116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1">
              <a:spcBef>
                <a:spcPts val="125"/>
              </a:spcBef>
            </a:pPr>
            <a:r>
              <a:rPr spc="10" dirty="0"/>
              <a:t>Estimação </a:t>
            </a:r>
            <a:r>
              <a:rPr dirty="0"/>
              <a:t>de</a:t>
            </a:r>
            <a:r>
              <a:rPr spc="5" dirty="0"/>
              <a:t> </a:t>
            </a:r>
            <a:r>
              <a:rPr spc="10" dirty="0"/>
              <a:t>Parâmetros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66948" y="2186931"/>
            <a:ext cx="8112125" cy="45436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91814" marR="11431" indent="-379749" algn="just">
              <a:lnSpc>
                <a:spcPts val="2390"/>
              </a:lnSpc>
              <a:spcBef>
                <a:spcPts val="390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392450" algn="l"/>
              </a:tabLst>
            </a:pPr>
            <a:r>
              <a:rPr sz="2200" spc="-15" dirty="0">
                <a:latin typeface="Times New Roman"/>
                <a:cs typeface="Times New Roman"/>
              </a:rPr>
              <a:t>Passo </a:t>
            </a:r>
            <a:r>
              <a:rPr sz="2200" dirty="0">
                <a:latin typeface="Times New Roman"/>
                <a:cs typeface="Times New Roman"/>
              </a:rPr>
              <a:t>seguinte </a:t>
            </a:r>
            <a:r>
              <a:rPr sz="2200" spc="-5" dirty="0">
                <a:latin typeface="Times New Roman"/>
                <a:cs typeface="Times New Roman"/>
              </a:rPr>
              <a:t>ao </a:t>
            </a:r>
            <a:r>
              <a:rPr sz="2200" spc="-10" dirty="0">
                <a:latin typeface="Times New Roman"/>
                <a:cs typeface="Times New Roman"/>
              </a:rPr>
              <a:t>delineamento </a:t>
            </a:r>
            <a:r>
              <a:rPr sz="2200" spc="-5" dirty="0">
                <a:latin typeface="Times New Roman"/>
                <a:cs typeface="Times New Roman"/>
              </a:rPr>
              <a:t>distribuição </a:t>
            </a:r>
            <a:r>
              <a:rPr sz="2200" dirty="0">
                <a:latin typeface="Times New Roman"/>
                <a:cs typeface="Times New Roman"/>
              </a:rPr>
              <a:t>de probabilidades </a:t>
            </a:r>
            <a:r>
              <a:rPr sz="2200" spc="-15" dirty="0">
                <a:latin typeface="Times New Roman"/>
                <a:cs typeface="Times New Roman"/>
              </a:rPr>
              <a:t>feito </a:t>
            </a:r>
            <a:r>
              <a:rPr sz="2200" spc="5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por </a:t>
            </a:r>
            <a:r>
              <a:rPr sz="2200" spc="-5" dirty="0">
                <a:latin typeface="Times New Roman"/>
                <a:cs typeface="Times New Roman"/>
              </a:rPr>
              <a:t>meio </a:t>
            </a:r>
            <a:r>
              <a:rPr sz="2200" spc="10" dirty="0">
                <a:latin typeface="Times New Roman"/>
                <a:cs typeface="Times New Roman"/>
              </a:rPr>
              <a:t>do </a:t>
            </a:r>
            <a:r>
              <a:rPr sz="2200" dirty="0">
                <a:latin typeface="Times New Roman"/>
                <a:cs typeface="Times New Roman"/>
              </a:rPr>
              <a:t>histograma dos dados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coletados.</a:t>
            </a:r>
          </a:p>
          <a:p>
            <a:pPr marL="391814" indent="-379749">
              <a:spcBef>
                <a:spcPts val="1555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200" spc="-15" dirty="0">
                <a:latin typeface="Times New Roman"/>
                <a:cs typeface="Times New Roman"/>
              </a:rPr>
              <a:t>Inicia </a:t>
            </a:r>
            <a:r>
              <a:rPr sz="2200" spc="-5" dirty="0">
                <a:latin typeface="Times New Roman"/>
                <a:cs typeface="Times New Roman"/>
              </a:rPr>
              <a:t>com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determinação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das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59816" indent="-342900">
              <a:buFont typeface="Arial" panose="020B0604020202020204" pitchFamily="34" charset="0"/>
              <a:buChar char="•"/>
            </a:pPr>
            <a:r>
              <a:rPr sz="2200" spc="-10" dirty="0" err="1">
                <a:latin typeface="Times New Roman"/>
                <a:cs typeface="Times New Roman"/>
              </a:rPr>
              <a:t>medidas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descritivas: </a:t>
            </a:r>
            <a:r>
              <a:rPr sz="2200" spc="-5" dirty="0">
                <a:latin typeface="Times New Roman"/>
                <a:cs typeface="Times New Roman"/>
              </a:rPr>
              <a:t>média, </a:t>
            </a:r>
            <a:r>
              <a:rPr sz="2200" dirty="0">
                <a:latin typeface="Times New Roman"/>
                <a:cs typeface="Times New Roman"/>
              </a:rPr>
              <a:t>a moda </a:t>
            </a:r>
            <a:r>
              <a:rPr sz="2200" spc="-5" dirty="0">
                <a:latin typeface="Times New Roman"/>
                <a:cs typeface="Times New Roman"/>
              </a:rPr>
              <a:t>e/ou</a:t>
            </a:r>
            <a:r>
              <a:rPr sz="2200" spc="-2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mediana;</a:t>
            </a:r>
          </a:p>
          <a:p>
            <a:pPr marL="859816" indent="-342900">
              <a:spcBef>
                <a:spcPts val="530"/>
              </a:spcBef>
              <a:buFont typeface="Arial" panose="020B0604020202020204" pitchFamily="34" charset="0"/>
              <a:buChar char="•"/>
            </a:pPr>
            <a:r>
              <a:rPr sz="2200" spc="-10" dirty="0" err="1">
                <a:latin typeface="Times New Roman"/>
                <a:cs typeface="Times New Roman"/>
              </a:rPr>
              <a:t>medidas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 dispersão: </a:t>
            </a:r>
            <a:r>
              <a:rPr sz="2200" spc="-5" dirty="0">
                <a:latin typeface="Times New Roman"/>
                <a:cs typeface="Times New Roman"/>
              </a:rPr>
              <a:t>variância </a:t>
            </a:r>
            <a:r>
              <a:rPr sz="2200" dirty="0">
                <a:latin typeface="Times New Roman"/>
                <a:cs typeface="Times New Roman"/>
              </a:rPr>
              <a:t>e o desvio-padrão</a:t>
            </a:r>
            <a:r>
              <a:rPr sz="2200" spc="-2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amostral.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91814" marR="11431" indent="-379749" algn="just">
              <a:lnSpc>
                <a:spcPts val="2390"/>
              </a:lnSpc>
              <a:buClr>
                <a:srgbClr val="FF0000"/>
              </a:buClr>
              <a:buSzPct val="63636"/>
              <a:buFont typeface="IPAPMincho"/>
              <a:buChar char="◆"/>
              <a:tabLst>
                <a:tab pos="392450" algn="l"/>
              </a:tabLst>
            </a:pPr>
            <a:r>
              <a:rPr sz="2200" spc="-20" dirty="0">
                <a:latin typeface="Times New Roman"/>
                <a:cs typeface="Times New Roman"/>
              </a:rPr>
              <a:t>Tais </a:t>
            </a:r>
            <a:r>
              <a:rPr sz="2200" spc="-10" dirty="0">
                <a:latin typeface="Times New Roman"/>
                <a:cs typeface="Times New Roman"/>
              </a:rPr>
              <a:t>medidas </a:t>
            </a:r>
            <a:r>
              <a:rPr sz="2200" spc="-20" dirty="0">
                <a:latin typeface="Times New Roman"/>
                <a:cs typeface="Times New Roman"/>
              </a:rPr>
              <a:t>são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20" dirty="0">
                <a:latin typeface="Times New Roman"/>
                <a:cs typeface="Times New Roman"/>
              </a:rPr>
              <a:t>base </a:t>
            </a:r>
            <a:r>
              <a:rPr sz="2200" spc="-25" dirty="0">
                <a:latin typeface="Times New Roman"/>
                <a:cs typeface="Times New Roman"/>
              </a:rPr>
              <a:t>das </a:t>
            </a:r>
            <a:r>
              <a:rPr sz="2200" spc="-10" dirty="0">
                <a:latin typeface="Times New Roman"/>
                <a:cs typeface="Times New Roman"/>
              </a:rPr>
              <a:t>estimativas </a:t>
            </a:r>
            <a:r>
              <a:rPr sz="2200" dirty="0">
                <a:latin typeface="Times New Roman"/>
                <a:cs typeface="Times New Roman"/>
              </a:rPr>
              <a:t>para os parâmetros </a:t>
            </a:r>
            <a:r>
              <a:rPr sz="2200" spc="-5" dirty="0">
                <a:latin typeface="Times New Roman"/>
                <a:cs typeface="Times New Roman"/>
              </a:rPr>
              <a:t>das  </a:t>
            </a:r>
            <a:r>
              <a:rPr sz="2200" spc="-10" dirty="0">
                <a:latin typeface="Times New Roman"/>
                <a:cs typeface="Times New Roman"/>
              </a:rPr>
              <a:t>distribuições </a:t>
            </a:r>
            <a:r>
              <a:rPr sz="2200" dirty="0">
                <a:latin typeface="Times New Roman"/>
                <a:cs typeface="Times New Roman"/>
              </a:rPr>
              <a:t>sob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hipótese.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  <a:buClr>
                <a:srgbClr val="FF0000"/>
              </a:buClr>
              <a:buFont typeface="IPAPMincho"/>
              <a:buChar char="◆"/>
            </a:pPr>
            <a:endParaRPr sz="2951" dirty="0">
              <a:latin typeface="Times New Roman"/>
              <a:cs typeface="Times New Roman"/>
            </a:endParaRPr>
          </a:p>
          <a:p>
            <a:pPr marL="391814" marR="5081" indent="-379749" algn="just">
              <a:lnSpc>
                <a:spcPts val="2390"/>
              </a:lnSpc>
              <a:buClr>
                <a:srgbClr val="FF0000"/>
              </a:buClr>
              <a:buSzPct val="63636"/>
              <a:buFont typeface="IPAPMincho"/>
              <a:buChar char="◆"/>
              <a:tabLst>
                <a:tab pos="392450" algn="l"/>
              </a:tabLst>
            </a:pPr>
            <a:r>
              <a:rPr sz="2200" spc="-20" dirty="0">
                <a:latin typeface="Times New Roman"/>
                <a:cs typeface="Times New Roman"/>
              </a:rPr>
              <a:t>Para </a:t>
            </a:r>
            <a:r>
              <a:rPr sz="2200" spc="-10" dirty="0">
                <a:latin typeface="Times New Roman"/>
                <a:cs typeface="Times New Roman"/>
              </a:rPr>
              <a:t>aquelas </a:t>
            </a:r>
            <a:r>
              <a:rPr sz="2200" dirty="0">
                <a:latin typeface="Times New Roman"/>
                <a:cs typeface="Times New Roman"/>
              </a:rPr>
              <a:t>distribuições que </a:t>
            </a:r>
            <a:r>
              <a:rPr sz="2200" spc="-5" dirty="0">
                <a:latin typeface="Times New Roman"/>
                <a:cs typeface="Times New Roman"/>
              </a:rPr>
              <a:t>não </a:t>
            </a:r>
            <a:r>
              <a:rPr sz="2200" dirty="0">
                <a:latin typeface="Times New Roman"/>
                <a:cs typeface="Times New Roman"/>
              </a:rPr>
              <a:t>possuem </a:t>
            </a:r>
            <a:r>
              <a:rPr sz="2200" spc="-10" dirty="0">
                <a:latin typeface="Times New Roman"/>
                <a:cs typeface="Times New Roman"/>
              </a:rPr>
              <a:t>parâmetros </a:t>
            </a:r>
            <a:r>
              <a:rPr sz="2200" spc="-35" dirty="0">
                <a:latin typeface="Times New Roman"/>
                <a:cs typeface="Times New Roman"/>
              </a:rPr>
              <a:t>de </a:t>
            </a:r>
            <a:r>
              <a:rPr sz="2200" spc="-15" dirty="0">
                <a:latin typeface="Times New Roman"/>
                <a:cs typeface="Times New Roman"/>
              </a:rPr>
              <a:t>forma </a:t>
            </a:r>
            <a:r>
              <a:rPr sz="2200" dirty="0">
                <a:latin typeface="Times New Roman"/>
                <a:cs typeface="Times New Roman"/>
              </a:rPr>
              <a:t>e  </a:t>
            </a:r>
            <a:r>
              <a:rPr sz="2200" spc="-10" dirty="0">
                <a:latin typeface="Times New Roman"/>
                <a:cs typeface="Times New Roman"/>
              </a:rPr>
              <a:t>escala, </a:t>
            </a:r>
            <a:r>
              <a:rPr sz="2200" spc="-20" dirty="0">
                <a:latin typeface="Times New Roman"/>
                <a:cs typeface="Times New Roman"/>
              </a:rPr>
              <a:t>tais </a:t>
            </a:r>
            <a:r>
              <a:rPr sz="2200" dirty="0">
                <a:latin typeface="Times New Roman"/>
                <a:cs typeface="Times New Roman"/>
              </a:rPr>
              <a:t>como a normal e a </a:t>
            </a:r>
            <a:r>
              <a:rPr sz="2200" spc="-5" dirty="0">
                <a:latin typeface="Times New Roman"/>
                <a:cs typeface="Times New Roman"/>
              </a:rPr>
              <a:t>exponencial, </a:t>
            </a:r>
            <a:r>
              <a:rPr sz="2200" dirty="0">
                <a:latin typeface="Times New Roman"/>
                <a:cs typeface="Times New Roman"/>
              </a:rPr>
              <a:t>por exemplo a média e  a variância amostral </a:t>
            </a:r>
            <a:r>
              <a:rPr sz="2200" spc="5" dirty="0">
                <a:latin typeface="Times New Roman"/>
                <a:cs typeface="Times New Roman"/>
              </a:rPr>
              <a:t>são </a:t>
            </a:r>
            <a:r>
              <a:rPr sz="2200" dirty="0">
                <a:latin typeface="Times New Roman"/>
                <a:cs typeface="Times New Roman"/>
              </a:rPr>
              <a:t>bons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estimadores.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7004" y="398766"/>
            <a:ext cx="4932680" cy="144116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1">
              <a:spcBef>
                <a:spcPts val="125"/>
              </a:spcBef>
            </a:pPr>
            <a:r>
              <a:rPr spc="10" dirty="0"/>
              <a:t>Estimação </a:t>
            </a:r>
            <a:r>
              <a:rPr dirty="0"/>
              <a:t>de</a:t>
            </a:r>
            <a:r>
              <a:rPr spc="5" dirty="0"/>
              <a:t> </a:t>
            </a:r>
            <a:r>
              <a:rPr spc="10" dirty="0"/>
              <a:t>Parâmetros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66948" y="2563425"/>
            <a:ext cx="7985125" cy="133318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91814" marR="5081" indent="-379749">
              <a:lnSpc>
                <a:spcPct val="90300"/>
              </a:lnSpc>
              <a:spcBef>
                <a:spcPts val="405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200" spc="-35" dirty="0">
                <a:latin typeface="Times New Roman"/>
                <a:cs typeface="Times New Roman"/>
              </a:rPr>
              <a:t>No </a:t>
            </a:r>
            <a:r>
              <a:rPr sz="2200" dirty="0">
                <a:latin typeface="Times New Roman"/>
                <a:cs typeface="Times New Roman"/>
              </a:rPr>
              <a:t>caso </a:t>
            </a:r>
            <a:r>
              <a:rPr sz="2200" spc="5" dirty="0">
                <a:latin typeface="Times New Roman"/>
                <a:cs typeface="Times New Roman"/>
              </a:rPr>
              <a:t>das </a:t>
            </a:r>
            <a:r>
              <a:rPr sz="2200" spc="-5" dirty="0">
                <a:latin typeface="Times New Roman"/>
                <a:cs typeface="Times New Roman"/>
              </a:rPr>
              <a:t>distribuições </a:t>
            </a:r>
            <a:r>
              <a:rPr sz="2651" spc="-20" dirty="0">
                <a:latin typeface="Times New Roman"/>
                <a:cs typeface="Times New Roman"/>
              </a:rPr>
              <a:t>Gama, </a:t>
            </a:r>
            <a:r>
              <a:rPr sz="2651" spc="-5" dirty="0">
                <a:latin typeface="Times New Roman"/>
                <a:cs typeface="Times New Roman"/>
              </a:rPr>
              <a:t>Erlang e </a:t>
            </a:r>
            <a:r>
              <a:rPr sz="2651" dirty="0">
                <a:latin typeface="Times New Roman"/>
                <a:cs typeface="Times New Roman"/>
              </a:rPr>
              <a:t>Beta</a:t>
            </a:r>
            <a:r>
              <a:rPr sz="2200" dirty="0">
                <a:latin typeface="Times New Roman"/>
                <a:cs typeface="Times New Roman"/>
              </a:rPr>
              <a:t>, </a:t>
            </a:r>
            <a:r>
              <a:rPr sz="2200" spc="5" dirty="0">
                <a:latin typeface="Times New Roman"/>
                <a:cs typeface="Times New Roman"/>
              </a:rPr>
              <a:t>que </a:t>
            </a:r>
            <a:r>
              <a:rPr sz="2200" spc="-5" dirty="0">
                <a:latin typeface="Times New Roman"/>
                <a:cs typeface="Times New Roman"/>
              </a:rPr>
              <a:t>necessitam  </a:t>
            </a:r>
            <a:r>
              <a:rPr sz="2200" spc="-25" dirty="0">
                <a:latin typeface="Times New Roman"/>
                <a:cs typeface="Times New Roman"/>
              </a:rPr>
              <a:t>dos </a:t>
            </a:r>
            <a:r>
              <a:rPr sz="2200" dirty="0">
                <a:latin typeface="Times New Roman"/>
                <a:cs typeface="Times New Roman"/>
              </a:rPr>
              <a:t>parâmetros de </a:t>
            </a:r>
            <a:r>
              <a:rPr sz="2200" spc="-5" dirty="0">
                <a:latin typeface="Times New Roman"/>
                <a:cs typeface="Times New Roman"/>
              </a:rPr>
              <a:t>forma </a:t>
            </a:r>
            <a:r>
              <a:rPr sz="2200" spc="100" dirty="0">
                <a:latin typeface="Times New Roman"/>
                <a:cs typeface="Times New Roman"/>
              </a:rPr>
              <a:t>(α) </a:t>
            </a:r>
            <a:r>
              <a:rPr sz="2200" dirty="0">
                <a:latin typeface="Times New Roman"/>
                <a:cs typeface="Times New Roman"/>
              </a:rPr>
              <a:t>e de </a:t>
            </a:r>
            <a:r>
              <a:rPr sz="2200" spc="-5" dirty="0">
                <a:latin typeface="Times New Roman"/>
                <a:cs typeface="Times New Roman"/>
              </a:rPr>
              <a:t>escala </a:t>
            </a:r>
            <a:r>
              <a:rPr sz="2200" spc="30" dirty="0">
                <a:latin typeface="Times New Roman"/>
                <a:cs typeface="Times New Roman"/>
              </a:rPr>
              <a:t>(β), </a:t>
            </a:r>
            <a:r>
              <a:rPr sz="2200" spc="5" dirty="0">
                <a:latin typeface="Times New Roman"/>
                <a:cs typeface="Times New Roman"/>
              </a:rPr>
              <a:t>as </a:t>
            </a:r>
            <a:r>
              <a:rPr sz="2200" dirty="0">
                <a:latin typeface="Times New Roman"/>
                <a:cs typeface="Times New Roman"/>
              </a:rPr>
              <a:t>referências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sugerem  </a:t>
            </a:r>
            <a:r>
              <a:rPr sz="2200" spc="-25" dirty="0">
                <a:latin typeface="Times New Roman"/>
                <a:cs typeface="Times New Roman"/>
              </a:rPr>
              <a:t>que </a:t>
            </a:r>
            <a:r>
              <a:rPr sz="2200" dirty="0">
                <a:latin typeface="Times New Roman"/>
                <a:cs typeface="Times New Roman"/>
              </a:rPr>
              <a:t>é </a:t>
            </a:r>
            <a:r>
              <a:rPr sz="2200" spc="-10" dirty="0">
                <a:latin typeface="Times New Roman"/>
                <a:cs typeface="Times New Roman"/>
              </a:rPr>
              <a:t>possível </a:t>
            </a:r>
            <a:r>
              <a:rPr sz="2200" dirty="0">
                <a:latin typeface="Times New Roman"/>
                <a:cs typeface="Times New Roman"/>
              </a:rPr>
              <a:t>também </a:t>
            </a:r>
            <a:r>
              <a:rPr sz="2200" spc="-5" dirty="0">
                <a:latin typeface="Times New Roman"/>
                <a:cs typeface="Times New Roman"/>
              </a:rPr>
              <a:t>realizar </a:t>
            </a:r>
            <a:r>
              <a:rPr sz="2200" spc="-30" dirty="0">
                <a:latin typeface="Times New Roman"/>
                <a:cs typeface="Times New Roman"/>
              </a:rPr>
              <a:t>uma </a:t>
            </a:r>
            <a:r>
              <a:rPr sz="2200" spc="-5" dirty="0">
                <a:latin typeface="Times New Roman"/>
                <a:cs typeface="Times New Roman"/>
              </a:rPr>
              <a:t>estimação destes </a:t>
            </a:r>
            <a:r>
              <a:rPr sz="2200" dirty="0">
                <a:latin typeface="Times New Roman"/>
                <a:cs typeface="Times New Roman"/>
              </a:rPr>
              <a:t>elementos  </a:t>
            </a:r>
            <a:r>
              <a:rPr sz="2200" spc="-25" dirty="0">
                <a:latin typeface="Times New Roman"/>
                <a:cs typeface="Times New Roman"/>
              </a:rPr>
              <a:t>com </a:t>
            </a:r>
            <a:r>
              <a:rPr sz="2200" spc="-5" dirty="0">
                <a:latin typeface="Times New Roman"/>
                <a:cs typeface="Times New Roman"/>
              </a:rPr>
              <a:t>utilização </a:t>
            </a:r>
            <a:r>
              <a:rPr sz="2200" dirty="0">
                <a:latin typeface="Times New Roman"/>
                <a:cs typeface="Times New Roman"/>
              </a:rPr>
              <a:t>da média e da variância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amostral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6944" y="4654363"/>
            <a:ext cx="8058150" cy="1038682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91814" marR="5081" indent="-379749">
              <a:lnSpc>
                <a:spcPct val="90500"/>
              </a:lnSpc>
              <a:spcBef>
                <a:spcPts val="400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200" spc="-35" dirty="0">
                <a:latin typeface="Times New Roman"/>
                <a:cs typeface="Times New Roman"/>
              </a:rPr>
              <a:t>No </a:t>
            </a:r>
            <a:r>
              <a:rPr sz="2200" dirty="0">
                <a:latin typeface="Times New Roman"/>
                <a:cs typeface="Times New Roman"/>
              </a:rPr>
              <a:t>caso </a:t>
            </a:r>
            <a:r>
              <a:rPr sz="2200" spc="5" dirty="0">
                <a:latin typeface="Times New Roman"/>
                <a:cs typeface="Times New Roman"/>
              </a:rPr>
              <a:t>das </a:t>
            </a:r>
            <a:r>
              <a:rPr sz="2200" spc="-5" dirty="0">
                <a:latin typeface="Times New Roman"/>
                <a:cs typeface="Times New Roman"/>
              </a:rPr>
              <a:t>distribuições </a:t>
            </a:r>
            <a:r>
              <a:rPr sz="2651" spc="-15" dirty="0">
                <a:latin typeface="Times New Roman"/>
                <a:cs typeface="Times New Roman"/>
              </a:rPr>
              <a:t>Uniforme </a:t>
            </a:r>
            <a:r>
              <a:rPr sz="2200" dirty="0">
                <a:latin typeface="Times New Roman"/>
                <a:cs typeface="Times New Roman"/>
              </a:rPr>
              <a:t>e </a:t>
            </a:r>
            <a:r>
              <a:rPr sz="2651" spc="-5" dirty="0">
                <a:latin typeface="Times New Roman"/>
                <a:cs typeface="Times New Roman"/>
              </a:rPr>
              <a:t>Triangular</a:t>
            </a:r>
            <a:r>
              <a:rPr sz="2200" spc="-5" dirty="0">
                <a:latin typeface="Times New Roman"/>
                <a:cs typeface="Times New Roman"/>
              </a:rPr>
              <a:t>, </a:t>
            </a:r>
            <a:r>
              <a:rPr sz="2200" dirty="0">
                <a:latin typeface="Times New Roman"/>
                <a:cs typeface="Times New Roman"/>
              </a:rPr>
              <a:t>os valores de  </a:t>
            </a:r>
            <a:r>
              <a:rPr sz="2200" spc="-15" dirty="0">
                <a:latin typeface="Times New Roman"/>
                <a:cs typeface="Times New Roman"/>
              </a:rPr>
              <a:t>mínimo </a:t>
            </a:r>
            <a:r>
              <a:rPr sz="2200" dirty="0">
                <a:latin typeface="Times New Roman"/>
                <a:cs typeface="Times New Roman"/>
              </a:rPr>
              <a:t>e </a:t>
            </a:r>
            <a:r>
              <a:rPr sz="2200" spc="-15" dirty="0">
                <a:latin typeface="Times New Roman"/>
                <a:cs typeface="Times New Roman"/>
              </a:rPr>
              <a:t>de </a:t>
            </a:r>
            <a:r>
              <a:rPr sz="2200" dirty="0">
                <a:latin typeface="Times New Roman"/>
                <a:cs typeface="Times New Roman"/>
              </a:rPr>
              <a:t>máximo </a:t>
            </a:r>
            <a:r>
              <a:rPr sz="2200" spc="-5" dirty="0">
                <a:latin typeface="Times New Roman"/>
                <a:cs typeface="Times New Roman"/>
              </a:rPr>
              <a:t>são </a:t>
            </a:r>
            <a:r>
              <a:rPr sz="2200" dirty="0">
                <a:latin typeface="Times New Roman"/>
                <a:cs typeface="Times New Roman"/>
              </a:rPr>
              <a:t>obtidos </a:t>
            </a:r>
            <a:r>
              <a:rPr sz="2200" spc="-5" dirty="0">
                <a:latin typeface="Times New Roman"/>
                <a:cs typeface="Times New Roman"/>
              </a:rPr>
              <a:t>diretamente </a:t>
            </a:r>
            <a:r>
              <a:rPr sz="2200" dirty="0">
                <a:latin typeface="Times New Roman"/>
                <a:cs typeface="Times New Roman"/>
              </a:rPr>
              <a:t>dos valores </a:t>
            </a:r>
            <a:r>
              <a:rPr sz="2200" spc="-5" dirty="0">
                <a:latin typeface="Times New Roman"/>
                <a:cs typeface="Times New Roman"/>
              </a:rPr>
              <a:t>amostrais.  </a:t>
            </a:r>
            <a:r>
              <a:rPr sz="2200" dirty="0">
                <a:latin typeface="Times New Roman"/>
                <a:cs typeface="Times New Roman"/>
              </a:rPr>
              <a:t>O valor </a:t>
            </a:r>
            <a:r>
              <a:rPr sz="2200" spc="-5" dirty="0">
                <a:latin typeface="Times New Roman"/>
                <a:cs typeface="Times New Roman"/>
              </a:rPr>
              <a:t>modal </a:t>
            </a:r>
            <a:r>
              <a:rPr sz="2200" dirty="0">
                <a:latin typeface="Times New Roman"/>
                <a:cs typeface="Times New Roman"/>
              </a:rPr>
              <a:t>da </a:t>
            </a:r>
            <a:r>
              <a:rPr sz="2200" spc="-5" dirty="0">
                <a:latin typeface="Times New Roman"/>
                <a:cs typeface="Times New Roman"/>
              </a:rPr>
              <a:t>distribuição Triangular </a:t>
            </a:r>
            <a:r>
              <a:rPr sz="2200" dirty="0">
                <a:latin typeface="Times New Roman"/>
                <a:cs typeface="Times New Roman"/>
              </a:rPr>
              <a:t>pode </a:t>
            </a:r>
            <a:r>
              <a:rPr sz="2200" spc="-5" dirty="0">
                <a:latin typeface="Times New Roman"/>
                <a:cs typeface="Times New Roman"/>
              </a:rPr>
              <a:t>ser estimado por: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6372" y="4027935"/>
            <a:ext cx="3200400" cy="423321"/>
          </a:xfrm>
          <a:prstGeom prst="rect">
            <a:avLst/>
          </a:prstGeom>
          <a:solidFill>
            <a:srgbClr val="FFCC99"/>
          </a:solidFill>
          <a:ln w="13715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905">
              <a:spcBef>
                <a:spcPts val="120"/>
              </a:spcBef>
              <a:tabLst>
                <a:tab pos="1778724" algn="l"/>
              </a:tabLst>
            </a:pPr>
            <a:r>
              <a:rPr sz="2651" i="1" spc="40" dirty="0">
                <a:latin typeface="Times New Roman"/>
                <a:cs typeface="Times New Roman"/>
              </a:rPr>
              <a:t>α</a:t>
            </a:r>
            <a:r>
              <a:rPr sz="2501" spc="40" dirty="0">
                <a:latin typeface="Times New Roman"/>
                <a:cs typeface="Times New Roman"/>
              </a:rPr>
              <a:t>=</a:t>
            </a:r>
            <a:r>
              <a:rPr sz="2501" spc="-80" dirty="0">
                <a:latin typeface="Times New Roman"/>
                <a:cs typeface="Times New Roman"/>
              </a:rPr>
              <a:t> </a:t>
            </a:r>
            <a:r>
              <a:rPr sz="2501" spc="-95" dirty="0">
                <a:latin typeface="Times New Roman"/>
                <a:cs typeface="Times New Roman"/>
              </a:rPr>
              <a:t>(</a:t>
            </a:r>
            <a:r>
              <a:rPr sz="2651" i="1" spc="-95" dirty="0">
                <a:latin typeface="Times New Roman"/>
                <a:cs typeface="Times New Roman"/>
              </a:rPr>
              <a:t>µ</a:t>
            </a:r>
            <a:r>
              <a:rPr sz="2501" spc="-95" dirty="0">
                <a:latin typeface="Times New Roman"/>
                <a:cs typeface="Times New Roman"/>
              </a:rPr>
              <a:t>/</a:t>
            </a:r>
            <a:r>
              <a:rPr sz="2651" i="1" spc="-95" dirty="0">
                <a:latin typeface="Times New Roman"/>
                <a:cs typeface="Times New Roman"/>
              </a:rPr>
              <a:t>σ</a:t>
            </a:r>
            <a:r>
              <a:rPr sz="2501" spc="-95" dirty="0">
                <a:latin typeface="Times New Roman"/>
                <a:cs typeface="Times New Roman"/>
              </a:rPr>
              <a:t>)</a:t>
            </a:r>
            <a:r>
              <a:rPr sz="2175" spc="-142" baseline="44061" dirty="0">
                <a:latin typeface="Times New Roman"/>
                <a:cs typeface="Times New Roman"/>
              </a:rPr>
              <a:t>2	</a:t>
            </a:r>
            <a:r>
              <a:rPr sz="2651" i="1" spc="20" dirty="0">
                <a:latin typeface="Times New Roman"/>
                <a:cs typeface="Times New Roman"/>
              </a:rPr>
              <a:t>β</a:t>
            </a:r>
            <a:r>
              <a:rPr sz="2501" spc="20" dirty="0">
                <a:latin typeface="Times New Roman"/>
                <a:cs typeface="Times New Roman"/>
              </a:rPr>
              <a:t>=</a:t>
            </a:r>
            <a:r>
              <a:rPr sz="2651" i="1" spc="20" dirty="0">
                <a:latin typeface="Times New Roman"/>
                <a:cs typeface="Times New Roman"/>
              </a:rPr>
              <a:t>σ</a:t>
            </a:r>
            <a:r>
              <a:rPr sz="2175" spc="30" baseline="44061" dirty="0">
                <a:latin typeface="Times New Roman"/>
                <a:cs typeface="Times New Roman"/>
              </a:rPr>
              <a:t>2 </a:t>
            </a:r>
            <a:r>
              <a:rPr sz="2501" dirty="0">
                <a:latin typeface="Times New Roman"/>
                <a:cs typeface="Times New Roman"/>
              </a:rPr>
              <a:t>/</a:t>
            </a:r>
            <a:r>
              <a:rPr sz="2501" spc="-495" dirty="0">
                <a:latin typeface="Times New Roman"/>
                <a:cs typeface="Times New Roman"/>
              </a:rPr>
              <a:t> </a:t>
            </a:r>
            <a:r>
              <a:rPr sz="2651" i="1" spc="-85" dirty="0">
                <a:latin typeface="Times New Roman"/>
                <a:cs typeface="Times New Roman"/>
              </a:rPr>
              <a:t>µ</a:t>
            </a:r>
            <a:endParaRPr sz="2651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76372" y="6129532"/>
            <a:ext cx="2787650" cy="460375"/>
            <a:chOff x="3994403" y="6129528"/>
            <a:chExt cx="2787650" cy="460375"/>
          </a:xfrm>
        </p:grpSpPr>
        <p:sp>
          <p:nvSpPr>
            <p:cNvPr id="12" name="object 12"/>
            <p:cNvSpPr/>
            <p:nvPr/>
          </p:nvSpPr>
          <p:spPr>
            <a:xfrm>
              <a:off x="3994403" y="6129528"/>
              <a:ext cx="2787650" cy="460375"/>
            </a:xfrm>
            <a:custGeom>
              <a:avLst/>
              <a:gdLst/>
              <a:ahLst/>
              <a:cxnLst/>
              <a:rect l="l" t="t" r="r" b="b"/>
              <a:pathLst>
                <a:path w="2787650" h="460375">
                  <a:moveTo>
                    <a:pt x="0" y="460248"/>
                  </a:moveTo>
                  <a:lnTo>
                    <a:pt x="0" y="0"/>
                  </a:lnTo>
                  <a:lnTo>
                    <a:pt x="2787396" y="0"/>
                  </a:lnTo>
                  <a:lnTo>
                    <a:pt x="2787396" y="460248"/>
                  </a:lnTo>
                  <a:lnTo>
                    <a:pt x="0" y="460248"/>
                  </a:lnTo>
                  <a:close/>
                </a:path>
              </a:pathLst>
            </a:custGeom>
            <a:solidFill>
              <a:srgbClr val="E1E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5755" y="6249924"/>
              <a:ext cx="131445" cy="0"/>
            </a:xfrm>
            <a:custGeom>
              <a:avLst/>
              <a:gdLst/>
              <a:ahLst/>
              <a:cxnLst/>
              <a:rect l="l" t="t" r="r" b="b"/>
              <a:pathLst>
                <a:path w="131445">
                  <a:moveTo>
                    <a:pt x="0" y="0"/>
                  </a:moveTo>
                  <a:lnTo>
                    <a:pt x="131063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76372" y="6129531"/>
            <a:ext cx="2787650" cy="368049"/>
          </a:xfrm>
          <a:prstGeom prst="rect">
            <a:avLst/>
          </a:prstGeom>
          <a:ln w="1371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55883">
              <a:spcBef>
                <a:spcPts val="50"/>
              </a:spcBef>
            </a:pPr>
            <a:r>
              <a:rPr sz="2350" i="1" spc="-45" dirty="0">
                <a:latin typeface="Times New Roman"/>
                <a:cs typeface="Times New Roman"/>
              </a:rPr>
              <a:t>Mo </a:t>
            </a:r>
            <a:r>
              <a:rPr sz="2350" spc="-40" dirty="0">
                <a:latin typeface="Times New Roman"/>
                <a:cs typeface="Times New Roman"/>
              </a:rPr>
              <a:t>= </a:t>
            </a:r>
            <a:r>
              <a:rPr sz="2350" spc="25" dirty="0">
                <a:latin typeface="Times New Roman"/>
                <a:cs typeface="Times New Roman"/>
              </a:rPr>
              <a:t>3</a:t>
            </a:r>
            <a:r>
              <a:rPr sz="2350" i="1" spc="25" dirty="0">
                <a:latin typeface="Times New Roman"/>
                <a:cs typeface="Times New Roman"/>
              </a:rPr>
              <a:t>x </a:t>
            </a:r>
            <a:r>
              <a:rPr sz="2350" spc="-40" dirty="0">
                <a:latin typeface="Times New Roman"/>
                <a:cs typeface="Times New Roman"/>
              </a:rPr>
              <a:t>− </a:t>
            </a:r>
            <a:r>
              <a:rPr sz="2350" spc="35" dirty="0">
                <a:latin typeface="Times New Roman"/>
                <a:cs typeface="Times New Roman"/>
              </a:rPr>
              <a:t>(</a:t>
            </a:r>
            <a:r>
              <a:rPr sz="2350" i="1" spc="35" dirty="0">
                <a:latin typeface="Times New Roman"/>
                <a:cs typeface="Times New Roman"/>
              </a:rPr>
              <a:t>x</a:t>
            </a:r>
            <a:r>
              <a:rPr sz="2025" spc="52" baseline="-24691" dirty="0">
                <a:latin typeface="Times New Roman"/>
                <a:cs typeface="Times New Roman"/>
              </a:rPr>
              <a:t>min </a:t>
            </a:r>
            <a:r>
              <a:rPr sz="2350" spc="-40" dirty="0">
                <a:latin typeface="Times New Roman"/>
                <a:cs typeface="Times New Roman"/>
              </a:rPr>
              <a:t>+ </a:t>
            </a:r>
            <a:r>
              <a:rPr sz="2350" i="1" dirty="0">
                <a:latin typeface="Times New Roman"/>
                <a:cs typeface="Times New Roman"/>
              </a:rPr>
              <a:t>x</a:t>
            </a:r>
            <a:r>
              <a:rPr sz="2025" baseline="-24691" dirty="0">
                <a:latin typeface="Times New Roman"/>
                <a:cs typeface="Times New Roman"/>
              </a:rPr>
              <a:t>max</a:t>
            </a:r>
            <a:r>
              <a:rPr sz="2025" spc="-82" baseline="-24691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0372" y="969263"/>
            <a:ext cx="5480304" cy="448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9009" y="283921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93313" y="3380232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3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9605427" y="3181350"/>
            <a:ext cx="993775" cy="635000"/>
            <a:chOff x="7823454" y="3181350"/>
            <a:chExt cx="993775" cy="635000"/>
          </a:xfrm>
        </p:grpSpPr>
        <p:sp>
          <p:nvSpPr>
            <p:cNvPr id="11" name="object 11"/>
            <p:cNvSpPr/>
            <p:nvPr/>
          </p:nvSpPr>
          <p:spPr>
            <a:xfrm>
              <a:off x="7828788" y="3572256"/>
              <a:ext cx="33655" cy="18415"/>
            </a:xfrm>
            <a:custGeom>
              <a:avLst/>
              <a:gdLst/>
              <a:ahLst/>
              <a:cxnLst/>
              <a:rect l="l" t="t" r="r" b="b"/>
              <a:pathLst>
                <a:path w="33654" h="18414">
                  <a:moveTo>
                    <a:pt x="0" y="18287"/>
                  </a:moveTo>
                  <a:lnTo>
                    <a:pt x="33527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62316" y="3576827"/>
              <a:ext cx="47625" cy="228600"/>
            </a:xfrm>
            <a:custGeom>
              <a:avLst/>
              <a:gdLst/>
              <a:ahLst/>
              <a:cxnLst/>
              <a:rect l="l" t="t" r="r" b="b"/>
              <a:pathLst>
                <a:path w="47625" h="228600">
                  <a:moveTo>
                    <a:pt x="0" y="0"/>
                  </a:moveTo>
                  <a:lnTo>
                    <a:pt x="47244" y="228600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14132" y="3186683"/>
              <a:ext cx="897890" cy="619125"/>
            </a:xfrm>
            <a:custGeom>
              <a:avLst/>
              <a:gdLst/>
              <a:ahLst/>
              <a:cxnLst/>
              <a:rect l="l" t="t" r="r" b="b"/>
              <a:pathLst>
                <a:path w="897890" h="619125">
                  <a:moveTo>
                    <a:pt x="0" y="618743"/>
                  </a:moveTo>
                  <a:lnTo>
                    <a:pt x="62484" y="0"/>
                  </a:lnTo>
                  <a:lnTo>
                    <a:pt x="897636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9760110" y="4253484"/>
            <a:ext cx="111760" cy="0"/>
          </a:xfrm>
          <a:custGeom>
            <a:avLst/>
            <a:gdLst/>
            <a:ahLst/>
            <a:cxnLst/>
            <a:rect l="l" t="t" r="r" b="b"/>
            <a:pathLst>
              <a:path w="111759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79009" y="484784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601881" y="2113792"/>
          <a:ext cx="9265284" cy="3009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7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9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7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568">
                <a:tc>
                  <a:txBody>
                    <a:bodyPr/>
                    <a:lstStyle/>
                    <a:p>
                      <a:pPr marL="497205">
                        <a:lnSpc>
                          <a:spcPts val="2670"/>
                        </a:lnSpc>
                      </a:pPr>
                      <a:r>
                        <a:rPr sz="2300" b="1" spc="-5" dirty="0">
                          <a:latin typeface="Times New Roman"/>
                          <a:cs typeface="Times New Roman"/>
                        </a:rPr>
                        <a:t>Distribuição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2670"/>
                        </a:lnSpc>
                      </a:pPr>
                      <a:r>
                        <a:rPr sz="2300" b="1" dirty="0">
                          <a:latin typeface="Times New Roman"/>
                          <a:cs typeface="Times New Roman"/>
                        </a:rPr>
                        <a:t>Parâmetros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2670"/>
                        </a:lnSpc>
                      </a:pPr>
                      <a:r>
                        <a:rPr sz="2300" b="1" spc="-5" dirty="0">
                          <a:latin typeface="Times New Roman"/>
                          <a:cs typeface="Times New Roman"/>
                        </a:rPr>
                        <a:t>Estimadores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497205">
                        <a:lnSpc>
                          <a:spcPts val="225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Uniforme: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225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UNIF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(a,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25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baseline="-10288" dirty="0">
                          <a:latin typeface="Times New Roman"/>
                          <a:cs typeface="Times New Roman"/>
                        </a:rPr>
                        <a:t>min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;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b =</a:t>
                      </a:r>
                      <a:r>
                        <a:rPr sz="2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-7" baseline="-10288" dirty="0">
                          <a:latin typeface="Times New Roman"/>
                          <a:cs typeface="Times New Roman"/>
                        </a:rPr>
                        <a:t>max</a:t>
                      </a:r>
                      <a:endParaRPr sz="2000" baseline="-102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613">
                <a:tc>
                  <a:txBody>
                    <a:bodyPr/>
                    <a:lstStyle/>
                    <a:p>
                      <a:pPr marL="497205">
                        <a:lnSpc>
                          <a:spcPts val="224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Exponencial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240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EXPO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(β)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85" dirty="0">
                          <a:latin typeface="Times New Roman"/>
                          <a:cs typeface="Times New Roman"/>
                        </a:rPr>
                        <a:t>β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spc="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141">
                <a:tc>
                  <a:txBody>
                    <a:bodyPr/>
                    <a:lstStyle/>
                    <a:p>
                      <a:pPr marL="497205">
                        <a:lnSpc>
                          <a:spcPts val="225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2340"/>
                        </a:lnSpc>
                        <a:tabLst>
                          <a:tab pos="1283335" algn="l"/>
                        </a:tabLst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NORM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(	,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i="1" spc="60" dirty="0">
                          <a:latin typeface="Times New Roman"/>
                          <a:cs typeface="Times New Roman"/>
                        </a:rPr>
                        <a:t>σ</a:t>
                      </a:r>
                      <a:r>
                        <a:rPr sz="2000" spc="60" dirty="0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ts val="2090"/>
                        </a:lnSpc>
                        <a:spcBef>
                          <a:spcPts val="1639"/>
                        </a:spcBef>
                        <a:tabLst>
                          <a:tab pos="1814195" algn="l"/>
                        </a:tabLst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=  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sz="20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i="1" spc="175" dirty="0">
                          <a:latin typeface="Times New Roman"/>
                          <a:cs typeface="Times New Roman"/>
                        </a:rPr>
                        <a:t>σ</a:t>
                      </a:r>
                      <a:r>
                        <a:rPr sz="2100" i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=	</a:t>
                      </a:r>
                      <a:r>
                        <a:rPr sz="3000" u="sng" spc="7" baseline="34722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i="1" u="sng" spc="7" baseline="34722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000" i="1" u="sng" spc="-142" baseline="34722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u="sng" spc="-37" baseline="34722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−</a:t>
                      </a:r>
                      <a:r>
                        <a:rPr sz="3000" spc="-487" baseline="3472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u="sng" spc="7" baseline="34722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000" spc="-315" baseline="3472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00" i="1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5" baseline="43478" dirty="0">
                          <a:latin typeface="Times New Roman"/>
                          <a:cs typeface="Times New Roman"/>
                        </a:rPr>
                        <a:t>2</a:t>
                      </a:r>
                      <a:endParaRPr sz="1700" baseline="43478">
                        <a:latin typeface="Times New Roman"/>
                        <a:cs typeface="Times New Roman"/>
                      </a:endParaRPr>
                    </a:p>
                    <a:p>
                      <a:pPr marL="201930" algn="ctr">
                        <a:lnSpc>
                          <a:spcPts val="1970"/>
                        </a:lnSpc>
                      </a:pPr>
                      <a:r>
                        <a:rPr sz="20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82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076">
                <a:tc>
                  <a:txBody>
                    <a:bodyPr/>
                    <a:lstStyle/>
                    <a:p>
                      <a:pPr marL="497205">
                        <a:lnSpc>
                          <a:spcPts val="2255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Triangular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25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TRIA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(a,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b,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c)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224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a =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baseline="-10288" dirty="0">
                          <a:latin typeface="Times New Roman"/>
                          <a:cs typeface="Times New Roman"/>
                        </a:rPr>
                        <a:t>min;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b =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Moda;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c =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-7" baseline="-10288" dirty="0">
                          <a:latin typeface="Times New Roman"/>
                          <a:cs typeface="Times New Roman"/>
                        </a:rPr>
                        <a:t>max</a:t>
                      </a:r>
                      <a:endParaRPr sz="2000" baseline="-10288">
                        <a:latin typeface="Times New Roman"/>
                        <a:cs typeface="Times New Roman"/>
                      </a:endParaRPr>
                    </a:p>
                    <a:p>
                      <a:pPr marL="114935">
                        <a:lnSpc>
                          <a:spcPts val="23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onde: </a:t>
                      </a:r>
                      <a:r>
                        <a:rPr sz="2000" i="1" spc="-25" dirty="0">
                          <a:latin typeface="Times New Roman"/>
                          <a:cs typeface="Times New Roman"/>
                        </a:rPr>
                        <a:t>Moda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000" i="1" spc="30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−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7" baseline="-10288" dirty="0">
                          <a:latin typeface="Times New Roman"/>
                          <a:cs typeface="Times New Roman"/>
                        </a:rPr>
                        <a:t>min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000" spc="-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7" baseline="-10288" dirty="0">
                          <a:latin typeface="Times New Roman"/>
                          <a:cs typeface="Times New Roman"/>
                        </a:rPr>
                        <a:t>max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75">
                <a:tc>
                  <a:txBody>
                    <a:bodyPr/>
                    <a:lstStyle/>
                    <a:p>
                      <a:pPr marL="497205">
                        <a:lnSpc>
                          <a:spcPts val="224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Uniforme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Discreta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2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UNIF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DISC 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(i,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j)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22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baseline="-10288" dirty="0">
                          <a:latin typeface="Times New Roman"/>
                          <a:cs typeface="Times New Roman"/>
                        </a:rPr>
                        <a:t>min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; j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spc="-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-7" baseline="-10288" dirty="0">
                          <a:latin typeface="Times New Roman"/>
                          <a:cs typeface="Times New Roman"/>
                        </a:rPr>
                        <a:t>max</a:t>
                      </a:r>
                      <a:endParaRPr sz="2000" baseline="-102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662">
                <a:tc>
                  <a:txBody>
                    <a:bodyPr/>
                    <a:lstStyle/>
                    <a:p>
                      <a:pPr marL="497205">
                        <a:lnSpc>
                          <a:spcPts val="22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Poisson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24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POIS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0" dirty="0">
                          <a:latin typeface="Times New Roman"/>
                          <a:cs typeface="Times New Roman"/>
                        </a:rPr>
                        <a:t>(λ)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130" dirty="0">
                          <a:latin typeface="Times New Roman"/>
                          <a:cs typeface="Times New Roman"/>
                        </a:rPr>
                        <a:t>λ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spc="3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7004" y="398766"/>
            <a:ext cx="3862070" cy="144116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1">
              <a:spcBef>
                <a:spcPts val="125"/>
              </a:spcBef>
            </a:pPr>
            <a:r>
              <a:rPr spc="10" dirty="0"/>
              <a:t>Testes </a:t>
            </a:r>
            <a:r>
              <a:rPr spc="15" dirty="0"/>
              <a:t>de</a:t>
            </a:r>
            <a:r>
              <a:rPr spc="-55" dirty="0"/>
              <a:t> </a:t>
            </a:r>
            <a:r>
              <a:rPr spc="10" dirty="0"/>
              <a:t>Aderência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08235" y="2237228"/>
            <a:ext cx="3291840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spcBef>
                <a:spcPts val="105"/>
              </a:spcBef>
              <a:tabLst>
                <a:tab pos="603281" algn="l"/>
                <a:tab pos="1418026" algn="l"/>
                <a:tab pos="1885409" algn="l"/>
                <a:tab pos="3154203" algn="l"/>
              </a:tabLst>
            </a:pPr>
            <a:r>
              <a:rPr sz="2200" dirty="0">
                <a:latin typeface="Times New Roman"/>
                <a:cs typeface="Times New Roman"/>
              </a:rPr>
              <a:t>dos	</a:t>
            </a:r>
            <a:r>
              <a:rPr sz="2200" spc="-20" dirty="0">
                <a:latin typeface="Times New Roman"/>
                <a:cs typeface="Times New Roman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45" dirty="0">
                <a:latin typeface="Times New Roman"/>
                <a:cs typeface="Times New Roman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	de	</a:t>
            </a:r>
            <a:r>
              <a:rPr sz="2200" spc="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10" dirty="0">
                <a:latin typeface="Times New Roman"/>
                <a:cs typeface="Times New Roman"/>
              </a:rPr>
              <a:t>er</a:t>
            </a:r>
            <a:r>
              <a:rPr sz="2200" spc="10" dirty="0">
                <a:latin typeface="Times New Roman"/>
                <a:cs typeface="Times New Roman"/>
              </a:rPr>
              <a:t>ê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10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ia	é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6944" y="2180848"/>
            <a:ext cx="8102600" cy="42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1814" indent="-379749">
              <a:spcBef>
                <a:spcPts val="95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391814" algn="l"/>
                <a:tab pos="392450" algn="l"/>
                <a:tab pos="794425" algn="l"/>
                <a:tab pos="5625746" algn="l"/>
                <a:tab pos="5950247" algn="l"/>
                <a:tab pos="7735957" algn="l"/>
              </a:tabLst>
            </a:pPr>
            <a:r>
              <a:rPr sz="2200" dirty="0">
                <a:latin typeface="Times New Roman"/>
                <a:cs typeface="Times New Roman"/>
              </a:rPr>
              <a:t>O	</a:t>
            </a:r>
            <a:r>
              <a:rPr sz="2651" b="1" spc="-5" dirty="0">
                <a:latin typeface="Times New Roman"/>
                <a:cs typeface="Times New Roman"/>
              </a:rPr>
              <a:t>o</a:t>
            </a:r>
            <a:r>
              <a:rPr sz="2651" b="1" spc="5" dirty="0">
                <a:latin typeface="Times New Roman"/>
                <a:cs typeface="Times New Roman"/>
              </a:rPr>
              <a:t>b</a:t>
            </a:r>
            <a:r>
              <a:rPr sz="2651" b="1" spc="-15" dirty="0">
                <a:latin typeface="Times New Roman"/>
                <a:cs typeface="Times New Roman"/>
              </a:rPr>
              <a:t>j</a:t>
            </a:r>
            <a:r>
              <a:rPr sz="2651" b="1" spc="-20" dirty="0">
                <a:latin typeface="Times New Roman"/>
                <a:cs typeface="Times New Roman"/>
              </a:rPr>
              <a:t>e</a:t>
            </a:r>
            <a:r>
              <a:rPr sz="2651" b="1" spc="10" dirty="0">
                <a:latin typeface="Times New Roman"/>
                <a:cs typeface="Times New Roman"/>
              </a:rPr>
              <a:t>t</a:t>
            </a:r>
            <a:r>
              <a:rPr sz="2651" b="1" dirty="0">
                <a:latin typeface="Times New Roman"/>
                <a:cs typeface="Times New Roman"/>
              </a:rPr>
              <a:t>i</a:t>
            </a:r>
            <a:r>
              <a:rPr sz="2651" b="1" spc="-5" dirty="0">
                <a:latin typeface="Times New Roman"/>
                <a:cs typeface="Times New Roman"/>
              </a:rPr>
              <a:t>vo</a:t>
            </a:r>
            <a:r>
              <a:rPr sz="2651" b="1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Times New Roman"/>
                <a:cs typeface="Times New Roman"/>
              </a:rPr>
              <a:t>a	</a:t>
            </a:r>
            <a:r>
              <a:rPr sz="2651" b="1" spc="-85" dirty="0">
                <a:solidFill>
                  <a:srgbClr val="003364"/>
                </a:solidFill>
                <a:latin typeface="Times New Roman"/>
                <a:cs typeface="Times New Roman"/>
              </a:rPr>
              <a:t>v</a:t>
            </a:r>
            <a:r>
              <a:rPr sz="2651" b="1" spc="10" dirty="0">
                <a:solidFill>
                  <a:srgbClr val="003364"/>
                </a:solidFill>
                <a:latin typeface="Times New Roman"/>
                <a:cs typeface="Times New Roman"/>
              </a:rPr>
              <a:t>e</a:t>
            </a:r>
            <a:r>
              <a:rPr sz="2651" b="1" spc="-20" dirty="0">
                <a:solidFill>
                  <a:srgbClr val="003364"/>
                </a:solidFill>
                <a:latin typeface="Times New Roman"/>
                <a:cs typeface="Times New Roman"/>
              </a:rPr>
              <a:t>r</a:t>
            </a:r>
            <a:r>
              <a:rPr sz="2651" b="1" dirty="0">
                <a:solidFill>
                  <a:srgbClr val="003364"/>
                </a:solidFill>
                <a:latin typeface="Times New Roman"/>
                <a:cs typeface="Times New Roman"/>
              </a:rPr>
              <a:t>i</a:t>
            </a:r>
            <a:r>
              <a:rPr sz="2651" b="1" spc="-15" dirty="0">
                <a:solidFill>
                  <a:srgbClr val="003364"/>
                </a:solidFill>
                <a:latin typeface="Times New Roman"/>
                <a:cs typeface="Times New Roman"/>
              </a:rPr>
              <a:t>f</a:t>
            </a:r>
            <a:r>
              <a:rPr sz="2651" b="1" dirty="0">
                <a:solidFill>
                  <a:srgbClr val="003364"/>
                </a:solidFill>
                <a:latin typeface="Times New Roman"/>
                <a:cs typeface="Times New Roman"/>
              </a:rPr>
              <a:t>i</a:t>
            </a:r>
            <a:r>
              <a:rPr sz="2651" b="1" spc="10" dirty="0">
                <a:solidFill>
                  <a:srgbClr val="003364"/>
                </a:solidFill>
                <a:latin typeface="Times New Roman"/>
                <a:cs typeface="Times New Roman"/>
              </a:rPr>
              <a:t>c</a:t>
            </a:r>
            <a:r>
              <a:rPr sz="2651" b="1" spc="-35" dirty="0">
                <a:solidFill>
                  <a:srgbClr val="003364"/>
                </a:solidFill>
                <a:latin typeface="Times New Roman"/>
                <a:cs typeface="Times New Roman"/>
              </a:rPr>
              <a:t>a</a:t>
            </a:r>
            <a:r>
              <a:rPr sz="2651" b="1" spc="10" dirty="0">
                <a:solidFill>
                  <a:srgbClr val="003364"/>
                </a:solidFill>
                <a:latin typeface="Times New Roman"/>
                <a:cs typeface="Times New Roman"/>
              </a:rPr>
              <a:t>ç</a:t>
            </a:r>
            <a:r>
              <a:rPr sz="2651" b="1" spc="-5" dirty="0">
                <a:solidFill>
                  <a:srgbClr val="003364"/>
                </a:solidFill>
                <a:latin typeface="Times New Roman"/>
                <a:cs typeface="Times New Roman"/>
              </a:rPr>
              <a:t>ão</a:t>
            </a:r>
            <a:r>
              <a:rPr sz="2651" b="1" dirty="0">
                <a:solidFill>
                  <a:srgbClr val="003364"/>
                </a:solidFill>
                <a:latin typeface="Times New Roman"/>
                <a:cs typeface="Times New Roman"/>
              </a:rPr>
              <a:t>	</a:t>
            </a:r>
            <a:r>
              <a:rPr sz="2651" b="1" spc="-25" dirty="0">
                <a:solidFill>
                  <a:srgbClr val="003364"/>
                </a:solidFill>
                <a:latin typeface="Times New Roman"/>
                <a:cs typeface="Times New Roman"/>
              </a:rPr>
              <a:t>d</a:t>
            </a:r>
            <a:r>
              <a:rPr sz="2651" b="1" spc="-5" dirty="0">
                <a:solidFill>
                  <a:srgbClr val="003364"/>
                </a:solidFill>
                <a:latin typeface="Times New Roman"/>
                <a:cs typeface="Times New Roman"/>
              </a:rPr>
              <a:t>a</a:t>
            </a:r>
            <a:endParaRPr sz="265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6944" y="2543620"/>
            <a:ext cx="8111490" cy="14861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91814" marR="5081" indent="-635">
              <a:lnSpc>
                <a:spcPct val="90100"/>
              </a:lnSpc>
              <a:spcBef>
                <a:spcPts val="409"/>
              </a:spcBef>
              <a:tabLst>
                <a:tab pos="1973679" algn="l"/>
                <a:tab pos="2394070" algn="l"/>
                <a:tab pos="3396149" algn="l"/>
                <a:tab pos="3816541" algn="l"/>
                <a:tab pos="5303150" algn="l"/>
                <a:tab pos="5860708" algn="l"/>
                <a:tab pos="6258238" algn="l"/>
                <a:tab pos="7308581" algn="l"/>
              </a:tabLst>
            </a:pPr>
            <a:r>
              <a:rPr sz="2651" b="1" spc="-25" dirty="0">
                <a:solidFill>
                  <a:srgbClr val="003364"/>
                </a:solidFill>
                <a:latin typeface="Times New Roman"/>
                <a:cs typeface="Times New Roman"/>
              </a:rPr>
              <a:t>q</a:t>
            </a:r>
            <a:r>
              <a:rPr sz="2651" b="1" spc="5" dirty="0">
                <a:solidFill>
                  <a:srgbClr val="003364"/>
                </a:solidFill>
                <a:latin typeface="Times New Roman"/>
                <a:cs typeface="Times New Roman"/>
              </a:rPr>
              <a:t>u</a:t>
            </a:r>
            <a:r>
              <a:rPr sz="2651" b="1" spc="-5" dirty="0">
                <a:solidFill>
                  <a:srgbClr val="003364"/>
                </a:solidFill>
                <a:latin typeface="Times New Roman"/>
                <a:cs typeface="Times New Roman"/>
              </a:rPr>
              <a:t>a</a:t>
            </a:r>
            <a:r>
              <a:rPr sz="2651" b="1" dirty="0">
                <a:solidFill>
                  <a:srgbClr val="003364"/>
                </a:solidFill>
                <a:latin typeface="Times New Roman"/>
                <a:cs typeface="Times New Roman"/>
              </a:rPr>
              <a:t>li</a:t>
            </a:r>
            <a:r>
              <a:rPr sz="2651" b="1" spc="-25" dirty="0">
                <a:solidFill>
                  <a:srgbClr val="003364"/>
                </a:solidFill>
                <a:latin typeface="Times New Roman"/>
                <a:cs typeface="Times New Roman"/>
              </a:rPr>
              <a:t>d</a:t>
            </a:r>
            <a:r>
              <a:rPr sz="2651" b="1" spc="-5" dirty="0">
                <a:solidFill>
                  <a:srgbClr val="003364"/>
                </a:solidFill>
                <a:latin typeface="Times New Roman"/>
                <a:cs typeface="Times New Roman"/>
              </a:rPr>
              <a:t>a</a:t>
            </a:r>
            <a:r>
              <a:rPr sz="2651" b="1" spc="-25" dirty="0">
                <a:solidFill>
                  <a:srgbClr val="003364"/>
                </a:solidFill>
                <a:latin typeface="Times New Roman"/>
                <a:cs typeface="Times New Roman"/>
              </a:rPr>
              <a:t>d</a:t>
            </a:r>
            <a:r>
              <a:rPr sz="2651" b="1" spc="-5" dirty="0">
                <a:solidFill>
                  <a:srgbClr val="003364"/>
                </a:solidFill>
                <a:latin typeface="Times New Roman"/>
                <a:cs typeface="Times New Roman"/>
              </a:rPr>
              <a:t>e</a:t>
            </a:r>
            <a:r>
              <a:rPr sz="2651" b="1" dirty="0">
                <a:solidFill>
                  <a:srgbClr val="003364"/>
                </a:solidFill>
                <a:latin typeface="Times New Roman"/>
                <a:cs typeface="Times New Roman"/>
              </a:rPr>
              <a:t>	</a:t>
            </a:r>
            <a:r>
              <a:rPr sz="2200" spc="-7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a	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10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20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ha	da	dist</a:t>
            </a:r>
            <a:r>
              <a:rPr sz="2200" spc="-1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ibui</a:t>
            </a:r>
            <a:r>
              <a:rPr sz="2200" spc="-10" dirty="0">
                <a:latin typeface="Times New Roman"/>
                <a:cs typeface="Times New Roman"/>
              </a:rPr>
              <a:t>çã</a:t>
            </a:r>
            <a:r>
              <a:rPr sz="2200" dirty="0">
                <a:latin typeface="Times New Roman"/>
                <a:cs typeface="Times New Roman"/>
              </a:rPr>
              <a:t>o	que	</a:t>
            </a:r>
            <a:r>
              <a:rPr sz="2200" spc="2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e	</a:t>
            </a:r>
            <a:r>
              <a:rPr sz="2200" spc="10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cr</a:t>
            </a:r>
            <a:r>
              <a:rPr sz="2200" spc="1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dita	m</a:t>
            </a:r>
            <a:r>
              <a:rPr sz="2200" spc="-7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lh</a:t>
            </a:r>
            <a:r>
              <a:rPr sz="2200" spc="4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r  </a:t>
            </a:r>
            <a:r>
              <a:rPr sz="2200" spc="-10" dirty="0">
                <a:latin typeface="Times New Roman"/>
                <a:cs typeface="Times New Roman"/>
              </a:rPr>
              <a:t>represente </a:t>
            </a:r>
            <a:r>
              <a:rPr sz="2200" dirty="0">
                <a:latin typeface="Times New Roman"/>
                <a:cs typeface="Times New Roman"/>
              </a:rPr>
              <a:t>os </a:t>
            </a:r>
            <a:r>
              <a:rPr sz="2200" spc="-5" dirty="0">
                <a:latin typeface="Times New Roman"/>
                <a:cs typeface="Times New Roman"/>
              </a:rPr>
              <a:t>dados </a:t>
            </a:r>
            <a:r>
              <a:rPr sz="2200" dirty="0">
                <a:latin typeface="Times New Roman"/>
                <a:cs typeface="Times New Roman"/>
              </a:rPr>
              <a:t>da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população.</a:t>
            </a:r>
            <a:endParaRPr sz="22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L="391814" indent="-379749">
              <a:buClr>
                <a:srgbClr val="FF0000"/>
              </a:buClr>
              <a:buSzPct val="63636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200" spc="-5" dirty="0">
                <a:latin typeface="Times New Roman"/>
                <a:cs typeface="Times New Roman"/>
              </a:rPr>
              <a:t>Assim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como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grande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parte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das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etapas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análise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dados,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os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testes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93069" y="3947222"/>
            <a:ext cx="3984625" cy="42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>
              <a:spcBef>
                <a:spcPts val="95"/>
              </a:spcBef>
              <a:tabLst>
                <a:tab pos="523901" algn="l"/>
                <a:tab pos="2185779" algn="l"/>
                <a:tab pos="2999255" algn="l"/>
              </a:tabLst>
            </a:pPr>
            <a:r>
              <a:rPr sz="2200" spc="-65" dirty="0">
                <a:latin typeface="Times New Roman"/>
                <a:cs typeface="Times New Roman"/>
              </a:rPr>
              <a:t>s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r	</a:t>
            </a:r>
            <a:r>
              <a:rPr sz="2651" b="1" spc="-70" dirty="0">
                <a:solidFill>
                  <a:srgbClr val="003364"/>
                </a:solidFill>
                <a:latin typeface="Times New Roman"/>
                <a:cs typeface="Times New Roman"/>
              </a:rPr>
              <a:t>r</a:t>
            </a:r>
            <a:r>
              <a:rPr sz="2651" b="1" spc="-20" dirty="0">
                <a:solidFill>
                  <a:srgbClr val="003364"/>
                </a:solidFill>
                <a:latin typeface="Times New Roman"/>
                <a:cs typeface="Times New Roman"/>
              </a:rPr>
              <a:t>e</a:t>
            </a:r>
            <a:r>
              <a:rPr sz="2651" b="1" spc="-5" dirty="0">
                <a:solidFill>
                  <a:srgbClr val="003364"/>
                </a:solidFill>
                <a:latin typeface="Times New Roman"/>
                <a:cs typeface="Times New Roman"/>
              </a:rPr>
              <a:t>a</a:t>
            </a:r>
            <a:r>
              <a:rPr sz="2651" b="1" dirty="0">
                <a:solidFill>
                  <a:srgbClr val="003364"/>
                </a:solidFill>
                <a:latin typeface="Times New Roman"/>
                <a:cs typeface="Times New Roman"/>
              </a:rPr>
              <a:t>li</a:t>
            </a:r>
            <a:r>
              <a:rPr sz="2651" b="1" spc="-20" dirty="0">
                <a:solidFill>
                  <a:srgbClr val="003364"/>
                </a:solidFill>
                <a:latin typeface="Times New Roman"/>
                <a:cs typeface="Times New Roman"/>
              </a:rPr>
              <a:t>z</a:t>
            </a:r>
            <a:r>
              <a:rPr sz="2651" b="1" spc="-5" dirty="0">
                <a:solidFill>
                  <a:srgbClr val="003364"/>
                </a:solidFill>
                <a:latin typeface="Times New Roman"/>
                <a:cs typeface="Times New Roman"/>
              </a:rPr>
              <a:t>a</a:t>
            </a:r>
            <a:r>
              <a:rPr sz="2651" b="1" spc="5" dirty="0">
                <a:solidFill>
                  <a:srgbClr val="003364"/>
                </a:solidFill>
                <a:latin typeface="Times New Roman"/>
                <a:cs typeface="Times New Roman"/>
              </a:rPr>
              <a:t>d</a:t>
            </a:r>
            <a:r>
              <a:rPr sz="2651" b="1" spc="-35" dirty="0">
                <a:solidFill>
                  <a:srgbClr val="003364"/>
                </a:solidFill>
                <a:latin typeface="Times New Roman"/>
                <a:cs typeface="Times New Roman"/>
              </a:rPr>
              <a:t>o</a:t>
            </a:r>
            <a:r>
              <a:rPr sz="2651" b="1" spc="-5" dirty="0">
                <a:solidFill>
                  <a:srgbClr val="003364"/>
                </a:solidFill>
                <a:latin typeface="Times New Roman"/>
                <a:cs typeface="Times New Roman"/>
              </a:rPr>
              <a:t>s</a:t>
            </a:r>
            <a:r>
              <a:rPr sz="2651" b="1" dirty="0">
                <a:solidFill>
                  <a:srgbClr val="003364"/>
                </a:solidFill>
                <a:latin typeface="Times New Roman"/>
                <a:cs typeface="Times New Roman"/>
              </a:rPr>
              <a:t>	</a:t>
            </a:r>
            <a:r>
              <a:rPr sz="2651" b="1" spc="10" dirty="0">
                <a:solidFill>
                  <a:srgbClr val="003364"/>
                </a:solidFill>
                <a:latin typeface="Times New Roman"/>
                <a:cs typeface="Times New Roman"/>
              </a:rPr>
              <a:t>c</a:t>
            </a:r>
            <a:r>
              <a:rPr sz="2651" b="1" spc="-5" dirty="0">
                <a:solidFill>
                  <a:srgbClr val="003364"/>
                </a:solidFill>
                <a:latin typeface="Times New Roman"/>
                <a:cs typeface="Times New Roman"/>
              </a:rPr>
              <a:t>om</a:t>
            </a:r>
            <a:r>
              <a:rPr sz="2651" b="1" dirty="0">
                <a:solidFill>
                  <a:srgbClr val="003364"/>
                </a:solidFill>
                <a:latin typeface="Times New Roman"/>
                <a:cs typeface="Times New Roman"/>
              </a:rPr>
              <a:t>	</a:t>
            </a:r>
            <a:r>
              <a:rPr sz="2651" b="1" spc="-5" dirty="0">
                <a:solidFill>
                  <a:srgbClr val="003364"/>
                </a:solidFill>
                <a:latin typeface="Times New Roman"/>
                <a:cs typeface="Times New Roman"/>
              </a:rPr>
              <a:t>a</a:t>
            </a:r>
            <a:r>
              <a:rPr sz="2651" b="1" spc="-25" dirty="0">
                <a:solidFill>
                  <a:srgbClr val="003364"/>
                </a:solidFill>
                <a:latin typeface="Times New Roman"/>
                <a:cs typeface="Times New Roman"/>
              </a:rPr>
              <a:t>u</a:t>
            </a:r>
            <a:r>
              <a:rPr sz="2651" b="1" spc="20" dirty="0">
                <a:solidFill>
                  <a:srgbClr val="003364"/>
                </a:solidFill>
                <a:latin typeface="Times New Roman"/>
                <a:cs typeface="Times New Roman"/>
              </a:rPr>
              <a:t>x</a:t>
            </a:r>
            <a:r>
              <a:rPr sz="2651" b="1" spc="-30" dirty="0">
                <a:solidFill>
                  <a:srgbClr val="003364"/>
                </a:solidFill>
                <a:latin typeface="Times New Roman"/>
                <a:cs typeface="Times New Roman"/>
              </a:rPr>
              <a:t>í</a:t>
            </a:r>
            <a:r>
              <a:rPr sz="2651" b="1" dirty="0">
                <a:solidFill>
                  <a:srgbClr val="003364"/>
                </a:solidFill>
                <a:latin typeface="Times New Roman"/>
                <a:cs typeface="Times New Roman"/>
              </a:rPr>
              <a:t>li</a:t>
            </a:r>
            <a:r>
              <a:rPr sz="2651" b="1" spc="-5" dirty="0">
                <a:solidFill>
                  <a:srgbClr val="003364"/>
                </a:solidFill>
                <a:latin typeface="Times New Roman"/>
                <a:cs typeface="Times New Roman"/>
              </a:rPr>
              <a:t>o</a:t>
            </a:r>
            <a:endParaRPr sz="265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6437" y="4003545"/>
            <a:ext cx="3578225" cy="7316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lnSpc>
                <a:spcPts val="2525"/>
              </a:lnSpc>
              <a:spcBef>
                <a:spcPts val="105"/>
              </a:spcBef>
              <a:tabLst>
                <a:tab pos="463574" algn="l"/>
                <a:tab pos="1715221" algn="l"/>
                <a:tab pos="2804300" algn="l"/>
              </a:tabLst>
            </a:pPr>
            <a:r>
              <a:rPr sz="2200" spc="-70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e	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r</a:t>
            </a:r>
            <a:r>
              <a:rPr sz="2200" spc="10" dirty="0">
                <a:latin typeface="Times New Roman"/>
                <a:cs typeface="Times New Roman"/>
              </a:rPr>
              <a:t>ê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10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ia	t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mb</a:t>
            </a:r>
            <a:r>
              <a:rPr sz="2200" spc="-10" dirty="0">
                <a:latin typeface="Times New Roman"/>
                <a:cs typeface="Times New Roman"/>
              </a:rPr>
              <a:t>é</a:t>
            </a:r>
            <a:r>
              <a:rPr sz="2200" dirty="0">
                <a:latin typeface="Times New Roman"/>
                <a:cs typeface="Times New Roman"/>
              </a:rPr>
              <a:t>m	pod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m</a:t>
            </a:r>
            <a:endParaRPr sz="2200">
              <a:latin typeface="Times New Roman"/>
              <a:cs typeface="Times New Roman"/>
            </a:endParaRPr>
          </a:p>
          <a:p>
            <a:pPr marL="12701">
              <a:lnSpc>
                <a:spcPts val="3065"/>
              </a:lnSpc>
            </a:pPr>
            <a:r>
              <a:rPr sz="2651" b="1" spc="-5" dirty="0">
                <a:solidFill>
                  <a:srgbClr val="003364"/>
                </a:solidFill>
                <a:latin typeface="Times New Roman"/>
                <a:cs typeface="Times New Roman"/>
              </a:rPr>
              <a:t>computacional</a:t>
            </a:r>
            <a:r>
              <a:rPr sz="2651" spc="-5" dirty="0">
                <a:solidFill>
                  <a:srgbClr val="003364"/>
                </a:solidFill>
                <a:latin typeface="Times New Roman"/>
                <a:cs typeface="Times New Roman"/>
              </a:rPr>
              <a:t>.</a:t>
            </a:r>
            <a:endParaRPr sz="265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6944" y="5116067"/>
            <a:ext cx="8111490" cy="139050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91814" marR="5081" indent="-379749" algn="just">
              <a:lnSpc>
                <a:spcPct val="90000"/>
              </a:lnSpc>
              <a:spcBef>
                <a:spcPts val="365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392450" algn="l"/>
              </a:tabLst>
            </a:pPr>
            <a:r>
              <a:rPr sz="2200" spc="-10" dirty="0">
                <a:latin typeface="Times New Roman"/>
                <a:cs typeface="Times New Roman"/>
              </a:rPr>
              <a:t>Convém, </a:t>
            </a:r>
            <a:r>
              <a:rPr sz="2200" spc="-35" dirty="0">
                <a:latin typeface="Times New Roman"/>
                <a:cs typeface="Times New Roman"/>
              </a:rPr>
              <a:t>no </a:t>
            </a:r>
            <a:r>
              <a:rPr sz="2200" spc="-10" dirty="0">
                <a:latin typeface="Times New Roman"/>
                <a:cs typeface="Times New Roman"/>
              </a:rPr>
              <a:t>entanto, </a:t>
            </a:r>
            <a:r>
              <a:rPr sz="2200" dirty="0">
                <a:latin typeface="Times New Roman"/>
                <a:cs typeface="Times New Roman"/>
              </a:rPr>
              <a:t>enfatizar uma </a:t>
            </a:r>
            <a:r>
              <a:rPr sz="2200" spc="-5" dirty="0">
                <a:latin typeface="Times New Roman"/>
                <a:cs typeface="Times New Roman"/>
              </a:rPr>
              <a:t>vez </a:t>
            </a:r>
            <a:r>
              <a:rPr sz="2200" dirty="0">
                <a:latin typeface="Times New Roman"/>
                <a:cs typeface="Times New Roman"/>
              </a:rPr>
              <a:t>mais que, mesmo adotando  </a:t>
            </a:r>
            <a:r>
              <a:rPr sz="2200" spc="-25" dirty="0">
                <a:latin typeface="Times New Roman"/>
                <a:cs typeface="Times New Roman"/>
              </a:rPr>
              <a:t>tal </a:t>
            </a:r>
            <a:r>
              <a:rPr sz="2200" spc="-5" dirty="0">
                <a:latin typeface="Times New Roman"/>
                <a:cs typeface="Times New Roman"/>
              </a:rPr>
              <a:t>procedimento </a:t>
            </a:r>
            <a:r>
              <a:rPr sz="2200" dirty="0">
                <a:latin typeface="Times New Roman"/>
                <a:cs typeface="Times New Roman"/>
              </a:rPr>
              <a:t>(plenamente </a:t>
            </a:r>
            <a:r>
              <a:rPr sz="2200" spc="-5" dirty="0">
                <a:latin typeface="Times New Roman"/>
                <a:cs typeface="Times New Roman"/>
              </a:rPr>
              <a:t>recomendável), </a:t>
            </a:r>
            <a:r>
              <a:rPr sz="2200" dirty="0">
                <a:latin typeface="Times New Roman"/>
                <a:cs typeface="Times New Roman"/>
              </a:rPr>
              <a:t>é </a:t>
            </a:r>
            <a:r>
              <a:rPr sz="2200" spc="-10" dirty="0">
                <a:latin typeface="Times New Roman"/>
                <a:cs typeface="Times New Roman"/>
              </a:rPr>
              <a:t>fundamental </a:t>
            </a:r>
            <a:r>
              <a:rPr sz="2200" dirty="0">
                <a:latin typeface="Times New Roman"/>
                <a:cs typeface="Times New Roman"/>
              </a:rPr>
              <a:t>que o  </a:t>
            </a:r>
            <a:r>
              <a:rPr sz="2200" spc="-10" dirty="0">
                <a:latin typeface="Times New Roman"/>
                <a:cs typeface="Times New Roman"/>
              </a:rPr>
              <a:t>analista </a:t>
            </a:r>
            <a:r>
              <a:rPr sz="2200" dirty="0">
                <a:latin typeface="Times New Roman"/>
                <a:cs typeface="Times New Roman"/>
              </a:rPr>
              <a:t>entenda o </a:t>
            </a:r>
            <a:r>
              <a:rPr sz="2651" b="1" spc="-15" dirty="0">
                <a:solidFill>
                  <a:srgbClr val="003364"/>
                </a:solidFill>
                <a:latin typeface="Times New Roman"/>
                <a:cs typeface="Times New Roman"/>
              </a:rPr>
              <a:t>significado </a:t>
            </a:r>
            <a:r>
              <a:rPr sz="2651" b="1" dirty="0">
                <a:solidFill>
                  <a:srgbClr val="003364"/>
                </a:solidFill>
                <a:latin typeface="Times New Roman"/>
                <a:cs typeface="Times New Roman"/>
              </a:rPr>
              <a:t>da aplicação do </a:t>
            </a:r>
            <a:r>
              <a:rPr sz="2651" b="1" spc="-15" dirty="0">
                <a:solidFill>
                  <a:srgbClr val="003364"/>
                </a:solidFill>
                <a:latin typeface="Times New Roman"/>
                <a:cs typeface="Times New Roman"/>
              </a:rPr>
              <a:t>teste </a:t>
            </a:r>
            <a:r>
              <a:rPr sz="2651" b="1" spc="-5" dirty="0">
                <a:solidFill>
                  <a:srgbClr val="003364"/>
                </a:solidFill>
                <a:latin typeface="Times New Roman"/>
                <a:cs typeface="Times New Roman"/>
              </a:rPr>
              <a:t>e os  seus resultados</a:t>
            </a:r>
            <a:r>
              <a:rPr sz="2651" spc="-5" dirty="0">
                <a:solidFill>
                  <a:srgbClr val="003364"/>
                </a:solidFill>
                <a:latin typeface="Times New Roman"/>
                <a:cs typeface="Times New Roman"/>
              </a:rPr>
              <a:t>.</a:t>
            </a:r>
            <a:endParaRPr sz="265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7004" y="398766"/>
            <a:ext cx="3862070" cy="144116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1">
              <a:spcBef>
                <a:spcPts val="125"/>
              </a:spcBef>
            </a:pPr>
            <a:r>
              <a:rPr spc="10" dirty="0"/>
              <a:t>Testes </a:t>
            </a:r>
            <a:r>
              <a:rPr spc="15" dirty="0"/>
              <a:t>de</a:t>
            </a:r>
            <a:r>
              <a:rPr spc="-55" dirty="0"/>
              <a:t> </a:t>
            </a:r>
            <a:r>
              <a:rPr spc="10" dirty="0"/>
              <a:t>Aderência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66975" y="2180893"/>
            <a:ext cx="7880350" cy="514833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91814" marR="561368" indent="-379749">
              <a:lnSpc>
                <a:spcPts val="2861"/>
              </a:lnSpc>
              <a:spcBef>
                <a:spcPts val="459"/>
              </a:spcBef>
              <a:buClr>
                <a:srgbClr val="FF0000"/>
              </a:buClr>
              <a:buSzPct val="64583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400" spc="5" dirty="0">
                <a:latin typeface="Times New Roman"/>
                <a:cs typeface="Times New Roman"/>
              </a:rPr>
              <a:t>Usualmente, </a:t>
            </a:r>
            <a:r>
              <a:rPr sz="2400" spc="10" dirty="0">
                <a:latin typeface="Times New Roman"/>
                <a:cs typeface="Times New Roman"/>
              </a:rPr>
              <a:t>os </a:t>
            </a:r>
            <a:r>
              <a:rPr sz="2400" spc="5" dirty="0">
                <a:latin typeface="Times New Roman"/>
                <a:cs typeface="Times New Roman"/>
              </a:rPr>
              <a:t>testes </a:t>
            </a:r>
            <a:r>
              <a:rPr sz="2400" spc="10" dirty="0">
                <a:latin typeface="Times New Roman"/>
                <a:cs typeface="Times New Roman"/>
              </a:rPr>
              <a:t>de aderência </a:t>
            </a:r>
            <a:r>
              <a:rPr sz="2400" dirty="0">
                <a:latin typeface="Times New Roman"/>
                <a:cs typeface="Times New Roman"/>
              </a:rPr>
              <a:t>empregam </a:t>
            </a:r>
            <a:r>
              <a:rPr sz="2651" b="1" spc="-15" dirty="0">
                <a:latin typeface="Times New Roman"/>
                <a:cs typeface="Times New Roman"/>
              </a:rPr>
              <a:t>métodos  gráficos </a:t>
            </a:r>
            <a:r>
              <a:rPr sz="2651" b="1" spc="-5" dirty="0">
                <a:latin typeface="Times New Roman"/>
                <a:cs typeface="Times New Roman"/>
              </a:rPr>
              <a:t>e/ou teóricos</a:t>
            </a:r>
            <a:r>
              <a:rPr sz="2651" b="1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(estatísticos).</a:t>
            </a:r>
            <a:endParaRPr sz="2200" dirty="0">
              <a:latin typeface="Times New Roman"/>
              <a:cs typeface="Times New Roman"/>
            </a:endParaRPr>
          </a:p>
          <a:p>
            <a:pPr marL="832526" marR="5081" indent="-315611">
              <a:lnSpc>
                <a:spcPct val="100099"/>
              </a:lnSpc>
              <a:spcBef>
                <a:spcPts val="1820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Graficamente,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651" b="1" spc="-15" dirty="0">
                <a:solidFill>
                  <a:srgbClr val="00009A"/>
                </a:solidFill>
                <a:latin typeface="Times New Roman"/>
                <a:cs typeface="Times New Roman"/>
              </a:rPr>
              <a:t>qualidade </a:t>
            </a:r>
            <a:r>
              <a:rPr sz="2651" b="1" spc="-5" dirty="0">
                <a:solidFill>
                  <a:srgbClr val="00009A"/>
                </a:solidFill>
                <a:latin typeface="Times New Roman"/>
                <a:cs typeface="Times New Roman"/>
              </a:rPr>
              <a:t>é </a:t>
            </a:r>
            <a:r>
              <a:rPr sz="2651" b="1" spc="-20" dirty="0">
                <a:solidFill>
                  <a:srgbClr val="00009A"/>
                </a:solidFill>
                <a:latin typeface="Times New Roman"/>
                <a:cs typeface="Times New Roman"/>
              </a:rPr>
              <a:t>medida </a:t>
            </a:r>
            <a:r>
              <a:rPr sz="2651" b="1" dirty="0">
                <a:solidFill>
                  <a:srgbClr val="00009A"/>
                </a:solidFill>
                <a:latin typeface="Times New Roman"/>
                <a:cs typeface="Times New Roman"/>
              </a:rPr>
              <a:t>de </a:t>
            </a:r>
            <a:r>
              <a:rPr sz="2651" b="1" spc="-5" dirty="0">
                <a:solidFill>
                  <a:srgbClr val="00009A"/>
                </a:solidFill>
                <a:latin typeface="Times New Roman"/>
                <a:cs typeface="Times New Roman"/>
              </a:rPr>
              <a:t>forma </a:t>
            </a:r>
            <a:r>
              <a:rPr sz="2651" b="1" spc="5" dirty="0">
                <a:solidFill>
                  <a:srgbClr val="00009A"/>
                </a:solidFill>
                <a:latin typeface="Times New Roman"/>
                <a:cs typeface="Times New Roman"/>
              </a:rPr>
              <a:t>visual</a:t>
            </a:r>
            <a:r>
              <a:rPr sz="2200" spc="5" dirty="0">
                <a:latin typeface="Times New Roman"/>
                <a:cs typeface="Times New Roman"/>
              </a:rPr>
              <a:t>,  </a:t>
            </a:r>
            <a:r>
              <a:rPr sz="2200" spc="-15" dirty="0">
                <a:latin typeface="Times New Roman"/>
                <a:cs typeface="Times New Roman"/>
              </a:rPr>
              <a:t>isto </a:t>
            </a:r>
            <a:r>
              <a:rPr sz="2200" spc="-5" dirty="0">
                <a:latin typeface="Times New Roman"/>
                <a:cs typeface="Times New Roman"/>
              </a:rPr>
              <a:t>é, </a:t>
            </a:r>
            <a:r>
              <a:rPr sz="2200" dirty="0">
                <a:latin typeface="Times New Roman"/>
                <a:cs typeface="Times New Roman"/>
              </a:rPr>
              <a:t>de acordo </a:t>
            </a:r>
            <a:r>
              <a:rPr sz="2200" spc="-5" dirty="0">
                <a:latin typeface="Times New Roman"/>
                <a:cs typeface="Times New Roman"/>
              </a:rPr>
              <a:t>com </a:t>
            </a:r>
            <a:r>
              <a:rPr sz="2200" dirty="0">
                <a:latin typeface="Times New Roman"/>
                <a:cs typeface="Times New Roman"/>
              </a:rPr>
              <a:t>a proximidade ou “aderência” </a:t>
            </a:r>
            <a:r>
              <a:rPr sz="2200" spc="-15" dirty="0">
                <a:latin typeface="Times New Roman"/>
                <a:cs typeface="Times New Roman"/>
              </a:rPr>
              <a:t>entre </a:t>
            </a:r>
            <a:r>
              <a:rPr sz="2200" dirty="0">
                <a:latin typeface="Times New Roman"/>
                <a:cs typeface="Times New Roman"/>
              </a:rPr>
              <a:t>o  </a:t>
            </a:r>
            <a:r>
              <a:rPr sz="2200" spc="-10" dirty="0">
                <a:latin typeface="Times New Roman"/>
                <a:cs typeface="Times New Roman"/>
              </a:rPr>
              <a:t>desenho </a:t>
            </a:r>
            <a:r>
              <a:rPr sz="2200" dirty="0">
                <a:latin typeface="Times New Roman"/>
                <a:cs typeface="Times New Roman"/>
              </a:rPr>
              <a:t>da </a:t>
            </a:r>
            <a:r>
              <a:rPr sz="2200" spc="-5" dirty="0">
                <a:latin typeface="Times New Roman"/>
                <a:cs typeface="Times New Roman"/>
              </a:rPr>
              <a:t>distribuição </a:t>
            </a:r>
            <a:r>
              <a:rPr sz="2200" spc="-10" dirty="0">
                <a:latin typeface="Times New Roman"/>
                <a:cs typeface="Times New Roman"/>
              </a:rPr>
              <a:t>teórica </a:t>
            </a:r>
            <a:r>
              <a:rPr sz="2200" dirty="0">
                <a:latin typeface="Times New Roman"/>
                <a:cs typeface="Times New Roman"/>
              </a:rPr>
              <a:t>e aquele referente </a:t>
            </a:r>
            <a:r>
              <a:rPr sz="2200" spc="-5" dirty="0">
                <a:latin typeface="Times New Roman"/>
                <a:cs typeface="Times New Roman"/>
              </a:rPr>
              <a:t>aos </a:t>
            </a:r>
            <a:r>
              <a:rPr sz="2200" dirty="0">
                <a:latin typeface="Times New Roman"/>
                <a:cs typeface="Times New Roman"/>
              </a:rPr>
              <a:t>dados  </a:t>
            </a:r>
            <a:r>
              <a:rPr sz="2200" spc="-10" dirty="0">
                <a:latin typeface="Times New Roman"/>
                <a:cs typeface="Times New Roman"/>
              </a:rPr>
              <a:t>coletados. </a:t>
            </a:r>
            <a:r>
              <a:rPr sz="2651" b="1" spc="-15" dirty="0">
                <a:solidFill>
                  <a:srgbClr val="00009A"/>
                </a:solidFill>
                <a:latin typeface="Times New Roman"/>
                <a:cs typeface="Times New Roman"/>
              </a:rPr>
              <a:t>Quanto </a:t>
            </a:r>
            <a:r>
              <a:rPr sz="2651" b="1" dirty="0">
                <a:solidFill>
                  <a:srgbClr val="00009A"/>
                </a:solidFill>
                <a:latin typeface="Times New Roman"/>
                <a:cs typeface="Times New Roman"/>
              </a:rPr>
              <a:t>menor </a:t>
            </a:r>
            <a:r>
              <a:rPr sz="2651" b="1" spc="-5" dirty="0">
                <a:solidFill>
                  <a:srgbClr val="00009A"/>
                </a:solidFill>
                <a:latin typeface="Times New Roman"/>
                <a:cs typeface="Times New Roman"/>
              </a:rPr>
              <a:t>a diferença entre </a:t>
            </a:r>
            <a:r>
              <a:rPr sz="2651" b="1" dirty="0">
                <a:solidFill>
                  <a:srgbClr val="00009A"/>
                </a:solidFill>
                <a:latin typeface="Times New Roman"/>
                <a:cs typeface="Times New Roman"/>
              </a:rPr>
              <a:t>eles  </a:t>
            </a:r>
            <a:r>
              <a:rPr sz="2651" b="1" spc="-20" dirty="0">
                <a:solidFill>
                  <a:srgbClr val="00009A"/>
                </a:solidFill>
                <a:latin typeface="Times New Roman"/>
                <a:cs typeface="Times New Roman"/>
              </a:rPr>
              <a:t>melhor </a:t>
            </a:r>
            <a:r>
              <a:rPr sz="2651" b="1" spc="-5" dirty="0">
                <a:solidFill>
                  <a:srgbClr val="00009A"/>
                </a:solidFill>
                <a:latin typeface="Times New Roman"/>
                <a:cs typeface="Times New Roman"/>
              </a:rPr>
              <a:t>a aderência </a:t>
            </a:r>
            <a:r>
              <a:rPr sz="2200" spc="-15" dirty="0">
                <a:latin typeface="Times New Roman"/>
                <a:cs typeface="Times New Roman"/>
              </a:rPr>
              <a:t>entre </a:t>
            </a:r>
            <a:r>
              <a:rPr sz="2200" dirty="0">
                <a:latin typeface="Times New Roman"/>
                <a:cs typeface="Times New Roman"/>
              </a:rPr>
              <a:t>os dados e a determinada  </a:t>
            </a:r>
            <a:r>
              <a:rPr sz="2200" spc="-5" dirty="0">
                <a:latin typeface="Times New Roman"/>
                <a:cs typeface="Times New Roman"/>
              </a:rPr>
              <a:t>distribuição</a:t>
            </a:r>
            <a:r>
              <a:rPr sz="1950" spc="-5" dirty="0">
                <a:latin typeface="Times New Roman"/>
                <a:cs typeface="Times New Roman"/>
              </a:rPr>
              <a:t>.</a:t>
            </a:r>
            <a:endParaRPr sz="1950" dirty="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832526" marR="30482" indent="-315611">
              <a:lnSpc>
                <a:spcPct val="100099"/>
              </a:lnSpc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Teoricamente, </a:t>
            </a:r>
            <a:r>
              <a:rPr sz="2200" dirty="0">
                <a:latin typeface="Times New Roman"/>
                <a:cs typeface="Times New Roman"/>
              </a:rPr>
              <a:t>procura-se </a:t>
            </a:r>
            <a:r>
              <a:rPr sz="2651" b="1" spc="-15" dirty="0">
                <a:solidFill>
                  <a:srgbClr val="00009A"/>
                </a:solidFill>
                <a:latin typeface="Times New Roman"/>
                <a:cs typeface="Times New Roman"/>
              </a:rPr>
              <a:t>provar </a:t>
            </a:r>
            <a:r>
              <a:rPr sz="2651" b="1" spc="-5" dirty="0">
                <a:solidFill>
                  <a:srgbClr val="00009A"/>
                </a:solidFill>
                <a:latin typeface="Times New Roman"/>
                <a:cs typeface="Times New Roman"/>
              </a:rPr>
              <a:t>a hipótese </a:t>
            </a:r>
            <a:r>
              <a:rPr sz="2200" spc="-10" dirty="0">
                <a:latin typeface="Times New Roman"/>
                <a:cs typeface="Times New Roman"/>
              </a:rPr>
              <a:t>(teste </a:t>
            </a:r>
            <a:r>
              <a:rPr sz="2200" dirty="0">
                <a:latin typeface="Times New Roman"/>
                <a:cs typeface="Times New Roman"/>
              </a:rPr>
              <a:t>de  </a:t>
            </a:r>
            <a:r>
              <a:rPr sz="2200" spc="-10" dirty="0">
                <a:latin typeface="Times New Roman"/>
                <a:cs typeface="Times New Roman"/>
              </a:rPr>
              <a:t>hipóteses) </a:t>
            </a:r>
            <a:r>
              <a:rPr sz="2200" dirty="0">
                <a:latin typeface="Times New Roman"/>
                <a:cs typeface="Times New Roman"/>
              </a:rPr>
              <a:t>de </a:t>
            </a:r>
            <a:r>
              <a:rPr sz="2200" spc="-10" dirty="0">
                <a:latin typeface="Times New Roman"/>
                <a:cs typeface="Times New Roman"/>
              </a:rPr>
              <a:t>que </a:t>
            </a:r>
            <a:r>
              <a:rPr sz="2200" dirty="0">
                <a:latin typeface="Times New Roman"/>
                <a:cs typeface="Times New Roman"/>
              </a:rPr>
              <a:t>o conjunto de </a:t>
            </a:r>
            <a:r>
              <a:rPr sz="2200" spc="-5" dirty="0">
                <a:latin typeface="Times New Roman"/>
                <a:cs typeface="Times New Roman"/>
              </a:rPr>
              <a:t>dados amostrais </a:t>
            </a:r>
            <a:r>
              <a:rPr sz="2651" b="1" spc="-35" dirty="0">
                <a:solidFill>
                  <a:srgbClr val="00009A"/>
                </a:solidFill>
                <a:latin typeface="Times New Roman"/>
                <a:cs typeface="Times New Roman"/>
              </a:rPr>
              <a:t>não  </a:t>
            </a:r>
            <a:r>
              <a:rPr sz="2651" b="1" spc="-15" dirty="0">
                <a:solidFill>
                  <a:srgbClr val="00009A"/>
                </a:solidFill>
                <a:latin typeface="Times New Roman"/>
                <a:cs typeface="Times New Roman"/>
              </a:rPr>
              <a:t>diferem, de </a:t>
            </a:r>
            <a:r>
              <a:rPr sz="2651" b="1" spc="-5" dirty="0">
                <a:solidFill>
                  <a:srgbClr val="00009A"/>
                </a:solidFill>
                <a:latin typeface="Times New Roman"/>
                <a:cs typeface="Times New Roman"/>
              </a:rPr>
              <a:t>maneira significativa</a:t>
            </a:r>
            <a:r>
              <a:rPr sz="2200" spc="-5" dirty="0">
                <a:latin typeface="Times New Roman"/>
                <a:cs typeface="Times New Roman"/>
              </a:rPr>
              <a:t>, </a:t>
            </a:r>
            <a:r>
              <a:rPr sz="2200" dirty="0">
                <a:latin typeface="Times New Roman"/>
                <a:cs typeface="Times New Roman"/>
              </a:rPr>
              <a:t>daqueles esperados  </a:t>
            </a:r>
            <a:r>
              <a:rPr sz="2200" spc="-35" dirty="0">
                <a:latin typeface="Times New Roman"/>
                <a:cs typeface="Times New Roman"/>
              </a:rPr>
              <a:t>de </a:t>
            </a:r>
            <a:r>
              <a:rPr sz="2200" spc="-5" dirty="0">
                <a:latin typeface="Times New Roman"/>
                <a:cs typeface="Times New Roman"/>
              </a:rPr>
              <a:t>uma distribuição </a:t>
            </a:r>
            <a:r>
              <a:rPr sz="2200" dirty="0">
                <a:latin typeface="Times New Roman"/>
                <a:cs typeface="Times New Roman"/>
              </a:rPr>
              <a:t>teórica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especificada.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7004" y="398766"/>
            <a:ext cx="3862070" cy="144116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1">
              <a:spcBef>
                <a:spcPts val="125"/>
              </a:spcBef>
            </a:pPr>
            <a:r>
              <a:rPr spc="10" dirty="0"/>
              <a:t>Testes </a:t>
            </a:r>
            <a:r>
              <a:rPr spc="15" dirty="0"/>
              <a:t>de</a:t>
            </a:r>
            <a:r>
              <a:rPr spc="-55" dirty="0"/>
              <a:t> </a:t>
            </a:r>
            <a:r>
              <a:rPr spc="10" dirty="0"/>
              <a:t>Aderência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98152" y="2145175"/>
            <a:ext cx="8564245" cy="24219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0545" indent="-378479">
              <a:spcBef>
                <a:spcPts val="425"/>
              </a:spcBef>
              <a:buClr>
                <a:srgbClr val="FF0000"/>
              </a:buClr>
              <a:buSzPct val="64583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2400" spc="-15" dirty="0">
                <a:latin typeface="Times New Roman"/>
                <a:cs typeface="Times New Roman"/>
              </a:rPr>
              <a:t>Os </a:t>
            </a:r>
            <a:r>
              <a:rPr sz="2400" spc="10" dirty="0">
                <a:latin typeface="Times New Roman"/>
                <a:cs typeface="Times New Roman"/>
              </a:rPr>
              <a:t>dois principais métodos </a:t>
            </a:r>
            <a:r>
              <a:rPr sz="2400" dirty="0">
                <a:latin typeface="Times New Roman"/>
                <a:cs typeface="Times New Roman"/>
              </a:rPr>
              <a:t>teóricos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são:</a:t>
            </a:r>
            <a:endParaRPr sz="2400">
              <a:latin typeface="Times New Roman"/>
              <a:cs typeface="Times New Roman"/>
            </a:endParaRPr>
          </a:p>
          <a:p>
            <a:pPr marL="1061138">
              <a:spcBef>
                <a:spcPts val="325"/>
              </a:spcBef>
            </a:pPr>
            <a:r>
              <a:rPr sz="2651" b="1" spc="-5" dirty="0">
                <a:solidFill>
                  <a:srgbClr val="00009A"/>
                </a:solidFill>
                <a:latin typeface="Times New Roman"/>
                <a:cs typeface="Times New Roman"/>
              </a:rPr>
              <a:t>Chi-quadrado </a:t>
            </a:r>
            <a:r>
              <a:rPr sz="2651" spc="-5" dirty="0">
                <a:solidFill>
                  <a:srgbClr val="00009A"/>
                </a:solidFill>
                <a:latin typeface="Times New Roman"/>
                <a:cs typeface="Times New Roman"/>
              </a:rPr>
              <a:t>e </a:t>
            </a:r>
            <a:r>
              <a:rPr sz="2651" b="1" spc="-10" dirty="0">
                <a:solidFill>
                  <a:srgbClr val="00009A"/>
                </a:solidFill>
                <a:latin typeface="Times New Roman"/>
                <a:cs typeface="Times New Roman"/>
              </a:rPr>
              <a:t>Kolmogorov-Smirnov</a:t>
            </a:r>
            <a:r>
              <a:rPr sz="2651" b="1" spc="35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651" b="1" spc="-5" dirty="0">
                <a:solidFill>
                  <a:srgbClr val="00009A"/>
                </a:solidFill>
                <a:latin typeface="Times New Roman"/>
                <a:cs typeface="Times New Roman"/>
              </a:rPr>
              <a:t>(K-S).</a:t>
            </a:r>
            <a:endParaRPr sz="2651">
              <a:latin typeface="Times New Roman"/>
              <a:cs typeface="Times New Roman"/>
            </a:endParaRPr>
          </a:p>
          <a:p>
            <a:pPr marL="390545" marR="5081" indent="-378479">
              <a:lnSpc>
                <a:spcPts val="2621"/>
              </a:lnSpc>
              <a:spcBef>
                <a:spcPts val="1140"/>
              </a:spcBef>
              <a:buClr>
                <a:srgbClr val="FF0000"/>
              </a:buClr>
              <a:buSzPct val="64583"/>
              <a:buFont typeface="IPAPMincho"/>
              <a:buChar char="◆"/>
              <a:tabLst>
                <a:tab pos="390545" algn="l"/>
                <a:tab pos="391180" algn="l"/>
                <a:tab pos="1300545" algn="l"/>
                <a:tab pos="1590755" algn="l"/>
                <a:tab pos="2723651" algn="l"/>
                <a:tab pos="3152297" algn="l"/>
                <a:tab pos="4229312" algn="l"/>
                <a:tab pos="5004050" algn="l"/>
                <a:tab pos="5294260" algn="l"/>
                <a:tab pos="6905336" algn="l"/>
                <a:tab pos="8123961" algn="l"/>
                <a:tab pos="8414171" algn="l"/>
              </a:tabLst>
            </a:pPr>
            <a:r>
              <a:rPr sz="2400" spc="-50" dirty="0">
                <a:latin typeface="Times New Roman"/>
                <a:cs typeface="Times New Roman"/>
              </a:rPr>
              <a:t>M</a:t>
            </a:r>
            <a:r>
              <a:rPr sz="2400" spc="2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d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v</a:t>
            </a:r>
            <a:r>
              <a:rPr sz="2400" spc="2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Times New Roman"/>
                <a:cs typeface="Times New Roman"/>
              </a:rPr>
              <a:t>os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svios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2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n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5" dirty="0">
                <a:latin typeface="Times New Roman"/>
                <a:cs typeface="Times New Roman"/>
              </a:rPr>
              <a:t>d</a:t>
            </a:r>
            <a:r>
              <a:rPr sz="2400" spc="1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spc="15" dirty="0">
                <a:latin typeface="Times New Roman"/>
                <a:cs typeface="Times New Roman"/>
              </a:rPr>
              <a:t>bu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ç</a:t>
            </a:r>
            <a:r>
              <a:rPr sz="2400" spc="-75" dirty="0">
                <a:latin typeface="Times New Roman"/>
                <a:cs typeface="Times New Roman"/>
              </a:rPr>
              <a:t>ã</a:t>
            </a:r>
            <a:r>
              <a:rPr sz="2400" spc="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20" dirty="0">
                <a:latin typeface="Times New Roman"/>
                <a:cs typeface="Times New Roman"/>
              </a:rPr>
              <a:t>a</a:t>
            </a:r>
            <a:r>
              <a:rPr sz="2400" spc="25" dirty="0">
                <a:latin typeface="Times New Roman"/>
                <a:cs typeface="Times New Roman"/>
              </a:rPr>
              <a:t>m</a:t>
            </a:r>
            <a:r>
              <a:rPr sz="2400" spc="10" dirty="0">
                <a:latin typeface="Times New Roman"/>
                <a:cs typeface="Times New Roman"/>
              </a:rPr>
              <a:t>os</a:t>
            </a:r>
            <a:r>
              <a:rPr sz="2400" spc="-90" dirty="0">
                <a:latin typeface="Times New Roman"/>
                <a:cs typeface="Times New Roman"/>
              </a:rPr>
              <a:t>t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Times New Roman"/>
                <a:cs typeface="Times New Roman"/>
              </a:rPr>
              <a:t>a  teórica</a:t>
            </a:r>
            <a:r>
              <a:rPr sz="2200" spc="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90545" marR="9526" indent="-378479">
              <a:lnSpc>
                <a:spcPts val="2390"/>
              </a:lnSpc>
              <a:spcBef>
                <a:spcPts val="1030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b="1" spc="-5" dirty="0">
                <a:latin typeface="Times New Roman"/>
                <a:cs typeface="Times New Roman"/>
              </a:rPr>
              <a:t>decisão </a:t>
            </a:r>
            <a:r>
              <a:rPr sz="2200" spc="-35" dirty="0">
                <a:latin typeface="Times New Roman"/>
                <a:cs typeface="Times New Roman"/>
              </a:rPr>
              <a:t>de </a:t>
            </a:r>
            <a:r>
              <a:rPr sz="2200" dirty="0">
                <a:latin typeface="Times New Roman"/>
                <a:cs typeface="Times New Roman"/>
              </a:rPr>
              <a:t>quando aplicar um </a:t>
            </a:r>
            <a:r>
              <a:rPr sz="2200" spc="-15" dirty="0">
                <a:latin typeface="Times New Roman"/>
                <a:cs typeface="Times New Roman"/>
              </a:rPr>
              <a:t>ou </a:t>
            </a:r>
            <a:r>
              <a:rPr sz="2200" dirty="0">
                <a:latin typeface="Times New Roman"/>
                <a:cs typeface="Times New Roman"/>
              </a:rPr>
              <a:t>outro </a:t>
            </a:r>
            <a:r>
              <a:rPr sz="2200" spc="-5" dirty="0">
                <a:latin typeface="Times New Roman"/>
                <a:cs typeface="Times New Roman"/>
              </a:rPr>
              <a:t>teste baseia-se </a:t>
            </a:r>
            <a:r>
              <a:rPr sz="2200" dirty="0">
                <a:latin typeface="Times New Roman"/>
                <a:cs typeface="Times New Roman"/>
              </a:rPr>
              <a:t>no </a:t>
            </a:r>
            <a:r>
              <a:rPr sz="2200" b="1" spc="-10" dirty="0">
                <a:latin typeface="Times New Roman"/>
                <a:cs typeface="Times New Roman"/>
              </a:rPr>
              <a:t>tamanho </a:t>
            </a:r>
            <a:r>
              <a:rPr sz="2200" b="1" spc="5" dirty="0">
                <a:latin typeface="Times New Roman"/>
                <a:cs typeface="Times New Roman"/>
              </a:rPr>
              <a:t>da  </a:t>
            </a:r>
            <a:r>
              <a:rPr sz="2200" b="1" spc="-10" dirty="0">
                <a:latin typeface="Times New Roman"/>
                <a:cs typeface="Times New Roman"/>
              </a:rPr>
              <a:t>amostra </a:t>
            </a:r>
            <a:r>
              <a:rPr sz="2200" dirty="0">
                <a:latin typeface="Times New Roman"/>
                <a:cs typeface="Times New Roman"/>
              </a:rPr>
              <a:t>disponível e na </a:t>
            </a:r>
            <a:r>
              <a:rPr sz="2200" b="1" spc="-10" dirty="0">
                <a:latin typeface="Times New Roman"/>
                <a:cs typeface="Times New Roman"/>
              </a:rPr>
              <a:t>natureza </a:t>
            </a:r>
            <a:r>
              <a:rPr sz="2200" b="1" spc="5" dirty="0">
                <a:latin typeface="Times New Roman"/>
                <a:cs typeface="Times New Roman"/>
              </a:rPr>
              <a:t>da</a:t>
            </a:r>
            <a:r>
              <a:rPr sz="2200" b="1" spc="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distribuição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4757" y="4623815"/>
            <a:ext cx="8237220" cy="2621230"/>
          </a:xfrm>
          <a:prstGeom prst="rect">
            <a:avLst/>
          </a:prstGeom>
          <a:solidFill>
            <a:srgbClr val="E1E1B6"/>
          </a:solidFill>
          <a:ln w="137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335">
              <a:lnSpc>
                <a:spcPts val="2565"/>
              </a:lnSpc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 </a:t>
            </a:r>
            <a:r>
              <a:rPr sz="2200" spc="5" dirty="0">
                <a:latin typeface="Times New Roman"/>
                <a:cs typeface="Times New Roman"/>
              </a:rPr>
              <a:t>teste </a:t>
            </a:r>
            <a:r>
              <a:rPr sz="2200" b="1" spc="-25" dirty="0">
                <a:latin typeface="Times New Roman"/>
                <a:cs typeface="Times New Roman"/>
              </a:rPr>
              <a:t>K-S </a:t>
            </a:r>
            <a:r>
              <a:rPr sz="2200" dirty="0">
                <a:latin typeface="Times New Roman"/>
                <a:cs typeface="Times New Roman"/>
              </a:rPr>
              <a:t>é </a:t>
            </a:r>
            <a:r>
              <a:rPr sz="2200" spc="-10" dirty="0">
                <a:latin typeface="Times New Roman"/>
                <a:cs typeface="Times New Roman"/>
              </a:rPr>
              <a:t>valido </a:t>
            </a:r>
            <a:r>
              <a:rPr sz="2200" dirty="0">
                <a:latin typeface="Times New Roman"/>
                <a:cs typeface="Times New Roman"/>
              </a:rPr>
              <a:t>apenas </a:t>
            </a:r>
            <a:r>
              <a:rPr sz="2200" spc="-5" dirty="0">
                <a:latin typeface="Times New Roman"/>
                <a:cs typeface="Times New Roman"/>
              </a:rPr>
              <a:t>para distribuições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contínuas</a:t>
            </a:r>
            <a:endParaRPr sz="2200" dirty="0">
              <a:latin typeface="Times New Roman"/>
              <a:cs typeface="Times New Roman"/>
            </a:endParaRPr>
          </a:p>
          <a:p>
            <a:pPr marL="100335">
              <a:spcBef>
                <a:spcPts val="525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Chi-quadrado </a:t>
            </a:r>
            <a:r>
              <a:rPr sz="2200" dirty="0">
                <a:latin typeface="Times New Roman"/>
                <a:cs typeface="Times New Roman"/>
              </a:rPr>
              <a:t>pode </a:t>
            </a:r>
            <a:r>
              <a:rPr sz="2200" spc="-5" dirty="0">
                <a:latin typeface="Times New Roman"/>
                <a:cs typeface="Times New Roman"/>
              </a:rPr>
              <a:t>ser aplicado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b="1" spc="-10" dirty="0">
                <a:latin typeface="Times New Roman"/>
                <a:cs typeface="Times New Roman"/>
              </a:rPr>
              <a:t>contínuas </a:t>
            </a:r>
            <a:r>
              <a:rPr sz="2200" b="1" dirty="0">
                <a:latin typeface="Times New Roman"/>
                <a:cs typeface="Times New Roman"/>
              </a:rPr>
              <a:t>e</a:t>
            </a:r>
            <a:r>
              <a:rPr sz="2200" b="1" spc="-17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discretas</a:t>
            </a:r>
            <a:r>
              <a:rPr sz="2200" dirty="0">
                <a:latin typeface="Times New Roman"/>
                <a:cs typeface="Times New Roman"/>
              </a:rPr>
              <a:t>.</a:t>
            </a:r>
          </a:p>
          <a:p>
            <a:pPr marL="100335">
              <a:spcBef>
                <a:spcPts val="530"/>
              </a:spcBef>
              <a:tabLst>
                <a:tab pos="1117021" algn="l"/>
                <a:tab pos="1461208" algn="l"/>
                <a:tab pos="3247553" algn="l"/>
                <a:tab pos="3592375" algn="l"/>
                <a:tab pos="4866248" algn="l"/>
                <a:tab pos="5364749" algn="l"/>
                <a:tab pos="6097575" algn="l"/>
                <a:tab pos="8011559" algn="l"/>
              </a:tabLst>
            </a:pPr>
            <a:r>
              <a:rPr sz="1550" spc="55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Times New Roman"/>
                <a:cs typeface="Times New Roman"/>
              </a:rPr>
              <a:t>Não	</a:t>
            </a:r>
            <a:r>
              <a:rPr sz="2200" dirty="0">
                <a:latin typeface="Times New Roman"/>
                <a:cs typeface="Times New Roman"/>
              </a:rPr>
              <a:t>é	</a:t>
            </a:r>
            <a:r>
              <a:rPr sz="2200" spc="-5" dirty="0">
                <a:latin typeface="Times New Roman"/>
                <a:cs typeface="Times New Roman"/>
              </a:rPr>
              <a:t>recomendável	</a:t>
            </a:r>
            <a:r>
              <a:rPr sz="2200" dirty="0">
                <a:latin typeface="Times New Roman"/>
                <a:cs typeface="Times New Roman"/>
              </a:rPr>
              <a:t>a	aplicação	</a:t>
            </a:r>
            <a:r>
              <a:rPr sz="2200" spc="10" dirty="0">
                <a:latin typeface="Times New Roman"/>
                <a:cs typeface="Times New Roman"/>
              </a:rPr>
              <a:t>do	</a:t>
            </a:r>
            <a:r>
              <a:rPr sz="2200" spc="-5" dirty="0">
                <a:latin typeface="Times New Roman"/>
                <a:cs typeface="Times New Roman"/>
              </a:rPr>
              <a:t>teste	</a:t>
            </a:r>
            <a:r>
              <a:rPr sz="2200" b="1" dirty="0">
                <a:latin typeface="Times New Roman"/>
                <a:cs typeface="Times New Roman"/>
              </a:rPr>
              <a:t>Chi-quadrado	</a:t>
            </a:r>
            <a:r>
              <a:rPr sz="2200" dirty="0">
                <a:latin typeface="Times New Roman"/>
                <a:cs typeface="Times New Roman"/>
              </a:rPr>
              <a:t>a</a:t>
            </a:r>
          </a:p>
          <a:p>
            <a:pPr marL="415946">
              <a:spcBef>
                <a:spcPts val="10"/>
              </a:spcBef>
            </a:pPr>
            <a:r>
              <a:rPr sz="2200" b="1" spc="-5" dirty="0">
                <a:latin typeface="Times New Roman"/>
                <a:cs typeface="Times New Roman"/>
              </a:rPr>
              <a:t>pequenas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amostras.</a:t>
            </a:r>
            <a:endParaRPr sz="2200" dirty="0">
              <a:latin typeface="Times New Roman"/>
              <a:cs typeface="Times New Roman"/>
            </a:endParaRPr>
          </a:p>
          <a:p>
            <a:pPr marL="415946" marR="96525" indent="-315611">
              <a:lnSpc>
                <a:spcPct val="100400"/>
              </a:lnSpc>
              <a:spcBef>
                <a:spcPts val="530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Geralmente, </a:t>
            </a:r>
            <a:r>
              <a:rPr sz="2200" dirty="0">
                <a:latin typeface="Times New Roman"/>
                <a:cs typeface="Times New Roman"/>
              </a:rPr>
              <a:t>a aplicação deste </a:t>
            </a:r>
            <a:r>
              <a:rPr sz="2200" spc="-5" dirty="0">
                <a:latin typeface="Times New Roman"/>
                <a:cs typeface="Times New Roman"/>
              </a:rPr>
              <a:t>teste </a:t>
            </a:r>
            <a:r>
              <a:rPr sz="2200" dirty="0">
                <a:latin typeface="Times New Roman"/>
                <a:cs typeface="Times New Roman"/>
              </a:rPr>
              <a:t>exige </a:t>
            </a:r>
            <a:r>
              <a:rPr sz="2200" spc="-5" dirty="0">
                <a:latin typeface="Times New Roman"/>
                <a:cs typeface="Times New Roman"/>
              </a:rPr>
              <a:t>amostras com pelo </a:t>
            </a:r>
            <a:r>
              <a:rPr sz="2200" dirty="0">
                <a:latin typeface="Times New Roman"/>
                <a:cs typeface="Times New Roman"/>
              </a:rPr>
              <a:t>menos  100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valores</a:t>
            </a:r>
          </a:p>
          <a:p>
            <a:pPr marL="100335">
              <a:spcBef>
                <a:spcPts val="530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 </a:t>
            </a:r>
            <a:r>
              <a:rPr sz="2200" spc="5" dirty="0">
                <a:latin typeface="Times New Roman"/>
                <a:cs typeface="Times New Roman"/>
              </a:rPr>
              <a:t>teste </a:t>
            </a:r>
            <a:r>
              <a:rPr sz="2200" b="1" spc="-5" dirty="0">
                <a:latin typeface="Times New Roman"/>
                <a:cs typeface="Times New Roman"/>
              </a:rPr>
              <a:t>K-S</a:t>
            </a:r>
            <a:r>
              <a:rPr sz="2200" spc="-5" dirty="0">
                <a:latin typeface="Times New Roman"/>
                <a:cs typeface="Times New Roman"/>
              </a:rPr>
              <a:t>, </a:t>
            </a:r>
            <a:r>
              <a:rPr sz="2200" dirty="0">
                <a:latin typeface="Times New Roman"/>
                <a:cs typeface="Times New Roman"/>
              </a:rPr>
              <a:t>é </a:t>
            </a:r>
            <a:r>
              <a:rPr sz="2200" spc="-10" dirty="0">
                <a:latin typeface="Times New Roman"/>
                <a:cs typeface="Times New Roman"/>
              </a:rPr>
              <a:t>aplicável </a:t>
            </a:r>
            <a:r>
              <a:rPr sz="2200" dirty="0">
                <a:latin typeface="Times New Roman"/>
                <a:cs typeface="Times New Roman"/>
              </a:rPr>
              <a:t>à </a:t>
            </a:r>
            <a:r>
              <a:rPr sz="2200" b="1" spc="-10" dirty="0">
                <a:latin typeface="Times New Roman"/>
                <a:cs typeface="Times New Roman"/>
              </a:rPr>
              <a:t>pequenas</a:t>
            </a:r>
            <a:r>
              <a:rPr sz="2200" b="1" spc="-1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amostras.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7004" y="398766"/>
            <a:ext cx="3875404" cy="144116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1">
              <a:spcBef>
                <a:spcPts val="125"/>
              </a:spcBef>
            </a:pPr>
            <a:r>
              <a:rPr spc="-5" dirty="0"/>
              <a:t>Teste</a:t>
            </a:r>
            <a:r>
              <a:rPr spc="-80" dirty="0"/>
              <a:t> </a:t>
            </a:r>
            <a:r>
              <a:rPr spc="20" dirty="0"/>
              <a:t>Chi-quadrado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46713" y="1865718"/>
            <a:ext cx="8907145" cy="1339597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90545" indent="-378479">
              <a:spcBef>
                <a:spcPts val="645"/>
              </a:spcBef>
              <a:buClr>
                <a:srgbClr val="FF0000"/>
              </a:buClr>
              <a:buSzPct val="64583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2400" b="1" spc="5" dirty="0">
                <a:latin typeface="Times New Roman"/>
                <a:cs typeface="Times New Roman"/>
              </a:rPr>
              <a:t>Procedimentos</a:t>
            </a:r>
            <a:endParaRPr sz="2400" dirty="0">
              <a:latin typeface="Times New Roman"/>
              <a:cs typeface="Times New Roman"/>
            </a:endParaRPr>
          </a:p>
          <a:p>
            <a:pPr marL="516916">
              <a:spcBef>
                <a:spcPts val="565"/>
              </a:spcBef>
              <a:tabLst>
                <a:tab pos="6523046" algn="l"/>
              </a:tabLst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Arranjo </a:t>
            </a:r>
            <a:r>
              <a:rPr sz="2200" spc="-5" dirty="0">
                <a:latin typeface="Times New Roman"/>
                <a:cs typeface="Times New Roman"/>
              </a:rPr>
              <a:t>das </a:t>
            </a:r>
            <a:r>
              <a:rPr sz="2651" b="1" i="1" spc="-5" dirty="0">
                <a:latin typeface="Times New Roman"/>
                <a:cs typeface="Times New Roman"/>
              </a:rPr>
              <a:t>n </a:t>
            </a:r>
            <a:r>
              <a:rPr sz="2200" spc="-10" dirty="0">
                <a:latin typeface="Times New Roman"/>
                <a:cs typeface="Times New Roman"/>
              </a:rPr>
              <a:t>observações </a:t>
            </a:r>
            <a:r>
              <a:rPr sz="2200" spc="5" dirty="0">
                <a:latin typeface="Times New Roman"/>
                <a:cs typeface="Times New Roman"/>
              </a:rPr>
              <a:t>em </a:t>
            </a:r>
            <a:r>
              <a:rPr sz="2200" dirty="0">
                <a:latin typeface="Times New Roman"/>
                <a:cs typeface="Times New Roman"/>
              </a:rPr>
              <a:t>um conjunto</a:t>
            </a:r>
            <a:r>
              <a:rPr sz="2200" spc="-22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k	</a:t>
            </a:r>
            <a:r>
              <a:rPr sz="2200" b="1" spc="-5" dirty="0">
                <a:latin typeface="Times New Roman"/>
                <a:cs typeface="Times New Roman"/>
              </a:rPr>
              <a:t>classes </a:t>
            </a:r>
            <a:r>
              <a:rPr sz="2200" spc="-35" dirty="0">
                <a:latin typeface="Times New Roman"/>
                <a:cs typeface="Times New Roman"/>
              </a:rPr>
              <a:t>de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 err="1">
                <a:latin typeface="Times New Roman"/>
                <a:cs typeface="Times New Roman"/>
              </a:rPr>
              <a:t>intervalos</a:t>
            </a:r>
            <a:r>
              <a:rPr sz="2200" spc="-5" dirty="0">
                <a:latin typeface="Times New Roman"/>
                <a:cs typeface="Times New Roman"/>
              </a:rPr>
              <a:t>;</a:t>
            </a:r>
            <a:endParaRPr lang="pt-BR" sz="2200" dirty="0">
              <a:latin typeface="Times New Roman"/>
              <a:cs typeface="Times New Roman"/>
            </a:endParaRPr>
          </a:p>
          <a:p>
            <a:pPr marL="516916">
              <a:spcBef>
                <a:spcPts val="535"/>
              </a:spcBef>
            </a:pPr>
            <a:r>
              <a:rPr lang="pt-BR"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lang="pt-BR" sz="2200" b="1" spc="-10" dirty="0">
                <a:latin typeface="Times New Roman"/>
                <a:cs typeface="Times New Roman"/>
              </a:rPr>
              <a:t>Cálculo </a:t>
            </a:r>
            <a:r>
              <a:rPr lang="pt-BR" sz="2200" b="1" spc="5" dirty="0">
                <a:latin typeface="Times New Roman"/>
                <a:cs typeface="Times New Roman"/>
              </a:rPr>
              <a:t>do </a:t>
            </a:r>
            <a:r>
              <a:rPr lang="pt-BR" sz="2200" b="1" spc="-5" dirty="0">
                <a:latin typeface="Times New Roman"/>
                <a:cs typeface="Times New Roman"/>
              </a:rPr>
              <a:t>teste estatístico </a:t>
            </a:r>
            <a:r>
              <a:rPr lang="pt-BR" sz="2200" spc="-15" dirty="0">
                <a:latin typeface="Times New Roman"/>
                <a:cs typeface="Times New Roman"/>
              </a:rPr>
              <a:t>dado </a:t>
            </a:r>
            <a:r>
              <a:rPr lang="pt-BR" sz="2200" spc="-5" dirty="0">
                <a:latin typeface="Times New Roman"/>
                <a:cs typeface="Times New Roman"/>
              </a:rPr>
              <a:t>pela </a:t>
            </a:r>
            <a:r>
              <a:rPr lang="pt-BR" sz="2200" dirty="0">
                <a:latin typeface="Times New Roman"/>
                <a:cs typeface="Times New Roman"/>
              </a:rPr>
              <a:t>seguinte</a:t>
            </a:r>
            <a:r>
              <a:rPr lang="pt-BR" sz="2200" spc="-150" dirty="0">
                <a:latin typeface="Times New Roman"/>
                <a:cs typeface="Times New Roman"/>
              </a:rPr>
              <a:t> </a:t>
            </a:r>
            <a:r>
              <a:rPr lang="pt-BR" sz="2200" dirty="0">
                <a:latin typeface="Times New Roman"/>
                <a:cs typeface="Times New Roman"/>
              </a:rPr>
              <a:t>fórmula: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44069" y="7232845"/>
            <a:ext cx="872744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7677" marR="5081" indent="-315611">
              <a:lnSpc>
                <a:spcPct val="100400"/>
              </a:lnSpc>
              <a:spcBef>
                <a:spcPts val="90"/>
              </a:spcBef>
              <a:tabLst>
                <a:tab pos="1316421" algn="l"/>
                <a:tab pos="2139422" algn="l"/>
                <a:tab pos="2450588" algn="l"/>
                <a:tab pos="3198020" algn="l"/>
                <a:tab pos="4149932" algn="l"/>
                <a:tab pos="4391245" algn="l"/>
                <a:tab pos="5208530" algn="l"/>
                <a:tab pos="5502550" algn="l"/>
                <a:tab pos="7073619" algn="l"/>
                <a:tab pos="7798824" algn="l"/>
                <a:tab pos="8202069" algn="l"/>
              </a:tabLst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1550" spc="1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Q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nto	m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or	o	v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lor	de	</a:t>
            </a:r>
            <a:r>
              <a:rPr sz="2200" b="1" dirty="0">
                <a:latin typeface="Times New Roman"/>
                <a:cs typeface="Times New Roman"/>
              </a:rPr>
              <a:t>,	</a:t>
            </a:r>
            <a:r>
              <a:rPr sz="2200" spc="-65" dirty="0">
                <a:latin typeface="Times New Roman"/>
                <a:cs typeface="Times New Roman"/>
              </a:rPr>
              <a:t>m</a:t>
            </a:r>
            <a:r>
              <a:rPr sz="2200" spc="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ior	a	dis</a:t>
            </a:r>
            <a:r>
              <a:rPr sz="2200" spc="-10" dirty="0">
                <a:latin typeface="Times New Roman"/>
                <a:cs typeface="Times New Roman"/>
              </a:rPr>
              <a:t>c</a:t>
            </a:r>
            <a:r>
              <a:rPr sz="2200" spc="15" dirty="0">
                <a:latin typeface="Times New Roman"/>
                <a:cs typeface="Times New Roman"/>
              </a:rPr>
              <a:t>r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10" dirty="0">
                <a:latin typeface="Times New Roman"/>
                <a:cs typeface="Times New Roman"/>
              </a:rPr>
              <a:t>â</a:t>
            </a:r>
            <a:r>
              <a:rPr sz="2200" spc="20" dirty="0">
                <a:latin typeface="Times New Roman"/>
                <a:cs typeface="Times New Roman"/>
              </a:rPr>
              <a:t>n</a:t>
            </a:r>
            <a:r>
              <a:rPr sz="2200" spc="-10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ia	</a:t>
            </a:r>
            <a:r>
              <a:rPr sz="2200" spc="-5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nt</a:t>
            </a:r>
            <a:r>
              <a:rPr sz="2200" spc="-1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e	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s	du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s  </a:t>
            </a:r>
            <a:r>
              <a:rPr sz="2200" spc="-10" dirty="0">
                <a:latin typeface="Times New Roman"/>
                <a:cs typeface="Times New Roman"/>
              </a:rPr>
              <a:t>distribuições.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8669" y="6477481"/>
            <a:ext cx="8783320" cy="7091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3078" marR="30482" indent="-315611">
              <a:spcBef>
                <a:spcPts val="130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 </a:t>
            </a:r>
            <a:r>
              <a:rPr sz="3450" i="1" spc="-52" baseline="14492" dirty="0">
                <a:latin typeface="Times New Roman"/>
                <a:cs typeface="Times New Roman"/>
              </a:rPr>
              <a:t>χ</a:t>
            </a:r>
            <a:r>
              <a:rPr sz="1875" spc="-52" baseline="71111" dirty="0">
                <a:latin typeface="Times New Roman"/>
                <a:cs typeface="Times New Roman"/>
              </a:rPr>
              <a:t>2</a:t>
            </a:r>
            <a:r>
              <a:rPr sz="2200" spc="-35" dirty="0">
                <a:latin typeface="Times New Roman"/>
                <a:cs typeface="Times New Roman"/>
              </a:rPr>
              <a:t>= </a:t>
            </a:r>
            <a:r>
              <a:rPr sz="2200" dirty="0">
                <a:latin typeface="Times New Roman"/>
                <a:cs typeface="Times New Roman"/>
              </a:rPr>
              <a:t>0, </a:t>
            </a:r>
            <a:r>
              <a:rPr sz="2200" spc="5" dirty="0">
                <a:latin typeface="Times New Roman"/>
                <a:cs typeface="Times New Roman"/>
              </a:rPr>
              <a:t>então </a:t>
            </a:r>
            <a:r>
              <a:rPr sz="2200" spc="-5" dirty="0">
                <a:latin typeface="Times New Roman"/>
                <a:cs typeface="Times New Roman"/>
              </a:rPr>
              <a:t>as duas distribuições estão </a:t>
            </a:r>
            <a:r>
              <a:rPr sz="2200" dirty="0">
                <a:latin typeface="Times New Roman"/>
                <a:cs typeface="Times New Roman"/>
              </a:rPr>
              <a:t>“</a:t>
            </a:r>
            <a:r>
              <a:rPr sz="2200" b="1" dirty="0">
                <a:latin typeface="Times New Roman"/>
                <a:cs typeface="Times New Roman"/>
              </a:rPr>
              <a:t>casando</a:t>
            </a:r>
            <a:r>
              <a:rPr sz="2200" dirty="0">
                <a:latin typeface="Times New Roman"/>
                <a:cs typeface="Times New Roman"/>
              </a:rPr>
              <a:t>” </a:t>
            </a:r>
            <a:r>
              <a:rPr sz="2200" spc="-5" dirty="0">
                <a:latin typeface="Times New Roman"/>
                <a:cs typeface="Times New Roman"/>
              </a:rPr>
              <a:t>perfeitamente, isto  </a:t>
            </a:r>
            <a:r>
              <a:rPr sz="2200" spc="-40" dirty="0">
                <a:latin typeface="Times New Roman"/>
                <a:cs typeface="Times New Roman"/>
              </a:rPr>
              <a:t>é, </a:t>
            </a:r>
            <a:r>
              <a:rPr sz="2200" spc="5" dirty="0">
                <a:latin typeface="Times New Roman"/>
                <a:cs typeface="Times New Roman"/>
              </a:rPr>
              <a:t>não </a:t>
            </a:r>
            <a:r>
              <a:rPr sz="2200" spc="-5" dirty="0">
                <a:latin typeface="Times New Roman"/>
                <a:cs typeface="Times New Roman"/>
              </a:rPr>
              <a:t>existem diferenças </a:t>
            </a:r>
            <a:r>
              <a:rPr sz="2200" dirty="0">
                <a:latin typeface="Times New Roman"/>
                <a:cs typeface="Times New Roman"/>
              </a:rPr>
              <a:t>entre a </a:t>
            </a:r>
            <a:r>
              <a:rPr sz="2200" spc="-5" dirty="0">
                <a:latin typeface="Times New Roman"/>
                <a:cs typeface="Times New Roman"/>
              </a:rPr>
              <a:t>distribuição </a:t>
            </a:r>
            <a:r>
              <a:rPr sz="2200" dirty="0">
                <a:latin typeface="Times New Roman"/>
                <a:cs typeface="Times New Roman"/>
              </a:rPr>
              <a:t>de </a:t>
            </a:r>
            <a:r>
              <a:rPr sz="2200" spc="-5" dirty="0">
                <a:latin typeface="Times New Roman"/>
                <a:cs typeface="Times New Roman"/>
              </a:rPr>
              <a:t>teórica </a:t>
            </a:r>
            <a:r>
              <a:rPr sz="2200" dirty="0">
                <a:latin typeface="Times New Roman"/>
                <a:cs typeface="Times New Roman"/>
              </a:rPr>
              <a:t>e a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observada.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952250" y="7016974"/>
            <a:ext cx="374015" cy="3706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2">
              <a:spcBef>
                <a:spcPts val="130"/>
              </a:spcBef>
            </a:pPr>
            <a:r>
              <a:rPr sz="3450" i="1" spc="-165" baseline="-24154" dirty="0">
                <a:latin typeface="Times New Roman"/>
                <a:cs typeface="Times New Roman"/>
              </a:rPr>
              <a:t>χ</a:t>
            </a:r>
            <a:r>
              <a:rPr sz="1250" spc="-11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EB83C81-1B15-43B6-A87F-35349D487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757" y="3628999"/>
            <a:ext cx="723900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0372" y="986027"/>
            <a:ext cx="2368296" cy="431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108869" y="2180082"/>
            <a:ext cx="12725400" cy="7309126"/>
            <a:chOff x="1591817" y="2180082"/>
            <a:chExt cx="8298180" cy="4213860"/>
          </a:xfrm>
        </p:grpSpPr>
        <p:sp>
          <p:nvSpPr>
            <p:cNvPr id="9" name="object 9"/>
            <p:cNvSpPr/>
            <p:nvPr/>
          </p:nvSpPr>
          <p:spPr>
            <a:xfrm>
              <a:off x="1597151" y="2185416"/>
              <a:ext cx="8289290" cy="4204970"/>
            </a:xfrm>
            <a:custGeom>
              <a:avLst/>
              <a:gdLst/>
              <a:ahLst/>
              <a:cxnLst/>
              <a:rect l="l" t="t" r="r" b="b"/>
              <a:pathLst>
                <a:path w="8289290" h="4204970">
                  <a:moveTo>
                    <a:pt x="0" y="4204716"/>
                  </a:moveTo>
                  <a:lnTo>
                    <a:pt x="0" y="0"/>
                  </a:lnTo>
                  <a:lnTo>
                    <a:pt x="8289035" y="0"/>
                  </a:lnTo>
                  <a:lnTo>
                    <a:pt x="8289035" y="4204716"/>
                  </a:lnTo>
                  <a:lnTo>
                    <a:pt x="0" y="4204716"/>
                  </a:lnTo>
                  <a:close/>
                </a:path>
              </a:pathLst>
            </a:custGeom>
            <a:solidFill>
              <a:srgbClr val="E1E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97151" y="2185416"/>
              <a:ext cx="8288020" cy="4203700"/>
            </a:xfrm>
            <a:custGeom>
              <a:avLst/>
              <a:gdLst/>
              <a:ahLst/>
              <a:cxnLst/>
              <a:rect l="l" t="t" r="r" b="b"/>
              <a:pathLst>
                <a:path w="8288020" h="4203700">
                  <a:moveTo>
                    <a:pt x="0" y="0"/>
                  </a:moveTo>
                  <a:lnTo>
                    <a:pt x="0" y="4203192"/>
                  </a:lnTo>
                  <a:lnTo>
                    <a:pt x="8287511" y="4203192"/>
                  </a:lnTo>
                  <a:lnTo>
                    <a:pt x="8287511" y="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13669" y="3172771"/>
            <a:ext cx="12115800" cy="5109860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>
              <a:lnSpc>
                <a:spcPts val="3560"/>
              </a:lnSpc>
              <a:spcBef>
                <a:spcPts val="90"/>
              </a:spcBef>
            </a:pPr>
            <a:r>
              <a:rPr sz="4000" spc="-20" dirty="0">
                <a:solidFill>
                  <a:srgbClr val="000000"/>
                </a:solidFill>
                <a:latin typeface="+mn-lt"/>
              </a:rPr>
              <a:t>Para </a:t>
            </a:r>
            <a:r>
              <a:rPr sz="4000" spc="-5" dirty="0">
                <a:solidFill>
                  <a:srgbClr val="000000"/>
                </a:solidFill>
                <a:latin typeface="+mn-lt"/>
              </a:rPr>
              <a:t>que um modelo possa criar </a:t>
            </a:r>
            <a:r>
              <a:rPr sz="4000" spc="-10" dirty="0">
                <a:solidFill>
                  <a:srgbClr val="000000"/>
                </a:solidFill>
                <a:latin typeface="+mn-lt"/>
              </a:rPr>
              <a:t>uma </a:t>
            </a:r>
            <a:r>
              <a:rPr sz="4000" i="1" spc="-20" dirty="0" err="1">
                <a:solidFill>
                  <a:srgbClr val="3364CC"/>
                </a:solidFill>
                <a:latin typeface="+mn-lt"/>
              </a:rPr>
              <a:t>história</a:t>
            </a:r>
            <a:r>
              <a:rPr sz="4000" i="1" spc="85" dirty="0">
                <a:solidFill>
                  <a:srgbClr val="3364CC"/>
                </a:solidFill>
                <a:latin typeface="+mn-lt"/>
              </a:rPr>
              <a:t> </a:t>
            </a:r>
            <a:r>
              <a:rPr sz="4000" i="1" spc="-5" dirty="0">
                <a:solidFill>
                  <a:srgbClr val="3364CC"/>
                </a:solidFill>
                <a:latin typeface="+mn-lt"/>
              </a:rPr>
              <a:t>artificial</a:t>
            </a:r>
            <a:r>
              <a:rPr lang="pt-BR" sz="4000" i="1" spc="-5" dirty="0">
                <a:solidFill>
                  <a:srgbClr val="3364CC"/>
                </a:solidFill>
                <a:latin typeface="+mn-lt"/>
              </a:rPr>
              <a:t> </a:t>
            </a:r>
            <a:r>
              <a:rPr sz="4000" spc="-45" dirty="0">
                <a:solidFill>
                  <a:srgbClr val="000000"/>
                </a:solidFill>
                <a:latin typeface="+mn-lt"/>
              </a:rPr>
              <a:t>do </a:t>
            </a:r>
            <a:r>
              <a:rPr sz="4000" spc="-5" dirty="0">
                <a:solidFill>
                  <a:srgbClr val="000000"/>
                </a:solidFill>
                <a:latin typeface="+mn-lt"/>
              </a:rPr>
              <a:t>sistema real, é </a:t>
            </a:r>
            <a:r>
              <a:rPr sz="4000" spc="-10" dirty="0">
                <a:solidFill>
                  <a:srgbClr val="000000"/>
                </a:solidFill>
                <a:latin typeface="+mn-lt"/>
              </a:rPr>
              <a:t>fundamental </a:t>
            </a:r>
            <a:r>
              <a:rPr sz="4000" spc="-5" dirty="0">
                <a:solidFill>
                  <a:srgbClr val="000000"/>
                </a:solidFill>
                <a:latin typeface="+mn-lt"/>
              </a:rPr>
              <a:t>que este </a:t>
            </a:r>
            <a:r>
              <a:rPr sz="4000" dirty="0">
                <a:solidFill>
                  <a:srgbClr val="000000"/>
                </a:solidFill>
                <a:latin typeface="+mn-lt"/>
              </a:rPr>
              <a:t>traga consigo </a:t>
            </a:r>
            <a:r>
              <a:rPr sz="4000" spc="-5" dirty="0">
                <a:solidFill>
                  <a:srgbClr val="000000"/>
                </a:solidFill>
                <a:latin typeface="+mn-lt"/>
              </a:rPr>
              <a:t>a  </a:t>
            </a:r>
            <a:r>
              <a:rPr sz="4000" spc="-10" dirty="0">
                <a:solidFill>
                  <a:srgbClr val="000000"/>
                </a:solidFill>
                <a:latin typeface="+mn-lt"/>
              </a:rPr>
              <a:t>possibilidade </a:t>
            </a:r>
            <a:r>
              <a:rPr sz="4000" spc="-5" dirty="0">
                <a:solidFill>
                  <a:srgbClr val="000000"/>
                </a:solidFill>
                <a:latin typeface="+mn-lt"/>
              </a:rPr>
              <a:t>de apresentar até </a:t>
            </a:r>
            <a:r>
              <a:rPr sz="4000" spc="-25" dirty="0">
                <a:solidFill>
                  <a:srgbClr val="000000"/>
                </a:solidFill>
                <a:latin typeface="+mn-lt"/>
              </a:rPr>
              <a:t>mesmo </a:t>
            </a:r>
            <a:r>
              <a:rPr sz="4000" spc="10" dirty="0">
                <a:solidFill>
                  <a:srgbClr val="000000"/>
                </a:solidFill>
                <a:latin typeface="+mn-lt"/>
              </a:rPr>
              <a:t>um  </a:t>
            </a:r>
            <a:r>
              <a:rPr sz="4000" spc="-15" dirty="0">
                <a:solidFill>
                  <a:srgbClr val="3364CC"/>
                </a:solidFill>
                <a:latin typeface="+mn-lt"/>
              </a:rPr>
              <a:t>comportamento </a:t>
            </a:r>
            <a:r>
              <a:rPr sz="4000" spc="-5" dirty="0">
                <a:solidFill>
                  <a:srgbClr val="3364CC"/>
                </a:solidFill>
                <a:latin typeface="+mn-lt"/>
              </a:rPr>
              <a:t>estocástico</a:t>
            </a:r>
            <a:r>
              <a:rPr sz="4000" spc="-5" dirty="0">
                <a:solidFill>
                  <a:srgbClr val="000000"/>
                </a:solidFill>
                <a:latin typeface="+mn-lt"/>
              </a:rPr>
              <a:t>, à </a:t>
            </a:r>
            <a:r>
              <a:rPr sz="4000" spc="-15" dirty="0">
                <a:solidFill>
                  <a:srgbClr val="000000"/>
                </a:solidFill>
                <a:latin typeface="+mn-lt"/>
              </a:rPr>
              <a:t>semelhança </a:t>
            </a:r>
            <a:r>
              <a:rPr sz="4000" spc="-5" dirty="0">
                <a:solidFill>
                  <a:srgbClr val="000000"/>
                </a:solidFill>
                <a:latin typeface="+mn-lt"/>
              </a:rPr>
              <a:t>da  </a:t>
            </a:r>
            <a:r>
              <a:rPr sz="4000" spc="-15" dirty="0" err="1">
                <a:solidFill>
                  <a:srgbClr val="000000"/>
                </a:solidFill>
                <a:latin typeface="+mn-lt"/>
              </a:rPr>
              <a:t>grande</a:t>
            </a:r>
            <a:r>
              <a:rPr lang="pt-BR" sz="4000" spc="-15" dirty="0">
                <a:solidFill>
                  <a:srgbClr val="000000"/>
                </a:solidFill>
                <a:latin typeface="+mn-lt"/>
              </a:rPr>
              <a:t> </a:t>
            </a:r>
            <a:r>
              <a:rPr sz="4000" spc="-5" dirty="0" err="1">
                <a:solidFill>
                  <a:srgbClr val="000000"/>
                </a:solidFill>
                <a:latin typeface="+mn-lt"/>
              </a:rPr>
              <a:t>maioria</a:t>
            </a:r>
            <a:r>
              <a:rPr lang="pt-BR" sz="4000" spc="-5" dirty="0">
                <a:solidFill>
                  <a:srgbClr val="000000"/>
                </a:solidFill>
                <a:latin typeface="+mn-lt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+mn-lt"/>
              </a:rPr>
              <a:t>dos</a:t>
            </a:r>
            <a:r>
              <a:rPr lang="pt-BR" sz="4000" spc="10" dirty="0">
                <a:solidFill>
                  <a:srgbClr val="000000"/>
                </a:solidFill>
                <a:latin typeface="+mn-lt"/>
              </a:rPr>
              <a:t> </a:t>
            </a:r>
            <a:r>
              <a:rPr sz="4000" spc="-5" dirty="0" err="1">
                <a:solidFill>
                  <a:srgbClr val="000000"/>
                </a:solidFill>
                <a:latin typeface="+mn-lt"/>
              </a:rPr>
              <a:t>sistemas</a:t>
            </a:r>
            <a:r>
              <a:rPr sz="4000" spc="-5" dirty="0">
                <a:solidFill>
                  <a:srgbClr val="000000"/>
                </a:solidFill>
                <a:latin typeface="+mn-lt"/>
              </a:rPr>
              <a:t>.</a:t>
            </a:r>
            <a:br>
              <a:rPr lang="pt-BR" sz="4000" spc="-5" dirty="0">
                <a:solidFill>
                  <a:srgbClr val="000000"/>
                </a:solidFill>
                <a:latin typeface="+mn-lt"/>
              </a:rPr>
            </a:br>
            <a:r>
              <a:rPr lang="pt-BR" sz="4000" spc="-5" dirty="0">
                <a:solidFill>
                  <a:srgbClr val="000000"/>
                </a:solidFill>
                <a:latin typeface="+mn-lt"/>
              </a:rPr>
              <a:t> </a:t>
            </a:r>
            <a:br>
              <a:rPr lang="pt-BR" sz="4000" spc="-5" dirty="0">
                <a:solidFill>
                  <a:srgbClr val="000000"/>
                </a:solidFill>
                <a:latin typeface="+mn-lt"/>
              </a:rPr>
            </a:br>
            <a:br>
              <a:rPr lang="pt-BR" sz="4000" spc="-5" dirty="0">
                <a:solidFill>
                  <a:srgbClr val="000000"/>
                </a:solidFill>
                <a:latin typeface="+mn-lt"/>
              </a:rPr>
            </a:br>
            <a:r>
              <a:rPr lang="pt-BR" sz="4000" spc="-45" dirty="0">
                <a:latin typeface="+mn-lt"/>
                <a:cs typeface="Times New Roman"/>
              </a:rPr>
              <a:t>Em </a:t>
            </a:r>
            <a:r>
              <a:rPr lang="pt-BR" sz="4000" spc="-5" dirty="0">
                <a:latin typeface="+mn-lt"/>
                <a:cs typeface="Times New Roman"/>
              </a:rPr>
              <a:t>modelos voltados à </a:t>
            </a:r>
            <a:r>
              <a:rPr lang="pt-BR" sz="4000" spc="-10" dirty="0">
                <a:latin typeface="+mn-lt"/>
                <a:cs typeface="Times New Roman"/>
              </a:rPr>
              <a:t>simulação, </a:t>
            </a:r>
            <a:r>
              <a:rPr lang="pt-BR" sz="4000" spc="-5" dirty="0">
                <a:latin typeface="+mn-lt"/>
                <a:cs typeface="Times New Roman"/>
              </a:rPr>
              <a:t>este </a:t>
            </a:r>
            <a:r>
              <a:rPr lang="pt-BR" sz="4000" spc="-10" dirty="0">
                <a:latin typeface="+mn-lt"/>
                <a:cs typeface="Times New Roman"/>
              </a:rPr>
              <a:t>objetivo </a:t>
            </a:r>
            <a:r>
              <a:rPr lang="pt-BR" sz="4000" spc="-5" dirty="0">
                <a:latin typeface="+mn-lt"/>
                <a:cs typeface="Times New Roman"/>
              </a:rPr>
              <a:t>é  </a:t>
            </a:r>
            <a:r>
              <a:rPr lang="pt-BR" sz="4000" spc="-10" dirty="0">
                <a:latin typeface="+mn-lt"/>
                <a:cs typeface="Times New Roman"/>
              </a:rPr>
              <a:t>alcançado </a:t>
            </a:r>
            <a:r>
              <a:rPr lang="pt-BR" sz="4000" dirty="0">
                <a:latin typeface="+mn-lt"/>
                <a:cs typeface="Times New Roman"/>
              </a:rPr>
              <a:t>pela </a:t>
            </a:r>
            <a:r>
              <a:rPr lang="pt-BR" sz="4000" spc="-5" dirty="0">
                <a:latin typeface="+mn-lt"/>
                <a:cs typeface="Times New Roman"/>
              </a:rPr>
              <a:t>utilização </a:t>
            </a:r>
            <a:r>
              <a:rPr lang="pt-BR" sz="4000" spc="-45" dirty="0">
                <a:latin typeface="+mn-lt"/>
                <a:cs typeface="Times New Roman"/>
              </a:rPr>
              <a:t>de </a:t>
            </a:r>
            <a:r>
              <a:rPr lang="pt-BR" sz="4000" b="1" spc="-15" dirty="0">
                <a:solidFill>
                  <a:srgbClr val="3364CC"/>
                </a:solidFill>
                <a:latin typeface="+mn-lt"/>
                <a:cs typeface="Times New Roman"/>
              </a:rPr>
              <a:t>distribuições de  probabilidades </a:t>
            </a:r>
            <a:r>
              <a:rPr lang="pt-BR" sz="4000" spc="-25" dirty="0">
                <a:latin typeface="+mn-lt"/>
                <a:cs typeface="Times New Roman"/>
              </a:rPr>
              <a:t>como </a:t>
            </a:r>
            <a:r>
              <a:rPr lang="pt-BR" sz="4000" dirty="0">
                <a:latin typeface="+mn-lt"/>
                <a:cs typeface="Times New Roman"/>
              </a:rPr>
              <a:t>forma </a:t>
            </a:r>
            <a:r>
              <a:rPr lang="pt-BR" sz="4000" spc="-5" dirty="0">
                <a:latin typeface="+mn-lt"/>
                <a:cs typeface="Times New Roman"/>
              </a:rPr>
              <a:t>de representar</a:t>
            </a:r>
            <a:r>
              <a:rPr lang="pt-BR" sz="4000" spc="-20" dirty="0">
                <a:latin typeface="+mn-lt"/>
                <a:cs typeface="Times New Roman"/>
              </a:rPr>
              <a:t> </a:t>
            </a:r>
            <a:r>
              <a:rPr lang="pt-BR" sz="4000" spc="-5" dirty="0">
                <a:latin typeface="+mn-lt"/>
                <a:cs typeface="Times New Roman"/>
              </a:rPr>
              <a:t>a</a:t>
            </a:r>
            <a:br>
              <a:rPr lang="pt-BR" sz="4000" dirty="0">
                <a:latin typeface="+mn-lt"/>
                <a:cs typeface="Times New Roman"/>
              </a:rPr>
            </a:br>
            <a:r>
              <a:rPr lang="pt-BR" sz="4000" spc="-10" dirty="0">
                <a:latin typeface="+mn-lt"/>
                <a:cs typeface="Times New Roman"/>
              </a:rPr>
              <a:t>multiplicidade </a:t>
            </a:r>
            <a:r>
              <a:rPr lang="pt-BR" sz="4000" spc="-5" dirty="0">
                <a:latin typeface="+mn-lt"/>
                <a:cs typeface="Times New Roman"/>
              </a:rPr>
              <a:t>de ocorrências de </a:t>
            </a:r>
            <a:r>
              <a:rPr lang="pt-BR" sz="4000" dirty="0">
                <a:latin typeface="+mn-lt"/>
                <a:cs typeface="Times New Roman"/>
              </a:rPr>
              <a:t>eventos</a:t>
            </a:r>
            <a:r>
              <a:rPr lang="pt-BR" sz="4000" spc="-35" dirty="0">
                <a:latin typeface="+mn-lt"/>
                <a:cs typeface="Times New Roman"/>
              </a:rPr>
              <a:t> </a:t>
            </a:r>
            <a:r>
              <a:rPr lang="pt-BR" sz="4000" spc="-5" dirty="0">
                <a:latin typeface="+mn-lt"/>
                <a:cs typeface="Times New Roman"/>
              </a:rPr>
              <a:t>aleatórios.</a:t>
            </a:r>
            <a:endParaRPr sz="4000" dirty="0">
              <a:latin typeface="+mn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7007" y="398766"/>
            <a:ext cx="4197985" cy="144116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1">
              <a:spcBef>
                <a:spcPts val="125"/>
              </a:spcBef>
            </a:pPr>
            <a:r>
              <a:rPr spc="-5" dirty="0"/>
              <a:t>Teste</a:t>
            </a:r>
            <a:r>
              <a:rPr spc="-75" dirty="0"/>
              <a:t> </a:t>
            </a:r>
            <a:r>
              <a:rPr spc="10" dirty="0"/>
              <a:t>Chi-quadrado...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95214" y="6902184"/>
            <a:ext cx="11683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1">
              <a:spcBef>
                <a:spcPts val="135"/>
              </a:spcBef>
            </a:pPr>
            <a:r>
              <a:rPr sz="1400" b="1" spc="15" dirty="0">
                <a:solidFill>
                  <a:srgbClr val="00009A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7037" y="6735989"/>
            <a:ext cx="3893820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spcBef>
                <a:spcPts val="105"/>
              </a:spcBef>
              <a:tabLst>
                <a:tab pos="2312150" algn="l"/>
              </a:tabLst>
            </a:pP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b="1" dirty="0">
                <a:solidFill>
                  <a:srgbClr val="00009A"/>
                </a:solidFill>
                <a:latin typeface="Times New Roman"/>
                <a:cs typeface="Times New Roman"/>
              </a:rPr>
              <a:t>hipótese</a:t>
            </a:r>
            <a:r>
              <a:rPr sz="2200" b="1" spc="-8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200" b="1" spc="15" dirty="0">
                <a:solidFill>
                  <a:srgbClr val="00009A"/>
                </a:solidFill>
                <a:latin typeface="Times New Roman"/>
                <a:cs typeface="Times New Roman"/>
              </a:rPr>
              <a:t>nula </a:t>
            </a:r>
            <a:r>
              <a:rPr sz="2200" b="1" i="1" dirty="0">
                <a:solidFill>
                  <a:srgbClr val="00009A"/>
                </a:solidFill>
                <a:latin typeface="Times New Roman"/>
                <a:cs typeface="Times New Roman"/>
              </a:rPr>
              <a:t>H	</a:t>
            </a:r>
            <a:r>
              <a:rPr sz="2200" b="1" dirty="0">
                <a:solidFill>
                  <a:srgbClr val="00009A"/>
                </a:solidFill>
                <a:latin typeface="Times New Roman"/>
                <a:cs typeface="Times New Roman"/>
              </a:rPr>
              <a:t>é </a:t>
            </a:r>
            <a:r>
              <a:rPr sz="2200" b="1" spc="-10" dirty="0">
                <a:solidFill>
                  <a:srgbClr val="00009A"/>
                </a:solidFill>
                <a:latin typeface="Times New Roman"/>
                <a:cs typeface="Times New Roman"/>
              </a:rPr>
              <a:t>rejeitada</a:t>
            </a:r>
            <a:r>
              <a:rPr sz="2200" b="1" spc="-2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827" y="6902184"/>
            <a:ext cx="6165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1">
              <a:spcBef>
                <a:spcPts val="135"/>
              </a:spcBef>
            </a:pPr>
            <a:r>
              <a:rPr sz="1400" spc="85" dirty="0">
                <a:latin typeface="Times New Roman"/>
                <a:cs typeface="Times New Roman"/>
              </a:rPr>
              <a:t>α,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k</a:t>
            </a:r>
            <a:r>
              <a:rPr sz="1400" spc="10" dirty="0">
                <a:latin typeface="Times New Roman"/>
                <a:cs typeface="Times New Roman"/>
              </a:rPr>
              <a:t>-1-</a:t>
            </a:r>
            <a:r>
              <a:rPr sz="1400" i="1" spc="10" dirty="0">
                <a:latin typeface="Times New Roman"/>
                <a:cs typeface="Times New Roman"/>
              </a:rPr>
              <a:t>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37111" y="6735990"/>
            <a:ext cx="95885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sz="2200" i="1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0217" y="2015054"/>
            <a:ext cx="9154160" cy="477412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79449" marR="88904" indent="-378479" algn="just">
              <a:lnSpc>
                <a:spcPct val="91000"/>
              </a:lnSpc>
              <a:spcBef>
                <a:spcPts val="385"/>
              </a:spcBef>
              <a:buClr>
                <a:srgbClr val="FF0000"/>
              </a:buClr>
              <a:buSzPct val="64583"/>
              <a:buFont typeface="IPAPMincho"/>
              <a:buChar char="◆"/>
              <a:tabLst>
                <a:tab pos="480083" algn="l"/>
              </a:tabLst>
            </a:pPr>
            <a:r>
              <a:rPr sz="2400" dirty="0">
                <a:latin typeface="Times New Roman"/>
                <a:cs typeface="Times New Roman"/>
              </a:rPr>
              <a:t>Deve-se </a:t>
            </a:r>
            <a:r>
              <a:rPr sz="2400" spc="5" dirty="0">
                <a:latin typeface="Times New Roman"/>
                <a:cs typeface="Times New Roman"/>
              </a:rPr>
              <a:t>demonstrar </a:t>
            </a:r>
            <a:r>
              <a:rPr sz="2400" spc="-15" dirty="0">
                <a:latin typeface="Times New Roman"/>
                <a:cs typeface="Times New Roman"/>
              </a:rPr>
              <a:t>que </a:t>
            </a:r>
            <a:r>
              <a:rPr sz="2775" i="1" spc="-142" baseline="13513" dirty="0">
                <a:latin typeface="Times New Roman"/>
                <a:cs typeface="Times New Roman"/>
              </a:rPr>
              <a:t>χ</a:t>
            </a:r>
            <a:r>
              <a:rPr sz="1500" spc="-142" baseline="69444" dirty="0">
                <a:latin typeface="Times New Roman"/>
                <a:cs typeface="Times New Roman"/>
              </a:rPr>
              <a:t>2 </a:t>
            </a:r>
            <a:r>
              <a:rPr sz="2400" spc="15" dirty="0">
                <a:latin typeface="Times New Roman"/>
                <a:cs typeface="Times New Roman"/>
              </a:rPr>
              <a:t>segue, </a:t>
            </a:r>
            <a:r>
              <a:rPr sz="2400" spc="10" dirty="0">
                <a:latin typeface="Times New Roman"/>
                <a:cs typeface="Times New Roman"/>
              </a:rPr>
              <a:t>aproximadamente, a distribuição  </a:t>
            </a:r>
            <a:r>
              <a:rPr sz="2400" spc="5" dirty="0">
                <a:latin typeface="Times New Roman"/>
                <a:cs typeface="Times New Roman"/>
              </a:rPr>
              <a:t>Chi-quadrado </a:t>
            </a:r>
            <a:r>
              <a:rPr sz="2400" spc="10" dirty="0">
                <a:latin typeface="Times New Roman"/>
                <a:cs typeface="Times New Roman"/>
              </a:rPr>
              <a:t>com </a:t>
            </a:r>
            <a:r>
              <a:rPr sz="2400" spc="15" dirty="0">
                <a:latin typeface="Times New Roman"/>
                <a:cs typeface="Times New Roman"/>
              </a:rPr>
              <a:t>= </a:t>
            </a:r>
            <a:r>
              <a:rPr sz="2400" i="1" spc="5" dirty="0">
                <a:latin typeface="Times New Roman"/>
                <a:cs typeface="Times New Roman"/>
              </a:rPr>
              <a:t>k-</a:t>
            </a:r>
            <a:r>
              <a:rPr sz="2400" spc="5" dirty="0">
                <a:latin typeface="Times New Roman"/>
                <a:cs typeface="Times New Roman"/>
              </a:rPr>
              <a:t>1-</a:t>
            </a:r>
            <a:r>
              <a:rPr sz="2400" i="1" spc="5" dirty="0">
                <a:latin typeface="Times New Roman"/>
                <a:cs typeface="Times New Roman"/>
              </a:rPr>
              <a:t>p </a:t>
            </a:r>
            <a:r>
              <a:rPr sz="2400" spc="-5" dirty="0">
                <a:latin typeface="Times New Roman"/>
                <a:cs typeface="Times New Roman"/>
              </a:rPr>
              <a:t>graus </a:t>
            </a:r>
            <a:r>
              <a:rPr sz="2400" spc="10" dirty="0">
                <a:latin typeface="Times New Roman"/>
                <a:cs typeface="Times New Roman"/>
              </a:rPr>
              <a:t>de liberdade, onde </a:t>
            </a:r>
            <a:r>
              <a:rPr sz="2400" i="1" spc="15" dirty="0">
                <a:latin typeface="Times New Roman"/>
                <a:cs typeface="Times New Roman"/>
              </a:rPr>
              <a:t>p </a:t>
            </a:r>
            <a:r>
              <a:rPr sz="2400" spc="10" dirty="0">
                <a:latin typeface="Times New Roman"/>
                <a:cs typeface="Times New Roman"/>
              </a:rPr>
              <a:t>é </a:t>
            </a:r>
            <a:r>
              <a:rPr sz="2400" spc="15" dirty="0">
                <a:latin typeface="Times New Roman"/>
                <a:cs typeface="Times New Roman"/>
              </a:rPr>
              <a:t>o </a:t>
            </a:r>
            <a:r>
              <a:rPr sz="2400" spc="10" dirty="0">
                <a:latin typeface="Times New Roman"/>
                <a:cs typeface="Times New Roman"/>
              </a:rPr>
              <a:t>número  </a:t>
            </a:r>
            <a:r>
              <a:rPr sz="2400" spc="-25" dirty="0">
                <a:latin typeface="Times New Roman"/>
                <a:cs typeface="Times New Roman"/>
              </a:rPr>
              <a:t>de </a:t>
            </a:r>
            <a:r>
              <a:rPr sz="2400" spc="10" dirty="0">
                <a:latin typeface="Times New Roman"/>
                <a:cs typeface="Times New Roman"/>
              </a:rPr>
              <a:t>parâmetros da distribuição sob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hipótese</a:t>
            </a:r>
            <a:r>
              <a:rPr sz="2200" spc="1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479449" indent="-378479" algn="just">
              <a:spcBef>
                <a:spcPts val="370"/>
              </a:spcBef>
              <a:buClr>
                <a:srgbClr val="FF0000"/>
              </a:buClr>
              <a:buSzPct val="64583"/>
              <a:buFont typeface="IPAPMincho"/>
              <a:buChar char="◆"/>
              <a:tabLst>
                <a:tab pos="480083" algn="l"/>
              </a:tabLst>
            </a:pPr>
            <a:r>
              <a:rPr sz="2400" spc="-25" dirty="0">
                <a:latin typeface="Times New Roman"/>
                <a:cs typeface="Times New Roman"/>
              </a:rPr>
              <a:t>As </a:t>
            </a:r>
            <a:r>
              <a:rPr sz="2850" spc="-5" dirty="0">
                <a:solidFill>
                  <a:srgbClr val="00009A"/>
                </a:solidFill>
                <a:latin typeface="Times New Roman"/>
                <a:cs typeface="Times New Roman"/>
              </a:rPr>
              <a:t>hipóteses </a:t>
            </a:r>
            <a:r>
              <a:rPr sz="2400" spc="10" dirty="0">
                <a:latin typeface="Times New Roman"/>
                <a:cs typeface="Times New Roman"/>
              </a:rPr>
              <a:t>a serem testadas </a:t>
            </a:r>
            <a:r>
              <a:rPr sz="2400" spc="15" dirty="0">
                <a:latin typeface="Times New Roman"/>
                <a:cs typeface="Times New Roman"/>
              </a:rPr>
              <a:t>são </a:t>
            </a:r>
            <a:r>
              <a:rPr sz="2400" spc="5" dirty="0">
                <a:latin typeface="Times New Roman"/>
                <a:cs typeface="Times New Roman"/>
              </a:rPr>
              <a:t>as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seguintes:</a:t>
            </a:r>
            <a:endParaRPr sz="2400">
              <a:latin typeface="Times New Roman"/>
              <a:cs typeface="Times New Roman"/>
            </a:endParaRPr>
          </a:p>
          <a:p>
            <a:pPr marL="919526" marR="87635" indent="-315611">
              <a:lnSpc>
                <a:spcPct val="100600"/>
              </a:lnSpc>
              <a:spcBef>
                <a:spcPts val="1870"/>
              </a:spcBef>
            </a:pPr>
            <a:r>
              <a:rPr sz="1850" spc="944" dirty="0">
                <a:solidFill>
                  <a:srgbClr val="6400FF"/>
                </a:solidFill>
                <a:latin typeface="Times New Roman"/>
                <a:cs typeface="Times New Roman"/>
              </a:rPr>
              <a:t>8 </a:t>
            </a:r>
            <a:r>
              <a:rPr sz="2651" i="1" dirty="0">
                <a:solidFill>
                  <a:srgbClr val="00009A"/>
                </a:solidFill>
                <a:latin typeface="Times New Roman"/>
                <a:cs typeface="Times New Roman"/>
              </a:rPr>
              <a:t>H</a:t>
            </a:r>
            <a:r>
              <a:rPr sz="2625" i="1" baseline="-20634" dirty="0">
                <a:solidFill>
                  <a:srgbClr val="00009A"/>
                </a:solidFill>
                <a:latin typeface="Times New Roman"/>
                <a:cs typeface="Times New Roman"/>
              </a:rPr>
              <a:t>0</a:t>
            </a:r>
            <a:r>
              <a:rPr sz="2200" i="1" dirty="0">
                <a:latin typeface="Times New Roman"/>
                <a:cs typeface="Times New Roman"/>
              </a:rPr>
              <a:t>: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10" dirty="0">
                <a:latin typeface="Times New Roman"/>
                <a:cs typeface="Times New Roman"/>
              </a:rPr>
              <a:t>variável aleatória </a:t>
            </a:r>
            <a:r>
              <a:rPr sz="2200" i="1" spc="-5" dirty="0">
                <a:latin typeface="Times New Roman"/>
                <a:cs typeface="Times New Roman"/>
              </a:rPr>
              <a:t>X</a:t>
            </a:r>
            <a:r>
              <a:rPr sz="2200" spc="-5" dirty="0">
                <a:latin typeface="Times New Roman"/>
                <a:cs typeface="Times New Roman"/>
              </a:rPr>
              <a:t>, </a:t>
            </a:r>
            <a:r>
              <a:rPr sz="2200" spc="-10" dirty="0">
                <a:latin typeface="Times New Roman"/>
                <a:cs typeface="Times New Roman"/>
              </a:rPr>
              <a:t>segue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distribuição </a:t>
            </a:r>
            <a:r>
              <a:rPr sz="2200" spc="-15" dirty="0">
                <a:latin typeface="Times New Roman"/>
                <a:cs typeface="Times New Roman"/>
              </a:rPr>
              <a:t>sob </a:t>
            </a:r>
            <a:r>
              <a:rPr sz="2200" dirty="0">
                <a:latin typeface="Times New Roman"/>
                <a:cs typeface="Times New Roman"/>
              </a:rPr>
              <a:t>hipótese </a:t>
            </a:r>
            <a:r>
              <a:rPr sz="2200" spc="-5" dirty="0">
                <a:latin typeface="Times New Roman"/>
                <a:cs typeface="Times New Roman"/>
              </a:rPr>
              <a:t>com o(s)  </a:t>
            </a:r>
            <a:r>
              <a:rPr sz="2200" spc="-10" dirty="0">
                <a:latin typeface="Times New Roman"/>
                <a:cs typeface="Times New Roman"/>
              </a:rPr>
              <a:t>parâmetro(s)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estimado(s);</a:t>
            </a:r>
            <a:endParaRPr sz="2200">
              <a:latin typeface="Times New Roman"/>
              <a:cs typeface="Times New Roman"/>
            </a:endParaRPr>
          </a:p>
          <a:p>
            <a:pPr marL="919526" marR="85730" indent="-315611">
              <a:lnSpc>
                <a:spcPct val="100600"/>
              </a:lnSpc>
              <a:spcBef>
                <a:spcPts val="600"/>
              </a:spcBef>
            </a:pPr>
            <a:r>
              <a:rPr sz="1850" spc="944" dirty="0">
                <a:solidFill>
                  <a:srgbClr val="6400FF"/>
                </a:solidFill>
                <a:latin typeface="Times New Roman"/>
                <a:cs typeface="Times New Roman"/>
              </a:rPr>
              <a:t>8 </a:t>
            </a:r>
            <a:r>
              <a:rPr sz="2651" i="1" spc="5" dirty="0">
                <a:solidFill>
                  <a:srgbClr val="00009A"/>
                </a:solidFill>
                <a:latin typeface="Times New Roman"/>
                <a:cs typeface="Times New Roman"/>
              </a:rPr>
              <a:t>H</a:t>
            </a:r>
            <a:r>
              <a:rPr sz="2625" i="1" spc="7" baseline="-20634" dirty="0">
                <a:solidFill>
                  <a:srgbClr val="00009A"/>
                </a:solidFill>
                <a:latin typeface="Times New Roman"/>
                <a:cs typeface="Times New Roman"/>
              </a:rPr>
              <a:t>1 </a:t>
            </a:r>
            <a:r>
              <a:rPr sz="2200" dirty="0">
                <a:latin typeface="Times New Roman"/>
                <a:cs typeface="Times New Roman"/>
              </a:rPr>
              <a:t>a variável </a:t>
            </a:r>
            <a:r>
              <a:rPr sz="2200" spc="-5" dirty="0">
                <a:latin typeface="Times New Roman"/>
                <a:cs typeface="Times New Roman"/>
              </a:rPr>
              <a:t>aleatória </a:t>
            </a:r>
            <a:r>
              <a:rPr sz="2200" i="1" spc="-10" dirty="0">
                <a:latin typeface="Times New Roman"/>
                <a:cs typeface="Times New Roman"/>
              </a:rPr>
              <a:t>X</a:t>
            </a:r>
            <a:r>
              <a:rPr sz="2200" spc="-10" dirty="0">
                <a:latin typeface="Times New Roman"/>
                <a:cs typeface="Times New Roman"/>
              </a:rPr>
              <a:t>, </a:t>
            </a:r>
            <a:r>
              <a:rPr sz="2200" spc="-5" dirty="0">
                <a:latin typeface="Times New Roman"/>
                <a:cs typeface="Times New Roman"/>
              </a:rPr>
              <a:t>não </a:t>
            </a:r>
            <a:r>
              <a:rPr sz="2200" dirty="0">
                <a:latin typeface="Times New Roman"/>
                <a:cs typeface="Times New Roman"/>
              </a:rPr>
              <a:t>segue a </a:t>
            </a:r>
            <a:r>
              <a:rPr sz="2200" spc="-5" dirty="0">
                <a:latin typeface="Times New Roman"/>
                <a:cs typeface="Times New Roman"/>
              </a:rPr>
              <a:t>distribuição </a:t>
            </a:r>
            <a:r>
              <a:rPr sz="2200" dirty="0">
                <a:latin typeface="Times New Roman"/>
                <a:cs typeface="Times New Roman"/>
              </a:rPr>
              <a:t>sob hipótese </a:t>
            </a:r>
            <a:r>
              <a:rPr sz="2200" spc="5" dirty="0">
                <a:latin typeface="Times New Roman"/>
                <a:cs typeface="Times New Roman"/>
              </a:rPr>
              <a:t>com  </a:t>
            </a:r>
            <a:r>
              <a:rPr sz="2200" spc="-15" dirty="0">
                <a:latin typeface="Times New Roman"/>
                <a:cs typeface="Times New Roman"/>
              </a:rPr>
              <a:t>o(s) </a:t>
            </a:r>
            <a:r>
              <a:rPr sz="2200" dirty="0">
                <a:latin typeface="Times New Roman"/>
                <a:cs typeface="Times New Roman"/>
              </a:rPr>
              <a:t>parâmetro(s)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estimado(s).</a:t>
            </a:r>
            <a:endParaRPr sz="220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2801">
              <a:latin typeface="Times New Roman"/>
              <a:cs typeface="Times New Roman"/>
            </a:endParaRPr>
          </a:p>
          <a:p>
            <a:pPr marL="479449" indent="-379114" algn="just">
              <a:lnSpc>
                <a:spcPts val="1875"/>
              </a:lnSpc>
              <a:buClr>
                <a:srgbClr val="FF0000"/>
              </a:buClr>
              <a:buSzPct val="63636"/>
              <a:buFont typeface="IPAPMincho"/>
              <a:buChar char="◆"/>
              <a:tabLst>
                <a:tab pos="480083" algn="l"/>
                <a:tab pos="8355748" algn="l"/>
              </a:tabLst>
            </a:pPr>
            <a:r>
              <a:rPr sz="2200" spc="-20" dirty="0">
                <a:latin typeface="Times New Roman"/>
                <a:cs typeface="Times New Roman"/>
              </a:rPr>
              <a:t>C</a:t>
            </a:r>
            <a:r>
              <a:rPr sz="2200" spc="20" dirty="0">
                <a:latin typeface="Times New Roman"/>
                <a:cs typeface="Times New Roman"/>
              </a:rPr>
              <a:t>o</a:t>
            </a:r>
            <a:r>
              <a:rPr sz="2200" spc="-20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55" dirty="0">
                <a:latin typeface="Times New Roman"/>
                <a:cs typeface="Times New Roman"/>
              </a:rPr>
              <a:t>a</a:t>
            </a:r>
            <a:r>
              <a:rPr sz="2200" spc="15" dirty="0">
                <a:latin typeface="Times New Roman"/>
                <a:cs typeface="Times New Roman"/>
              </a:rPr>
              <a:t>r</a:t>
            </a:r>
            <a:r>
              <a:rPr sz="2200" spc="-10" dirty="0">
                <a:latin typeface="Times New Roman"/>
                <a:cs typeface="Times New Roman"/>
              </a:rPr>
              <a:t>a-</a:t>
            </a:r>
            <a:r>
              <a:rPr sz="2200" dirty="0">
                <a:latin typeface="Times New Roman"/>
                <a:cs typeface="Times New Roman"/>
              </a:rPr>
              <a:t>se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</a:t>
            </a:r>
            <a:r>
              <a:rPr sz="2200" spc="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lor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c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l</a:t>
            </a:r>
            <a:r>
              <a:rPr sz="2200" spc="10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ul</a:t>
            </a:r>
            <a:r>
              <a:rPr sz="2200" spc="1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o de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775" i="1" spc="-112" baseline="13513" dirty="0">
                <a:latin typeface="Times New Roman"/>
                <a:cs typeface="Times New Roman"/>
              </a:rPr>
              <a:t>χ</a:t>
            </a:r>
            <a:r>
              <a:rPr sz="2200" spc="-10" dirty="0">
                <a:latin typeface="Times New Roman"/>
                <a:cs typeface="Times New Roman"/>
              </a:rPr>
              <a:t>c</a:t>
            </a:r>
            <a:r>
              <a:rPr sz="2200" spc="-2200" dirty="0">
                <a:latin typeface="Times New Roman"/>
                <a:cs typeface="Times New Roman"/>
              </a:rPr>
              <a:t>o</a:t>
            </a:r>
            <a:r>
              <a:rPr sz="1500" spc="22" baseline="69444" dirty="0">
                <a:latin typeface="Times New Roman"/>
                <a:cs typeface="Times New Roman"/>
              </a:rPr>
              <a:t>2</a:t>
            </a:r>
            <a:r>
              <a:rPr sz="1500" baseline="69444" dirty="0">
                <a:latin typeface="Times New Roman"/>
                <a:cs typeface="Times New Roman"/>
              </a:rPr>
              <a:t>      </a:t>
            </a:r>
            <a:r>
              <a:rPr sz="1500" spc="-75" baseline="6944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</a:t>
            </a:r>
            <a:r>
              <a:rPr sz="2200" spc="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lo</a:t>
            </a:r>
            <a:r>
              <a:rPr sz="2200" spc="-10" dirty="0">
                <a:latin typeface="Times New Roman"/>
                <a:cs typeface="Times New Roman"/>
              </a:rPr>
              <a:t>r</a:t>
            </a:r>
            <a:r>
              <a:rPr sz="2200" spc="1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c</a:t>
            </a:r>
            <a:r>
              <a:rPr sz="2200" spc="-1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ít</a:t>
            </a:r>
            <a:r>
              <a:rPr sz="2200" spc="-20" dirty="0">
                <a:latin typeface="Times New Roman"/>
                <a:cs typeface="Times New Roman"/>
              </a:rPr>
              <a:t>i</a:t>
            </a:r>
            <a:r>
              <a:rPr sz="2200" spc="10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os de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775" i="1" spc="-300" baseline="13513" dirty="0">
                <a:latin typeface="Times New Roman"/>
                <a:cs typeface="Times New Roman"/>
              </a:rPr>
              <a:t>χ</a:t>
            </a:r>
            <a:r>
              <a:rPr sz="1500" spc="22" baseline="69444" dirty="0">
                <a:latin typeface="Times New Roman"/>
                <a:cs typeface="Times New Roman"/>
              </a:rPr>
              <a:t>2</a:t>
            </a:r>
            <a:r>
              <a:rPr sz="1500" baseline="69444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R="791249" algn="r">
              <a:lnSpc>
                <a:spcPts val="1335"/>
              </a:lnSpc>
            </a:pPr>
            <a:r>
              <a:rPr sz="1750" spc="100" dirty="0">
                <a:latin typeface="Times New Roman"/>
                <a:cs typeface="Times New Roman"/>
              </a:rPr>
              <a:t>α,</a:t>
            </a:r>
            <a:r>
              <a:rPr sz="1750" spc="-80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k</a:t>
            </a:r>
            <a:r>
              <a:rPr sz="1750" spc="5" dirty="0">
                <a:latin typeface="Times New Roman"/>
                <a:cs typeface="Times New Roman"/>
              </a:rPr>
              <a:t>-1-</a:t>
            </a:r>
            <a:r>
              <a:rPr sz="1750" i="1" spc="5" dirty="0">
                <a:latin typeface="Times New Roman"/>
                <a:cs typeface="Times New Roman"/>
              </a:rPr>
              <a:t>p</a:t>
            </a:r>
            <a:endParaRPr sz="1750">
              <a:latin typeface="Times New Roman"/>
              <a:cs typeface="Times New Roman"/>
            </a:endParaRPr>
          </a:p>
          <a:p>
            <a:pPr marL="479449" indent="-379114">
              <a:spcBef>
                <a:spcPts val="1695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479449" algn="l"/>
                <a:tab pos="480083" algn="l"/>
              </a:tabLst>
            </a:pPr>
            <a:r>
              <a:rPr sz="2200" spc="-35" dirty="0">
                <a:latin typeface="Times New Roman"/>
                <a:cs typeface="Times New Roman"/>
              </a:rPr>
              <a:t>Os </a:t>
            </a:r>
            <a:r>
              <a:rPr sz="2200" dirty="0">
                <a:latin typeface="Times New Roman"/>
                <a:cs typeface="Times New Roman"/>
              </a:rPr>
              <a:t>valores críticos </a:t>
            </a:r>
            <a:r>
              <a:rPr sz="2200" spc="-20" dirty="0">
                <a:latin typeface="Times New Roman"/>
                <a:cs typeface="Times New Roman"/>
              </a:rPr>
              <a:t>são </a:t>
            </a:r>
            <a:r>
              <a:rPr sz="2200" spc="-10" dirty="0">
                <a:latin typeface="Times New Roman"/>
                <a:cs typeface="Times New Roman"/>
              </a:rPr>
              <a:t>fornecidos </a:t>
            </a:r>
            <a:r>
              <a:rPr sz="2200" spc="-5" dirty="0">
                <a:latin typeface="Times New Roman"/>
                <a:cs typeface="Times New Roman"/>
              </a:rPr>
              <a:t>pela </a:t>
            </a:r>
            <a:r>
              <a:rPr sz="2200" spc="-10" dirty="0">
                <a:latin typeface="Times New Roman"/>
                <a:cs typeface="Times New Roman"/>
              </a:rPr>
              <a:t>tabela </a:t>
            </a:r>
            <a:r>
              <a:rPr sz="2200" dirty="0">
                <a:latin typeface="Times New Roman"/>
                <a:cs typeface="Times New Roman"/>
              </a:rPr>
              <a:t>da </a:t>
            </a:r>
            <a:r>
              <a:rPr sz="2200" spc="-5" dirty="0">
                <a:latin typeface="Times New Roman"/>
                <a:cs typeface="Times New Roman"/>
              </a:rPr>
              <a:t>distribuição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Chi-quadrado.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82551" y="6723673"/>
            <a:ext cx="90805" cy="1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1">
              <a:spcBef>
                <a:spcPts val="130"/>
              </a:spcBef>
            </a:pPr>
            <a:r>
              <a:rPr sz="1000" spc="15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01633" y="6723673"/>
            <a:ext cx="90805" cy="1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1">
              <a:spcBef>
                <a:spcPts val="130"/>
              </a:spcBef>
            </a:pPr>
            <a:r>
              <a:rPr sz="1000" spc="15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4793" y="6675118"/>
            <a:ext cx="725170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2">
              <a:spcBef>
                <a:spcPts val="105"/>
              </a:spcBef>
            </a:pPr>
            <a:r>
              <a:rPr sz="1850" i="1" spc="155" dirty="0">
                <a:latin typeface="Times New Roman"/>
                <a:cs typeface="Times New Roman"/>
              </a:rPr>
              <a:t>χ</a:t>
            </a:r>
            <a:r>
              <a:rPr sz="1850" i="1" spc="-105" dirty="0">
                <a:latin typeface="Times New Roman"/>
                <a:cs typeface="Times New Roman"/>
              </a:rPr>
              <a:t> </a:t>
            </a:r>
            <a:r>
              <a:rPr sz="3300" b="1" spc="75" baseline="-12626" dirty="0">
                <a:latin typeface="Times New Roman"/>
                <a:cs typeface="Times New Roman"/>
              </a:rPr>
              <a:t>&gt;</a:t>
            </a:r>
            <a:r>
              <a:rPr sz="1850" i="1" spc="50" dirty="0">
                <a:latin typeface="Times New Roman"/>
                <a:cs typeface="Times New Roman"/>
              </a:rPr>
              <a:t>χ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839833" y="7178306"/>
            <a:ext cx="238760" cy="2500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1">
              <a:spcBef>
                <a:spcPts val="90"/>
              </a:spcBef>
            </a:pPr>
            <a:r>
              <a:rPr sz="1550" spc="-50" dirty="0">
                <a:latin typeface="Arial"/>
                <a:cs typeface="Arial"/>
              </a:rPr>
              <a:t>4</a:t>
            </a:r>
            <a:r>
              <a:rPr sz="1550" spc="-5" dirty="0">
                <a:latin typeface="Arial"/>
                <a:cs typeface="Arial"/>
              </a:rPr>
              <a:t>1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67004" y="398766"/>
            <a:ext cx="5937250" cy="144116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1">
              <a:spcBef>
                <a:spcPts val="125"/>
              </a:spcBef>
            </a:pPr>
            <a:r>
              <a:rPr spc="15" dirty="0"/>
              <a:t>Teste </a:t>
            </a:r>
            <a:r>
              <a:rPr spc="20" dirty="0"/>
              <a:t>Chi-quadrado </a:t>
            </a:r>
            <a:r>
              <a:rPr spc="5" dirty="0"/>
              <a:t>-</a:t>
            </a:r>
            <a:r>
              <a:rPr spc="-185" dirty="0"/>
              <a:t> </a:t>
            </a:r>
            <a:r>
              <a:rPr spc="5" dirty="0"/>
              <a:t>Exemplo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66975" y="2182716"/>
            <a:ext cx="8111490" cy="522611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1814" marR="8891" indent="-379749" algn="just">
              <a:lnSpc>
                <a:spcPts val="2630"/>
              </a:lnSpc>
              <a:spcBef>
                <a:spcPts val="425"/>
              </a:spcBef>
              <a:buClr>
                <a:srgbClr val="FF0000"/>
              </a:buClr>
              <a:buSzPct val="64583"/>
              <a:buFont typeface="IPAPMincho"/>
              <a:buChar char="◆"/>
              <a:tabLst>
                <a:tab pos="39245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 </a:t>
            </a:r>
            <a:r>
              <a:rPr sz="2400" spc="10" dirty="0">
                <a:latin typeface="Times New Roman"/>
                <a:cs typeface="Times New Roman"/>
              </a:rPr>
              <a:t>a intenção </a:t>
            </a:r>
            <a:r>
              <a:rPr sz="2400" spc="20" dirty="0">
                <a:latin typeface="Times New Roman"/>
                <a:cs typeface="Times New Roman"/>
              </a:rPr>
              <a:t>de </a:t>
            </a:r>
            <a:r>
              <a:rPr sz="2400" b="1" spc="10" dirty="0">
                <a:solidFill>
                  <a:srgbClr val="00009A"/>
                </a:solidFill>
                <a:latin typeface="Times New Roman"/>
                <a:cs typeface="Times New Roman"/>
              </a:rPr>
              <a:t>monitorar </a:t>
            </a:r>
            <a:r>
              <a:rPr sz="2400" b="1" spc="15" dirty="0">
                <a:solidFill>
                  <a:srgbClr val="00009A"/>
                </a:solidFill>
                <a:latin typeface="Times New Roman"/>
                <a:cs typeface="Times New Roman"/>
              </a:rPr>
              <a:t>o </a:t>
            </a:r>
            <a:r>
              <a:rPr sz="2400" b="1" spc="10" dirty="0">
                <a:solidFill>
                  <a:srgbClr val="00009A"/>
                </a:solidFill>
                <a:latin typeface="Times New Roman"/>
                <a:cs typeface="Times New Roman"/>
              </a:rPr>
              <a:t>tráfego </a:t>
            </a:r>
            <a:r>
              <a:rPr sz="2400" spc="5" dirty="0">
                <a:latin typeface="Times New Roman"/>
                <a:cs typeface="Times New Roman"/>
              </a:rPr>
              <a:t>chamadas telefônicas  </a:t>
            </a:r>
            <a:r>
              <a:rPr sz="2400" spc="-5" dirty="0">
                <a:latin typeface="Times New Roman"/>
                <a:cs typeface="Times New Roman"/>
              </a:rPr>
              <a:t>sobre </a:t>
            </a:r>
            <a:r>
              <a:rPr sz="2400" spc="10" dirty="0">
                <a:latin typeface="Times New Roman"/>
                <a:cs typeface="Times New Roman"/>
              </a:rPr>
              <a:t>uma </a:t>
            </a:r>
            <a:r>
              <a:rPr sz="2400" spc="5" dirty="0">
                <a:latin typeface="Times New Roman"/>
                <a:cs typeface="Times New Roman"/>
              </a:rPr>
              <a:t>central, </a:t>
            </a:r>
            <a:r>
              <a:rPr sz="2400" spc="15" dirty="0">
                <a:latin typeface="Times New Roman"/>
                <a:cs typeface="Times New Roman"/>
              </a:rPr>
              <a:t>o </a:t>
            </a:r>
            <a:r>
              <a:rPr sz="2400" spc="10" dirty="0">
                <a:latin typeface="Times New Roman"/>
                <a:cs typeface="Times New Roman"/>
              </a:rPr>
              <a:t>seguinte experimento </a:t>
            </a:r>
            <a:r>
              <a:rPr sz="2400" spc="5" dirty="0">
                <a:latin typeface="Times New Roman"/>
                <a:cs typeface="Times New Roman"/>
              </a:rPr>
              <a:t>foi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realizado.</a:t>
            </a:r>
            <a:endParaRPr sz="2400">
              <a:latin typeface="Times New Roman"/>
              <a:cs typeface="Times New Roman"/>
            </a:endParaRPr>
          </a:p>
          <a:p>
            <a:pPr marL="516916" algn="just">
              <a:spcBef>
                <a:spcPts val="505"/>
              </a:spcBef>
            </a:pPr>
            <a:r>
              <a:rPr sz="1650" spc="830" dirty="0">
                <a:solidFill>
                  <a:srgbClr val="6400FF"/>
                </a:solidFill>
                <a:latin typeface="Times New Roman"/>
                <a:cs typeface="Times New Roman"/>
              </a:rPr>
              <a:t>8 </a:t>
            </a:r>
            <a:r>
              <a:rPr sz="2400" spc="2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cada </a:t>
            </a:r>
            <a:r>
              <a:rPr sz="2400" b="1" dirty="0">
                <a:solidFill>
                  <a:srgbClr val="00009A"/>
                </a:solidFill>
                <a:latin typeface="Times New Roman"/>
                <a:cs typeface="Times New Roman"/>
              </a:rPr>
              <a:t>intervalo </a:t>
            </a:r>
            <a:r>
              <a:rPr sz="2400" b="1" spc="15" dirty="0">
                <a:solidFill>
                  <a:srgbClr val="00009A"/>
                </a:solidFill>
                <a:latin typeface="Times New Roman"/>
                <a:cs typeface="Times New Roman"/>
              </a:rPr>
              <a:t>de </a:t>
            </a:r>
            <a:r>
              <a:rPr sz="2400" b="1" spc="10" dirty="0">
                <a:solidFill>
                  <a:srgbClr val="00009A"/>
                </a:solidFill>
                <a:latin typeface="Times New Roman"/>
                <a:cs typeface="Times New Roman"/>
              </a:rPr>
              <a:t>cinco </a:t>
            </a:r>
            <a:r>
              <a:rPr sz="2400" b="1" spc="15" dirty="0">
                <a:solidFill>
                  <a:srgbClr val="00009A"/>
                </a:solidFill>
                <a:latin typeface="Times New Roman"/>
                <a:cs typeface="Times New Roman"/>
              </a:rPr>
              <a:t>minutos</a:t>
            </a:r>
            <a:r>
              <a:rPr sz="2400" spc="15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foi </a:t>
            </a:r>
            <a:r>
              <a:rPr sz="2400" spc="10" dirty="0">
                <a:latin typeface="Times New Roman"/>
                <a:cs typeface="Times New Roman"/>
              </a:rPr>
              <a:t>registrado</a:t>
            </a:r>
            <a:r>
              <a:rPr sz="2400" spc="15" dirty="0">
                <a:latin typeface="Times New Roman"/>
                <a:cs typeface="Times New Roman"/>
              </a:rPr>
              <a:t> o</a:t>
            </a:r>
            <a:endParaRPr sz="2400">
              <a:latin typeface="Times New Roman"/>
              <a:cs typeface="Times New Roman"/>
            </a:endParaRPr>
          </a:p>
          <a:p>
            <a:pPr marL="832526" algn="just">
              <a:spcBef>
                <a:spcPts val="35"/>
              </a:spcBef>
            </a:pPr>
            <a:r>
              <a:rPr sz="2400" b="1" dirty="0">
                <a:solidFill>
                  <a:srgbClr val="00009A"/>
                </a:solidFill>
                <a:latin typeface="Times New Roman"/>
                <a:cs typeface="Times New Roman"/>
              </a:rPr>
              <a:t>número </a:t>
            </a:r>
            <a:r>
              <a:rPr sz="2400" b="1" spc="5" dirty="0">
                <a:solidFill>
                  <a:srgbClr val="00009A"/>
                </a:solidFill>
                <a:latin typeface="Times New Roman"/>
                <a:cs typeface="Times New Roman"/>
              </a:rPr>
              <a:t>de </a:t>
            </a:r>
            <a:r>
              <a:rPr sz="2400" b="1" spc="10" dirty="0">
                <a:solidFill>
                  <a:srgbClr val="00009A"/>
                </a:solidFill>
                <a:latin typeface="Times New Roman"/>
                <a:cs typeface="Times New Roman"/>
              </a:rPr>
              <a:t>chamadas</a:t>
            </a:r>
            <a:r>
              <a:rPr sz="2400" b="1" spc="8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ocorridas.</a:t>
            </a:r>
            <a:endParaRPr sz="2400">
              <a:latin typeface="Times New Roman"/>
              <a:cs typeface="Times New Roman"/>
            </a:endParaRPr>
          </a:p>
          <a:p>
            <a:pPr marL="832526" marR="9526" indent="-315611" algn="just">
              <a:lnSpc>
                <a:spcPct val="101299"/>
              </a:lnSpc>
              <a:spcBef>
                <a:spcPts val="560"/>
              </a:spcBef>
            </a:pPr>
            <a:r>
              <a:rPr sz="1650" spc="830" dirty="0">
                <a:solidFill>
                  <a:srgbClr val="6400FF"/>
                </a:solidFill>
                <a:latin typeface="Times New Roman"/>
                <a:cs typeface="Times New Roman"/>
              </a:rPr>
              <a:t>8 </a:t>
            </a:r>
            <a:r>
              <a:rPr sz="2400" spc="-15" dirty="0">
                <a:latin typeface="Times New Roman"/>
                <a:cs typeface="Times New Roman"/>
              </a:rPr>
              <a:t>Os </a:t>
            </a:r>
            <a:r>
              <a:rPr sz="2400" spc="10" dirty="0">
                <a:latin typeface="Times New Roman"/>
                <a:cs typeface="Times New Roman"/>
              </a:rPr>
              <a:t>valores esperados </a:t>
            </a:r>
            <a:r>
              <a:rPr sz="2400" spc="5" dirty="0">
                <a:latin typeface="Times New Roman"/>
                <a:cs typeface="Times New Roman"/>
              </a:rPr>
              <a:t>são: </a:t>
            </a:r>
            <a:r>
              <a:rPr sz="2400" spc="10" dirty="0">
                <a:latin typeface="Times New Roman"/>
                <a:cs typeface="Times New Roman"/>
              </a:rPr>
              <a:t>0, 1, 2, </a:t>
            </a:r>
            <a:r>
              <a:rPr sz="2400" spc="5" dirty="0">
                <a:latin typeface="Times New Roman"/>
                <a:cs typeface="Times New Roman"/>
              </a:rPr>
              <a:t>. . . , </a:t>
            </a:r>
            <a:r>
              <a:rPr sz="2400" spc="25" dirty="0">
                <a:latin typeface="Times New Roman"/>
                <a:cs typeface="Times New Roman"/>
              </a:rPr>
              <a:t>13 </a:t>
            </a:r>
            <a:r>
              <a:rPr sz="2400" spc="5" dirty="0">
                <a:latin typeface="Times New Roman"/>
                <a:cs typeface="Times New Roman"/>
              </a:rPr>
              <a:t>para </a:t>
            </a:r>
            <a:r>
              <a:rPr sz="2400" spc="15" dirty="0">
                <a:latin typeface="Times New Roman"/>
                <a:cs typeface="Times New Roman"/>
              </a:rPr>
              <a:t>o </a:t>
            </a:r>
            <a:r>
              <a:rPr sz="2400" spc="10" dirty="0">
                <a:latin typeface="Times New Roman"/>
                <a:cs typeface="Times New Roman"/>
              </a:rPr>
              <a:t>número  </a:t>
            </a:r>
            <a:r>
              <a:rPr sz="2400" spc="-25" dirty="0">
                <a:latin typeface="Times New Roman"/>
                <a:cs typeface="Times New Roman"/>
              </a:rPr>
              <a:t>de </a:t>
            </a:r>
            <a:r>
              <a:rPr sz="2400" spc="10" dirty="0">
                <a:latin typeface="Times New Roman"/>
                <a:cs typeface="Times New Roman"/>
              </a:rPr>
              <a:t>chamadas </a:t>
            </a:r>
            <a:r>
              <a:rPr sz="2400" spc="20" dirty="0">
                <a:latin typeface="Times New Roman"/>
                <a:cs typeface="Times New Roman"/>
              </a:rPr>
              <a:t>em </a:t>
            </a:r>
            <a:r>
              <a:rPr sz="2400" spc="10" dirty="0">
                <a:latin typeface="Times New Roman"/>
                <a:cs typeface="Times New Roman"/>
              </a:rPr>
              <a:t>cada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intervalo.</a:t>
            </a:r>
            <a:endParaRPr sz="2400">
              <a:latin typeface="Times New Roman"/>
              <a:cs typeface="Times New Roman"/>
            </a:endParaRPr>
          </a:p>
          <a:p>
            <a:pPr marL="516916" algn="just">
              <a:spcBef>
                <a:spcPts val="615"/>
              </a:spcBef>
            </a:pPr>
            <a:r>
              <a:rPr sz="1650" spc="830" dirty="0">
                <a:solidFill>
                  <a:srgbClr val="6400FF"/>
                </a:solidFill>
                <a:latin typeface="Times New Roman"/>
                <a:cs typeface="Times New Roman"/>
              </a:rPr>
              <a:t>8</a:t>
            </a:r>
            <a:r>
              <a:rPr sz="1650" spc="35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Um </a:t>
            </a:r>
            <a:r>
              <a:rPr sz="2400" spc="10" dirty="0">
                <a:latin typeface="Times New Roman"/>
                <a:cs typeface="Times New Roman"/>
              </a:rPr>
              <a:t>total de </a:t>
            </a:r>
            <a:r>
              <a:rPr sz="2400" spc="20" dirty="0">
                <a:latin typeface="Times New Roman"/>
                <a:cs typeface="Times New Roman"/>
              </a:rPr>
              <a:t>400 </a:t>
            </a:r>
            <a:r>
              <a:rPr sz="2400" spc="10" dirty="0">
                <a:latin typeface="Times New Roman"/>
                <a:cs typeface="Times New Roman"/>
              </a:rPr>
              <a:t>intervalos são registrados.</a:t>
            </a:r>
            <a:endParaRPr sz="2400">
              <a:latin typeface="Times New Roman"/>
              <a:cs typeface="Times New Roman"/>
            </a:endParaRPr>
          </a:p>
          <a:p>
            <a:pPr marL="832526" marR="6350" indent="-315611" algn="just">
              <a:lnSpc>
                <a:spcPct val="100800"/>
              </a:lnSpc>
              <a:spcBef>
                <a:spcPts val="585"/>
              </a:spcBef>
            </a:pPr>
            <a:r>
              <a:rPr sz="1650" spc="830" dirty="0">
                <a:solidFill>
                  <a:srgbClr val="6400FF"/>
                </a:solidFill>
                <a:latin typeface="Times New Roman"/>
                <a:cs typeface="Times New Roman"/>
              </a:rPr>
              <a:t>8 </a:t>
            </a:r>
            <a:r>
              <a:rPr sz="2400" spc="-15" dirty="0">
                <a:latin typeface="Times New Roman"/>
                <a:cs typeface="Times New Roman"/>
              </a:rPr>
              <a:t>As </a:t>
            </a:r>
            <a:r>
              <a:rPr sz="2400" b="1" spc="5" dirty="0">
                <a:solidFill>
                  <a:srgbClr val="00009A"/>
                </a:solidFill>
                <a:latin typeface="Times New Roman"/>
                <a:cs typeface="Times New Roman"/>
              </a:rPr>
              <a:t>freqüências </a:t>
            </a:r>
            <a:r>
              <a:rPr sz="2400" b="1" spc="10" dirty="0">
                <a:solidFill>
                  <a:srgbClr val="00009A"/>
                </a:solidFill>
                <a:latin typeface="Times New Roman"/>
                <a:cs typeface="Times New Roman"/>
              </a:rPr>
              <a:t>relativas </a:t>
            </a:r>
            <a:r>
              <a:rPr sz="2400" spc="-15" dirty="0">
                <a:latin typeface="Times New Roman"/>
                <a:cs typeface="Times New Roman"/>
              </a:rPr>
              <a:t>aos </a:t>
            </a:r>
            <a:r>
              <a:rPr sz="2400" spc="10" dirty="0">
                <a:latin typeface="Times New Roman"/>
                <a:cs typeface="Times New Roman"/>
              </a:rPr>
              <a:t>valores observados </a:t>
            </a:r>
            <a:r>
              <a:rPr sz="2400" dirty="0">
                <a:latin typeface="Times New Roman"/>
                <a:cs typeface="Times New Roman"/>
              </a:rPr>
              <a:t>foram:  </a:t>
            </a:r>
            <a:r>
              <a:rPr sz="2400" spc="-30" dirty="0">
                <a:latin typeface="Times New Roman"/>
                <a:cs typeface="Times New Roman"/>
              </a:rPr>
              <a:t>3, </a:t>
            </a:r>
            <a:r>
              <a:rPr sz="2400" spc="10" dirty="0">
                <a:latin typeface="Times New Roman"/>
                <a:cs typeface="Times New Roman"/>
              </a:rPr>
              <a:t>15, 47, 76, 68, 74, 46,  </a:t>
            </a:r>
            <a:r>
              <a:rPr sz="2400" spc="-15" dirty="0">
                <a:latin typeface="Times New Roman"/>
                <a:cs typeface="Times New Roman"/>
              </a:rPr>
              <a:t>39,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15, </a:t>
            </a:r>
            <a:r>
              <a:rPr sz="2400" spc="-30" dirty="0">
                <a:latin typeface="Times New Roman"/>
                <a:cs typeface="Times New Roman"/>
              </a:rPr>
              <a:t>9, </a:t>
            </a:r>
            <a:r>
              <a:rPr sz="2400" spc="10" dirty="0">
                <a:latin typeface="Times New Roman"/>
                <a:cs typeface="Times New Roman"/>
              </a:rPr>
              <a:t>5, 2, </a:t>
            </a:r>
            <a:r>
              <a:rPr sz="2400" spc="15" dirty="0">
                <a:latin typeface="Times New Roman"/>
                <a:cs typeface="Times New Roman"/>
              </a:rPr>
              <a:t>0 </a:t>
            </a:r>
            <a:r>
              <a:rPr sz="2400" spc="10" dirty="0">
                <a:latin typeface="Times New Roman"/>
                <a:cs typeface="Times New Roman"/>
              </a:rPr>
              <a:t>e 1,  </a:t>
            </a:r>
            <a:r>
              <a:rPr sz="2400" spc="5" dirty="0">
                <a:latin typeface="Times New Roman"/>
                <a:cs typeface="Times New Roman"/>
              </a:rPr>
              <a:t>respectivamente.</a:t>
            </a:r>
            <a:endParaRPr sz="2400">
              <a:latin typeface="Times New Roman"/>
              <a:cs typeface="Times New Roman"/>
            </a:endParaRPr>
          </a:p>
          <a:p>
            <a:pPr marL="391814" marR="5081" indent="-379749" algn="just">
              <a:lnSpc>
                <a:spcPct val="91600"/>
              </a:lnSpc>
              <a:spcBef>
                <a:spcPts val="715"/>
              </a:spcBef>
              <a:buClr>
                <a:srgbClr val="FF0000"/>
              </a:buClr>
              <a:buSzPct val="64583"/>
              <a:buFont typeface="IPAPMincho"/>
              <a:buChar char="◆"/>
              <a:tabLst>
                <a:tab pos="392450" algn="l"/>
              </a:tabLst>
            </a:pPr>
            <a:r>
              <a:rPr sz="2400" spc="20" dirty="0">
                <a:latin typeface="Times New Roman"/>
                <a:cs typeface="Times New Roman"/>
              </a:rPr>
              <a:t>A </a:t>
            </a:r>
            <a:r>
              <a:rPr sz="2400" b="1" dirty="0">
                <a:solidFill>
                  <a:srgbClr val="00009A"/>
                </a:solidFill>
                <a:latin typeface="Times New Roman"/>
                <a:cs typeface="Times New Roman"/>
              </a:rPr>
              <a:t>hipótese </a:t>
            </a:r>
            <a:r>
              <a:rPr sz="2400" dirty="0">
                <a:latin typeface="Times New Roman"/>
                <a:cs typeface="Times New Roman"/>
              </a:rPr>
              <a:t>relativa </a:t>
            </a:r>
            <a:r>
              <a:rPr sz="2400" spc="5" dirty="0">
                <a:latin typeface="Times New Roman"/>
                <a:cs typeface="Times New Roman"/>
              </a:rPr>
              <a:t>ao </a:t>
            </a:r>
            <a:r>
              <a:rPr sz="2400" spc="15" dirty="0">
                <a:latin typeface="Times New Roman"/>
                <a:cs typeface="Times New Roman"/>
              </a:rPr>
              <a:t>experimento </a:t>
            </a:r>
            <a:r>
              <a:rPr sz="2400" spc="10" dirty="0">
                <a:latin typeface="Times New Roman"/>
                <a:cs typeface="Times New Roman"/>
              </a:rPr>
              <a:t>é </a:t>
            </a:r>
            <a:r>
              <a:rPr sz="2400" dirty="0">
                <a:latin typeface="Times New Roman"/>
                <a:cs typeface="Times New Roman"/>
              </a:rPr>
              <a:t>verificar </a:t>
            </a:r>
            <a:r>
              <a:rPr sz="2400" spc="10" dirty="0">
                <a:latin typeface="Times New Roman"/>
                <a:cs typeface="Times New Roman"/>
              </a:rPr>
              <a:t>a </a:t>
            </a:r>
            <a:r>
              <a:rPr sz="2850" b="1" spc="-5" dirty="0">
                <a:solidFill>
                  <a:srgbClr val="00009A"/>
                </a:solidFill>
                <a:latin typeface="Times New Roman"/>
                <a:cs typeface="Times New Roman"/>
              </a:rPr>
              <a:t>aderência </a:t>
            </a:r>
            <a:r>
              <a:rPr sz="2850" b="1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dos </a:t>
            </a:r>
            <a:r>
              <a:rPr sz="2400" spc="10" dirty="0">
                <a:latin typeface="Times New Roman"/>
                <a:cs typeface="Times New Roman"/>
              </a:rPr>
              <a:t>dados com relação a </a:t>
            </a:r>
            <a:r>
              <a:rPr sz="2400" spc="15" dirty="0">
                <a:latin typeface="Times New Roman"/>
                <a:cs typeface="Times New Roman"/>
              </a:rPr>
              <a:t>uma </a:t>
            </a:r>
            <a:r>
              <a:rPr sz="2850" b="1" spc="5" dirty="0">
                <a:solidFill>
                  <a:srgbClr val="00009A"/>
                </a:solidFill>
                <a:latin typeface="Times New Roman"/>
                <a:cs typeface="Times New Roman"/>
              </a:rPr>
              <a:t>distribuição </a:t>
            </a:r>
            <a:r>
              <a:rPr sz="2850" b="1" spc="-5" dirty="0">
                <a:solidFill>
                  <a:srgbClr val="00009A"/>
                </a:solidFill>
                <a:latin typeface="Times New Roman"/>
                <a:cs typeface="Times New Roman"/>
              </a:rPr>
              <a:t>de </a:t>
            </a:r>
            <a:r>
              <a:rPr sz="2850" b="1" dirty="0">
                <a:solidFill>
                  <a:srgbClr val="00009A"/>
                </a:solidFill>
                <a:latin typeface="Times New Roman"/>
                <a:cs typeface="Times New Roman"/>
              </a:rPr>
              <a:t>Poisson</a:t>
            </a:r>
            <a:r>
              <a:rPr sz="2400" dirty="0">
                <a:latin typeface="Times New Roman"/>
                <a:cs typeface="Times New Roman"/>
              </a:rPr>
              <a:t>,  </a:t>
            </a:r>
            <a:r>
              <a:rPr sz="2400" spc="-15" dirty="0">
                <a:latin typeface="Times New Roman"/>
                <a:cs typeface="Times New Roman"/>
              </a:rPr>
              <a:t>com </a:t>
            </a:r>
            <a:r>
              <a:rPr sz="2400" spc="165" dirty="0">
                <a:latin typeface="Times New Roman"/>
                <a:cs typeface="Times New Roman"/>
              </a:rPr>
              <a:t>λ </a:t>
            </a:r>
            <a:r>
              <a:rPr sz="2400" spc="15" dirty="0">
                <a:latin typeface="Times New Roman"/>
                <a:cs typeface="Times New Roman"/>
              </a:rPr>
              <a:t>=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4,6.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7004" y="398766"/>
            <a:ext cx="5937250" cy="144116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1">
              <a:spcBef>
                <a:spcPts val="125"/>
              </a:spcBef>
            </a:pPr>
            <a:r>
              <a:rPr spc="15" dirty="0"/>
              <a:t>Teste </a:t>
            </a:r>
            <a:r>
              <a:rPr spc="20" dirty="0"/>
              <a:t>Chi-quadrado </a:t>
            </a:r>
            <a:r>
              <a:rPr spc="5" dirty="0"/>
              <a:t>-</a:t>
            </a:r>
            <a:r>
              <a:rPr spc="-185" dirty="0"/>
              <a:t> </a:t>
            </a:r>
            <a:r>
              <a:rPr spc="5" dirty="0"/>
              <a:t>Exemplo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096165" y="2262378"/>
          <a:ext cx="5714362" cy="5026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48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631"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Número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85420" marR="131445" indent="358140">
                        <a:lnSpc>
                          <a:spcPct val="100600"/>
                        </a:lnSpc>
                        <a:spcBef>
                          <a:spcPts val="310"/>
                        </a:spcBef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de  </a:t>
                      </a:r>
                      <a:r>
                        <a:rPr sz="1700" spc="-5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spc="-6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52400" marR="109220" indent="-13970">
                        <a:lnSpc>
                          <a:spcPts val="2100"/>
                        </a:lnSpc>
                        <a:spcBef>
                          <a:spcPts val="15"/>
                        </a:spcBef>
                      </a:pPr>
                      <a:r>
                        <a:rPr sz="1700" spc="-3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ü</a:t>
                      </a:r>
                      <a:r>
                        <a:rPr sz="1700" spc="25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spc="-7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  Observadas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287020" marR="106045" indent="-170815">
                        <a:lnSpc>
                          <a:spcPts val="2100"/>
                        </a:lnSpc>
                        <a:spcBef>
                          <a:spcPts val="15"/>
                        </a:spcBef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700" spc="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700" spc="-10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-5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spc="-10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5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Poisson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89865" marR="99695" indent="-76835">
                        <a:lnSpc>
                          <a:spcPts val="2100"/>
                        </a:lnSpc>
                        <a:spcBef>
                          <a:spcPts val="15"/>
                        </a:spcBef>
                      </a:pPr>
                      <a:r>
                        <a:rPr sz="1700" spc="-3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ü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spc="-7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Esperadas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612">
                <a:tc>
                  <a:txBody>
                    <a:bodyPr/>
                    <a:lstStyle/>
                    <a:p>
                      <a:pPr marL="53975" algn="ctr">
                        <a:lnSpc>
                          <a:spcPts val="205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3975" algn="ctr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397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3975" algn="ctr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397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397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3975" algn="ctr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397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3975" algn="ctr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3975" algn="ctr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4191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4191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41910" algn="ctr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4191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05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47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76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68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74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46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39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514350">
                        <a:lnSpc>
                          <a:spcPts val="205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0,010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14350">
                        <a:lnSpc>
                          <a:spcPct val="100000"/>
                        </a:lnSpc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0,046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143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0,107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14350">
                        <a:lnSpc>
                          <a:spcPct val="100000"/>
                        </a:lnSpc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0,163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143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0,187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143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0,173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14350">
                        <a:lnSpc>
                          <a:spcPct val="100000"/>
                        </a:lnSpc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0,132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143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0,087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14350">
                        <a:lnSpc>
                          <a:spcPct val="100000"/>
                        </a:lnSpc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0,050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14350">
                        <a:lnSpc>
                          <a:spcPct val="100000"/>
                        </a:lnSpc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0,025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137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0,012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137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0,005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13715">
                        <a:lnSpc>
                          <a:spcPct val="100000"/>
                        </a:lnSpc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0,002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137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0,001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50"/>
                        </a:lnSpc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4,0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18,4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42,8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65,2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74,8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69,2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52,8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34,8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20,0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10,0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4,8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2,0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0,8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0,4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7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2050"/>
                        </a:lnSpc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400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ts val="2050"/>
                        </a:lnSpc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400,0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945532" y="1847496"/>
            <a:ext cx="657987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1">
              <a:spcBef>
                <a:spcPts val="130"/>
              </a:spcBef>
            </a:pPr>
            <a:r>
              <a:rPr sz="2400" spc="5" dirty="0">
                <a:latin typeface="Times New Roman"/>
                <a:cs typeface="Times New Roman"/>
              </a:rPr>
              <a:t>Distribuições </a:t>
            </a:r>
            <a:r>
              <a:rPr sz="2400" spc="-15" dirty="0">
                <a:latin typeface="Times New Roman"/>
                <a:cs typeface="Times New Roman"/>
              </a:rPr>
              <a:t>das </a:t>
            </a:r>
            <a:r>
              <a:rPr sz="2400" spc="10" dirty="0">
                <a:latin typeface="Times New Roman"/>
                <a:cs typeface="Times New Roman"/>
              </a:rPr>
              <a:t>freqüências observadas 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esperadas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7004" y="398766"/>
            <a:ext cx="5937250" cy="144116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1">
              <a:spcBef>
                <a:spcPts val="125"/>
              </a:spcBef>
            </a:pPr>
            <a:r>
              <a:rPr spc="15" dirty="0"/>
              <a:t>Teste </a:t>
            </a:r>
            <a:r>
              <a:rPr spc="20" dirty="0"/>
              <a:t>Chi-quadrado </a:t>
            </a:r>
            <a:r>
              <a:rPr spc="5" dirty="0"/>
              <a:t>-</a:t>
            </a:r>
            <a:r>
              <a:rPr spc="-185" dirty="0"/>
              <a:t> </a:t>
            </a:r>
            <a:r>
              <a:rPr spc="5" dirty="0"/>
              <a:t>Exemplo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43372" y="1851624"/>
            <a:ext cx="3012440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sz="2200" b="1" spc="-5" dirty="0">
                <a:latin typeface="Times New Roman"/>
                <a:cs typeface="Times New Roman"/>
              </a:rPr>
              <a:t>Teste </a:t>
            </a:r>
            <a:r>
              <a:rPr sz="2200" b="1" dirty="0">
                <a:latin typeface="Times New Roman"/>
                <a:cs typeface="Times New Roman"/>
              </a:rPr>
              <a:t>de aderência</a:t>
            </a:r>
            <a:r>
              <a:rPr sz="2200" b="1" spc="-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visual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11100" y="2762250"/>
            <a:ext cx="3707129" cy="2989580"/>
            <a:chOff x="2929127" y="2762250"/>
            <a:chExt cx="3707129" cy="2989580"/>
          </a:xfrm>
        </p:grpSpPr>
        <p:sp>
          <p:nvSpPr>
            <p:cNvPr id="10" name="object 10"/>
            <p:cNvSpPr/>
            <p:nvPr/>
          </p:nvSpPr>
          <p:spPr>
            <a:xfrm>
              <a:off x="2997695" y="2769107"/>
              <a:ext cx="3632200" cy="2898775"/>
            </a:xfrm>
            <a:custGeom>
              <a:avLst/>
              <a:gdLst/>
              <a:ahLst/>
              <a:cxnLst/>
              <a:rect l="l" t="t" r="r" b="b"/>
              <a:pathLst>
                <a:path w="3632200" h="2898775">
                  <a:moveTo>
                    <a:pt x="3631704" y="0"/>
                  </a:moveTo>
                  <a:lnTo>
                    <a:pt x="0" y="0"/>
                  </a:lnTo>
                  <a:lnTo>
                    <a:pt x="0" y="2830068"/>
                  </a:lnTo>
                  <a:lnTo>
                    <a:pt x="0" y="2857500"/>
                  </a:lnTo>
                  <a:lnTo>
                    <a:pt x="0" y="2898648"/>
                  </a:lnTo>
                  <a:lnTo>
                    <a:pt x="3465576" y="2898648"/>
                  </a:lnTo>
                  <a:lnTo>
                    <a:pt x="3465576" y="2857500"/>
                  </a:lnTo>
                  <a:lnTo>
                    <a:pt x="3549408" y="2857500"/>
                  </a:lnTo>
                  <a:lnTo>
                    <a:pt x="3549408" y="2898648"/>
                  </a:lnTo>
                  <a:lnTo>
                    <a:pt x="3631704" y="2898648"/>
                  </a:lnTo>
                  <a:lnTo>
                    <a:pt x="3631704" y="2857500"/>
                  </a:lnTo>
                  <a:lnTo>
                    <a:pt x="3631704" y="2830068"/>
                  </a:lnTo>
                  <a:lnTo>
                    <a:pt x="3631704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99231" y="5321807"/>
              <a:ext cx="3630295" cy="0"/>
            </a:xfrm>
            <a:custGeom>
              <a:avLst/>
              <a:gdLst/>
              <a:ahLst/>
              <a:cxnLst/>
              <a:rect l="l" t="t" r="r" b="b"/>
              <a:pathLst>
                <a:path w="3630295">
                  <a:moveTo>
                    <a:pt x="0" y="0"/>
                  </a:moveTo>
                  <a:lnTo>
                    <a:pt x="3630167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99231" y="4946904"/>
              <a:ext cx="3630295" cy="0"/>
            </a:xfrm>
            <a:custGeom>
              <a:avLst/>
              <a:gdLst/>
              <a:ahLst/>
              <a:cxnLst/>
              <a:rect l="l" t="t" r="r" b="b"/>
              <a:pathLst>
                <a:path w="3630295">
                  <a:moveTo>
                    <a:pt x="0" y="0"/>
                  </a:moveTo>
                  <a:lnTo>
                    <a:pt x="3630167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99231" y="4226052"/>
              <a:ext cx="3630295" cy="0"/>
            </a:xfrm>
            <a:custGeom>
              <a:avLst/>
              <a:gdLst/>
              <a:ahLst/>
              <a:cxnLst/>
              <a:rect l="l" t="t" r="r" b="b"/>
              <a:pathLst>
                <a:path w="3630295">
                  <a:moveTo>
                    <a:pt x="0" y="0"/>
                  </a:moveTo>
                  <a:lnTo>
                    <a:pt x="1912619" y="0"/>
                  </a:lnTo>
                </a:path>
                <a:path w="3630295">
                  <a:moveTo>
                    <a:pt x="1996439" y="0"/>
                  </a:moveTo>
                  <a:lnTo>
                    <a:pt x="3630168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99231" y="2769108"/>
              <a:ext cx="3630295" cy="2898775"/>
            </a:xfrm>
            <a:custGeom>
              <a:avLst/>
              <a:gdLst/>
              <a:ahLst/>
              <a:cxnLst/>
              <a:rect l="l" t="t" r="r" b="b"/>
              <a:pathLst>
                <a:path w="3630295" h="2898775">
                  <a:moveTo>
                    <a:pt x="0" y="0"/>
                  </a:moveTo>
                  <a:lnTo>
                    <a:pt x="3630167" y="0"/>
                  </a:lnTo>
                  <a:lnTo>
                    <a:pt x="3630167" y="2898647"/>
                  </a:lnTo>
                  <a:lnTo>
                    <a:pt x="0" y="2898647"/>
                  </a:lnTo>
                  <a:lnTo>
                    <a:pt x="0" y="0"/>
                  </a:lnTo>
                </a:path>
              </a:pathLst>
            </a:custGeom>
            <a:ln w="13716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29127" y="2769108"/>
              <a:ext cx="70485" cy="2898775"/>
            </a:xfrm>
            <a:custGeom>
              <a:avLst/>
              <a:gdLst/>
              <a:ahLst/>
              <a:cxnLst/>
              <a:rect l="l" t="t" r="r" b="b"/>
              <a:pathLst>
                <a:path w="70485" h="2898775">
                  <a:moveTo>
                    <a:pt x="70103" y="0"/>
                  </a:moveTo>
                  <a:lnTo>
                    <a:pt x="70103" y="2898647"/>
                  </a:lnTo>
                </a:path>
                <a:path w="70485" h="2898775">
                  <a:moveTo>
                    <a:pt x="0" y="2898647"/>
                  </a:moveTo>
                  <a:lnTo>
                    <a:pt x="70103" y="2898647"/>
                  </a:lnTo>
                </a:path>
                <a:path w="70485" h="2898775">
                  <a:moveTo>
                    <a:pt x="0" y="2552700"/>
                  </a:moveTo>
                  <a:lnTo>
                    <a:pt x="70103" y="2552700"/>
                  </a:lnTo>
                </a:path>
                <a:path w="70485" h="2898775">
                  <a:moveTo>
                    <a:pt x="0" y="2177795"/>
                  </a:moveTo>
                  <a:lnTo>
                    <a:pt x="70103" y="2177795"/>
                  </a:lnTo>
                </a:path>
                <a:path w="70485" h="2898775">
                  <a:moveTo>
                    <a:pt x="0" y="1816607"/>
                  </a:moveTo>
                  <a:lnTo>
                    <a:pt x="70103" y="1816607"/>
                  </a:lnTo>
                </a:path>
                <a:path w="70485" h="2898775">
                  <a:moveTo>
                    <a:pt x="0" y="1456943"/>
                  </a:moveTo>
                  <a:lnTo>
                    <a:pt x="70103" y="1456943"/>
                  </a:lnTo>
                </a:path>
                <a:path w="70485" h="2898775">
                  <a:moveTo>
                    <a:pt x="0" y="1095755"/>
                  </a:moveTo>
                  <a:lnTo>
                    <a:pt x="70103" y="1095755"/>
                  </a:lnTo>
                </a:path>
                <a:path w="70485" h="2898775">
                  <a:moveTo>
                    <a:pt x="0" y="720851"/>
                  </a:moveTo>
                  <a:lnTo>
                    <a:pt x="70103" y="720851"/>
                  </a:lnTo>
                </a:path>
                <a:path w="70485" h="2898775">
                  <a:moveTo>
                    <a:pt x="0" y="374903"/>
                  </a:moveTo>
                  <a:lnTo>
                    <a:pt x="70103" y="374903"/>
                  </a:lnTo>
                </a:path>
                <a:path w="70485" h="2898775">
                  <a:moveTo>
                    <a:pt x="0" y="0"/>
                  </a:moveTo>
                  <a:lnTo>
                    <a:pt x="70103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99231" y="5667755"/>
              <a:ext cx="3630295" cy="0"/>
            </a:xfrm>
            <a:custGeom>
              <a:avLst/>
              <a:gdLst/>
              <a:ahLst/>
              <a:cxnLst/>
              <a:rect l="l" t="t" r="r" b="b"/>
              <a:pathLst>
                <a:path w="3630295">
                  <a:moveTo>
                    <a:pt x="0" y="0"/>
                  </a:moveTo>
                  <a:lnTo>
                    <a:pt x="3186683" y="0"/>
                  </a:lnTo>
                </a:path>
                <a:path w="3630295">
                  <a:moveTo>
                    <a:pt x="3270504" y="0"/>
                  </a:moveTo>
                  <a:lnTo>
                    <a:pt x="3464052" y="0"/>
                  </a:lnTo>
                </a:path>
                <a:path w="3630295">
                  <a:moveTo>
                    <a:pt x="3547872" y="0"/>
                  </a:moveTo>
                  <a:lnTo>
                    <a:pt x="3630168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99231" y="5667755"/>
              <a:ext cx="3630295" cy="83820"/>
            </a:xfrm>
            <a:custGeom>
              <a:avLst/>
              <a:gdLst/>
              <a:ahLst/>
              <a:cxnLst/>
              <a:rect l="l" t="t" r="r" b="b"/>
              <a:pathLst>
                <a:path w="3630295" h="83820">
                  <a:moveTo>
                    <a:pt x="0" y="83820"/>
                  </a:moveTo>
                  <a:lnTo>
                    <a:pt x="0" y="0"/>
                  </a:lnTo>
                </a:path>
                <a:path w="3630295" h="83820">
                  <a:moveTo>
                    <a:pt x="277368" y="83820"/>
                  </a:moveTo>
                  <a:lnTo>
                    <a:pt x="277368" y="0"/>
                  </a:lnTo>
                </a:path>
                <a:path w="3630295" h="83820">
                  <a:moveTo>
                    <a:pt x="527303" y="83820"/>
                  </a:moveTo>
                  <a:lnTo>
                    <a:pt x="527303" y="0"/>
                  </a:lnTo>
                </a:path>
                <a:path w="3630295" h="83820">
                  <a:moveTo>
                    <a:pt x="789432" y="83820"/>
                  </a:moveTo>
                  <a:lnTo>
                    <a:pt x="789432" y="0"/>
                  </a:lnTo>
                </a:path>
                <a:path w="3630295" h="83820">
                  <a:moveTo>
                    <a:pt x="1039368" y="83820"/>
                  </a:moveTo>
                  <a:lnTo>
                    <a:pt x="1039368" y="0"/>
                  </a:lnTo>
                </a:path>
                <a:path w="3630295" h="83820">
                  <a:moveTo>
                    <a:pt x="1303020" y="83820"/>
                  </a:moveTo>
                  <a:lnTo>
                    <a:pt x="1303020" y="0"/>
                  </a:lnTo>
                </a:path>
                <a:path w="3630295" h="83820">
                  <a:moveTo>
                    <a:pt x="1551432" y="83820"/>
                  </a:moveTo>
                  <a:lnTo>
                    <a:pt x="1551432" y="0"/>
                  </a:lnTo>
                </a:path>
                <a:path w="3630295" h="83820">
                  <a:moveTo>
                    <a:pt x="1828800" y="83820"/>
                  </a:moveTo>
                  <a:lnTo>
                    <a:pt x="1828800" y="0"/>
                  </a:lnTo>
                </a:path>
                <a:path w="3630295" h="83820">
                  <a:moveTo>
                    <a:pt x="2078735" y="83820"/>
                  </a:moveTo>
                  <a:lnTo>
                    <a:pt x="2078735" y="0"/>
                  </a:lnTo>
                </a:path>
                <a:path w="3630295" h="83820">
                  <a:moveTo>
                    <a:pt x="2342388" y="83820"/>
                  </a:moveTo>
                  <a:lnTo>
                    <a:pt x="2342388" y="0"/>
                  </a:lnTo>
                </a:path>
                <a:path w="3630295" h="83820">
                  <a:moveTo>
                    <a:pt x="2592324" y="83820"/>
                  </a:moveTo>
                  <a:lnTo>
                    <a:pt x="2592324" y="0"/>
                  </a:lnTo>
                </a:path>
                <a:path w="3630295" h="83820">
                  <a:moveTo>
                    <a:pt x="2854452" y="83820"/>
                  </a:moveTo>
                  <a:lnTo>
                    <a:pt x="2854452" y="0"/>
                  </a:lnTo>
                </a:path>
                <a:path w="3630295" h="83820">
                  <a:moveTo>
                    <a:pt x="3104388" y="83820"/>
                  </a:moveTo>
                  <a:lnTo>
                    <a:pt x="3104388" y="0"/>
                  </a:lnTo>
                </a:path>
                <a:path w="3630295" h="83820">
                  <a:moveTo>
                    <a:pt x="3381755" y="83820"/>
                  </a:moveTo>
                  <a:lnTo>
                    <a:pt x="3381755" y="0"/>
                  </a:lnTo>
                </a:path>
                <a:path w="3630295" h="83820">
                  <a:moveTo>
                    <a:pt x="3630167" y="83820"/>
                  </a:moveTo>
                  <a:lnTo>
                    <a:pt x="3630167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37915" y="2921507"/>
              <a:ext cx="3368040" cy="2746375"/>
            </a:xfrm>
            <a:custGeom>
              <a:avLst/>
              <a:gdLst/>
              <a:ahLst/>
              <a:cxnLst/>
              <a:rect l="l" t="t" r="r" b="b"/>
              <a:pathLst>
                <a:path w="3368040" h="2746375">
                  <a:moveTo>
                    <a:pt x="0" y="2650236"/>
                  </a:moveTo>
                  <a:lnTo>
                    <a:pt x="263651" y="2205228"/>
                  </a:lnTo>
                  <a:lnTo>
                    <a:pt x="512063" y="1054608"/>
                  </a:lnTo>
                  <a:lnTo>
                    <a:pt x="775715" y="0"/>
                  </a:lnTo>
                  <a:lnTo>
                    <a:pt x="1025651" y="277368"/>
                  </a:lnTo>
                  <a:lnTo>
                    <a:pt x="1289304" y="70104"/>
                  </a:lnTo>
                  <a:lnTo>
                    <a:pt x="1539239" y="1082040"/>
                  </a:lnTo>
                  <a:lnTo>
                    <a:pt x="1815084" y="1331975"/>
                  </a:lnTo>
                  <a:lnTo>
                    <a:pt x="2065020" y="2205228"/>
                  </a:lnTo>
                  <a:lnTo>
                    <a:pt x="2327148" y="2427732"/>
                  </a:lnTo>
                  <a:lnTo>
                    <a:pt x="2577084" y="2580132"/>
                  </a:lnTo>
                  <a:lnTo>
                    <a:pt x="2840736" y="2677668"/>
                  </a:lnTo>
                  <a:lnTo>
                    <a:pt x="3090672" y="2746247"/>
                  </a:lnTo>
                  <a:lnTo>
                    <a:pt x="3368040" y="2718816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37916" y="2935223"/>
              <a:ext cx="3284220" cy="2733040"/>
            </a:xfrm>
            <a:custGeom>
              <a:avLst/>
              <a:gdLst/>
              <a:ahLst/>
              <a:cxnLst/>
              <a:rect l="l" t="t" r="r" b="b"/>
              <a:pathLst>
                <a:path w="3284220" h="2733040">
                  <a:moveTo>
                    <a:pt x="54864" y="2510028"/>
                  </a:moveTo>
                  <a:lnTo>
                    <a:pt x="41148" y="2497836"/>
                  </a:lnTo>
                  <a:lnTo>
                    <a:pt x="0" y="2593848"/>
                  </a:lnTo>
                  <a:lnTo>
                    <a:pt x="13716" y="2607564"/>
                  </a:lnTo>
                  <a:lnTo>
                    <a:pt x="54864" y="2510028"/>
                  </a:lnTo>
                  <a:close/>
                </a:path>
                <a:path w="3284220" h="2733040">
                  <a:moveTo>
                    <a:pt x="97536" y="2427732"/>
                  </a:moveTo>
                  <a:lnTo>
                    <a:pt x="82296" y="2414016"/>
                  </a:lnTo>
                  <a:lnTo>
                    <a:pt x="68580" y="2441448"/>
                  </a:lnTo>
                  <a:lnTo>
                    <a:pt x="82296" y="2455164"/>
                  </a:lnTo>
                  <a:lnTo>
                    <a:pt x="97536" y="2427732"/>
                  </a:lnTo>
                  <a:close/>
                </a:path>
                <a:path w="3284220" h="2733040">
                  <a:moveTo>
                    <a:pt x="138684" y="2359152"/>
                  </a:moveTo>
                  <a:lnTo>
                    <a:pt x="124968" y="2343912"/>
                  </a:lnTo>
                  <a:lnTo>
                    <a:pt x="111252" y="2371344"/>
                  </a:lnTo>
                  <a:lnTo>
                    <a:pt x="124968" y="2386584"/>
                  </a:lnTo>
                  <a:lnTo>
                    <a:pt x="138684" y="2359152"/>
                  </a:lnTo>
                  <a:close/>
                </a:path>
                <a:path w="3284220" h="2733040">
                  <a:moveTo>
                    <a:pt x="207264" y="2205228"/>
                  </a:moveTo>
                  <a:lnTo>
                    <a:pt x="193548" y="2191512"/>
                  </a:lnTo>
                  <a:lnTo>
                    <a:pt x="152400" y="2275332"/>
                  </a:lnTo>
                  <a:lnTo>
                    <a:pt x="166116" y="2289048"/>
                  </a:lnTo>
                  <a:lnTo>
                    <a:pt x="207264" y="2205228"/>
                  </a:lnTo>
                  <a:close/>
                </a:path>
                <a:path w="3284220" h="2733040">
                  <a:moveTo>
                    <a:pt x="249936" y="2136648"/>
                  </a:moveTo>
                  <a:lnTo>
                    <a:pt x="220980" y="2122932"/>
                  </a:lnTo>
                  <a:lnTo>
                    <a:pt x="207264" y="2136648"/>
                  </a:lnTo>
                  <a:lnTo>
                    <a:pt x="236220" y="2150364"/>
                  </a:lnTo>
                  <a:lnTo>
                    <a:pt x="249936" y="2136648"/>
                  </a:lnTo>
                  <a:close/>
                </a:path>
                <a:path w="3284220" h="2733040">
                  <a:moveTo>
                    <a:pt x="304800" y="1984248"/>
                  </a:moveTo>
                  <a:lnTo>
                    <a:pt x="291084" y="1970532"/>
                  </a:lnTo>
                  <a:lnTo>
                    <a:pt x="267563" y="2052828"/>
                  </a:lnTo>
                  <a:lnTo>
                    <a:pt x="263652" y="2052828"/>
                  </a:lnTo>
                  <a:lnTo>
                    <a:pt x="263652" y="2066544"/>
                  </a:lnTo>
                  <a:lnTo>
                    <a:pt x="277368" y="2081784"/>
                  </a:lnTo>
                  <a:lnTo>
                    <a:pt x="304800" y="1984248"/>
                  </a:lnTo>
                  <a:close/>
                </a:path>
                <a:path w="3284220" h="2733040">
                  <a:moveTo>
                    <a:pt x="332232" y="1900428"/>
                  </a:moveTo>
                  <a:lnTo>
                    <a:pt x="318516" y="1872996"/>
                  </a:lnTo>
                  <a:lnTo>
                    <a:pt x="304800" y="1914144"/>
                  </a:lnTo>
                  <a:lnTo>
                    <a:pt x="318516" y="1927860"/>
                  </a:lnTo>
                  <a:lnTo>
                    <a:pt x="332232" y="1900428"/>
                  </a:lnTo>
                  <a:close/>
                </a:path>
                <a:path w="3284220" h="2733040">
                  <a:moveTo>
                    <a:pt x="347472" y="1816608"/>
                  </a:moveTo>
                  <a:lnTo>
                    <a:pt x="332232" y="1816608"/>
                  </a:lnTo>
                  <a:lnTo>
                    <a:pt x="332232" y="1845564"/>
                  </a:lnTo>
                  <a:lnTo>
                    <a:pt x="347472" y="1845564"/>
                  </a:lnTo>
                  <a:lnTo>
                    <a:pt x="347472" y="1816608"/>
                  </a:lnTo>
                  <a:close/>
                </a:path>
                <a:path w="3284220" h="2733040">
                  <a:moveTo>
                    <a:pt x="388620" y="1650492"/>
                  </a:moveTo>
                  <a:lnTo>
                    <a:pt x="374904" y="1636776"/>
                  </a:lnTo>
                  <a:lnTo>
                    <a:pt x="345948" y="1748028"/>
                  </a:lnTo>
                  <a:lnTo>
                    <a:pt x="359664" y="1761744"/>
                  </a:lnTo>
                  <a:lnTo>
                    <a:pt x="388620" y="1650492"/>
                  </a:lnTo>
                  <a:close/>
                </a:path>
                <a:path w="3284220" h="2733040">
                  <a:moveTo>
                    <a:pt x="416052" y="1568196"/>
                  </a:moveTo>
                  <a:lnTo>
                    <a:pt x="400812" y="1568196"/>
                  </a:lnTo>
                  <a:lnTo>
                    <a:pt x="400812" y="1595628"/>
                  </a:lnTo>
                  <a:lnTo>
                    <a:pt x="416052" y="1595628"/>
                  </a:lnTo>
                  <a:lnTo>
                    <a:pt x="416052" y="1568196"/>
                  </a:lnTo>
                  <a:close/>
                </a:path>
                <a:path w="3284220" h="2733040">
                  <a:moveTo>
                    <a:pt x="443484" y="1484376"/>
                  </a:moveTo>
                  <a:lnTo>
                    <a:pt x="429768" y="1470660"/>
                  </a:lnTo>
                  <a:lnTo>
                    <a:pt x="416052" y="1498092"/>
                  </a:lnTo>
                  <a:lnTo>
                    <a:pt x="429768" y="1513332"/>
                  </a:lnTo>
                  <a:lnTo>
                    <a:pt x="443484" y="1484376"/>
                  </a:lnTo>
                  <a:close/>
                </a:path>
                <a:path w="3284220" h="2733040">
                  <a:moveTo>
                    <a:pt x="484632" y="1331976"/>
                  </a:moveTo>
                  <a:lnTo>
                    <a:pt x="470916" y="1318260"/>
                  </a:lnTo>
                  <a:lnTo>
                    <a:pt x="443484" y="1402080"/>
                  </a:lnTo>
                  <a:lnTo>
                    <a:pt x="457200" y="1415796"/>
                  </a:lnTo>
                  <a:lnTo>
                    <a:pt x="484632" y="1331976"/>
                  </a:lnTo>
                  <a:close/>
                </a:path>
                <a:path w="3284220" h="2733040">
                  <a:moveTo>
                    <a:pt x="512064" y="1248156"/>
                  </a:moveTo>
                  <a:lnTo>
                    <a:pt x="498348" y="1220724"/>
                  </a:lnTo>
                  <a:lnTo>
                    <a:pt x="484632" y="1263396"/>
                  </a:lnTo>
                  <a:lnTo>
                    <a:pt x="498348" y="1277112"/>
                  </a:lnTo>
                  <a:lnTo>
                    <a:pt x="512064" y="1248156"/>
                  </a:lnTo>
                  <a:close/>
                </a:path>
                <a:path w="3284220" h="2733040">
                  <a:moveTo>
                    <a:pt x="554736" y="1097280"/>
                  </a:moveTo>
                  <a:lnTo>
                    <a:pt x="539496" y="1082040"/>
                  </a:lnTo>
                  <a:lnTo>
                    <a:pt x="515912" y="1165860"/>
                  </a:lnTo>
                  <a:lnTo>
                    <a:pt x="512064" y="1165860"/>
                  </a:lnTo>
                  <a:lnTo>
                    <a:pt x="512064" y="1179576"/>
                  </a:lnTo>
                  <a:lnTo>
                    <a:pt x="512064" y="1181100"/>
                  </a:lnTo>
                  <a:lnTo>
                    <a:pt x="513753" y="1181100"/>
                  </a:lnTo>
                  <a:lnTo>
                    <a:pt x="527304" y="1193292"/>
                  </a:lnTo>
                  <a:lnTo>
                    <a:pt x="554736" y="1097280"/>
                  </a:lnTo>
                  <a:close/>
                </a:path>
                <a:path w="3284220" h="2733040">
                  <a:moveTo>
                    <a:pt x="582168" y="1013460"/>
                  </a:moveTo>
                  <a:lnTo>
                    <a:pt x="568452" y="999744"/>
                  </a:lnTo>
                  <a:lnTo>
                    <a:pt x="554736" y="1040892"/>
                  </a:lnTo>
                  <a:lnTo>
                    <a:pt x="568452" y="1054608"/>
                  </a:lnTo>
                  <a:lnTo>
                    <a:pt x="582168" y="1013460"/>
                  </a:lnTo>
                  <a:close/>
                </a:path>
                <a:path w="3284220" h="2733040">
                  <a:moveTo>
                    <a:pt x="609600" y="929640"/>
                  </a:moveTo>
                  <a:lnTo>
                    <a:pt x="595884" y="915924"/>
                  </a:lnTo>
                  <a:lnTo>
                    <a:pt x="582168" y="943356"/>
                  </a:lnTo>
                  <a:lnTo>
                    <a:pt x="595884" y="958596"/>
                  </a:lnTo>
                  <a:lnTo>
                    <a:pt x="609600" y="929640"/>
                  </a:lnTo>
                  <a:close/>
                </a:path>
                <a:path w="3284220" h="2733040">
                  <a:moveTo>
                    <a:pt x="665988" y="763524"/>
                  </a:moveTo>
                  <a:lnTo>
                    <a:pt x="650748" y="749808"/>
                  </a:lnTo>
                  <a:lnTo>
                    <a:pt x="609600" y="861060"/>
                  </a:lnTo>
                  <a:lnTo>
                    <a:pt x="623316" y="874776"/>
                  </a:lnTo>
                  <a:lnTo>
                    <a:pt x="665988" y="763524"/>
                  </a:lnTo>
                  <a:close/>
                </a:path>
                <a:path w="3284220" h="2733040">
                  <a:moveTo>
                    <a:pt x="678167" y="693432"/>
                  </a:moveTo>
                  <a:lnTo>
                    <a:pt x="664451" y="693432"/>
                  </a:lnTo>
                  <a:lnTo>
                    <a:pt x="664451" y="722388"/>
                  </a:lnTo>
                  <a:lnTo>
                    <a:pt x="678167" y="722388"/>
                  </a:lnTo>
                  <a:lnTo>
                    <a:pt x="678167" y="693432"/>
                  </a:lnTo>
                  <a:close/>
                </a:path>
                <a:path w="3284220" h="2733040">
                  <a:moveTo>
                    <a:pt x="707123" y="609612"/>
                  </a:moveTo>
                  <a:lnTo>
                    <a:pt x="693407" y="609612"/>
                  </a:lnTo>
                  <a:lnTo>
                    <a:pt x="693407" y="638568"/>
                  </a:lnTo>
                  <a:lnTo>
                    <a:pt x="707123" y="638568"/>
                  </a:lnTo>
                  <a:lnTo>
                    <a:pt x="707123" y="609612"/>
                  </a:lnTo>
                  <a:close/>
                </a:path>
                <a:path w="3284220" h="2733040">
                  <a:moveTo>
                    <a:pt x="762000" y="458724"/>
                  </a:moveTo>
                  <a:lnTo>
                    <a:pt x="748284" y="445008"/>
                  </a:lnTo>
                  <a:lnTo>
                    <a:pt x="720852" y="527304"/>
                  </a:lnTo>
                  <a:lnTo>
                    <a:pt x="734568" y="541020"/>
                  </a:lnTo>
                  <a:lnTo>
                    <a:pt x="762000" y="458724"/>
                  </a:lnTo>
                  <a:close/>
                </a:path>
                <a:path w="3284220" h="2733040">
                  <a:moveTo>
                    <a:pt x="845820" y="292608"/>
                  </a:moveTo>
                  <a:lnTo>
                    <a:pt x="816864" y="277368"/>
                  </a:lnTo>
                  <a:lnTo>
                    <a:pt x="762000" y="361188"/>
                  </a:lnTo>
                  <a:lnTo>
                    <a:pt x="768858" y="368046"/>
                  </a:lnTo>
                  <a:lnTo>
                    <a:pt x="762000" y="388620"/>
                  </a:lnTo>
                  <a:lnTo>
                    <a:pt x="775716" y="402336"/>
                  </a:lnTo>
                  <a:lnTo>
                    <a:pt x="782574" y="381762"/>
                  </a:lnTo>
                  <a:lnTo>
                    <a:pt x="789432" y="388620"/>
                  </a:lnTo>
                  <a:lnTo>
                    <a:pt x="845820" y="292608"/>
                  </a:lnTo>
                  <a:close/>
                </a:path>
                <a:path w="3284220" h="2733040">
                  <a:moveTo>
                    <a:pt x="900684" y="222504"/>
                  </a:moveTo>
                  <a:lnTo>
                    <a:pt x="886968" y="208788"/>
                  </a:lnTo>
                  <a:lnTo>
                    <a:pt x="873252" y="236220"/>
                  </a:lnTo>
                  <a:lnTo>
                    <a:pt x="886968" y="249936"/>
                  </a:lnTo>
                  <a:lnTo>
                    <a:pt x="900684" y="222504"/>
                  </a:lnTo>
                  <a:close/>
                </a:path>
                <a:path w="3284220" h="2733040">
                  <a:moveTo>
                    <a:pt x="943343" y="138684"/>
                  </a:moveTo>
                  <a:lnTo>
                    <a:pt x="928116" y="124968"/>
                  </a:lnTo>
                  <a:lnTo>
                    <a:pt x="914400" y="153924"/>
                  </a:lnTo>
                  <a:lnTo>
                    <a:pt x="928116" y="181356"/>
                  </a:lnTo>
                  <a:lnTo>
                    <a:pt x="943343" y="138684"/>
                  </a:lnTo>
                  <a:close/>
                </a:path>
                <a:path w="3284220" h="2733040">
                  <a:moveTo>
                    <a:pt x="1094232" y="70104"/>
                  </a:moveTo>
                  <a:lnTo>
                    <a:pt x="1030922" y="27901"/>
                  </a:lnTo>
                  <a:lnTo>
                    <a:pt x="1039368" y="15240"/>
                  </a:lnTo>
                  <a:lnTo>
                    <a:pt x="1011936" y="0"/>
                  </a:lnTo>
                  <a:lnTo>
                    <a:pt x="955548" y="83820"/>
                  </a:lnTo>
                  <a:lnTo>
                    <a:pt x="984504" y="97536"/>
                  </a:lnTo>
                  <a:lnTo>
                    <a:pt x="1013663" y="53784"/>
                  </a:lnTo>
                  <a:lnTo>
                    <a:pt x="1080516" y="97536"/>
                  </a:lnTo>
                  <a:lnTo>
                    <a:pt x="1094232" y="70104"/>
                  </a:lnTo>
                  <a:close/>
                </a:path>
                <a:path w="3284220" h="2733040">
                  <a:moveTo>
                    <a:pt x="1178039" y="124968"/>
                  </a:moveTo>
                  <a:lnTo>
                    <a:pt x="1164336" y="111252"/>
                  </a:lnTo>
                  <a:lnTo>
                    <a:pt x="1135380" y="97536"/>
                  </a:lnTo>
                  <a:lnTo>
                    <a:pt x="1150607" y="111252"/>
                  </a:lnTo>
                  <a:lnTo>
                    <a:pt x="1178039" y="124968"/>
                  </a:lnTo>
                  <a:close/>
                </a:path>
                <a:path w="3284220" h="2733040">
                  <a:moveTo>
                    <a:pt x="1246632" y="181356"/>
                  </a:moveTo>
                  <a:lnTo>
                    <a:pt x="1219200" y="153924"/>
                  </a:lnTo>
                  <a:lnTo>
                    <a:pt x="1205484" y="181356"/>
                  </a:lnTo>
                  <a:lnTo>
                    <a:pt x="1232916" y="195072"/>
                  </a:lnTo>
                  <a:lnTo>
                    <a:pt x="1246632" y="181356"/>
                  </a:lnTo>
                  <a:close/>
                </a:path>
                <a:path w="3284220" h="2733040">
                  <a:moveTo>
                    <a:pt x="1344168" y="304800"/>
                  </a:moveTo>
                  <a:lnTo>
                    <a:pt x="1306741" y="217512"/>
                  </a:lnTo>
                  <a:lnTo>
                    <a:pt x="1316736" y="222504"/>
                  </a:lnTo>
                  <a:lnTo>
                    <a:pt x="1303007" y="208788"/>
                  </a:lnTo>
                  <a:lnTo>
                    <a:pt x="1289304" y="195072"/>
                  </a:lnTo>
                  <a:lnTo>
                    <a:pt x="1293101" y="204101"/>
                  </a:lnTo>
                  <a:lnTo>
                    <a:pt x="1274064" y="195072"/>
                  </a:lnTo>
                  <a:lnTo>
                    <a:pt x="1289304" y="208788"/>
                  </a:lnTo>
                  <a:lnTo>
                    <a:pt x="1296631" y="212458"/>
                  </a:lnTo>
                  <a:lnTo>
                    <a:pt x="1330439" y="292608"/>
                  </a:lnTo>
                  <a:lnTo>
                    <a:pt x="1344168" y="304800"/>
                  </a:lnTo>
                  <a:close/>
                </a:path>
                <a:path w="3284220" h="2733040">
                  <a:moveTo>
                    <a:pt x="1371600" y="388620"/>
                  </a:moveTo>
                  <a:lnTo>
                    <a:pt x="1357884" y="347472"/>
                  </a:lnTo>
                  <a:lnTo>
                    <a:pt x="1344168" y="333756"/>
                  </a:lnTo>
                  <a:lnTo>
                    <a:pt x="1371600" y="388620"/>
                  </a:lnTo>
                  <a:close/>
                </a:path>
                <a:path w="3284220" h="2733040">
                  <a:moveTo>
                    <a:pt x="1400543" y="443484"/>
                  </a:moveTo>
                  <a:lnTo>
                    <a:pt x="1385316" y="443484"/>
                  </a:lnTo>
                  <a:lnTo>
                    <a:pt x="1385316" y="472440"/>
                  </a:lnTo>
                  <a:lnTo>
                    <a:pt x="1400543" y="472440"/>
                  </a:lnTo>
                  <a:lnTo>
                    <a:pt x="1400543" y="443484"/>
                  </a:lnTo>
                  <a:close/>
                </a:path>
                <a:path w="3284220" h="2733040">
                  <a:moveTo>
                    <a:pt x="1469136" y="624840"/>
                  </a:moveTo>
                  <a:lnTo>
                    <a:pt x="1427975" y="527304"/>
                  </a:lnTo>
                  <a:lnTo>
                    <a:pt x="1412748" y="513588"/>
                  </a:lnTo>
                  <a:lnTo>
                    <a:pt x="1455407" y="611124"/>
                  </a:lnTo>
                  <a:lnTo>
                    <a:pt x="1469136" y="624840"/>
                  </a:lnTo>
                  <a:close/>
                </a:path>
                <a:path w="3284220" h="2733040">
                  <a:moveTo>
                    <a:pt x="1496568" y="708660"/>
                  </a:moveTo>
                  <a:lnTo>
                    <a:pt x="1482839" y="681228"/>
                  </a:lnTo>
                  <a:lnTo>
                    <a:pt x="1469136" y="665988"/>
                  </a:lnTo>
                  <a:lnTo>
                    <a:pt x="1482839" y="693420"/>
                  </a:lnTo>
                  <a:lnTo>
                    <a:pt x="1496568" y="708660"/>
                  </a:lnTo>
                  <a:close/>
                </a:path>
                <a:path w="3284220" h="2733040">
                  <a:moveTo>
                    <a:pt x="1524000" y="748284"/>
                  </a:moveTo>
                  <a:lnTo>
                    <a:pt x="1510284" y="748284"/>
                  </a:lnTo>
                  <a:lnTo>
                    <a:pt x="1510284" y="777240"/>
                  </a:lnTo>
                  <a:lnTo>
                    <a:pt x="1524000" y="777240"/>
                  </a:lnTo>
                  <a:lnTo>
                    <a:pt x="1524000" y="748284"/>
                  </a:lnTo>
                  <a:close/>
                </a:path>
                <a:path w="3284220" h="2733040">
                  <a:moveTo>
                    <a:pt x="1560639" y="835596"/>
                  </a:moveTo>
                  <a:lnTo>
                    <a:pt x="1539227" y="790968"/>
                  </a:lnTo>
                  <a:lnTo>
                    <a:pt x="1551419" y="819924"/>
                  </a:lnTo>
                  <a:lnTo>
                    <a:pt x="1560639" y="835596"/>
                  </a:lnTo>
                  <a:close/>
                </a:path>
                <a:path w="3284220" h="2733040">
                  <a:moveTo>
                    <a:pt x="1607807" y="915936"/>
                  </a:moveTo>
                  <a:lnTo>
                    <a:pt x="1560639" y="835596"/>
                  </a:lnTo>
                  <a:lnTo>
                    <a:pt x="1592567" y="902220"/>
                  </a:lnTo>
                  <a:lnTo>
                    <a:pt x="1607807" y="915936"/>
                  </a:lnTo>
                  <a:close/>
                </a:path>
                <a:path w="3284220" h="2733040">
                  <a:moveTo>
                    <a:pt x="1635239" y="986028"/>
                  </a:moveTo>
                  <a:lnTo>
                    <a:pt x="1621536" y="958596"/>
                  </a:lnTo>
                  <a:lnTo>
                    <a:pt x="1607807" y="943356"/>
                  </a:lnTo>
                  <a:lnTo>
                    <a:pt x="1621536" y="970788"/>
                  </a:lnTo>
                  <a:lnTo>
                    <a:pt x="1635239" y="986028"/>
                  </a:lnTo>
                  <a:close/>
                </a:path>
                <a:path w="3284220" h="2733040">
                  <a:moveTo>
                    <a:pt x="1662684" y="1054608"/>
                  </a:moveTo>
                  <a:lnTo>
                    <a:pt x="1647444" y="1054608"/>
                  </a:lnTo>
                  <a:lnTo>
                    <a:pt x="1647444" y="1083564"/>
                  </a:lnTo>
                  <a:lnTo>
                    <a:pt x="1662684" y="1083564"/>
                  </a:lnTo>
                  <a:lnTo>
                    <a:pt x="1662684" y="1054608"/>
                  </a:lnTo>
                  <a:close/>
                </a:path>
                <a:path w="3284220" h="2733040">
                  <a:moveTo>
                    <a:pt x="1731264" y="1220724"/>
                  </a:moveTo>
                  <a:lnTo>
                    <a:pt x="1690116" y="1138428"/>
                  </a:lnTo>
                  <a:lnTo>
                    <a:pt x="1676400" y="1124712"/>
                  </a:lnTo>
                  <a:lnTo>
                    <a:pt x="1719072" y="1207008"/>
                  </a:lnTo>
                  <a:lnTo>
                    <a:pt x="1731264" y="1220724"/>
                  </a:lnTo>
                  <a:close/>
                </a:path>
                <a:path w="3284220" h="2733040">
                  <a:moveTo>
                    <a:pt x="1760207" y="1318260"/>
                  </a:moveTo>
                  <a:lnTo>
                    <a:pt x="1746504" y="1290828"/>
                  </a:lnTo>
                  <a:lnTo>
                    <a:pt x="1731264" y="1277112"/>
                  </a:lnTo>
                  <a:lnTo>
                    <a:pt x="1746504" y="1304544"/>
                  </a:lnTo>
                  <a:lnTo>
                    <a:pt x="1760207" y="1318260"/>
                  </a:lnTo>
                  <a:close/>
                </a:path>
                <a:path w="3284220" h="2733040">
                  <a:moveTo>
                    <a:pt x="1787639" y="1374648"/>
                  </a:moveTo>
                  <a:lnTo>
                    <a:pt x="1773936" y="1374648"/>
                  </a:lnTo>
                  <a:lnTo>
                    <a:pt x="1773936" y="1388364"/>
                  </a:lnTo>
                  <a:lnTo>
                    <a:pt x="1787639" y="1388364"/>
                  </a:lnTo>
                  <a:lnTo>
                    <a:pt x="1787639" y="1374648"/>
                  </a:lnTo>
                  <a:close/>
                </a:path>
                <a:path w="3284220" h="2733040">
                  <a:moveTo>
                    <a:pt x="1828800" y="1498092"/>
                  </a:moveTo>
                  <a:lnTo>
                    <a:pt x="1815084" y="1443228"/>
                  </a:lnTo>
                  <a:lnTo>
                    <a:pt x="1801368" y="1429512"/>
                  </a:lnTo>
                  <a:lnTo>
                    <a:pt x="1815084" y="1484376"/>
                  </a:lnTo>
                  <a:lnTo>
                    <a:pt x="1828800" y="1498092"/>
                  </a:lnTo>
                  <a:close/>
                </a:path>
                <a:path w="3284220" h="2733040">
                  <a:moveTo>
                    <a:pt x="1869948" y="1554480"/>
                  </a:moveTo>
                  <a:lnTo>
                    <a:pt x="1828800" y="1470660"/>
                  </a:lnTo>
                  <a:lnTo>
                    <a:pt x="1815084" y="1443228"/>
                  </a:lnTo>
                  <a:lnTo>
                    <a:pt x="1857743" y="1540764"/>
                  </a:lnTo>
                  <a:lnTo>
                    <a:pt x="1869948" y="1554480"/>
                  </a:lnTo>
                  <a:close/>
                </a:path>
                <a:path w="3284220" h="2733040">
                  <a:moveTo>
                    <a:pt x="1912607" y="1636776"/>
                  </a:moveTo>
                  <a:lnTo>
                    <a:pt x="1898904" y="1609344"/>
                  </a:lnTo>
                  <a:lnTo>
                    <a:pt x="1885175" y="1595628"/>
                  </a:lnTo>
                  <a:lnTo>
                    <a:pt x="1898904" y="1623060"/>
                  </a:lnTo>
                  <a:lnTo>
                    <a:pt x="1912607" y="1636776"/>
                  </a:lnTo>
                  <a:close/>
                </a:path>
                <a:path w="3284220" h="2733040">
                  <a:moveTo>
                    <a:pt x="1940039" y="1720596"/>
                  </a:moveTo>
                  <a:lnTo>
                    <a:pt x="1926336" y="1693164"/>
                  </a:lnTo>
                  <a:lnTo>
                    <a:pt x="1912607" y="1677924"/>
                  </a:lnTo>
                  <a:lnTo>
                    <a:pt x="1926336" y="1705356"/>
                  </a:lnTo>
                  <a:lnTo>
                    <a:pt x="1940039" y="1720596"/>
                  </a:lnTo>
                  <a:close/>
                </a:path>
                <a:path w="3284220" h="2733040">
                  <a:moveTo>
                    <a:pt x="2008632" y="1859280"/>
                  </a:moveTo>
                  <a:lnTo>
                    <a:pt x="1967484" y="1775460"/>
                  </a:lnTo>
                  <a:lnTo>
                    <a:pt x="1953768" y="1761744"/>
                  </a:lnTo>
                  <a:lnTo>
                    <a:pt x="1996440" y="1845564"/>
                  </a:lnTo>
                  <a:lnTo>
                    <a:pt x="2008632" y="1859280"/>
                  </a:lnTo>
                  <a:close/>
                </a:path>
                <a:path w="3284220" h="2733040">
                  <a:moveTo>
                    <a:pt x="2037575" y="1927860"/>
                  </a:moveTo>
                  <a:lnTo>
                    <a:pt x="2023872" y="1927860"/>
                  </a:lnTo>
                  <a:lnTo>
                    <a:pt x="2023872" y="1956816"/>
                  </a:lnTo>
                  <a:lnTo>
                    <a:pt x="2037575" y="1956816"/>
                  </a:lnTo>
                  <a:lnTo>
                    <a:pt x="2037575" y="1927860"/>
                  </a:lnTo>
                  <a:close/>
                </a:path>
                <a:path w="3284220" h="2733040">
                  <a:moveTo>
                    <a:pt x="2135124" y="2081784"/>
                  </a:moveTo>
                  <a:lnTo>
                    <a:pt x="2078736" y="1997964"/>
                  </a:lnTo>
                  <a:lnTo>
                    <a:pt x="2051304" y="1984248"/>
                  </a:lnTo>
                  <a:lnTo>
                    <a:pt x="2065007" y="2011680"/>
                  </a:lnTo>
                  <a:lnTo>
                    <a:pt x="2078736" y="2025396"/>
                  </a:lnTo>
                  <a:lnTo>
                    <a:pt x="2106168" y="2066544"/>
                  </a:lnTo>
                  <a:lnTo>
                    <a:pt x="2135124" y="2081784"/>
                  </a:lnTo>
                  <a:close/>
                </a:path>
                <a:path w="3284220" h="2733040">
                  <a:moveTo>
                    <a:pt x="2176272" y="2164080"/>
                  </a:moveTo>
                  <a:lnTo>
                    <a:pt x="2161032" y="2136648"/>
                  </a:lnTo>
                  <a:lnTo>
                    <a:pt x="2147316" y="2122932"/>
                  </a:lnTo>
                  <a:lnTo>
                    <a:pt x="2161032" y="2150364"/>
                  </a:lnTo>
                  <a:lnTo>
                    <a:pt x="2176272" y="2164080"/>
                  </a:lnTo>
                  <a:close/>
                </a:path>
                <a:path w="3284220" h="2733040">
                  <a:moveTo>
                    <a:pt x="2231136" y="2232660"/>
                  </a:moveTo>
                  <a:lnTo>
                    <a:pt x="2217407" y="2205228"/>
                  </a:lnTo>
                  <a:lnTo>
                    <a:pt x="2203704" y="2191512"/>
                  </a:lnTo>
                  <a:lnTo>
                    <a:pt x="2217407" y="2220468"/>
                  </a:lnTo>
                  <a:lnTo>
                    <a:pt x="2231136" y="2232660"/>
                  </a:lnTo>
                  <a:close/>
                </a:path>
                <a:path w="3284220" h="2733040">
                  <a:moveTo>
                    <a:pt x="2314943" y="2371344"/>
                  </a:moveTo>
                  <a:lnTo>
                    <a:pt x="2258568" y="2275332"/>
                  </a:lnTo>
                  <a:lnTo>
                    <a:pt x="2231136" y="2261616"/>
                  </a:lnTo>
                  <a:lnTo>
                    <a:pt x="2286000" y="2359152"/>
                  </a:lnTo>
                  <a:lnTo>
                    <a:pt x="2314943" y="2371344"/>
                  </a:lnTo>
                  <a:close/>
                </a:path>
                <a:path w="3284220" h="2733040">
                  <a:moveTo>
                    <a:pt x="2397239" y="2427732"/>
                  </a:moveTo>
                  <a:lnTo>
                    <a:pt x="2314943" y="2371344"/>
                  </a:lnTo>
                  <a:lnTo>
                    <a:pt x="2299716" y="2400300"/>
                  </a:lnTo>
                  <a:lnTo>
                    <a:pt x="2383536" y="2455164"/>
                  </a:lnTo>
                  <a:lnTo>
                    <a:pt x="2397239" y="2427732"/>
                  </a:lnTo>
                  <a:close/>
                </a:path>
                <a:path w="3284220" h="2733040">
                  <a:moveTo>
                    <a:pt x="2481072" y="2482596"/>
                  </a:moveTo>
                  <a:lnTo>
                    <a:pt x="2465832" y="2468880"/>
                  </a:lnTo>
                  <a:lnTo>
                    <a:pt x="2438400" y="2455164"/>
                  </a:lnTo>
                  <a:lnTo>
                    <a:pt x="2453640" y="2468880"/>
                  </a:lnTo>
                  <a:lnTo>
                    <a:pt x="2481072" y="2482596"/>
                  </a:lnTo>
                  <a:close/>
                </a:path>
                <a:path w="3284220" h="2733040">
                  <a:moveTo>
                    <a:pt x="2549639" y="2538984"/>
                  </a:moveTo>
                  <a:lnTo>
                    <a:pt x="2522207" y="2510028"/>
                  </a:lnTo>
                  <a:lnTo>
                    <a:pt x="2508504" y="2538984"/>
                  </a:lnTo>
                  <a:lnTo>
                    <a:pt x="2535936" y="2552700"/>
                  </a:lnTo>
                  <a:lnTo>
                    <a:pt x="2549639" y="2538984"/>
                  </a:lnTo>
                  <a:close/>
                </a:path>
                <a:path w="3284220" h="2733040">
                  <a:moveTo>
                    <a:pt x="2674607" y="2593848"/>
                  </a:moveTo>
                  <a:lnTo>
                    <a:pt x="2577084" y="2566416"/>
                  </a:lnTo>
                  <a:lnTo>
                    <a:pt x="2563368" y="2580132"/>
                  </a:lnTo>
                  <a:lnTo>
                    <a:pt x="2660904" y="2607564"/>
                  </a:lnTo>
                  <a:lnTo>
                    <a:pt x="2674607" y="2593848"/>
                  </a:lnTo>
                  <a:close/>
                </a:path>
                <a:path w="3284220" h="2733040">
                  <a:moveTo>
                    <a:pt x="2743200" y="2636520"/>
                  </a:moveTo>
                  <a:lnTo>
                    <a:pt x="2715768" y="2621280"/>
                  </a:lnTo>
                  <a:lnTo>
                    <a:pt x="2702052" y="2636520"/>
                  </a:lnTo>
                  <a:lnTo>
                    <a:pt x="2731008" y="2648712"/>
                  </a:lnTo>
                  <a:lnTo>
                    <a:pt x="2743200" y="2636520"/>
                  </a:lnTo>
                  <a:close/>
                </a:path>
                <a:path w="3284220" h="2733040">
                  <a:moveTo>
                    <a:pt x="2827020" y="2663952"/>
                  </a:moveTo>
                  <a:lnTo>
                    <a:pt x="2799588" y="2648712"/>
                  </a:lnTo>
                  <a:lnTo>
                    <a:pt x="2784348" y="2663952"/>
                  </a:lnTo>
                  <a:lnTo>
                    <a:pt x="2813304" y="2677668"/>
                  </a:lnTo>
                  <a:lnTo>
                    <a:pt x="2827020" y="2663952"/>
                  </a:lnTo>
                  <a:close/>
                </a:path>
                <a:path w="3284220" h="2733040">
                  <a:moveTo>
                    <a:pt x="2938272" y="2677668"/>
                  </a:moveTo>
                  <a:lnTo>
                    <a:pt x="2840736" y="2663952"/>
                  </a:lnTo>
                  <a:lnTo>
                    <a:pt x="2827020" y="2677668"/>
                  </a:lnTo>
                  <a:lnTo>
                    <a:pt x="2923032" y="2691384"/>
                  </a:lnTo>
                  <a:lnTo>
                    <a:pt x="2938272" y="2677668"/>
                  </a:lnTo>
                  <a:close/>
                </a:path>
                <a:path w="3284220" h="2733040">
                  <a:moveTo>
                    <a:pt x="3022079" y="2691396"/>
                  </a:moveTo>
                  <a:lnTo>
                    <a:pt x="2993123" y="2691396"/>
                  </a:lnTo>
                  <a:lnTo>
                    <a:pt x="2993123" y="2705112"/>
                  </a:lnTo>
                  <a:lnTo>
                    <a:pt x="3022079" y="2705112"/>
                  </a:lnTo>
                  <a:lnTo>
                    <a:pt x="3022079" y="2691396"/>
                  </a:lnTo>
                  <a:close/>
                </a:path>
                <a:path w="3284220" h="2733040">
                  <a:moveTo>
                    <a:pt x="3201911" y="2705112"/>
                  </a:moveTo>
                  <a:lnTo>
                    <a:pt x="3131807" y="2705112"/>
                  </a:lnTo>
                  <a:lnTo>
                    <a:pt x="3131807" y="2720352"/>
                  </a:lnTo>
                  <a:lnTo>
                    <a:pt x="3201911" y="2720352"/>
                  </a:lnTo>
                  <a:lnTo>
                    <a:pt x="3201911" y="2705112"/>
                  </a:lnTo>
                  <a:close/>
                </a:path>
                <a:path w="3284220" h="2733040">
                  <a:moveTo>
                    <a:pt x="3284207" y="2718828"/>
                  </a:moveTo>
                  <a:lnTo>
                    <a:pt x="3255251" y="2718828"/>
                  </a:lnTo>
                  <a:lnTo>
                    <a:pt x="3255251" y="2732544"/>
                  </a:lnTo>
                  <a:lnTo>
                    <a:pt x="3284207" y="2732544"/>
                  </a:lnTo>
                  <a:lnTo>
                    <a:pt x="3284207" y="2718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96767" y="5529072"/>
              <a:ext cx="82550" cy="83820"/>
            </a:xfrm>
            <a:custGeom>
              <a:avLst/>
              <a:gdLst/>
              <a:ahLst/>
              <a:cxnLst/>
              <a:rect l="l" t="t" r="r" b="b"/>
              <a:pathLst>
                <a:path w="82550" h="83820">
                  <a:moveTo>
                    <a:pt x="82296" y="83820"/>
                  </a:moveTo>
                  <a:lnTo>
                    <a:pt x="82296" y="0"/>
                  </a:lnTo>
                  <a:lnTo>
                    <a:pt x="0" y="0"/>
                  </a:lnTo>
                  <a:lnTo>
                    <a:pt x="0" y="83820"/>
                  </a:lnTo>
                  <a:lnTo>
                    <a:pt x="82296" y="8382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96767" y="5529072"/>
              <a:ext cx="82550" cy="83820"/>
            </a:xfrm>
            <a:custGeom>
              <a:avLst/>
              <a:gdLst/>
              <a:ahLst/>
              <a:cxnLst/>
              <a:rect l="l" t="t" r="r" b="b"/>
              <a:pathLst>
                <a:path w="82550" h="83820">
                  <a:moveTo>
                    <a:pt x="82296" y="83819"/>
                  </a:moveTo>
                  <a:lnTo>
                    <a:pt x="82296" y="0"/>
                  </a:lnTo>
                  <a:lnTo>
                    <a:pt x="0" y="0"/>
                  </a:lnTo>
                  <a:lnTo>
                    <a:pt x="0" y="83819"/>
                  </a:lnTo>
                  <a:lnTo>
                    <a:pt x="82296" y="83819"/>
                  </a:lnTo>
                  <a:close/>
                </a:path>
                <a:path w="82550" h="83820">
                  <a:moveTo>
                    <a:pt x="82296" y="0"/>
                  </a:moveTo>
                  <a:lnTo>
                    <a:pt x="82296" y="0"/>
                  </a:lnTo>
                </a:path>
              </a:pathLst>
            </a:custGeom>
            <a:ln w="1371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58895" y="5085588"/>
              <a:ext cx="83820" cy="82550"/>
            </a:xfrm>
            <a:custGeom>
              <a:avLst/>
              <a:gdLst/>
              <a:ahLst/>
              <a:cxnLst/>
              <a:rect l="l" t="t" r="r" b="b"/>
              <a:pathLst>
                <a:path w="83820" h="82550">
                  <a:moveTo>
                    <a:pt x="83820" y="82296"/>
                  </a:moveTo>
                  <a:lnTo>
                    <a:pt x="83820" y="0"/>
                  </a:lnTo>
                  <a:lnTo>
                    <a:pt x="0" y="0"/>
                  </a:lnTo>
                  <a:lnTo>
                    <a:pt x="0" y="82296"/>
                  </a:lnTo>
                  <a:lnTo>
                    <a:pt x="83820" y="82296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58895" y="5085588"/>
              <a:ext cx="83820" cy="82550"/>
            </a:xfrm>
            <a:custGeom>
              <a:avLst/>
              <a:gdLst/>
              <a:ahLst/>
              <a:cxnLst/>
              <a:rect l="l" t="t" r="r" b="b"/>
              <a:pathLst>
                <a:path w="83820" h="82550">
                  <a:moveTo>
                    <a:pt x="83819" y="82296"/>
                  </a:moveTo>
                  <a:lnTo>
                    <a:pt x="83819" y="0"/>
                  </a:lnTo>
                  <a:lnTo>
                    <a:pt x="0" y="0"/>
                  </a:lnTo>
                  <a:lnTo>
                    <a:pt x="0" y="82296"/>
                  </a:lnTo>
                  <a:lnTo>
                    <a:pt x="83819" y="82296"/>
                  </a:lnTo>
                  <a:close/>
                </a:path>
                <a:path w="83820" h="82550">
                  <a:moveTo>
                    <a:pt x="83819" y="0"/>
                  </a:moveTo>
                  <a:lnTo>
                    <a:pt x="83819" y="0"/>
                  </a:lnTo>
                </a:path>
              </a:pathLst>
            </a:custGeom>
            <a:ln w="1371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08831" y="3921252"/>
              <a:ext cx="83820" cy="96520"/>
            </a:xfrm>
            <a:custGeom>
              <a:avLst/>
              <a:gdLst/>
              <a:ahLst/>
              <a:cxnLst/>
              <a:rect l="l" t="t" r="r" b="b"/>
              <a:pathLst>
                <a:path w="83820" h="96520">
                  <a:moveTo>
                    <a:pt x="83820" y="96012"/>
                  </a:moveTo>
                  <a:lnTo>
                    <a:pt x="83820" y="0"/>
                  </a:lnTo>
                  <a:lnTo>
                    <a:pt x="0" y="0"/>
                  </a:lnTo>
                  <a:lnTo>
                    <a:pt x="0" y="96012"/>
                  </a:lnTo>
                  <a:lnTo>
                    <a:pt x="83820" y="96012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08831" y="3921252"/>
              <a:ext cx="83820" cy="96520"/>
            </a:xfrm>
            <a:custGeom>
              <a:avLst/>
              <a:gdLst/>
              <a:ahLst/>
              <a:cxnLst/>
              <a:rect l="l" t="t" r="r" b="b"/>
              <a:pathLst>
                <a:path w="83820" h="96520">
                  <a:moveTo>
                    <a:pt x="83820" y="96012"/>
                  </a:moveTo>
                  <a:lnTo>
                    <a:pt x="83820" y="0"/>
                  </a:lnTo>
                  <a:lnTo>
                    <a:pt x="0" y="0"/>
                  </a:lnTo>
                  <a:lnTo>
                    <a:pt x="0" y="96012"/>
                  </a:lnTo>
                  <a:lnTo>
                    <a:pt x="83820" y="96012"/>
                  </a:lnTo>
                  <a:close/>
                </a:path>
                <a:path w="83820" h="96520">
                  <a:moveTo>
                    <a:pt x="83820" y="0"/>
                  </a:moveTo>
                  <a:lnTo>
                    <a:pt x="83820" y="0"/>
                  </a:lnTo>
                </a:path>
              </a:pathLst>
            </a:custGeom>
            <a:ln w="1371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72483" y="2866643"/>
              <a:ext cx="82550" cy="96520"/>
            </a:xfrm>
            <a:custGeom>
              <a:avLst/>
              <a:gdLst/>
              <a:ahLst/>
              <a:cxnLst/>
              <a:rect l="l" t="t" r="r" b="b"/>
              <a:pathLst>
                <a:path w="82550" h="96519">
                  <a:moveTo>
                    <a:pt x="82296" y="96012"/>
                  </a:moveTo>
                  <a:lnTo>
                    <a:pt x="82296" y="0"/>
                  </a:lnTo>
                  <a:lnTo>
                    <a:pt x="0" y="0"/>
                  </a:lnTo>
                  <a:lnTo>
                    <a:pt x="0" y="96012"/>
                  </a:lnTo>
                  <a:lnTo>
                    <a:pt x="82296" y="96012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72483" y="2866644"/>
              <a:ext cx="82550" cy="96520"/>
            </a:xfrm>
            <a:custGeom>
              <a:avLst/>
              <a:gdLst/>
              <a:ahLst/>
              <a:cxnLst/>
              <a:rect l="l" t="t" r="r" b="b"/>
              <a:pathLst>
                <a:path w="82550" h="96519">
                  <a:moveTo>
                    <a:pt x="82296" y="96012"/>
                  </a:moveTo>
                  <a:lnTo>
                    <a:pt x="82296" y="0"/>
                  </a:lnTo>
                  <a:lnTo>
                    <a:pt x="0" y="0"/>
                  </a:lnTo>
                  <a:lnTo>
                    <a:pt x="0" y="96012"/>
                  </a:lnTo>
                  <a:lnTo>
                    <a:pt x="82296" y="96012"/>
                  </a:lnTo>
                  <a:close/>
                </a:path>
                <a:path w="82550" h="96519">
                  <a:moveTo>
                    <a:pt x="82296" y="0"/>
                  </a:moveTo>
                  <a:lnTo>
                    <a:pt x="82296" y="0"/>
                  </a:lnTo>
                </a:path>
              </a:pathLst>
            </a:custGeom>
            <a:ln w="1371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22419" y="3157727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296" y="82296"/>
                  </a:moveTo>
                  <a:lnTo>
                    <a:pt x="82296" y="0"/>
                  </a:lnTo>
                  <a:lnTo>
                    <a:pt x="0" y="0"/>
                  </a:lnTo>
                  <a:lnTo>
                    <a:pt x="0" y="82296"/>
                  </a:lnTo>
                  <a:lnTo>
                    <a:pt x="82296" y="82296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2419" y="3157727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295" y="82296"/>
                  </a:moveTo>
                  <a:lnTo>
                    <a:pt x="82295" y="0"/>
                  </a:lnTo>
                  <a:lnTo>
                    <a:pt x="0" y="0"/>
                  </a:lnTo>
                  <a:lnTo>
                    <a:pt x="0" y="82296"/>
                  </a:lnTo>
                  <a:lnTo>
                    <a:pt x="82295" y="82296"/>
                  </a:lnTo>
                  <a:close/>
                </a:path>
                <a:path w="82550" h="82550">
                  <a:moveTo>
                    <a:pt x="82295" y="0"/>
                  </a:moveTo>
                  <a:lnTo>
                    <a:pt x="82295" y="0"/>
                  </a:lnTo>
                </a:path>
              </a:pathLst>
            </a:custGeom>
            <a:ln w="1371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84547" y="2950463"/>
              <a:ext cx="83820" cy="82550"/>
            </a:xfrm>
            <a:custGeom>
              <a:avLst/>
              <a:gdLst/>
              <a:ahLst/>
              <a:cxnLst/>
              <a:rect l="l" t="t" r="r" b="b"/>
              <a:pathLst>
                <a:path w="83820" h="82550">
                  <a:moveTo>
                    <a:pt x="83820" y="82296"/>
                  </a:moveTo>
                  <a:lnTo>
                    <a:pt x="83820" y="0"/>
                  </a:lnTo>
                  <a:lnTo>
                    <a:pt x="0" y="0"/>
                  </a:lnTo>
                  <a:lnTo>
                    <a:pt x="0" y="82296"/>
                  </a:lnTo>
                  <a:lnTo>
                    <a:pt x="83820" y="82296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84547" y="2950463"/>
              <a:ext cx="83820" cy="82550"/>
            </a:xfrm>
            <a:custGeom>
              <a:avLst/>
              <a:gdLst/>
              <a:ahLst/>
              <a:cxnLst/>
              <a:rect l="l" t="t" r="r" b="b"/>
              <a:pathLst>
                <a:path w="83820" h="82550">
                  <a:moveTo>
                    <a:pt x="83819" y="82295"/>
                  </a:moveTo>
                  <a:lnTo>
                    <a:pt x="83819" y="0"/>
                  </a:lnTo>
                  <a:lnTo>
                    <a:pt x="0" y="0"/>
                  </a:lnTo>
                  <a:lnTo>
                    <a:pt x="0" y="82295"/>
                  </a:lnTo>
                  <a:lnTo>
                    <a:pt x="83819" y="82295"/>
                  </a:lnTo>
                  <a:close/>
                </a:path>
                <a:path w="83820" h="82550">
                  <a:moveTo>
                    <a:pt x="83819" y="0"/>
                  </a:moveTo>
                  <a:lnTo>
                    <a:pt x="83819" y="0"/>
                  </a:lnTo>
                </a:path>
              </a:pathLst>
            </a:custGeom>
            <a:ln w="1371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34483" y="3948683"/>
              <a:ext cx="96520" cy="96520"/>
            </a:xfrm>
            <a:custGeom>
              <a:avLst/>
              <a:gdLst/>
              <a:ahLst/>
              <a:cxnLst/>
              <a:rect l="l" t="t" r="r" b="b"/>
              <a:pathLst>
                <a:path w="96520" h="96520">
                  <a:moveTo>
                    <a:pt x="96012" y="96012"/>
                  </a:moveTo>
                  <a:lnTo>
                    <a:pt x="96012" y="0"/>
                  </a:lnTo>
                  <a:lnTo>
                    <a:pt x="0" y="0"/>
                  </a:lnTo>
                  <a:lnTo>
                    <a:pt x="0" y="96012"/>
                  </a:lnTo>
                  <a:lnTo>
                    <a:pt x="96012" y="96012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34483" y="3948683"/>
              <a:ext cx="96520" cy="96520"/>
            </a:xfrm>
            <a:custGeom>
              <a:avLst/>
              <a:gdLst/>
              <a:ahLst/>
              <a:cxnLst/>
              <a:rect l="l" t="t" r="r" b="b"/>
              <a:pathLst>
                <a:path w="96520" h="96520">
                  <a:moveTo>
                    <a:pt x="96012" y="96012"/>
                  </a:moveTo>
                  <a:lnTo>
                    <a:pt x="96012" y="0"/>
                  </a:lnTo>
                  <a:lnTo>
                    <a:pt x="0" y="0"/>
                  </a:lnTo>
                  <a:lnTo>
                    <a:pt x="0" y="96012"/>
                  </a:lnTo>
                  <a:lnTo>
                    <a:pt x="96012" y="96012"/>
                  </a:lnTo>
                  <a:close/>
                </a:path>
                <a:path w="96520" h="96520">
                  <a:moveTo>
                    <a:pt x="96012" y="0"/>
                  </a:moveTo>
                  <a:lnTo>
                    <a:pt x="96012" y="0"/>
                  </a:lnTo>
                </a:path>
              </a:pathLst>
            </a:custGeom>
            <a:ln w="1371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11851" y="4212336"/>
              <a:ext cx="83820" cy="82550"/>
            </a:xfrm>
            <a:custGeom>
              <a:avLst/>
              <a:gdLst/>
              <a:ahLst/>
              <a:cxnLst/>
              <a:rect l="l" t="t" r="r" b="b"/>
              <a:pathLst>
                <a:path w="83820" h="82550">
                  <a:moveTo>
                    <a:pt x="83820" y="82296"/>
                  </a:moveTo>
                  <a:lnTo>
                    <a:pt x="83820" y="0"/>
                  </a:lnTo>
                  <a:lnTo>
                    <a:pt x="0" y="0"/>
                  </a:lnTo>
                  <a:lnTo>
                    <a:pt x="0" y="82296"/>
                  </a:lnTo>
                  <a:lnTo>
                    <a:pt x="83820" y="82296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11851" y="4212336"/>
              <a:ext cx="83820" cy="82550"/>
            </a:xfrm>
            <a:custGeom>
              <a:avLst/>
              <a:gdLst/>
              <a:ahLst/>
              <a:cxnLst/>
              <a:rect l="l" t="t" r="r" b="b"/>
              <a:pathLst>
                <a:path w="83820" h="82550">
                  <a:moveTo>
                    <a:pt x="83819" y="82295"/>
                  </a:moveTo>
                  <a:lnTo>
                    <a:pt x="83819" y="0"/>
                  </a:lnTo>
                  <a:lnTo>
                    <a:pt x="0" y="0"/>
                  </a:lnTo>
                  <a:lnTo>
                    <a:pt x="0" y="82295"/>
                  </a:lnTo>
                  <a:lnTo>
                    <a:pt x="83819" y="82295"/>
                  </a:lnTo>
                  <a:close/>
                </a:path>
                <a:path w="83820" h="82550">
                  <a:moveTo>
                    <a:pt x="83819" y="0"/>
                  </a:moveTo>
                  <a:lnTo>
                    <a:pt x="83819" y="0"/>
                  </a:lnTo>
                </a:path>
              </a:pathLst>
            </a:custGeom>
            <a:ln w="1371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61788" y="5085588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296" y="82296"/>
                  </a:moveTo>
                  <a:lnTo>
                    <a:pt x="82296" y="0"/>
                  </a:lnTo>
                  <a:lnTo>
                    <a:pt x="0" y="0"/>
                  </a:lnTo>
                  <a:lnTo>
                    <a:pt x="0" y="82296"/>
                  </a:lnTo>
                  <a:lnTo>
                    <a:pt x="82296" y="82296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61788" y="5085588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296" y="82296"/>
                  </a:moveTo>
                  <a:lnTo>
                    <a:pt x="82296" y="0"/>
                  </a:lnTo>
                  <a:lnTo>
                    <a:pt x="0" y="0"/>
                  </a:lnTo>
                  <a:lnTo>
                    <a:pt x="0" y="82296"/>
                  </a:lnTo>
                  <a:lnTo>
                    <a:pt x="82296" y="82296"/>
                  </a:lnTo>
                  <a:close/>
                </a:path>
                <a:path w="82550" h="82550">
                  <a:moveTo>
                    <a:pt x="82296" y="0"/>
                  </a:moveTo>
                  <a:lnTo>
                    <a:pt x="82296" y="0"/>
                  </a:lnTo>
                </a:path>
              </a:pathLst>
            </a:custGeom>
            <a:ln w="1371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23916" y="5306567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83820" y="83820"/>
                  </a:moveTo>
                  <a:lnTo>
                    <a:pt x="83820" y="0"/>
                  </a:lnTo>
                  <a:lnTo>
                    <a:pt x="0" y="0"/>
                  </a:lnTo>
                  <a:lnTo>
                    <a:pt x="0" y="83820"/>
                  </a:lnTo>
                  <a:lnTo>
                    <a:pt x="83820" y="8382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23916" y="5306567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83820" y="83819"/>
                  </a:moveTo>
                  <a:lnTo>
                    <a:pt x="83820" y="0"/>
                  </a:lnTo>
                  <a:lnTo>
                    <a:pt x="0" y="0"/>
                  </a:lnTo>
                  <a:lnTo>
                    <a:pt x="0" y="83819"/>
                  </a:lnTo>
                  <a:lnTo>
                    <a:pt x="83820" y="83819"/>
                  </a:lnTo>
                  <a:close/>
                </a:path>
                <a:path w="83820" h="83820">
                  <a:moveTo>
                    <a:pt x="83820" y="0"/>
                  </a:moveTo>
                  <a:lnTo>
                    <a:pt x="83820" y="0"/>
                  </a:lnTo>
                </a:path>
              </a:pathLst>
            </a:custGeom>
            <a:ln w="1371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73851" y="5445251"/>
              <a:ext cx="83820" cy="97790"/>
            </a:xfrm>
            <a:custGeom>
              <a:avLst/>
              <a:gdLst/>
              <a:ahLst/>
              <a:cxnLst/>
              <a:rect l="l" t="t" r="r" b="b"/>
              <a:pathLst>
                <a:path w="83820" h="97789">
                  <a:moveTo>
                    <a:pt x="83820" y="97536"/>
                  </a:moveTo>
                  <a:lnTo>
                    <a:pt x="83820" y="0"/>
                  </a:lnTo>
                  <a:lnTo>
                    <a:pt x="0" y="0"/>
                  </a:lnTo>
                  <a:lnTo>
                    <a:pt x="0" y="97536"/>
                  </a:lnTo>
                  <a:lnTo>
                    <a:pt x="83820" y="97536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73851" y="5445251"/>
              <a:ext cx="83820" cy="97790"/>
            </a:xfrm>
            <a:custGeom>
              <a:avLst/>
              <a:gdLst/>
              <a:ahLst/>
              <a:cxnLst/>
              <a:rect l="l" t="t" r="r" b="b"/>
              <a:pathLst>
                <a:path w="83820" h="97789">
                  <a:moveTo>
                    <a:pt x="83819" y="97535"/>
                  </a:moveTo>
                  <a:lnTo>
                    <a:pt x="83819" y="0"/>
                  </a:lnTo>
                  <a:lnTo>
                    <a:pt x="0" y="0"/>
                  </a:lnTo>
                  <a:lnTo>
                    <a:pt x="0" y="97535"/>
                  </a:lnTo>
                  <a:lnTo>
                    <a:pt x="83819" y="97535"/>
                  </a:lnTo>
                  <a:close/>
                </a:path>
                <a:path w="83820" h="97789">
                  <a:moveTo>
                    <a:pt x="83819" y="0"/>
                  </a:moveTo>
                  <a:lnTo>
                    <a:pt x="83819" y="0"/>
                  </a:lnTo>
                </a:path>
              </a:pathLst>
            </a:custGeom>
            <a:ln w="1371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37504" y="5556504"/>
              <a:ext cx="82550" cy="83820"/>
            </a:xfrm>
            <a:custGeom>
              <a:avLst/>
              <a:gdLst/>
              <a:ahLst/>
              <a:cxnLst/>
              <a:rect l="l" t="t" r="r" b="b"/>
              <a:pathLst>
                <a:path w="82550" h="83820">
                  <a:moveTo>
                    <a:pt x="82296" y="83820"/>
                  </a:moveTo>
                  <a:lnTo>
                    <a:pt x="82296" y="0"/>
                  </a:lnTo>
                  <a:lnTo>
                    <a:pt x="0" y="0"/>
                  </a:lnTo>
                  <a:lnTo>
                    <a:pt x="0" y="83820"/>
                  </a:lnTo>
                  <a:lnTo>
                    <a:pt x="82296" y="8382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37504" y="5556504"/>
              <a:ext cx="82550" cy="83820"/>
            </a:xfrm>
            <a:custGeom>
              <a:avLst/>
              <a:gdLst/>
              <a:ahLst/>
              <a:cxnLst/>
              <a:rect l="l" t="t" r="r" b="b"/>
              <a:pathLst>
                <a:path w="82550" h="83820">
                  <a:moveTo>
                    <a:pt x="82295" y="83820"/>
                  </a:moveTo>
                  <a:lnTo>
                    <a:pt x="82295" y="0"/>
                  </a:lnTo>
                  <a:lnTo>
                    <a:pt x="0" y="0"/>
                  </a:lnTo>
                  <a:lnTo>
                    <a:pt x="0" y="83820"/>
                  </a:lnTo>
                  <a:lnTo>
                    <a:pt x="82295" y="83820"/>
                  </a:lnTo>
                  <a:close/>
                </a:path>
                <a:path w="82550" h="83820">
                  <a:moveTo>
                    <a:pt x="82295" y="0"/>
                  </a:moveTo>
                  <a:lnTo>
                    <a:pt x="82295" y="0"/>
                  </a:lnTo>
                </a:path>
              </a:pathLst>
            </a:custGeom>
            <a:ln w="1371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85916" y="5626607"/>
              <a:ext cx="83820" cy="97790"/>
            </a:xfrm>
            <a:custGeom>
              <a:avLst/>
              <a:gdLst/>
              <a:ahLst/>
              <a:cxnLst/>
              <a:rect l="l" t="t" r="r" b="b"/>
              <a:pathLst>
                <a:path w="83820" h="97789">
                  <a:moveTo>
                    <a:pt x="0" y="97536"/>
                  </a:moveTo>
                  <a:lnTo>
                    <a:pt x="0" y="0"/>
                  </a:lnTo>
                  <a:lnTo>
                    <a:pt x="83820" y="0"/>
                  </a:lnTo>
                  <a:lnTo>
                    <a:pt x="83820" y="97536"/>
                  </a:lnTo>
                  <a:lnTo>
                    <a:pt x="0" y="97536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87439" y="5626607"/>
              <a:ext cx="82550" cy="96520"/>
            </a:xfrm>
            <a:custGeom>
              <a:avLst/>
              <a:gdLst/>
              <a:ahLst/>
              <a:cxnLst/>
              <a:rect l="l" t="t" r="r" b="b"/>
              <a:pathLst>
                <a:path w="82550" h="96520">
                  <a:moveTo>
                    <a:pt x="82295" y="96011"/>
                  </a:moveTo>
                  <a:lnTo>
                    <a:pt x="82295" y="0"/>
                  </a:lnTo>
                  <a:lnTo>
                    <a:pt x="0" y="0"/>
                  </a:lnTo>
                  <a:lnTo>
                    <a:pt x="0" y="96011"/>
                  </a:lnTo>
                  <a:lnTo>
                    <a:pt x="82295" y="96011"/>
                  </a:lnTo>
                  <a:close/>
                </a:path>
              </a:pathLst>
            </a:custGeom>
            <a:ln w="1371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69736" y="562660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63283" y="5599176"/>
              <a:ext cx="83820" cy="111760"/>
            </a:xfrm>
            <a:custGeom>
              <a:avLst/>
              <a:gdLst/>
              <a:ahLst/>
              <a:cxnLst/>
              <a:rect l="l" t="t" r="r" b="b"/>
              <a:pathLst>
                <a:path w="83820" h="111760">
                  <a:moveTo>
                    <a:pt x="0" y="111251"/>
                  </a:moveTo>
                  <a:lnTo>
                    <a:pt x="0" y="0"/>
                  </a:lnTo>
                  <a:lnTo>
                    <a:pt x="83820" y="0"/>
                  </a:lnTo>
                  <a:lnTo>
                    <a:pt x="83820" y="111251"/>
                  </a:lnTo>
                  <a:lnTo>
                    <a:pt x="0" y="111251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64807" y="5599176"/>
              <a:ext cx="82550" cy="111760"/>
            </a:xfrm>
            <a:custGeom>
              <a:avLst/>
              <a:gdLst/>
              <a:ahLst/>
              <a:cxnLst/>
              <a:rect l="l" t="t" r="r" b="b"/>
              <a:pathLst>
                <a:path w="82550" h="111760">
                  <a:moveTo>
                    <a:pt x="82296" y="111251"/>
                  </a:moveTo>
                  <a:lnTo>
                    <a:pt x="82296" y="0"/>
                  </a:lnTo>
                  <a:lnTo>
                    <a:pt x="0" y="0"/>
                  </a:lnTo>
                  <a:lnTo>
                    <a:pt x="0" y="111251"/>
                  </a:lnTo>
                  <a:lnTo>
                    <a:pt x="82296" y="111251"/>
                  </a:lnTo>
                  <a:close/>
                </a:path>
              </a:pathLst>
            </a:custGeom>
            <a:ln w="1371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47104" y="559917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96767" y="5487923"/>
              <a:ext cx="82550" cy="83820"/>
            </a:xfrm>
            <a:custGeom>
              <a:avLst/>
              <a:gdLst/>
              <a:ahLst/>
              <a:cxnLst/>
              <a:rect l="l" t="t" r="r" b="b"/>
              <a:pathLst>
                <a:path w="82550" h="83820">
                  <a:moveTo>
                    <a:pt x="0" y="83820"/>
                  </a:moveTo>
                  <a:lnTo>
                    <a:pt x="41148" y="0"/>
                  </a:lnTo>
                  <a:lnTo>
                    <a:pt x="82296" y="8382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96767" y="5487923"/>
              <a:ext cx="82550" cy="83820"/>
            </a:xfrm>
            <a:custGeom>
              <a:avLst/>
              <a:gdLst/>
              <a:ahLst/>
              <a:cxnLst/>
              <a:rect l="l" t="t" r="r" b="b"/>
              <a:pathLst>
                <a:path w="82550" h="83820">
                  <a:moveTo>
                    <a:pt x="41148" y="0"/>
                  </a:moveTo>
                  <a:lnTo>
                    <a:pt x="82296" y="83820"/>
                  </a:lnTo>
                  <a:lnTo>
                    <a:pt x="0" y="83820"/>
                  </a:lnTo>
                  <a:lnTo>
                    <a:pt x="41148" y="0"/>
                  </a:lnTo>
                  <a:close/>
                </a:path>
              </a:pathLst>
            </a:custGeom>
            <a:ln w="1371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58895" y="4960620"/>
              <a:ext cx="83820" cy="97790"/>
            </a:xfrm>
            <a:custGeom>
              <a:avLst/>
              <a:gdLst/>
              <a:ahLst/>
              <a:cxnLst/>
              <a:rect l="l" t="t" r="r" b="b"/>
              <a:pathLst>
                <a:path w="83820" h="97789">
                  <a:moveTo>
                    <a:pt x="0" y="97536"/>
                  </a:moveTo>
                  <a:lnTo>
                    <a:pt x="42671" y="0"/>
                  </a:lnTo>
                  <a:lnTo>
                    <a:pt x="83819" y="97536"/>
                  </a:lnTo>
                  <a:lnTo>
                    <a:pt x="0" y="975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58895" y="4960620"/>
              <a:ext cx="83820" cy="97790"/>
            </a:xfrm>
            <a:custGeom>
              <a:avLst/>
              <a:gdLst/>
              <a:ahLst/>
              <a:cxnLst/>
              <a:rect l="l" t="t" r="r" b="b"/>
              <a:pathLst>
                <a:path w="83820" h="97789">
                  <a:moveTo>
                    <a:pt x="42671" y="0"/>
                  </a:moveTo>
                  <a:lnTo>
                    <a:pt x="83819" y="97536"/>
                  </a:lnTo>
                  <a:lnTo>
                    <a:pt x="0" y="97536"/>
                  </a:lnTo>
                  <a:lnTo>
                    <a:pt x="42671" y="0"/>
                  </a:lnTo>
                  <a:close/>
                </a:path>
              </a:pathLst>
            </a:custGeom>
            <a:ln w="1371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08831" y="4073652"/>
              <a:ext cx="83820" cy="82550"/>
            </a:xfrm>
            <a:custGeom>
              <a:avLst/>
              <a:gdLst/>
              <a:ahLst/>
              <a:cxnLst/>
              <a:rect l="l" t="t" r="r" b="b"/>
              <a:pathLst>
                <a:path w="83820" h="82550">
                  <a:moveTo>
                    <a:pt x="0" y="82296"/>
                  </a:moveTo>
                  <a:lnTo>
                    <a:pt x="41148" y="0"/>
                  </a:lnTo>
                  <a:lnTo>
                    <a:pt x="83820" y="82296"/>
                  </a:lnTo>
                  <a:lnTo>
                    <a:pt x="0" y="8229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08831" y="4073652"/>
              <a:ext cx="83820" cy="82550"/>
            </a:xfrm>
            <a:custGeom>
              <a:avLst/>
              <a:gdLst/>
              <a:ahLst/>
              <a:cxnLst/>
              <a:rect l="l" t="t" r="r" b="b"/>
              <a:pathLst>
                <a:path w="83820" h="82550">
                  <a:moveTo>
                    <a:pt x="41148" y="0"/>
                  </a:moveTo>
                  <a:lnTo>
                    <a:pt x="83820" y="82296"/>
                  </a:lnTo>
                  <a:lnTo>
                    <a:pt x="0" y="82296"/>
                  </a:lnTo>
                  <a:lnTo>
                    <a:pt x="41148" y="0"/>
                  </a:lnTo>
                  <a:close/>
                </a:path>
              </a:pathLst>
            </a:custGeom>
            <a:ln w="1371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72483" y="3255263"/>
              <a:ext cx="82550" cy="96520"/>
            </a:xfrm>
            <a:custGeom>
              <a:avLst/>
              <a:gdLst/>
              <a:ahLst/>
              <a:cxnLst/>
              <a:rect l="l" t="t" r="r" b="b"/>
              <a:pathLst>
                <a:path w="82550" h="96520">
                  <a:moveTo>
                    <a:pt x="0" y="96012"/>
                  </a:moveTo>
                  <a:lnTo>
                    <a:pt x="41148" y="0"/>
                  </a:lnTo>
                  <a:lnTo>
                    <a:pt x="82296" y="96012"/>
                  </a:lnTo>
                  <a:lnTo>
                    <a:pt x="0" y="9601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72483" y="3255263"/>
              <a:ext cx="82550" cy="96520"/>
            </a:xfrm>
            <a:custGeom>
              <a:avLst/>
              <a:gdLst/>
              <a:ahLst/>
              <a:cxnLst/>
              <a:rect l="l" t="t" r="r" b="b"/>
              <a:pathLst>
                <a:path w="82550" h="96520">
                  <a:moveTo>
                    <a:pt x="41148" y="0"/>
                  </a:moveTo>
                  <a:lnTo>
                    <a:pt x="82296" y="96012"/>
                  </a:lnTo>
                  <a:lnTo>
                    <a:pt x="0" y="96012"/>
                  </a:lnTo>
                  <a:lnTo>
                    <a:pt x="41148" y="0"/>
                  </a:lnTo>
                  <a:close/>
                </a:path>
              </a:pathLst>
            </a:custGeom>
            <a:ln w="1371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22419" y="2921507"/>
              <a:ext cx="82550" cy="83820"/>
            </a:xfrm>
            <a:custGeom>
              <a:avLst/>
              <a:gdLst/>
              <a:ahLst/>
              <a:cxnLst/>
              <a:rect l="l" t="t" r="r" b="b"/>
              <a:pathLst>
                <a:path w="82550" h="83819">
                  <a:moveTo>
                    <a:pt x="0" y="83819"/>
                  </a:moveTo>
                  <a:lnTo>
                    <a:pt x="41147" y="0"/>
                  </a:lnTo>
                  <a:lnTo>
                    <a:pt x="82295" y="83819"/>
                  </a:lnTo>
                  <a:lnTo>
                    <a:pt x="0" y="8381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22419" y="2921507"/>
              <a:ext cx="82550" cy="83820"/>
            </a:xfrm>
            <a:custGeom>
              <a:avLst/>
              <a:gdLst/>
              <a:ahLst/>
              <a:cxnLst/>
              <a:rect l="l" t="t" r="r" b="b"/>
              <a:pathLst>
                <a:path w="82550" h="83819">
                  <a:moveTo>
                    <a:pt x="41147" y="0"/>
                  </a:moveTo>
                  <a:lnTo>
                    <a:pt x="82295" y="83819"/>
                  </a:lnTo>
                  <a:lnTo>
                    <a:pt x="0" y="83819"/>
                  </a:lnTo>
                  <a:lnTo>
                    <a:pt x="41147" y="0"/>
                  </a:lnTo>
                  <a:close/>
                </a:path>
              </a:pathLst>
            </a:custGeom>
            <a:ln w="1371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84547" y="3116579"/>
              <a:ext cx="83820" cy="82550"/>
            </a:xfrm>
            <a:custGeom>
              <a:avLst/>
              <a:gdLst/>
              <a:ahLst/>
              <a:cxnLst/>
              <a:rect l="l" t="t" r="r" b="b"/>
              <a:pathLst>
                <a:path w="83820" h="82550">
                  <a:moveTo>
                    <a:pt x="0" y="82296"/>
                  </a:moveTo>
                  <a:lnTo>
                    <a:pt x="42672" y="0"/>
                  </a:lnTo>
                  <a:lnTo>
                    <a:pt x="83819" y="82296"/>
                  </a:lnTo>
                  <a:lnTo>
                    <a:pt x="0" y="8229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84547" y="3116579"/>
              <a:ext cx="83820" cy="82550"/>
            </a:xfrm>
            <a:custGeom>
              <a:avLst/>
              <a:gdLst/>
              <a:ahLst/>
              <a:cxnLst/>
              <a:rect l="l" t="t" r="r" b="b"/>
              <a:pathLst>
                <a:path w="83820" h="82550">
                  <a:moveTo>
                    <a:pt x="42672" y="0"/>
                  </a:moveTo>
                  <a:lnTo>
                    <a:pt x="83819" y="82296"/>
                  </a:lnTo>
                  <a:lnTo>
                    <a:pt x="0" y="82296"/>
                  </a:lnTo>
                  <a:lnTo>
                    <a:pt x="42672" y="0"/>
                  </a:lnTo>
                  <a:close/>
                </a:path>
              </a:pathLst>
            </a:custGeom>
            <a:ln w="1371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634483" y="3712463"/>
              <a:ext cx="96520" cy="97790"/>
            </a:xfrm>
            <a:custGeom>
              <a:avLst/>
              <a:gdLst/>
              <a:ahLst/>
              <a:cxnLst/>
              <a:rect l="l" t="t" r="r" b="b"/>
              <a:pathLst>
                <a:path w="96520" h="97789">
                  <a:moveTo>
                    <a:pt x="0" y="97536"/>
                  </a:moveTo>
                  <a:lnTo>
                    <a:pt x="42672" y="0"/>
                  </a:lnTo>
                  <a:lnTo>
                    <a:pt x="96012" y="97536"/>
                  </a:lnTo>
                  <a:lnTo>
                    <a:pt x="0" y="975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634483" y="3712463"/>
              <a:ext cx="96520" cy="97790"/>
            </a:xfrm>
            <a:custGeom>
              <a:avLst/>
              <a:gdLst/>
              <a:ahLst/>
              <a:cxnLst/>
              <a:rect l="l" t="t" r="r" b="b"/>
              <a:pathLst>
                <a:path w="96520" h="97789">
                  <a:moveTo>
                    <a:pt x="42672" y="0"/>
                  </a:moveTo>
                  <a:lnTo>
                    <a:pt x="96012" y="97536"/>
                  </a:lnTo>
                  <a:lnTo>
                    <a:pt x="0" y="97536"/>
                  </a:lnTo>
                  <a:lnTo>
                    <a:pt x="42672" y="0"/>
                  </a:lnTo>
                  <a:close/>
                </a:path>
              </a:pathLst>
            </a:custGeom>
            <a:ln w="1371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911851" y="4364736"/>
              <a:ext cx="83820" cy="96520"/>
            </a:xfrm>
            <a:custGeom>
              <a:avLst/>
              <a:gdLst/>
              <a:ahLst/>
              <a:cxnLst/>
              <a:rect l="l" t="t" r="r" b="b"/>
              <a:pathLst>
                <a:path w="83820" h="96520">
                  <a:moveTo>
                    <a:pt x="0" y="96012"/>
                  </a:moveTo>
                  <a:lnTo>
                    <a:pt x="41148" y="0"/>
                  </a:lnTo>
                  <a:lnTo>
                    <a:pt x="83819" y="96012"/>
                  </a:lnTo>
                  <a:lnTo>
                    <a:pt x="0" y="9601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911851" y="4364736"/>
              <a:ext cx="83820" cy="96520"/>
            </a:xfrm>
            <a:custGeom>
              <a:avLst/>
              <a:gdLst/>
              <a:ahLst/>
              <a:cxnLst/>
              <a:rect l="l" t="t" r="r" b="b"/>
              <a:pathLst>
                <a:path w="83820" h="96520">
                  <a:moveTo>
                    <a:pt x="41148" y="0"/>
                  </a:moveTo>
                  <a:lnTo>
                    <a:pt x="83819" y="96012"/>
                  </a:lnTo>
                  <a:lnTo>
                    <a:pt x="0" y="96012"/>
                  </a:lnTo>
                  <a:lnTo>
                    <a:pt x="41148" y="0"/>
                  </a:lnTo>
                  <a:close/>
                </a:path>
              </a:pathLst>
            </a:custGeom>
            <a:ln w="1371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61788" y="4905755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0" y="82296"/>
                  </a:moveTo>
                  <a:lnTo>
                    <a:pt x="41148" y="0"/>
                  </a:lnTo>
                  <a:lnTo>
                    <a:pt x="82296" y="82296"/>
                  </a:lnTo>
                  <a:lnTo>
                    <a:pt x="0" y="8229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61788" y="4905755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41148" y="0"/>
                  </a:moveTo>
                  <a:lnTo>
                    <a:pt x="82296" y="82296"/>
                  </a:lnTo>
                  <a:lnTo>
                    <a:pt x="0" y="82296"/>
                  </a:lnTo>
                  <a:lnTo>
                    <a:pt x="41148" y="0"/>
                  </a:lnTo>
                  <a:close/>
                </a:path>
              </a:pathLst>
            </a:custGeom>
            <a:ln w="1371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423916" y="527913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83819"/>
                  </a:moveTo>
                  <a:lnTo>
                    <a:pt x="41148" y="0"/>
                  </a:lnTo>
                  <a:lnTo>
                    <a:pt x="83820" y="83819"/>
                  </a:lnTo>
                  <a:lnTo>
                    <a:pt x="0" y="8381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423916" y="527913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41148" y="0"/>
                  </a:moveTo>
                  <a:lnTo>
                    <a:pt x="83820" y="83819"/>
                  </a:lnTo>
                  <a:lnTo>
                    <a:pt x="0" y="83819"/>
                  </a:lnTo>
                  <a:lnTo>
                    <a:pt x="41148" y="0"/>
                  </a:lnTo>
                  <a:close/>
                </a:path>
              </a:pathLst>
            </a:custGeom>
            <a:ln w="1371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673851" y="5445251"/>
              <a:ext cx="83820" cy="97790"/>
            </a:xfrm>
            <a:custGeom>
              <a:avLst/>
              <a:gdLst/>
              <a:ahLst/>
              <a:cxnLst/>
              <a:rect l="l" t="t" r="r" b="b"/>
              <a:pathLst>
                <a:path w="83820" h="97789">
                  <a:moveTo>
                    <a:pt x="0" y="97535"/>
                  </a:moveTo>
                  <a:lnTo>
                    <a:pt x="41148" y="0"/>
                  </a:lnTo>
                  <a:lnTo>
                    <a:pt x="83819" y="97535"/>
                  </a:lnTo>
                  <a:lnTo>
                    <a:pt x="0" y="9753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673851" y="5445251"/>
              <a:ext cx="83820" cy="97790"/>
            </a:xfrm>
            <a:custGeom>
              <a:avLst/>
              <a:gdLst/>
              <a:ahLst/>
              <a:cxnLst/>
              <a:rect l="l" t="t" r="r" b="b"/>
              <a:pathLst>
                <a:path w="83820" h="97789">
                  <a:moveTo>
                    <a:pt x="41148" y="0"/>
                  </a:moveTo>
                  <a:lnTo>
                    <a:pt x="83819" y="97535"/>
                  </a:lnTo>
                  <a:lnTo>
                    <a:pt x="0" y="97535"/>
                  </a:lnTo>
                  <a:lnTo>
                    <a:pt x="41148" y="0"/>
                  </a:lnTo>
                  <a:close/>
                </a:path>
              </a:pathLst>
            </a:custGeom>
            <a:ln w="1371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937504" y="5556504"/>
              <a:ext cx="82550" cy="83820"/>
            </a:xfrm>
            <a:custGeom>
              <a:avLst/>
              <a:gdLst/>
              <a:ahLst/>
              <a:cxnLst/>
              <a:rect l="l" t="t" r="r" b="b"/>
              <a:pathLst>
                <a:path w="82550" h="83820">
                  <a:moveTo>
                    <a:pt x="0" y="83820"/>
                  </a:moveTo>
                  <a:lnTo>
                    <a:pt x="41148" y="0"/>
                  </a:lnTo>
                  <a:lnTo>
                    <a:pt x="82295" y="8382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937504" y="5556504"/>
              <a:ext cx="82550" cy="83820"/>
            </a:xfrm>
            <a:custGeom>
              <a:avLst/>
              <a:gdLst/>
              <a:ahLst/>
              <a:cxnLst/>
              <a:rect l="l" t="t" r="r" b="b"/>
              <a:pathLst>
                <a:path w="82550" h="83820">
                  <a:moveTo>
                    <a:pt x="41148" y="0"/>
                  </a:moveTo>
                  <a:lnTo>
                    <a:pt x="82295" y="83820"/>
                  </a:lnTo>
                  <a:lnTo>
                    <a:pt x="0" y="83820"/>
                  </a:lnTo>
                  <a:lnTo>
                    <a:pt x="41148" y="0"/>
                  </a:lnTo>
                  <a:close/>
                </a:path>
              </a:pathLst>
            </a:custGeom>
            <a:ln w="1371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187439" y="5599176"/>
              <a:ext cx="82550" cy="96520"/>
            </a:xfrm>
            <a:custGeom>
              <a:avLst/>
              <a:gdLst/>
              <a:ahLst/>
              <a:cxnLst/>
              <a:rect l="l" t="t" r="r" b="b"/>
              <a:pathLst>
                <a:path w="82550" h="96520">
                  <a:moveTo>
                    <a:pt x="0" y="96011"/>
                  </a:moveTo>
                  <a:lnTo>
                    <a:pt x="41147" y="0"/>
                  </a:lnTo>
                  <a:lnTo>
                    <a:pt x="82295" y="96011"/>
                  </a:lnTo>
                  <a:lnTo>
                    <a:pt x="0" y="96011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187439" y="5599176"/>
              <a:ext cx="82550" cy="96520"/>
            </a:xfrm>
            <a:custGeom>
              <a:avLst/>
              <a:gdLst/>
              <a:ahLst/>
              <a:cxnLst/>
              <a:rect l="l" t="t" r="r" b="b"/>
              <a:pathLst>
                <a:path w="82550" h="96520">
                  <a:moveTo>
                    <a:pt x="41147" y="0"/>
                  </a:moveTo>
                  <a:lnTo>
                    <a:pt x="82295" y="96011"/>
                  </a:lnTo>
                  <a:lnTo>
                    <a:pt x="0" y="96011"/>
                  </a:lnTo>
                  <a:lnTo>
                    <a:pt x="41147" y="0"/>
                  </a:lnTo>
                  <a:close/>
                </a:path>
              </a:pathLst>
            </a:custGeom>
            <a:ln w="1371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464807" y="5612892"/>
              <a:ext cx="82550" cy="97790"/>
            </a:xfrm>
            <a:custGeom>
              <a:avLst/>
              <a:gdLst/>
              <a:ahLst/>
              <a:cxnLst/>
              <a:rect l="l" t="t" r="r" b="b"/>
              <a:pathLst>
                <a:path w="82550" h="97789">
                  <a:moveTo>
                    <a:pt x="0" y="97536"/>
                  </a:moveTo>
                  <a:lnTo>
                    <a:pt x="41148" y="0"/>
                  </a:lnTo>
                  <a:lnTo>
                    <a:pt x="82296" y="97536"/>
                  </a:lnTo>
                  <a:lnTo>
                    <a:pt x="0" y="975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464807" y="5612892"/>
              <a:ext cx="82550" cy="97790"/>
            </a:xfrm>
            <a:custGeom>
              <a:avLst/>
              <a:gdLst/>
              <a:ahLst/>
              <a:cxnLst/>
              <a:rect l="l" t="t" r="r" b="b"/>
              <a:pathLst>
                <a:path w="82550" h="97789">
                  <a:moveTo>
                    <a:pt x="41148" y="0"/>
                  </a:moveTo>
                  <a:lnTo>
                    <a:pt x="82296" y="97536"/>
                  </a:lnTo>
                  <a:lnTo>
                    <a:pt x="0" y="97536"/>
                  </a:lnTo>
                  <a:lnTo>
                    <a:pt x="41148" y="0"/>
                  </a:lnTo>
                  <a:close/>
                </a:path>
              </a:pathLst>
            </a:custGeom>
            <a:ln w="1371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171605" y="2423160"/>
            <a:ext cx="6334125" cy="3742050"/>
          </a:xfrm>
          <a:prstGeom prst="rect">
            <a:avLst/>
          </a:prstGeom>
          <a:ln w="4762">
            <a:solidFill>
              <a:srgbClr val="000000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R="5906430" algn="r">
              <a:spcBef>
                <a:spcPts val="1480"/>
              </a:spcBef>
            </a:pPr>
            <a:r>
              <a:rPr sz="1650" spc="40" dirty="0">
                <a:latin typeface="Arial"/>
                <a:cs typeface="Arial"/>
              </a:rPr>
              <a:t>8</a:t>
            </a:r>
            <a:r>
              <a:rPr sz="1650" spc="5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R="5906430" algn="r">
              <a:spcBef>
                <a:spcPts val="960"/>
              </a:spcBef>
            </a:pPr>
            <a:r>
              <a:rPr sz="1650" spc="40" dirty="0">
                <a:latin typeface="Arial"/>
                <a:cs typeface="Arial"/>
              </a:rPr>
              <a:t>7</a:t>
            </a:r>
            <a:r>
              <a:rPr sz="1650" spc="5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R="5906430" algn="r">
              <a:spcBef>
                <a:spcPts val="865"/>
              </a:spcBef>
            </a:pPr>
            <a:r>
              <a:rPr sz="1650" spc="40" dirty="0">
                <a:latin typeface="Arial"/>
                <a:cs typeface="Arial"/>
              </a:rPr>
              <a:t>6</a:t>
            </a:r>
            <a:r>
              <a:rPr sz="1650" spc="5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R="5906430" algn="r">
              <a:spcBef>
                <a:spcPts val="865"/>
              </a:spcBef>
            </a:pPr>
            <a:r>
              <a:rPr sz="1650" spc="40" dirty="0">
                <a:latin typeface="Arial"/>
                <a:cs typeface="Arial"/>
              </a:rPr>
              <a:t>5</a:t>
            </a:r>
            <a:r>
              <a:rPr sz="1650" spc="5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R="5906430" algn="r">
              <a:spcBef>
                <a:spcPts val="850"/>
              </a:spcBef>
            </a:pPr>
            <a:r>
              <a:rPr sz="1650" spc="40" dirty="0">
                <a:latin typeface="Arial"/>
                <a:cs typeface="Arial"/>
              </a:rPr>
              <a:t>4</a:t>
            </a:r>
            <a:r>
              <a:rPr sz="1650" spc="5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R="5906430" algn="r">
              <a:spcBef>
                <a:spcPts val="975"/>
              </a:spcBef>
            </a:pPr>
            <a:r>
              <a:rPr sz="1650" spc="40" dirty="0">
                <a:latin typeface="Arial"/>
                <a:cs typeface="Arial"/>
              </a:rPr>
              <a:t>3</a:t>
            </a:r>
            <a:r>
              <a:rPr sz="1650" spc="5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R="5906430" algn="r">
              <a:spcBef>
                <a:spcPts val="740"/>
              </a:spcBef>
            </a:pPr>
            <a:r>
              <a:rPr sz="1650" spc="40" dirty="0">
                <a:latin typeface="Arial"/>
                <a:cs typeface="Arial"/>
              </a:rPr>
              <a:t>2</a:t>
            </a:r>
            <a:r>
              <a:rPr sz="1650" spc="5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R="5906430" algn="r">
              <a:spcBef>
                <a:spcPts val="975"/>
              </a:spcBef>
            </a:pPr>
            <a:r>
              <a:rPr sz="1650" spc="40" dirty="0">
                <a:latin typeface="Arial"/>
                <a:cs typeface="Arial"/>
              </a:rPr>
              <a:t>1</a:t>
            </a:r>
            <a:r>
              <a:rPr sz="1650" spc="5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R="5903891" algn="r">
              <a:spcBef>
                <a:spcPts val="860"/>
              </a:spcBef>
            </a:pPr>
            <a:r>
              <a:rPr sz="1650" spc="5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L="138437">
              <a:spcBef>
                <a:spcPts val="640"/>
              </a:spcBef>
            </a:pPr>
            <a:r>
              <a:rPr sz="1650" spc="35" dirty="0">
                <a:latin typeface="Arial"/>
                <a:cs typeface="Arial"/>
              </a:rPr>
              <a:t>Freqüências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8647588" y="3748278"/>
            <a:ext cx="554990" cy="96520"/>
            <a:chOff x="6865619" y="3748278"/>
            <a:chExt cx="554990" cy="96520"/>
          </a:xfrm>
        </p:grpSpPr>
        <p:sp>
          <p:nvSpPr>
            <p:cNvPr id="80" name="object 80"/>
            <p:cNvSpPr/>
            <p:nvPr/>
          </p:nvSpPr>
          <p:spPr>
            <a:xfrm>
              <a:off x="6865619" y="3796284"/>
              <a:ext cx="554990" cy="0"/>
            </a:xfrm>
            <a:custGeom>
              <a:avLst/>
              <a:gdLst/>
              <a:ahLst/>
              <a:cxnLst/>
              <a:rect l="l" t="t" r="r" b="b"/>
              <a:pathLst>
                <a:path w="554990">
                  <a:moveTo>
                    <a:pt x="0" y="0"/>
                  </a:moveTo>
                  <a:lnTo>
                    <a:pt x="236219" y="0"/>
                  </a:lnTo>
                </a:path>
                <a:path w="554990">
                  <a:moveTo>
                    <a:pt x="318516" y="0"/>
                  </a:moveTo>
                  <a:lnTo>
                    <a:pt x="554736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101839" y="3755136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296" y="82296"/>
                  </a:moveTo>
                  <a:lnTo>
                    <a:pt x="82296" y="0"/>
                  </a:lnTo>
                  <a:lnTo>
                    <a:pt x="0" y="0"/>
                  </a:lnTo>
                  <a:lnTo>
                    <a:pt x="0" y="82296"/>
                  </a:lnTo>
                  <a:lnTo>
                    <a:pt x="82296" y="82296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101839" y="3755136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295" y="82295"/>
                  </a:moveTo>
                  <a:lnTo>
                    <a:pt x="82295" y="0"/>
                  </a:lnTo>
                  <a:lnTo>
                    <a:pt x="0" y="0"/>
                  </a:lnTo>
                  <a:lnTo>
                    <a:pt x="0" y="82295"/>
                  </a:lnTo>
                  <a:lnTo>
                    <a:pt x="82295" y="82295"/>
                  </a:lnTo>
                  <a:close/>
                </a:path>
                <a:path w="82550" h="82550">
                  <a:moveTo>
                    <a:pt x="82295" y="0"/>
                  </a:moveTo>
                  <a:lnTo>
                    <a:pt x="82295" y="0"/>
                  </a:lnTo>
                </a:path>
              </a:pathLst>
            </a:custGeom>
            <a:ln w="1371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/>
          <p:nvPr/>
        </p:nvSpPr>
        <p:spPr>
          <a:xfrm>
            <a:off x="8647588" y="4433317"/>
            <a:ext cx="97790" cy="15240"/>
          </a:xfrm>
          <a:custGeom>
            <a:avLst/>
            <a:gdLst/>
            <a:ahLst/>
            <a:cxnLst/>
            <a:rect l="l" t="t" r="r" b="b"/>
            <a:pathLst>
              <a:path w="97790" h="15239">
                <a:moveTo>
                  <a:pt x="0" y="15240"/>
                </a:moveTo>
                <a:lnTo>
                  <a:pt x="0" y="0"/>
                </a:lnTo>
                <a:lnTo>
                  <a:pt x="97536" y="0"/>
                </a:lnTo>
                <a:lnTo>
                  <a:pt x="97536" y="1524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99992" y="4433317"/>
            <a:ext cx="29209" cy="15240"/>
          </a:xfrm>
          <a:custGeom>
            <a:avLst/>
            <a:gdLst/>
            <a:ahLst/>
            <a:cxnLst/>
            <a:rect l="l" t="t" r="r" b="b"/>
            <a:pathLst>
              <a:path w="29209" h="15239">
                <a:moveTo>
                  <a:pt x="0" y="15240"/>
                </a:moveTo>
                <a:lnTo>
                  <a:pt x="0" y="0"/>
                </a:lnTo>
                <a:lnTo>
                  <a:pt x="28956" y="0"/>
                </a:lnTo>
                <a:lnTo>
                  <a:pt x="28956" y="1524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118507" y="4433317"/>
            <a:ext cx="29209" cy="15240"/>
          </a:xfrm>
          <a:custGeom>
            <a:avLst/>
            <a:gdLst/>
            <a:ahLst/>
            <a:cxnLst/>
            <a:rect l="l" t="t" r="r" b="b"/>
            <a:pathLst>
              <a:path w="29209" h="15239">
                <a:moveTo>
                  <a:pt x="0" y="15240"/>
                </a:moveTo>
                <a:lnTo>
                  <a:pt x="0" y="0"/>
                </a:lnTo>
                <a:lnTo>
                  <a:pt x="28956" y="0"/>
                </a:lnTo>
                <a:lnTo>
                  <a:pt x="28956" y="1524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6" name="object 86"/>
          <p:cNvGrpSpPr/>
          <p:nvPr/>
        </p:nvGrpSpPr>
        <p:grpSpPr>
          <a:xfrm>
            <a:off x="8876950" y="4371595"/>
            <a:ext cx="186690" cy="111760"/>
            <a:chOff x="7094981" y="4371594"/>
            <a:chExt cx="186690" cy="111760"/>
          </a:xfrm>
        </p:grpSpPr>
        <p:sp>
          <p:nvSpPr>
            <p:cNvPr id="87" name="object 87"/>
            <p:cNvSpPr/>
            <p:nvPr/>
          </p:nvSpPr>
          <p:spPr>
            <a:xfrm>
              <a:off x="7100303" y="4433328"/>
              <a:ext cx="181610" cy="15240"/>
            </a:xfrm>
            <a:custGeom>
              <a:avLst/>
              <a:gdLst/>
              <a:ahLst/>
              <a:cxnLst/>
              <a:rect l="l" t="t" r="r" b="b"/>
              <a:pathLst>
                <a:path w="181609" h="15239">
                  <a:moveTo>
                    <a:pt x="28956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8956" y="15240"/>
                  </a:lnTo>
                  <a:lnTo>
                    <a:pt x="28956" y="0"/>
                  </a:lnTo>
                  <a:close/>
                </a:path>
                <a:path w="181609" h="15239">
                  <a:moveTo>
                    <a:pt x="181356" y="0"/>
                  </a:moveTo>
                  <a:lnTo>
                    <a:pt x="83820" y="0"/>
                  </a:lnTo>
                  <a:lnTo>
                    <a:pt x="83820" y="15240"/>
                  </a:lnTo>
                  <a:lnTo>
                    <a:pt x="181356" y="15240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101839" y="4378452"/>
              <a:ext cx="82550" cy="97790"/>
            </a:xfrm>
            <a:custGeom>
              <a:avLst/>
              <a:gdLst/>
              <a:ahLst/>
              <a:cxnLst/>
              <a:rect l="l" t="t" r="r" b="b"/>
              <a:pathLst>
                <a:path w="82550" h="97789">
                  <a:moveTo>
                    <a:pt x="0" y="97536"/>
                  </a:moveTo>
                  <a:lnTo>
                    <a:pt x="41147" y="0"/>
                  </a:lnTo>
                  <a:lnTo>
                    <a:pt x="82295" y="97536"/>
                  </a:lnTo>
                  <a:lnTo>
                    <a:pt x="0" y="975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101839" y="4378452"/>
              <a:ext cx="82550" cy="97790"/>
            </a:xfrm>
            <a:custGeom>
              <a:avLst/>
              <a:gdLst/>
              <a:ahLst/>
              <a:cxnLst/>
              <a:rect l="l" t="t" r="r" b="b"/>
              <a:pathLst>
                <a:path w="82550" h="97789">
                  <a:moveTo>
                    <a:pt x="41147" y="0"/>
                  </a:moveTo>
                  <a:lnTo>
                    <a:pt x="82295" y="97536"/>
                  </a:lnTo>
                  <a:lnTo>
                    <a:pt x="0" y="97536"/>
                  </a:lnTo>
                  <a:lnTo>
                    <a:pt x="41147" y="0"/>
                  </a:lnTo>
                  <a:close/>
                </a:path>
              </a:pathLst>
            </a:custGeom>
            <a:ln w="1371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8565292" y="3589021"/>
            <a:ext cx="1885314" cy="1193660"/>
          </a:xfrm>
          <a:prstGeom prst="rect">
            <a:avLst/>
          </a:prstGeom>
          <a:ln w="4762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693455" marR="82554">
              <a:lnSpc>
                <a:spcPct val="110300"/>
              </a:lnSpc>
              <a:spcBef>
                <a:spcPts val="65"/>
              </a:spcBef>
            </a:pPr>
            <a:r>
              <a:rPr sz="1650" spc="85" dirty="0">
                <a:latin typeface="Arial"/>
                <a:cs typeface="Arial"/>
              </a:rPr>
              <a:t>F</a:t>
            </a:r>
            <a:r>
              <a:rPr sz="1650" spc="-25" dirty="0">
                <a:latin typeface="Arial"/>
                <a:cs typeface="Arial"/>
              </a:rPr>
              <a:t>r</a:t>
            </a:r>
            <a:r>
              <a:rPr sz="1650" spc="60" dirty="0">
                <a:latin typeface="Arial"/>
                <a:cs typeface="Arial"/>
              </a:rPr>
              <a:t>e</a:t>
            </a:r>
            <a:r>
              <a:rPr sz="1650" spc="25" dirty="0">
                <a:latin typeface="Arial"/>
                <a:cs typeface="Arial"/>
              </a:rPr>
              <a:t>q</a:t>
            </a:r>
            <a:r>
              <a:rPr sz="1650" spc="60" dirty="0">
                <a:latin typeface="Arial"/>
                <a:cs typeface="Arial"/>
              </a:rPr>
              <a:t>ü</a:t>
            </a:r>
            <a:r>
              <a:rPr sz="1650" spc="90" dirty="0">
                <a:latin typeface="Arial"/>
                <a:cs typeface="Arial"/>
              </a:rPr>
              <a:t>ê</a:t>
            </a:r>
            <a:r>
              <a:rPr sz="1650" spc="-40" dirty="0">
                <a:latin typeface="Arial"/>
                <a:cs typeface="Arial"/>
              </a:rPr>
              <a:t>n</a:t>
            </a:r>
            <a:r>
              <a:rPr sz="1650" spc="35" dirty="0">
                <a:latin typeface="Arial"/>
                <a:cs typeface="Arial"/>
              </a:rPr>
              <a:t>c</a:t>
            </a:r>
            <a:r>
              <a:rPr sz="1650" spc="75" dirty="0">
                <a:latin typeface="Arial"/>
                <a:cs typeface="Arial"/>
              </a:rPr>
              <a:t>i</a:t>
            </a:r>
            <a:r>
              <a:rPr sz="1650" dirty="0">
                <a:latin typeface="Arial"/>
                <a:cs typeface="Arial"/>
              </a:rPr>
              <a:t>a  </a:t>
            </a:r>
            <a:r>
              <a:rPr sz="1650" spc="35" dirty="0">
                <a:latin typeface="Arial"/>
                <a:cs typeface="Arial"/>
              </a:rPr>
              <a:t>Observada</a:t>
            </a:r>
            <a:endParaRPr sz="1650">
              <a:latin typeface="Arial"/>
              <a:cs typeface="Arial"/>
            </a:endParaRPr>
          </a:p>
          <a:p>
            <a:pPr marL="693455" marR="82554">
              <a:lnSpc>
                <a:spcPct val="110300"/>
              </a:lnSpc>
              <a:spcBef>
                <a:spcPts val="660"/>
              </a:spcBef>
            </a:pPr>
            <a:r>
              <a:rPr sz="1650" spc="85" dirty="0">
                <a:latin typeface="Arial"/>
                <a:cs typeface="Arial"/>
              </a:rPr>
              <a:t>F</a:t>
            </a:r>
            <a:r>
              <a:rPr sz="1650" spc="-25" dirty="0">
                <a:latin typeface="Arial"/>
                <a:cs typeface="Arial"/>
              </a:rPr>
              <a:t>r</a:t>
            </a:r>
            <a:r>
              <a:rPr sz="1650" spc="60" dirty="0">
                <a:latin typeface="Arial"/>
                <a:cs typeface="Arial"/>
              </a:rPr>
              <a:t>e</a:t>
            </a:r>
            <a:r>
              <a:rPr sz="1650" spc="25" dirty="0">
                <a:latin typeface="Arial"/>
                <a:cs typeface="Arial"/>
              </a:rPr>
              <a:t>q</a:t>
            </a:r>
            <a:r>
              <a:rPr sz="1650" spc="60" dirty="0">
                <a:latin typeface="Arial"/>
                <a:cs typeface="Arial"/>
              </a:rPr>
              <a:t>ü</a:t>
            </a:r>
            <a:r>
              <a:rPr sz="1650" spc="90" dirty="0">
                <a:latin typeface="Arial"/>
                <a:cs typeface="Arial"/>
              </a:rPr>
              <a:t>ê</a:t>
            </a:r>
            <a:r>
              <a:rPr sz="1650" spc="-40" dirty="0">
                <a:latin typeface="Arial"/>
                <a:cs typeface="Arial"/>
              </a:rPr>
              <a:t>n</a:t>
            </a:r>
            <a:r>
              <a:rPr sz="1650" spc="35" dirty="0">
                <a:latin typeface="Arial"/>
                <a:cs typeface="Arial"/>
              </a:rPr>
              <a:t>c</a:t>
            </a:r>
            <a:r>
              <a:rPr sz="1650" spc="75" dirty="0">
                <a:latin typeface="Arial"/>
                <a:cs typeface="Arial"/>
              </a:rPr>
              <a:t>i</a:t>
            </a:r>
            <a:r>
              <a:rPr sz="1650" dirty="0">
                <a:latin typeface="Arial"/>
                <a:cs typeface="Arial"/>
              </a:rPr>
              <a:t>a  </a:t>
            </a:r>
            <a:r>
              <a:rPr sz="1650" spc="55" dirty="0">
                <a:latin typeface="Arial"/>
                <a:cs typeface="Arial"/>
              </a:rPr>
              <a:t>Esperada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7004" y="398766"/>
            <a:ext cx="5937250" cy="144116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1">
              <a:spcBef>
                <a:spcPts val="125"/>
              </a:spcBef>
            </a:pPr>
            <a:r>
              <a:rPr spc="15" dirty="0"/>
              <a:t>Teste </a:t>
            </a:r>
            <a:r>
              <a:rPr spc="20" dirty="0"/>
              <a:t>Chi-quadrado </a:t>
            </a:r>
            <a:r>
              <a:rPr spc="5" dirty="0"/>
              <a:t>-</a:t>
            </a:r>
            <a:r>
              <a:rPr spc="-185" dirty="0"/>
              <a:t> </a:t>
            </a:r>
            <a:r>
              <a:rPr spc="5" dirty="0"/>
              <a:t>Exemplo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05076" y="1986843"/>
            <a:ext cx="8746490" cy="214033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415946" indent="-378479">
              <a:spcBef>
                <a:spcPts val="1250"/>
              </a:spcBef>
              <a:buClr>
                <a:srgbClr val="FF0000"/>
              </a:buClr>
              <a:buSzPct val="64583"/>
              <a:buFont typeface="IPAPMincho"/>
              <a:buChar char="◆"/>
              <a:tabLst>
                <a:tab pos="415946" algn="l"/>
                <a:tab pos="41658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Teste </a:t>
            </a:r>
            <a:r>
              <a:rPr sz="2400" b="1" spc="15" dirty="0">
                <a:latin typeface="Times New Roman"/>
                <a:cs typeface="Times New Roman"/>
              </a:rPr>
              <a:t>de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Hipóteses</a:t>
            </a:r>
            <a:endParaRPr sz="2400">
              <a:latin typeface="Times New Roman"/>
              <a:cs typeface="Times New Roman"/>
            </a:endParaRPr>
          </a:p>
          <a:p>
            <a:pPr marL="542317">
              <a:spcBef>
                <a:spcPts val="1030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8 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100" baseline="-21825" dirty="0">
                <a:latin typeface="Times New Roman"/>
                <a:cs typeface="Times New Roman"/>
              </a:rPr>
              <a:t>0</a:t>
            </a:r>
            <a:r>
              <a:rPr sz="2200" dirty="0">
                <a:latin typeface="Times New Roman"/>
                <a:cs typeface="Times New Roman"/>
              </a:rPr>
              <a:t>: A </a:t>
            </a:r>
            <a:r>
              <a:rPr sz="2200" spc="-5" dirty="0">
                <a:latin typeface="Times New Roman"/>
                <a:cs typeface="Times New Roman"/>
              </a:rPr>
              <a:t>variável aleatória </a:t>
            </a:r>
            <a:r>
              <a:rPr sz="2200" spc="5" dirty="0">
                <a:latin typeface="Times New Roman"/>
                <a:cs typeface="Times New Roman"/>
              </a:rPr>
              <a:t>possui </a:t>
            </a:r>
            <a:r>
              <a:rPr sz="2200" spc="-5" dirty="0">
                <a:latin typeface="Times New Roman"/>
                <a:cs typeface="Times New Roman"/>
              </a:rPr>
              <a:t>distribuição </a:t>
            </a:r>
            <a:r>
              <a:rPr sz="2200" spc="10" dirty="0">
                <a:latin typeface="Times New Roman"/>
                <a:cs typeface="Times New Roman"/>
              </a:rPr>
              <a:t>de </a:t>
            </a:r>
            <a:r>
              <a:rPr sz="2200" spc="-5" dirty="0">
                <a:latin typeface="Times New Roman"/>
                <a:cs typeface="Times New Roman"/>
              </a:rPr>
              <a:t>Poisson </a:t>
            </a:r>
            <a:r>
              <a:rPr sz="2200" spc="5" dirty="0">
                <a:latin typeface="Times New Roman"/>
                <a:cs typeface="Times New Roman"/>
              </a:rPr>
              <a:t>com</a:t>
            </a:r>
            <a:r>
              <a:rPr sz="2200" spc="-27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λ=4,6;</a:t>
            </a:r>
            <a:endParaRPr sz="2200">
              <a:latin typeface="Times New Roman"/>
              <a:cs typeface="Times New Roman"/>
            </a:endParaRPr>
          </a:p>
          <a:p>
            <a:pPr marL="542317">
              <a:spcBef>
                <a:spcPts val="1055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8 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100" baseline="-21825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: A </a:t>
            </a:r>
            <a:r>
              <a:rPr sz="2200" spc="-5" dirty="0">
                <a:latin typeface="Times New Roman"/>
                <a:cs typeface="Times New Roman"/>
              </a:rPr>
              <a:t>variável aleatória não </a:t>
            </a:r>
            <a:r>
              <a:rPr sz="2200" dirty="0">
                <a:latin typeface="Times New Roman"/>
                <a:cs typeface="Times New Roman"/>
              </a:rPr>
              <a:t>possui </a:t>
            </a:r>
            <a:r>
              <a:rPr sz="2200" spc="-5" dirty="0">
                <a:latin typeface="Times New Roman"/>
                <a:cs typeface="Times New Roman"/>
              </a:rPr>
              <a:t>distribuição </a:t>
            </a:r>
            <a:r>
              <a:rPr sz="2200" dirty="0">
                <a:latin typeface="Times New Roman"/>
                <a:cs typeface="Times New Roman"/>
              </a:rPr>
              <a:t>de Poisson </a:t>
            </a:r>
            <a:r>
              <a:rPr sz="2200" spc="-5" dirty="0">
                <a:latin typeface="Times New Roman"/>
                <a:cs typeface="Times New Roman"/>
              </a:rPr>
              <a:t>com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λ=4,6</a:t>
            </a:r>
            <a:endParaRPr sz="2200">
              <a:latin typeface="Times New Roman"/>
              <a:cs typeface="Times New Roman"/>
            </a:endParaRPr>
          </a:p>
          <a:p>
            <a:pPr marL="415946" indent="-378479">
              <a:spcBef>
                <a:spcPts val="2320"/>
              </a:spcBef>
              <a:buClr>
                <a:srgbClr val="FF0000"/>
              </a:buClr>
              <a:buSzPct val="64583"/>
              <a:buFont typeface="IPAPMincho"/>
              <a:buChar char="◆"/>
              <a:tabLst>
                <a:tab pos="415946" algn="l"/>
                <a:tab pos="416580" algn="l"/>
              </a:tabLst>
            </a:pPr>
            <a:r>
              <a:rPr sz="2400" b="1" spc="5" dirty="0">
                <a:latin typeface="Times New Roman"/>
                <a:cs typeface="Times New Roman"/>
              </a:rPr>
              <a:t>Comparando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9527" y="4162037"/>
            <a:ext cx="3416300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2">
              <a:spcBef>
                <a:spcPts val="105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8 </a:t>
            </a:r>
            <a:r>
              <a:rPr sz="1550" spc="1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V</a:t>
            </a:r>
            <a:r>
              <a:rPr sz="2200" spc="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lor</a:t>
            </a:r>
            <a:r>
              <a:rPr sz="2200" spc="-10" dirty="0">
                <a:latin typeface="Times New Roman"/>
                <a:cs typeface="Times New Roman"/>
              </a:rPr>
              <a:t> c</a:t>
            </a:r>
            <a:r>
              <a:rPr sz="2200" spc="1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l</a:t>
            </a:r>
            <a:r>
              <a:rPr sz="2200" spc="10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ul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do de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775" i="1" spc="-300" baseline="10510" dirty="0">
                <a:latin typeface="Times New Roman"/>
                <a:cs typeface="Times New Roman"/>
              </a:rPr>
              <a:t>χ</a:t>
            </a:r>
            <a:r>
              <a:rPr sz="1500" spc="-697" baseline="63888" dirty="0">
                <a:latin typeface="Times New Roman"/>
                <a:cs typeface="Times New Roman"/>
              </a:rPr>
              <a:t>2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logo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4930" y="4564407"/>
            <a:ext cx="2089785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8 </a:t>
            </a:r>
            <a:r>
              <a:rPr sz="2200" spc="-15" dirty="0">
                <a:latin typeface="Times New Roman"/>
                <a:cs typeface="Times New Roman"/>
              </a:rPr>
              <a:t>Valor </a:t>
            </a:r>
            <a:r>
              <a:rPr sz="2200" dirty="0">
                <a:latin typeface="Times New Roman"/>
                <a:cs typeface="Times New Roman"/>
              </a:rPr>
              <a:t>crítico</a:t>
            </a:r>
            <a:r>
              <a:rPr sz="2200" spc="-2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de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5020" y="4731956"/>
            <a:ext cx="6165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1">
              <a:spcBef>
                <a:spcPts val="135"/>
              </a:spcBef>
            </a:pPr>
            <a:r>
              <a:rPr sz="1400" spc="90" dirty="0">
                <a:latin typeface="Times New Roman"/>
                <a:cs typeface="Times New Roman"/>
              </a:rPr>
              <a:t>α,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i="1" spc="15" dirty="0">
                <a:latin typeface="Times New Roman"/>
                <a:cs typeface="Times New Roman"/>
              </a:rPr>
              <a:t>k</a:t>
            </a:r>
            <a:r>
              <a:rPr sz="1400" spc="15" dirty="0">
                <a:latin typeface="Times New Roman"/>
                <a:cs typeface="Times New Roman"/>
              </a:rPr>
              <a:t>-1-</a:t>
            </a:r>
            <a:r>
              <a:rPr sz="1400" i="1" spc="15" dirty="0">
                <a:latin typeface="Times New Roman"/>
                <a:cs typeface="Times New Roman"/>
              </a:rPr>
              <a:t>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6337" y="4564387"/>
            <a:ext cx="95885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91083" y="5496214"/>
            <a:ext cx="148590" cy="69215"/>
            <a:chOff x="5109114" y="5496210"/>
            <a:chExt cx="148590" cy="69215"/>
          </a:xfrm>
        </p:grpSpPr>
        <p:sp>
          <p:nvSpPr>
            <p:cNvPr id="14" name="object 14"/>
            <p:cNvSpPr/>
            <p:nvPr/>
          </p:nvSpPr>
          <p:spPr>
            <a:xfrm>
              <a:off x="5111496" y="5498591"/>
              <a:ext cx="143510" cy="64135"/>
            </a:xfrm>
            <a:custGeom>
              <a:avLst/>
              <a:gdLst/>
              <a:ahLst/>
              <a:cxnLst/>
              <a:rect l="l" t="t" r="r" b="b"/>
              <a:pathLst>
                <a:path w="143510" h="64135">
                  <a:moveTo>
                    <a:pt x="143256" y="50292"/>
                  </a:moveTo>
                  <a:lnTo>
                    <a:pt x="0" y="50292"/>
                  </a:lnTo>
                  <a:lnTo>
                    <a:pt x="0" y="64008"/>
                  </a:lnTo>
                  <a:lnTo>
                    <a:pt x="143256" y="64008"/>
                  </a:lnTo>
                  <a:lnTo>
                    <a:pt x="143256" y="50292"/>
                  </a:lnTo>
                  <a:close/>
                </a:path>
                <a:path w="143510" h="64135">
                  <a:moveTo>
                    <a:pt x="143256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43256" y="13716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11496" y="5498591"/>
              <a:ext cx="143510" cy="64135"/>
            </a:xfrm>
            <a:custGeom>
              <a:avLst/>
              <a:gdLst/>
              <a:ahLst/>
              <a:cxnLst/>
              <a:rect l="l" t="t" r="r" b="b"/>
              <a:pathLst>
                <a:path w="143510" h="64135">
                  <a:moveTo>
                    <a:pt x="0" y="0"/>
                  </a:moveTo>
                  <a:lnTo>
                    <a:pt x="143255" y="0"/>
                  </a:lnTo>
                  <a:lnTo>
                    <a:pt x="143255" y="13716"/>
                  </a:lnTo>
                  <a:lnTo>
                    <a:pt x="0" y="13716"/>
                  </a:lnTo>
                  <a:lnTo>
                    <a:pt x="0" y="0"/>
                  </a:lnTo>
                  <a:close/>
                </a:path>
                <a:path w="143510" h="64135">
                  <a:moveTo>
                    <a:pt x="0" y="50291"/>
                  </a:moveTo>
                  <a:lnTo>
                    <a:pt x="143255" y="50291"/>
                  </a:lnTo>
                  <a:lnTo>
                    <a:pt x="143255" y="64008"/>
                  </a:lnTo>
                  <a:lnTo>
                    <a:pt x="0" y="64008"/>
                  </a:lnTo>
                  <a:lnTo>
                    <a:pt x="0" y="50291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34931" y="4966684"/>
            <a:ext cx="8228965" cy="176650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27677" marR="6986" indent="-315611" algn="just">
              <a:lnSpc>
                <a:spcPct val="102299"/>
              </a:lnSpc>
              <a:spcBef>
                <a:spcPts val="40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8 </a:t>
            </a:r>
            <a:r>
              <a:rPr sz="2200" spc="-35" dirty="0">
                <a:latin typeface="Times New Roman"/>
                <a:cs typeface="Times New Roman"/>
              </a:rPr>
              <a:t>Os </a:t>
            </a:r>
            <a:r>
              <a:rPr sz="2200" dirty="0">
                <a:latin typeface="Times New Roman"/>
                <a:cs typeface="Times New Roman"/>
              </a:rPr>
              <a:t>valores </a:t>
            </a:r>
            <a:r>
              <a:rPr sz="2200" spc="-5" dirty="0">
                <a:latin typeface="Times New Roman"/>
                <a:cs typeface="Times New Roman"/>
              </a:rPr>
              <a:t>críticos </a:t>
            </a:r>
            <a:r>
              <a:rPr sz="2200" dirty="0">
                <a:latin typeface="Times New Roman"/>
                <a:cs typeface="Times New Roman"/>
              </a:rPr>
              <a:t>fornecidos </a:t>
            </a:r>
            <a:r>
              <a:rPr sz="2200" spc="-5" dirty="0">
                <a:latin typeface="Times New Roman"/>
                <a:cs typeface="Times New Roman"/>
              </a:rPr>
              <a:t>pela tabela </a:t>
            </a:r>
            <a:r>
              <a:rPr sz="2200" dirty="0">
                <a:latin typeface="Times New Roman"/>
                <a:cs typeface="Times New Roman"/>
              </a:rPr>
              <a:t>da </a:t>
            </a:r>
            <a:r>
              <a:rPr sz="2200" spc="-5" dirty="0">
                <a:latin typeface="Times New Roman"/>
                <a:cs typeface="Times New Roman"/>
              </a:rPr>
              <a:t>distribuição Chi-  </a:t>
            </a:r>
            <a:r>
              <a:rPr sz="2200" dirty="0">
                <a:latin typeface="Times New Roman"/>
                <a:cs typeface="Times New Roman"/>
              </a:rPr>
              <a:t>quadrado para </a:t>
            </a:r>
            <a:r>
              <a:rPr sz="2200" spc="235" dirty="0">
                <a:latin typeface="Times New Roman"/>
                <a:cs typeface="Times New Roman"/>
              </a:rPr>
              <a:t>α </a:t>
            </a:r>
            <a:r>
              <a:rPr sz="2200" dirty="0">
                <a:latin typeface="Times New Roman"/>
                <a:cs typeface="Times New Roman"/>
              </a:rPr>
              <a:t>= 5% e </a:t>
            </a:r>
            <a:r>
              <a:rPr sz="2200" spc="-10" dirty="0">
                <a:latin typeface="Times New Roman"/>
                <a:cs typeface="Times New Roman"/>
              </a:rPr>
              <a:t>10−1−1 </a:t>
            </a:r>
            <a:r>
              <a:rPr sz="2200" spc="-35" dirty="0">
                <a:latin typeface="Times New Roman"/>
                <a:cs typeface="Times New Roman"/>
              </a:rPr>
              <a:t>= </a:t>
            </a:r>
            <a:r>
              <a:rPr sz="2200" dirty="0">
                <a:latin typeface="Times New Roman"/>
                <a:cs typeface="Times New Roman"/>
              </a:rPr>
              <a:t>8 é </a:t>
            </a:r>
            <a:r>
              <a:rPr sz="2200" spc="-5" dirty="0">
                <a:latin typeface="Times New Roman"/>
                <a:cs typeface="Times New Roman"/>
              </a:rPr>
              <a:t>igual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15,5.</a:t>
            </a:r>
            <a:endParaRPr sz="2200">
              <a:latin typeface="Times New Roman"/>
              <a:cs typeface="Times New Roman"/>
            </a:endParaRPr>
          </a:p>
          <a:p>
            <a:pPr marL="327677" marR="5081" indent="-315611" algn="just">
              <a:lnSpc>
                <a:spcPct val="101299"/>
              </a:lnSpc>
              <a:spcBef>
                <a:spcPts val="450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8 </a:t>
            </a:r>
            <a:r>
              <a:rPr sz="2200" spc="-5" dirty="0">
                <a:latin typeface="Times New Roman"/>
                <a:cs typeface="Times New Roman"/>
              </a:rPr>
              <a:t>Como </a:t>
            </a:r>
            <a:r>
              <a:rPr sz="2200" dirty="0">
                <a:latin typeface="Times New Roman"/>
                <a:cs typeface="Times New Roman"/>
              </a:rPr>
              <a:t>6,749 &lt; 15,5 </a:t>
            </a:r>
            <a:r>
              <a:rPr sz="2200" spc="-5" dirty="0">
                <a:latin typeface="Times New Roman"/>
                <a:cs typeface="Times New Roman"/>
              </a:rPr>
              <a:t>não </a:t>
            </a:r>
            <a:r>
              <a:rPr sz="2200" spc="10" dirty="0">
                <a:latin typeface="Times New Roman"/>
                <a:cs typeface="Times New Roman"/>
              </a:rPr>
              <a:t>se </a:t>
            </a:r>
            <a:r>
              <a:rPr sz="2200" dirty="0">
                <a:latin typeface="Times New Roman"/>
                <a:cs typeface="Times New Roman"/>
              </a:rPr>
              <a:t>pode rejeitar a </a:t>
            </a:r>
            <a:r>
              <a:rPr sz="2200" spc="-5" dirty="0">
                <a:latin typeface="Times New Roman"/>
                <a:cs typeface="Times New Roman"/>
              </a:rPr>
              <a:t>hipótese </a:t>
            </a:r>
            <a:r>
              <a:rPr sz="2200" dirty="0">
                <a:latin typeface="Times New Roman"/>
                <a:cs typeface="Times New Roman"/>
              </a:rPr>
              <a:t>de </a:t>
            </a:r>
            <a:r>
              <a:rPr sz="2200" spc="-10" dirty="0">
                <a:latin typeface="Times New Roman"/>
                <a:cs typeface="Times New Roman"/>
              </a:rPr>
              <a:t>que </a:t>
            </a:r>
            <a:r>
              <a:rPr sz="2200" spc="5" dirty="0">
                <a:latin typeface="Times New Roman"/>
                <a:cs typeface="Times New Roman"/>
              </a:rPr>
              <a:t>com </a:t>
            </a:r>
            <a:r>
              <a:rPr sz="2200" dirty="0">
                <a:latin typeface="Times New Roman"/>
                <a:cs typeface="Times New Roman"/>
              </a:rPr>
              <a:t>95%  </a:t>
            </a:r>
            <a:r>
              <a:rPr sz="2200" spc="-35" dirty="0">
                <a:latin typeface="Times New Roman"/>
                <a:cs typeface="Times New Roman"/>
              </a:rPr>
              <a:t>de </a:t>
            </a:r>
            <a:r>
              <a:rPr sz="2200" dirty="0">
                <a:latin typeface="Times New Roman"/>
                <a:cs typeface="Times New Roman"/>
              </a:rPr>
              <a:t>confiança, os dados da </a:t>
            </a:r>
            <a:r>
              <a:rPr sz="2200" spc="-5" dirty="0">
                <a:latin typeface="Times New Roman"/>
                <a:cs typeface="Times New Roman"/>
              </a:rPr>
              <a:t>amostra </a:t>
            </a:r>
            <a:r>
              <a:rPr sz="2200" spc="-10" dirty="0">
                <a:latin typeface="Times New Roman"/>
                <a:cs typeface="Times New Roman"/>
              </a:rPr>
              <a:t>seguem </a:t>
            </a:r>
            <a:r>
              <a:rPr sz="2200" dirty="0">
                <a:latin typeface="Times New Roman"/>
                <a:cs typeface="Times New Roman"/>
              </a:rPr>
              <a:t>uma </a:t>
            </a:r>
            <a:r>
              <a:rPr sz="2200" spc="-10" dirty="0">
                <a:latin typeface="Times New Roman"/>
                <a:cs typeface="Times New Roman"/>
              </a:rPr>
              <a:t>distribuição </a:t>
            </a:r>
            <a:r>
              <a:rPr sz="2200" spc="-5" dirty="0">
                <a:latin typeface="Times New Roman"/>
                <a:cs typeface="Times New Roman"/>
              </a:rPr>
              <a:t>Poisson  </a:t>
            </a:r>
            <a:r>
              <a:rPr sz="2200" spc="-25" dirty="0">
                <a:latin typeface="Times New Roman"/>
                <a:cs typeface="Times New Roman"/>
              </a:rPr>
              <a:t>com </a:t>
            </a:r>
            <a:r>
              <a:rPr sz="2200" dirty="0">
                <a:latin typeface="Times New Roman"/>
                <a:cs typeface="Times New Roman"/>
              </a:rPr>
              <a:t>parâmetro </a:t>
            </a:r>
            <a:r>
              <a:rPr sz="2200" spc="140" dirty="0">
                <a:latin typeface="Times New Roman"/>
                <a:cs typeface="Times New Roman"/>
              </a:rPr>
              <a:t>λ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4,6.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53024" y="4538278"/>
            <a:ext cx="90805" cy="1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1">
              <a:spcBef>
                <a:spcPts val="130"/>
              </a:spcBef>
            </a:pPr>
            <a:r>
              <a:rPr sz="1000" spc="15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80653" y="4532732"/>
            <a:ext cx="242570" cy="299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1">
              <a:spcBef>
                <a:spcPts val="114"/>
              </a:spcBef>
            </a:pPr>
            <a:r>
              <a:rPr sz="1850" i="1" spc="155" dirty="0">
                <a:latin typeface="Times New Roman"/>
                <a:cs typeface="Times New Roman"/>
              </a:rPr>
              <a:t>χ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25340" y="4357115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>
                <a:moveTo>
                  <a:pt x="0" y="0"/>
                </a:moveTo>
                <a:lnTo>
                  <a:pt x="95859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75961" y="4357115"/>
            <a:ext cx="975360" cy="0"/>
          </a:xfrm>
          <a:custGeom>
            <a:avLst/>
            <a:gdLst/>
            <a:ahLst/>
            <a:cxnLst/>
            <a:rect l="l" t="t" r="r" b="b"/>
            <a:pathLst>
              <a:path w="975359">
                <a:moveTo>
                  <a:pt x="0" y="0"/>
                </a:moveTo>
                <a:lnTo>
                  <a:pt x="97535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054241" y="4357115"/>
            <a:ext cx="753110" cy="0"/>
          </a:xfrm>
          <a:custGeom>
            <a:avLst/>
            <a:gdLst/>
            <a:ahLst/>
            <a:cxnLst/>
            <a:rect l="l" t="t" r="r" b="b"/>
            <a:pathLst>
              <a:path w="753109">
                <a:moveTo>
                  <a:pt x="0" y="0"/>
                </a:moveTo>
                <a:lnTo>
                  <a:pt x="75285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18985" y="4351460"/>
            <a:ext cx="2846705" cy="2558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1">
              <a:spcBef>
                <a:spcPts val="135"/>
              </a:spcBef>
              <a:tabLst>
                <a:tab pos="1176714" algn="l"/>
                <a:tab pos="2586485" algn="l"/>
              </a:tabLst>
            </a:pPr>
            <a:r>
              <a:rPr sz="1550" spc="15" dirty="0">
                <a:latin typeface="Times New Roman"/>
                <a:cs typeface="Times New Roman"/>
              </a:rPr>
              <a:t>2</a:t>
            </a:r>
            <a:r>
              <a:rPr sz="1550" spc="-15" dirty="0">
                <a:latin typeface="Times New Roman"/>
                <a:cs typeface="Times New Roman"/>
              </a:rPr>
              <a:t>2</a:t>
            </a:r>
            <a:r>
              <a:rPr sz="1550" spc="35" dirty="0">
                <a:latin typeface="Times New Roman"/>
                <a:cs typeface="Times New Roman"/>
              </a:rPr>
              <a:t>,</a:t>
            </a:r>
            <a:r>
              <a:rPr sz="1550" spc="15" dirty="0">
                <a:latin typeface="Times New Roman"/>
                <a:cs typeface="Times New Roman"/>
              </a:rPr>
              <a:t>4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30" dirty="0">
                <a:latin typeface="Times New Roman"/>
                <a:cs typeface="Times New Roman"/>
              </a:rPr>
              <a:t>4</a:t>
            </a:r>
            <a:r>
              <a:rPr sz="1550" spc="-20" dirty="0">
                <a:latin typeface="Times New Roman"/>
                <a:cs typeface="Times New Roman"/>
              </a:rPr>
              <a:t>2</a:t>
            </a:r>
            <a:r>
              <a:rPr sz="1550" spc="-45" dirty="0">
                <a:latin typeface="Times New Roman"/>
                <a:cs typeface="Times New Roman"/>
              </a:rPr>
              <a:t>,</a:t>
            </a:r>
            <a:r>
              <a:rPr sz="1550" spc="15" dirty="0">
                <a:latin typeface="Times New Roman"/>
                <a:cs typeface="Times New Roman"/>
              </a:rPr>
              <a:t>8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40" dirty="0">
                <a:latin typeface="Times New Roman"/>
                <a:cs typeface="Times New Roman"/>
              </a:rPr>
              <a:t>8</a:t>
            </a:r>
            <a:r>
              <a:rPr sz="1550" spc="15" dirty="0">
                <a:latin typeface="Times New Roman"/>
                <a:cs typeface="Times New Roman"/>
              </a:rPr>
              <a:t>,0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43874" y="4054973"/>
            <a:ext cx="4562475" cy="390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2">
              <a:lnSpc>
                <a:spcPts val="1540"/>
              </a:lnSpc>
              <a:spcBef>
                <a:spcPts val="130"/>
              </a:spcBef>
              <a:tabLst>
                <a:tab pos="2957978" algn="l"/>
              </a:tabLst>
            </a:pPr>
            <a:r>
              <a:rPr sz="2475" i="1" spc="-120" baseline="-33670" dirty="0">
                <a:latin typeface="Times New Roman"/>
                <a:cs typeface="Times New Roman"/>
              </a:rPr>
              <a:t>χ</a:t>
            </a:r>
            <a:r>
              <a:rPr sz="1350" spc="-120" baseline="-18518" dirty="0">
                <a:latin typeface="Times New Roman"/>
                <a:cs typeface="Times New Roman"/>
              </a:rPr>
              <a:t>2   </a:t>
            </a:r>
            <a:r>
              <a:rPr sz="2325" spc="-7" baseline="-35842" dirty="0">
                <a:latin typeface="Times New Roman"/>
                <a:cs typeface="Times New Roman"/>
              </a:rPr>
              <a:t>= </a:t>
            </a:r>
            <a:r>
              <a:rPr sz="1550" spc="-30" dirty="0">
                <a:latin typeface="Times New Roman"/>
                <a:cs typeface="Times New Roman"/>
              </a:rPr>
              <a:t>(18 </a:t>
            </a:r>
            <a:r>
              <a:rPr sz="1550" spc="-5" dirty="0">
                <a:latin typeface="Times New Roman"/>
                <a:cs typeface="Times New Roman"/>
              </a:rPr>
              <a:t>− </a:t>
            </a:r>
            <a:r>
              <a:rPr sz="1550" spc="30" dirty="0">
                <a:latin typeface="Times New Roman"/>
                <a:cs typeface="Times New Roman"/>
              </a:rPr>
              <a:t>22,4)</a:t>
            </a:r>
            <a:r>
              <a:rPr sz="1350" spc="44" baseline="43209" dirty="0">
                <a:latin typeface="Times New Roman"/>
                <a:cs typeface="Times New Roman"/>
              </a:rPr>
              <a:t>2  </a:t>
            </a:r>
            <a:r>
              <a:rPr sz="2325" spc="-7" baseline="-35842" dirty="0">
                <a:latin typeface="Times New Roman"/>
                <a:cs typeface="Times New Roman"/>
              </a:rPr>
              <a:t>+ </a:t>
            </a:r>
            <a:r>
              <a:rPr sz="1550" spc="30" dirty="0">
                <a:latin typeface="Times New Roman"/>
                <a:cs typeface="Times New Roman"/>
              </a:rPr>
              <a:t>(47 </a:t>
            </a:r>
            <a:r>
              <a:rPr sz="1550" spc="-5" dirty="0">
                <a:latin typeface="Times New Roman"/>
                <a:cs typeface="Times New Roman"/>
              </a:rPr>
              <a:t>−</a:t>
            </a:r>
            <a:r>
              <a:rPr sz="1550" spc="-21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42,8)</a:t>
            </a:r>
            <a:r>
              <a:rPr sz="1350" spc="15" baseline="43209" dirty="0">
                <a:latin typeface="Times New Roman"/>
                <a:cs typeface="Times New Roman"/>
              </a:rPr>
              <a:t>2 </a:t>
            </a:r>
            <a:r>
              <a:rPr sz="1350" spc="157" baseline="43209" dirty="0">
                <a:latin typeface="Times New Roman"/>
                <a:cs typeface="Times New Roman"/>
              </a:rPr>
              <a:t> </a:t>
            </a:r>
            <a:r>
              <a:rPr sz="2325" spc="-7" baseline="-35842" dirty="0">
                <a:latin typeface="Times New Roman"/>
                <a:cs typeface="Times New Roman"/>
              </a:rPr>
              <a:t>+	+</a:t>
            </a:r>
            <a:r>
              <a:rPr sz="2325" spc="22" baseline="-35842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(8</a:t>
            </a:r>
            <a:r>
              <a:rPr sz="1550" spc="-17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−</a:t>
            </a:r>
            <a:r>
              <a:rPr sz="1550" spc="-18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8,0)</a:t>
            </a:r>
            <a:r>
              <a:rPr sz="1350" spc="30" baseline="43209" dirty="0">
                <a:latin typeface="Times New Roman"/>
                <a:cs typeface="Times New Roman"/>
              </a:rPr>
              <a:t>2</a:t>
            </a:r>
            <a:endParaRPr sz="1350" baseline="43209">
              <a:latin typeface="Times New Roman"/>
              <a:cs typeface="Times New Roman"/>
            </a:endParaRPr>
          </a:p>
          <a:p>
            <a:pPr marL="2783979">
              <a:lnSpc>
                <a:spcPts val="1420"/>
              </a:lnSpc>
              <a:tabLst>
                <a:tab pos="3916241" algn="l"/>
              </a:tabLst>
            </a:pPr>
            <a:r>
              <a:rPr sz="1550" spc="5" dirty="0">
                <a:latin typeface="Times New Roman"/>
                <a:cs typeface="Times New Roman"/>
              </a:rPr>
              <a:t>...	</a:t>
            </a:r>
            <a:r>
              <a:rPr sz="1550" spc="-5" dirty="0">
                <a:latin typeface="Times New Roman"/>
                <a:cs typeface="Times New Roman"/>
              </a:rPr>
              <a:t>=</a:t>
            </a:r>
            <a:r>
              <a:rPr sz="1550" spc="-8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6,749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7007" y="398766"/>
            <a:ext cx="5340985" cy="144116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1">
              <a:spcBef>
                <a:spcPts val="125"/>
              </a:spcBef>
            </a:pPr>
            <a:r>
              <a:rPr spc="15" dirty="0"/>
              <a:t>Teste</a:t>
            </a:r>
            <a:r>
              <a:rPr spc="-140" dirty="0"/>
              <a:t> </a:t>
            </a:r>
            <a:r>
              <a:rPr spc="15" dirty="0"/>
              <a:t>Kolmogorov-Smirnov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66948" y="2186934"/>
            <a:ext cx="8112125" cy="3413563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91814" marR="5081" indent="-379749" algn="just">
              <a:lnSpc>
                <a:spcPts val="2390"/>
              </a:lnSpc>
              <a:spcBef>
                <a:spcPts val="390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392450" algn="l"/>
              </a:tabLst>
            </a:pPr>
            <a:r>
              <a:rPr sz="2200" spc="-10" dirty="0">
                <a:latin typeface="Times New Roman"/>
                <a:cs typeface="Times New Roman"/>
              </a:rPr>
              <a:t>Aplica-se </a:t>
            </a:r>
            <a:r>
              <a:rPr sz="2200" spc="-5" dirty="0">
                <a:latin typeface="Times New Roman"/>
                <a:cs typeface="Times New Roman"/>
              </a:rPr>
              <a:t>com </a:t>
            </a:r>
            <a:r>
              <a:rPr sz="2200" dirty="0">
                <a:latin typeface="Times New Roman"/>
                <a:cs typeface="Times New Roman"/>
              </a:rPr>
              <a:t>a mesma intenção que o </a:t>
            </a:r>
            <a:r>
              <a:rPr sz="2200" spc="-5" dirty="0">
                <a:latin typeface="Times New Roman"/>
                <a:cs typeface="Times New Roman"/>
              </a:rPr>
              <a:t>Chi-quadrado, isto </a:t>
            </a:r>
            <a:r>
              <a:rPr sz="2200" spc="5" dirty="0">
                <a:latin typeface="Times New Roman"/>
                <a:cs typeface="Times New Roman"/>
              </a:rPr>
              <a:t>é, </a:t>
            </a:r>
            <a:r>
              <a:rPr sz="2200" dirty="0">
                <a:latin typeface="Times New Roman"/>
                <a:cs typeface="Times New Roman"/>
              </a:rPr>
              <a:t>testar  </a:t>
            </a:r>
            <a:r>
              <a:rPr sz="2200" spc="-35" dirty="0">
                <a:latin typeface="Times New Roman"/>
                <a:cs typeface="Times New Roman"/>
              </a:rPr>
              <a:t>se </a:t>
            </a:r>
            <a:r>
              <a:rPr sz="2200" spc="-25" dirty="0">
                <a:latin typeface="Times New Roman"/>
                <a:cs typeface="Times New Roman"/>
              </a:rPr>
              <a:t>uma </a:t>
            </a:r>
            <a:r>
              <a:rPr sz="2200" spc="-5" dirty="0">
                <a:latin typeface="Times New Roman"/>
                <a:cs typeface="Times New Roman"/>
              </a:rPr>
              <a:t>distribuição </a:t>
            </a:r>
            <a:r>
              <a:rPr sz="2200" dirty="0">
                <a:latin typeface="Times New Roman"/>
                <a:cs typeface="Times New Roman"/>
              </a:rPr>
              <a:t>amostral </a:t>
            </a:r>
            <a:r>
              <a:rPr sz="2200" spc="-5" dirty="0">
                <a:latin typeface="Times New Roman"/>
                <a:cs typeface="Times New Roman"/>
              </a:rPr>
              <a:t>segue </a:t>
            </a:r>
            <a:r>
              <a:rPr sz="2200" dirty="0">
                <a:latin typeface="Times New Roman"/>
                <a:cs typeface="Times New Roman"/>
              </a:rPr>
              <a:t>uma determinada </a:t>
            </a:r>
            <a:r>
              <a:rPr sz="2200" spc="-5" dirty="0">
                <a:latin typeface="Times New Roman"/>
                <a:cs typeface="Times New Roman"/>
              </a:rPr>
              <a:t>distribuição  </a:t>
            </a:r>
            <a:r>
              <a:rPr sz="2200" spc="-10" dirty="0">
                <a:latin typeface="Times New Roman"/>
                <a:cs typeface="Times New Roman"/>
              </a:rPr>
              <a:t>teórica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contínua.</a:t>
            </a:r>
            <a:endParaRPr sz="22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  <a:buClr>
                <a:srgbClr val="FF0000"/>
              </a:buClr>
              <a:buFont typeface="IPAPMincho"/>
              <a:buChar char="◆"/>
            </a:pPr>
            <a:endParaRPr sz="2951">
              <a:latin typeface="Times New Roman"/>
              <a:cs typeface="Times New Roman"/>
            </a:endParaRPr>
          </a:p>
          <a:p>
            <a:pPr marL="391814" marR="11431" indent="-379749" algn="just">
              <a:lnSpc>
                <a:spcPts val="2390"/>
              </a:lnSpc>
              <a:buClr>
                <a:srgbClr val="FF0000"/>
              </a:buClr>
              <a:buSzPct val="63636"/>
              <a:buFont typeface="IPAPMincho"/>
              <a:buChar char="◆"/>
              <a:tabLst>
                <a:tab pos="392450" algn="l"/>
              </a:tabLst>
            </a:pPr>
            <a:r>
              <a:rPr sz="2200" dirty="0">
                <a:latin typeface="Times New Roman"/>
                <a:cs typeface="Times New Roman"/>
              </a:rPr>
              <a:t>O </a:t>
            </a:r>
            <a:r>
              <a:rPr sz="2200" spc="-5" dirty="0">
                <a:latin typeface="Times New Roman"/>
                <a:cs typeface="Times New Roman"/>
              </a:rPr>
              <a:t>teste </a:t>
            </a:r>
            <a:r>
              <a:rPr sz="2200" dirty="0">
                <a:latin typeface="Times New Roman"/>
                <a:cs typeface="Times New Roman"/>
              </a:rPr>
              <a:t>baseia-se na comparação </a:t>
            </a:r>
            <a:r>
              <a:rPr sz="2200" spc="-5" dirty="0">
                <a:latin typeface="Times New Roman"/>
                <a:cs typeface="Times New Roman"/>
              </a:rPr>
              <a:t>das </a:t>
            </a:r>
            <a:r>
              <a:rPr sz="2200" dirty="0">
                <a:latin typeface="Times New Roman"/>
                <a:cs typeface="Times New Roman"/>
              </a:rPr>
              <a:t>probabilidades </a:t>
            </a:r>
            <a:r>
              <a:rPr sz="2200" b="1" i="1" spc="-10" dirty="0">
                <a:latin typeface="Times New Roman"/>
                <a:cs typeface="Times New Roman"/>
              </a:rPr>
              <a:t>acumuladas </a:t>
            </a:r>
            <a:r>
              <a:rPr sz="2200" spc="-20" dirty="0">
                <a:latin typeface="Times New Roman"/>
                <a:cs typeface="Times New Roman"/>
              </a:rPr>
              <a:t>das  </a:t>
            </a:r>
            <a:r>
              <a:rPr sz="2200" spc="-15" dirty="0">
                <a:latin typeface="Times New Roman"/>
                <a:cs typeface="Times New Roman"/>
              </a:rPr>
              <a:t>duas </a:t>
            </a:r>
            <a:r>
              <a:rPr sz="2200" dirty="0">
                <a:latin typeface="Times New Roman"/>
                <a:cs typeface="Times New Roman"/>
              </a:rPr>
              <a:t>distribuições (observada 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teórica).</a:t>
            </a:r>
            <a:endParaRPr sz="220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  <a:buClr>
                <a:srgbClr val="FF0000"/>
              </a:buClr>
              <a:buFont typeface="IPAPMincho"/>
              <a:buChar char="◆"/>
            </a:pPr>
            <a:endParaRPr sz="2900">
              <a:latin typeface="Times New Roman"/>
              <a:cs typeface="Times New Roman"/>
            </a:endParaRPr>
          </a:p>
          <a:p>
            <a:pPr marL="391814" marR="63503" indent="-379749">
              <a:lnSpc>
                <a:spcPct val="90500"/>
              </a:lnSpc>
              <a:buClr>
                <a:srgbClr val="FF0000"/>
              </a:buClr>
              <a:buSzPct val="63636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200" spc="-20" dirty="0">
                <a:latin typeface="Times New Roman"/>
                <a:cs typeface="Times New Roman"/>
              </a:rPr>
              <a:t>Para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5" dirty="0">
                <a:latin typeface="Times New Roman"/>
                <a:cs typeface="Times New Roman"/>
              </a:rPr>
              <a:t>consulta em </a:t>
            </a:r>
            <a:r>
              <a:rPr sz="2200" dirty="0">
                <a:latin typeface="Times New Roman"/>
                <a:cs typeface="Times New Roman"/>
              </a:rPr>
              <a:t>uma </a:t>
            </a:r>
            <a:r>
              <a:rPr sz="2200" spc="-5" dirty="0">
                <a:latin typeface="Times New Roman"/>
                <a:cs typeface="Times New Roman"/>
              </a:rPr>
              <a:t>tabela </a:t>
            </a:r>
            <a:r>
              <a:rPr sz="2200" dirty="0">
                <a:latin typeface="Times New Roman"/>
                <a:cs typeface="Times New Roman"/>
              </a:rPr>
              <a:t>de </a:t>
            </a:r>
            <a:r>
              <a:rPr sz="2200" spc="-10" dirty="0">
                <a:latin typeface="Times New Roman"/>
                <a:cs typeface="Times New Roman"/>
              </a:rPr>
              <a:t>valores </a:t>
            </a:r>
            <a:r>
              <a:rPr sz="2200" spc="-5" dirty="0">
                <a:latin typeface="Times New Roman"/>
                <a:cs typeface="Times New Roman"/>
              </a:rPr>
              <a:t>críticos, toma-se </a:t>
            </a:r>
            <a:r>
              <a:rPr sz="2200" dirty="0">
                <a:latin typeface="Times New Roman"/>
                <a:cs typeface="Times New Roman"/>
              </a:rPr>
              <a:t>a o maior  </a:t>
            </a:r>
            <a:r>
              <a:rPr sz="2200" spc="-15" dirty="0">
                <a:latin typeface="Times New Roman"/>
                <a:cs typeface="Times New Roman"/>
              </a:rPr>
              <a:t>valor </a:t>
            </a:r>
            <a:r>
              <a:rPr sz="2200" dirty="0">
                <a:latin typeface="Times New Roman"/>
                <a:cs typeface="Times New Roman"/>
              </a:rPr>
              <a:t>K-S observado, </a:t>
            </a:r>
            <a:r>
              <a:rPr sz="2200" spc="-5" dirty="0">
                <a:latin typeface="Times New Roman"/>
                <a:cs typeface="Times New Roman"/>
              </a:rPr>
              <a:t>isto </a:t>
            </a:r>
            <a:r>
              <a:rPr sz="2200" spc="5" dirty="0">
                <a:latin typeface="Times New Roman"/>
                <a:cs typeface="Times New Roman"/>
              </a:rPr>
              <a:t>é, </a:t>
            </a:r>
            <a:r>
              <a:rPr sz="2200" dirty="0">
                <a:latin typeface="Times New Roman"/>
                <a:cs typeface="Times New Roman"/>
              </a:rPr>
              <a:t>o que corresponde </a:t>
            </a:r>
            <a:r>
              <a:rPr sz="2200" spc="-5" dirty="0">
                <a:latin typeface="Times New Roman"/>
                <a:cs typeface="Times New Roman"/>
              </a:rPr>
              <a:t>ao </a:t>
            </a:r>
            <a:r>
              <a:rPr sz="2200" b="1" dirty="0">
                <a:latin typeface="Times New Roman"/>
                <a:cs typeface="Times New Roman"/>
              </a:rPr>
              <a:t>maior desvio  </a:t>
            </a:r>
            <a:r>
              <a:rPr sz="2200" spc="-20" dirty="0">
                <a:latin typeface="Times New Roman"/>
                <a:cs typeface="Times New Roman"/>
              </a:rPr>
              <a:t>entre </a:t>
            </a:r>
            <a:r>
              <a:rPr sz="2200" spc="5" dirty="0">
                <a:latin typeface="Times New Roman"/>
                <a:cs typeface="Times New Roman"/>
              </a:rPr>
              <a:t>as </a:t>
            </a:r>
            <a:r>
              <a:rPr sz="2200" dirty="0">
                <a:latin typeface="Times New Roman"/>
                <a:cs typeface="Times New Roman"/>
              </a:rPr>
              <a:t>duas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distribuições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16678" y="750748"/>
            <a:ext cx="9987923" cy="728597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96525">
              <a:spcBef>
                <a:spcPts val="125"/>
              </a:spcBef>
            </a:pPr>
            <a:r>
              <a:rPr spc="15" dirty="0"/>
              <a:t>Teste Kolmogorov-Smirnov </a:t>
            </a:r>
            <a:r>
              <a:rPr spc="5" dirty="0"/>
              <a:t>-</a:t>
            </a:r>
            <a:r>
              <a:rPr spc="-140" dirty="0"/>
              <a:t> </a:t>
            </a:r>
            <a:r>
              <a:rPr spc="10" dirty="0"/>
              <a:t>Exemplo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66944" y="2186933"/>
            <a:ext cx="8103870" cy="662361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91814" marR="5081" indent="-379749">
              <a:lnSpc>
                <a:spcPts val="2420"/>
              </a:lnSpc>
              <a:spcBef>
                <a:spcPts val="365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391814" algn="l"/>
                <a:tab pos="392450" algn="l"/>
                <a:tab pos="1394530" algn="l"/>
                <a:tab pos="1705061" algn="l"/>
                <a:tab pos="2856373" algn="l"/>
                <a:tab pos="3293275" algn="l"/>
                <a:tab pos="4116276" algn="l"/>
                <a:tab pos="4412836" algn="l"/>
                <a:tab pos="5533032" algn="l"/>
                <a:tab pos="6081699" algn="l"/>
                <a:tab pos="7322550" algn="l"/>
                <a:tab pos="7616571" algn="l"/>
              </a:tabLst>
            </a:pPr>
            <a:r>
              <a:rPr sz="2200" spc="-7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v</a:t>
            </a:r>
            <a:r>
              <a:rPr sz="2200" spc="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l</a:t>
            </a:r>
            <a:r>
              <a:rPr sz="2200" spc="-20" dirty="0">
                <a:latin typeface="Times New Roman"/>
                <a:cs typeface="Times New Roman"/>
              </a:rPr>
              <a:t>i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r	o	</a:t>
            </a:r>
            <a:r>
              <a:rPr sz="2200" spc="10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25" dirty="0">
                <a:latin typeface="Times New Roman"/>
                <a:cs typeface="Times New Roman"/>
              </a:rPr>
              <a:t>n</a:t>
            </a:r>
            <a:r>
              <a:rPr sz="2200" spc="25" dirty="0">
                <a:latin typeface="Times New Roman"/>
                <a:cs typeface="Times New Roman"/>
              </a:rPr>
              <a:t>j</a:t>
            </a:r>
            <a:r>
              <a:rPr sz="2200" spc="-25" dirty="0">
                <a:latin typeface="Times New Roman"/>
                <a:cs typeface="Times New Roman"/>
              </a:rPr>
              <a:t>u</a:t>
            </a:r>
            <a:r>
              <a:rPr sz="2200" dirty="0">
                <a:latin typeface="Times New Roman"/>
                <a:cs typeface="Times New Roman"/>
              </a:rPr>
              <a:t>nto	de	d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20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os	e	v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15" dirty="0">
                <a:latin typeface="Times New Roman"/>
                <a:cs typeface="Times New Roman"/>
              </a:rPr>
              <a:t>r</a:t>
            </a:r>
            <a:r>
              <a:rPr sz="2200" spc="-20" dirty="0">
                <a:latin typeface="Times New Roman"/>
                <a:cs typeface="Times New Roman"/>
              </a:rPr>
              <a:t>i</a:t>
            </a:r>
            <a:r>
              <a:rPr sz="2200" spc="15" dirty="0">
                <a:latin typeface="Times New Roman"/>
                <a:cs typeface="Times New Roman"/>
              </a:rPr>
              <a:t>f</a:t>
            </a:r>
            <a:r>
              <a:rPr sz="2200" spc="-20" dirty="0">
                <a:latin typeface="Times New Roman"/>
                <a:cs typeface="Times New Roman"/>
              </a:rPr>
              <a:t>i</a:t>
            </a:r>
            <a:r>
              <a:rPr sz="2200" spc="10" dirty="0">
                <a:latin typeface="Times New Roman"/>
                <a:cs typeface="Times New Roman"/>
              </a:rPr>
              <a:t>ca</a:t>
            </a:r>
            <a:r>
              <a:rPr sz="2200" dirty="0">
                <a:latin typeface="Times New Roman"/>
                <a:cs typeface="Times New Roman"/>
              </a:rPr>
              <a:t>r	sua	</a:t>
            </a:r>
            <a:r>
              <a:rPr sz="2200" spc="-5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15" dirty="0">
                <a:latin typeface="Times New Roman"/>
                <a:cs typeface="Times New Roman"/>
              </a:rPr>
              <a:t>r</a:t>
            </a:r>
            <a:r>
              <a:rPr sz="2200" spc="-10" dirty="0">
                <a:latin typeface="Times New Roman"/>
                <a:cs typeface="Times New Roman"/>
              </a:rPr>
              <a:t>ê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10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ia	a	</a:t>
            </a:r>
            <a:r>
              <a:rPr sz="2200" spc="-70" dirty="0">
                <a:latin typeface="Times New Roman"/>
                <a:cs typeface="Times New Roman"/>
              </a:rPr>
              <a:t>u</a:t>
            </a:r>
            <a:r>
              <a:rPr sz="2200" dirty="0">
                <a:latin typeface="Times New Roman"/>
                <a:cs typeface="Times New Roman"/>
              </a:rPr>
              <a:t>ma  </a:t>
            </a:r>
            <a:r>
              <a:rPr sz="2200" spc="-10" dirty="0">
                <a:latin typeface="Times New Roman"/>
                <a:cs typeface="Times New Roman"/>
              </a:rPr>
              <a:t>distribuição </a:t>
            </a:r>
            <a:r>
              <a:rPr sz="2200" dirty="0">
                <a:latin typeface="Times New Roman"/>
                <a:cs typeface="Times New Roman"/>
              </a:rPr>
              <a:t>Uniforme </a:t>
            </a:r>
            <a:r>
              <a:rPr sz="2200" spc="5" dirty="0">
                <a:latin typeface="Times New Roman"/>
                <a:cs typeface="Times New Roman"/>
              </a:rPr>
              <a:t>com </a:t>
            </a:r>
            <a:r>
              <a:rPr sz="2200" spc="110" dirty="0">
                <a:latin typeface="Times New Roman"/>
                <a:cs typeface="Times New Roman"/>
              </a:rPr>
              <a:t>α=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5%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912018" y="3355847"/>
          <a:ext cx="8842369" cy="16992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8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8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58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58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880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6283">
                <a:tc>
                  <a:txBody>
                    <a:bodyPr/>
                    <a:lstStyle/>
                    <a:p>
                      <a:pPr marR="88900" algn="r">
                        <a:lnSpc>
                          <a:spcPts val="215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17</a:t>
                      </a:r>
                      <a:r>
                        <a:rPr sz="1900" spc="1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38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18,09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5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22,47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15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15,29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10,33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28,98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5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14,70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11,26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5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27,49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15,90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15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13,47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15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14,43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86">
                <a:tc>
                  <a:txBody>
                    <a:bodyPr/>
                    <a:lstStyle/>
                    <a:p>
                      <a:pPr marR="88900" algn="r">
                        <a:lnSpc>
                          <a:spcPts val="208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23</a:t>
                      </a:r>
                      <a:r>
                        <a:rPr sz="1900" spc="1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73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18,09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8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19,09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08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29,29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22,12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11,86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28,31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15,79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8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17,48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27,78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08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10,27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08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11,94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3">
                <a:tc>
                  <a:txBody>
                    <a:bodyPr/>
                    <a:lstStyle/>
                    <a:p>
                      <a:pPr marR="88900" algn="r">
                        <a:lnSpc>
                          <a:spcPts val="209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sz="1900" spc="1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77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11,72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9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10,72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09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22,20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12,05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24,28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9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17,33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10.42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9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28,78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10,16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09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13,63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09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17,31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3">
                <a:tc>
                  <a:txBody>
                    <a:bodyPr/>
                    <a:lstStyle/>
                    <a:p>
                      <a:pPr marR="88900" algn="r">
                        <a:lnSpc>
                          <a:spcPts val="209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21</a:t>
                      </a:r>
                      <a:r>
                        <a:rPr sz="1900" spc="1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56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12,61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9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11,76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09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18,37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27,00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11,86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9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19,90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23,92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9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18,61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17,38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09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12,66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09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28,29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323">
                <a:tc>
                  <a:txBody>
                    <a:bodyPr/>
                    <a:lstStyle/>
                    <a:p>
                      <a:pPr marR="88900" algn="r">
                        <a:lnSpc>
                          <a:spcPts val="209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23</a:t>
                      </a:r>
                      <a:r>
                        <a:rPr sz="1900" spc="1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22,28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9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25,24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09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17,58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14,66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14,41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9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28,59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21,72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9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10,56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12,48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09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13,02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09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27,84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16678" y="750748"/>
            <a:ext cx="9987923" cy="728597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96525">
              <a:spcBef>
                <a:spcPts val="125"/>
              </a:spcBef>
            </a:pPr>
            <a:r>
              <a:rPr spc="15" dirty="0"/>
              <a:t>Teste Kolmogorov-Smirnov </a:t>
            </a:r>
            <a:r>
              <a:rPr spc="5" dirty="0"/>
              <a:t>-</a:t>
            </a:r>
            <a:r>
              <a:rPr spc="-140" dirty="0"/>
              <a:t> </a:t>
            </a:r>
            <a:r>
              <a:rPr spc="10" dirty="0"/>
              <a:t>Exemplo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75377" y="1935416"/>
            <a:ext cx="4631690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sz="2200" b="1" spc="-5" dirty="0">
                <a:latin typeface="Times New Roman"/>
                <a:cs typeface="Times New Roman"/>
              </a:rPr>
              <a:t>Tabela </a:t>
            </a:r>
            <a:r>
              <a:rPr sz="2200" b="1" spc="-10" dirty="0">
                <a:latin typeface="Times New Roman"/>
                <a:cs typeface="Times New Roman"/>
              </a:rPr>
              <a:t>de </a:t>
            </a:r>
            <a:r>
              <a:rPr sz="2200" b="1" dirty="0">
                <a:latin typeface="Times New Roman"/>
                <a:cs typeface="Times New Roman"/>
              </a:rPr>
              <a:t>Distribuição de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Freqüências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491392" y="2346961"/>
          <a:ext cx="9426574" cy="4591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8609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68">
                <a:tc>
                  <a:txBody>
                    <a:bodyPr/>
                    <a:lstStyle/>
                    <a:p>
                      <a:pPr marL="790575">
                        <a:lnSpc>
                          <a:spcPts val="2270"/>
                        </a:lnSpc>
                      </a:pP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Limites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ts val="2270"/>
                        </a:lnSpc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Freqüência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270"/>
                        </a:lnSpc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Freqüência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2270"/>
                        </a:lnSpc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Freqüência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ts val="2270"/>
                        </a:lnSpc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Freqüência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2270"/>
                        </a:lnSpc>
                      </a:pP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Diferenças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425">
                <a:tc>
                  <a:txBody>
                    <a:bodyPr/>
                    <a:lstStyle/>
                    <a:p>
                      <a:pPr marL="565150">
                        <a:lnSpc>
                          <a:spcPts val="2220"/>
                        </a:lnSpc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Das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Classes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222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Absoluta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2220"/>
                        </a:lnSpc>
                      </a:pP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Relativa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2220"/>
                        </a:lnSpc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Acumulada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ts val="2220"/>
                        </a:lnSpc>
                      </a:pP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Acumulada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2220"/>
                        </a:lnSpc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Freqüência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165">
                <a:tc>
                  <a:txBody>
                    <a:bodyPr/>
                    <a:lstStyle/>
                    <a:p>
                      <a:pPr marR="157480" algn="r">
                        <a:lnSpc>
                          <a:spcPts val="2225"/>
                        </a:lnSpc>
                        <a:tabLst>
                          <a:tab pos="934719" algn="l"/>
                        </a:tabLst>
                      </a:pPr>
                      <a:r>
                        <a:rPr sz="19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900" spc="-7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.	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up.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ts val="2225"/>
                        </a:lnSpc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Observada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225"/>
                        </a:lnSpc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Observada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ts val="2225"/>
                        </a:lnSpc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Observada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222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Teórica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2225"/>
                        </a:lnSpc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Acumulada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88">
                <a:tc>
                  <a:txBody>
                    <a:bodyPr/>
                    <a:lstStyle/>
                    <a:p>
                      <a:pPr marR="110489" algn="r">
                        <a:lnSpc>
                          <a:spcPts val="2280"/>
                        </a:lnSpc>
                        <a:spcBef>
                          <a:spcPts val="80"/>
                        </a:spcBef>
                      </a:pPr>
                      <a:r>
                        <a:rPr sz="1900" spc="15" dirty="0">
                          <a:latin typeface="Times New Roman"/>
                          <a:cs typeface="Times New Roman"/>
                        </a:rPr>
                        <a:t>10,00 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|−−</a:t>
                      </a: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15" dirty="0">
                          <a:latin typeface="Times New Roman"/>
                          <a:cs typeface="Times New Roman"/>
                        </a:rPr>
                        <a:t>12,00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ts val="2280"/>
                        </a:lnSpc>
                      </a:pP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28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0.2167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28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0.2167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2280"/>
                        </a:lnSpc>
                      </a:pPr>
                      <a:r>
                        <a:rPr sz="1900" spc="15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ts val="228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0.1167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02">
                <a:tc>
                  <a:txBody>
                    <a:bodyPr/>
                    <a:lstStyle/>
                    <a:p>
                      <a:pPr marR="110489" algn="r">
                        <a:lnSpc>
                          <a:spcPts val="2280"/>
                        </a:lnSpc>
                        <a:spcBef>
                          <a:spcPts val="30"/>
                        </a:spcBef>
                      </a:pPr>
                      <a:r>
                        <a:rPr sz="1900" spc="15" dirty="0">
                          <a:latin typeface="Times New Roman"/>
                          <a:cs typeface="Times New Roman"/>
                        </a:rPr>
                        <a:t>12,00 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|−−</a:t>
                      </a: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15" dirty="0">
                          <a:latin typeface="Times New Roman"/>
                          <a:cs typeface="Times New Roman"/>
                        </a:rPr>
                        <a:t>14,00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221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21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0.1167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21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0.3334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ts val="2215"/>
                        </a:lnSpc>
                      </a:pPr>
                      <a:r>
                        <a:rPr sz="1900" spc="2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ts val="221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0.1334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038">
                <a:tc>
                  <a:txBody>
                    <a:bodyPr/>
                    <a:lstStyle/>
                    <a:p>
                      <a:pPr marR="110489" algn="r">
                        <a:lnSpc>
                          <a:spcPts val="2285"/>
                        </a:lnSpc>
                        <a:spcBef>
                          <a:spcPts val="30"/>
                        </a:spcBef>
                      </a:pPr>
                      <a:r>
                        <a:rPr sz="1900" spc="15" dirty="0">
                          <a:latin typeface="Times New Roman"/>
                          <a:cs typeface="Times New Roman"/>
                        </a:rPr>
                        <a:t>14,00 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|−−</a:t>
                      </a: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15" dirty="0">
                          <a:latin typeface="Times New Roman"/>
                          <a:cs typeface="Times New Roman"/>
                        </a:rPr>
                        <a:t>16,00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223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23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0.1167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23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0.4501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ts val="2230"/>
                        </a:lnSpc>
                      </a:pPr>
                      <a:r>
                        <a:rPr sz="1900" spc="20" dirty="0">
                          <a:latin typeface="Times New Roman"/>
                          <a:cs typeface="Times New Roman"/>
                        </a:rPr>
                        <a:t>0.3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ts val="223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0.1501*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63">
                <a:tc>
                  <a:txBody>
                    <a:bodyPr/>
                    <a:lstStyle/>
                    <a:p>
                      <a:pPr marR="110489" algn="r">
                        <a:lnSpc>
                          <a:spcPts val="2275"/>
                        </a:lnSpc>
                        <a:spcBef>
                          <a:spcPts val="40"/>
                        </a:spcBef>
                      </a:pPr>
                      <a:r>
                        <a:rPr sz="1900" spc="15" dirty="0">
                          <a:latin typeface="Times New Roman"/>
                          <a:cs typeface="Times New Roman"/>
                        </a:rPr>
                        <a:t>16,00 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|−−</a:t>
                      </a: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15" dirty="0">
                          <a:latin typeface="Times New Roman"/>
                          <a:cs typeface="Times New Roman"/>
                        </a:rPr>
                        <a:t>18,00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222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22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0.1000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22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0.5501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ts val="2225"/>
                        </a:lnSpc>
                      </a:pPr>
                      <a:r>
                        <a:rPr sz="1900" spc="2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ts val="222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0.1501*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63">
                <a:tc>
                  <a:txBody>
                    <a:bodyPr/>
                    <a:lstStyle/>
                    <a:p>
                      <a:pPr marR="110489" algn="r">
                        <a:lnSpc>
                          <a:spcPts val="2285"/>
                        </a:lnSpc>
                        <a:spcBef>
                          <a:spcPts val="25"/>
                        </a:spcBef>
                      </a:pPr>
                      <a:r>
                        <a:rPr sz="1900" spc="15" dirty="0">
                          <a:latin typeface="Times New Roman"/>
                          <a:cs typeface="Times New Roman"/>
                        </a:rPr>
                        <a:t>18,00 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|−−</a:t>
                      </a: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15" dirty="0">
                          <a:latin typeface="Times New Roman"/>
                          <a:cs typeface="Times New Roman"/>
                        </a:rPr>
                        <a:t>20,00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222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22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0.1000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22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0.6501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ts val="2225"/>
                        </a:lnSpc>
                      </a:pPr>
                      <a:r>
                        <a:rPr sz="1900" spc="2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ts val="222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0.1501*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099">
                <a:tc>
                  <a:txBody>
                    <a:bodyPr/>
                    <a:lstStyle/>
                    <a:p>
                      <a:pPr marR="110489" algn="r">
                        <a:lnSpc>
                          <a:spcPts val="2280"/>
                        </a:lnSpc>
                        <a:spcBef>
                          <a:spcPts val="40"/>
                        </a:spcBef>
                      </a:pPr>
                      <a:r>
                        <a:rPr sz="1900" spc="15" dirty="0">
                          <a:latin typeface="Times New Roman"/>
                          <a:cs typeface="Times New Roman"/>
                        </a:rPr>
                        <a:t>20,00 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|−−</a:t>
                      </a: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15" dirty="0">
                          <a:latin typeface="Times New Roman"/>
                          <a:cs typeface="Times New Roman"/>
                        </a:rPr>
                        <a:t>22,00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222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22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0.0333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22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0.6834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ts val="2225"/>
                        </a:lnSpc>
                      </a:pPr>
                      <a:r>
                        <a:rPr sz="1900" spc="2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ts val="222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0.0834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302">
                <a:tc>
                  <a:txBody>
                    <a:bodyPr/>
                    <a:lstStyle/>
                    <a:p>
                      <a:pPr marR="110489" algn="r">
                        <a:lnSpc>
                          <a:spcPts val="2280"/>
                        </a:lnSpc>
                        <a:spcBef>
                          <a:spcPts val="30"/>
                        </a:spcBef>
                      </a:pPr>
                      <a:r>
                        <a:rPr sz="1900" spc="15" dirty="0">
                          <a:latin typeface="Times New Roman"/>
                          <a:cs typeface="Times New Roman"/>
                        </a:rPr>
                        <a:t>22,00 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|−−</a:t>
                      </a: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15" dirty="0">
                          <a:latin typeface="Times New Roman"/>
                          <a:cs typeface="Times New Roman"/>
                        </a:rPr>
                        <a:t>24,00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221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21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0.1167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21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0.8001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ts val="2215"/>
                        </a:lnSpc>
                      </a:pPr>
                      <a:r>
                        <a:rPr sz="1900" spc="2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ts val="221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0.1001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302">
                <a:tc>
                  <a:txBody>
                    <a:bodyPr/>
                    <a:lstStyle/>
                    <a:p>
                      <a:pPr marR="110489" algn="r">
                        <a:lnSpc>
                          <a:spcPts val="2280"/>
                        </a:lnSpc>
                        <a:spcBef>
                          <a:spcPts val="30"/>
                        </a:spcBef>
                      </a:pPr>
                      <a:r>
                        <a:rPr sz="1900" spc="15" dirty="0">
                          <a:latin typeface="Times New Roman"/>
                          <a:cs typeface="Times New Roman"/>
                        </a:rPr>
                        <a:t>24,00 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|−−</a:t>
                      </a: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15" dirty="0">
                          <a:latin typeface="Times New Roman"/>
                          <a:cs typeface="Times New Roman"/>
                        </a:rPr>
                        <a:t>26,00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221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21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0.0333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21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0.8334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ts val="2215"/>
                        </a:lnSpc>
                      </a:pPr>
                      <a:r>
                        <a:rPr sz="1900" spc="2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ts val="221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0.0334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099">
                <a:tc>
                  <a:txBody>
                    <a:bodyPr/>
                    <a:lstStyle/>
                    <a:p>
                      <a:pPr marR="110489" algn="r">
                        <a:lnSpc>
                          <a:spcPts val="2285"/>
                        </a:lnSpc>
                        <a:spcBef>
                          <a:spcPts val="30"/>
                        </a:spcBef>
                      </a:pPr>
                      <a:r>
                        <a:rPr sz="1900" spc="15" dirty="0">
                          <a:latin typeface="Times New Roman"/>
                          <a:cs typeface="Times New Roman"/>
                        </a:rPr>
                        <a:t>26,00 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|−−</a:t>
                      </a: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15" dirty="0">
                          <a:latin typeface="Times New Roman"/>
                          <a:cs typeface="Times New Roman"/>
                        </a:rPr>
                        <a:t>28,00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223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23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0.0666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23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0.9000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ts val="2230"/>
                        </a:lnSpc>
                      </a:pPr>
                      <a:r>
                        <a:rPr sz="1900" spc="20" dirty="0">
                          <a:latin typeface="Times New Roman"/>
                          <a:cs typeface="Times New Roman"/>
                        </a:rPr>
                        <a:t>0.9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ts val="2230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0.0000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771">
                <a:tc>
                  <a:txBody>
                    <a:bodyPr/>
                    <a:lstStyle/>
                    <a:p>
                      <a:pPr marR="110489" algn="r">
                        <a:lnSpc>
                          <a:spcPts val="2300"/>
                        </a:lnSpc>
                        <a:spcBef>
                          <a:spcPts val="40"/>
                        </a:spcBef>
                      </a:pPr>
                      <a:r>
                        <a:rPr sz="1900" spc="15" dirty="0">
                          <a:latin typeface="Times New Roman"/>
                          <a:cs typeface="Times New Roman"/>
                        </a:rPr>
                        <a:t>28,00 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|−−</a:t>
                      </a: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15" dirty="0">
                          <a:latin typeface="Times New Roman"/>
                          <a:cs typeface="Times New Roman"/>
                        </a:rPr>
                        <a:t>30,00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222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22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0.1000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22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1.0000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ts val="2225"/>
                        </a:lnSpc>
                      </a:pPr>
                      <a:r>
                        <a:rPr sz="1900" spc="20" dirty="0">
                          <a:latin typeface="Times New Roman"/>
                          <a:cs typeface="Times New Roman"/>
                        </a:rPr>
                        <a:t>1.0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ts val="222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0.0000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16678" y="750748"/>
            <a:ext cx="9987923" cy="728597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96525">
              <a:spcBef>
                <a:spcPts val="125"/>
              </a:spcBef>
            </a:pPr>
            <a:r>
              <a:rPr spc="15" dirty="0"/>
              <a:t>Teste Kolmogorov-Smirnov </a:t>
            </a:r>
            <a:r>
              <a:rPr spc="5" dirty="0"/>
              <a:t>-</a:t>
            </a:r>
            <a:r>
              <a:rPr spc="-140" dirty="0"/>
              <a:t> </a:t>
            </a:r>
            <a:r>
              <a:rPr spc="10" dirty="0"/>
              <a:t>Exemplo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788975" y="4025554"/>
            <a:ext cx="148590" cy="69215"/>
            <a:chOff x="5007006" y="4025550"/>
            <a:chExt cx="148590" cy="69215"/>
          </a:xfrm>
        </p:grpSpPr>
        <p:sp>
          <p:nvSpPr>
            <p:cNvPr id="9" name="object 9"/>
            <p:cNvSpPr/>
            <p:nvPr/>
          </p:nvSpPr>
          <p:spPr>
            <a:xfrm>
              <a:off x="5009375" y="4027931"/>
              <a:ext cx="143510" cy="64135"/>
            </a:xfrm>
            <a:custGeom>
              <a:avLst/>
              <a:gdLst/>
              <a:ahLst/>
              <a:cxnLst/>
              <a:rect l="l" t="t" r="r" b="b"/>
              <a:pathLst>
                <a:path w="143510" h="64135">
                  <a:moveTo>
                    <a:pt x="143268" y="50292"/>
                  </a:moveTo>
                  <a:lnTo>
                    <a:pt x="0" y="50292"/>
                  </a:lnTo>
                  <a:lnTo>
                    <a:pt x="0" y="64008"/>
                  </a:lnTo>
                  <a:lnTo>
                    <a:pt x="143268" y="64008"/>
                  </a:lnTo>
                  <a:lnTo>
                    <a:pt x="143268" y="50292"/>
                  </a:lnTo>
                  <a:close/>
                </a:path>
                <a:path w="143510" h="64135">
                  <a:moveTo>
                    <a:pt x="1432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43268" y="12192"/>
                  </a:lnTo>
                  <a:lnTo>
                    <a:pt x="1432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09388" y="4027932"/>
              <a:ext cx="143510" cy="64135"/>
            </a:xfrm>
            <a:custGeom>
              <a:avLst/>
              <a:gdLst/>
              <a:ahLst/>
              <a:cxnLst/>
              <a:rect l="l" t="t" r="r" b="b"/>
              <a:pathLst>
                <a:path w="143510" h="64135">
                  <a:moveTo>
                    <a:pt x="0" y="0"/>
                  </a:moveTo>
                  <a:lnTo>
                    <a:pt x="143255" y="0"/>
                  </a:lnTo>
                  <a:lnTo>
                    <a:pt x="143255" y="12192"/>
                  </a:lnTo>
                  <a:lnTo>
                    <a:pt x="0" y="12192"/>
                  </a:lnTo>
                  <a:lnTo>
                    <a:pt x="0" y="0"/>
                  </a:lnTo>
                  <a:close/>
                </a:path>
                <a:path w="143510" h="64135">
                  <a:moveTo>
                    <a:pt x="0" y="50292"/>
                  </a:moveTo>
                  <a:lnTo>
                    <a:pt x="143255" y="50292"/>
                  </a:lnTo>
                  <a:lnTo>
                    <a:pt x="143255" y="64008"/>
                  </a:lnTo>
                  <a:lnTo>
                    <a:pt x="0" y="64008"/>
                  </a:lnTo>
                  <a:lnTo>
                    <a:pt x="0" y="50292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28844" y="2186931"/>
            <a:ext cx="8187690" cy="3689472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29917" marR="49532" indent="-379749" algn="just">
              <a:lnSpc>
                <a:spcPts val="2390"/>
              </a:lnSpc>
              <a:spcBef>
                <a:spcPts val="390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430552" algn="l"/>
              </a:tabLst>
            </a:pPr>
            <a:r>
              <a:rPr sz="2200" spc="-35" dirty="0">
                <a:latin typeface="Times New Roman"/>
                <a:cs typeface="Times New Roman"/>
              </a:rPr>
              <a:t>As </a:t>
            </a:r>
            <a:r>
              <a:rPr sz="2200" dirty="0">
                <a:latin typeface="Times New Roman"/>
                <a:cs typeface="Times New Roman"/>
              </a:rPr>
              <a:t>maiores diferenças </a:t>
            </a:r>
            <a:r>
              <a:rPr sz="2200" spc="-5" dirty="0">
                <a:latin typeface="Times New Roman"/>
                <a:cs typeface="Times New Roman"/>
              </a:rPr>
              <a:t>são observadas nas </a:t>
            </a:r>
            <a:r>
              <a:rPr sz="2200" dirty="0">
                <a:latin typeface="Times New Roman"/>
                <a:cs typeface="Times New Roman"/>
              </a:rPr>
              <a:t>classes </a:t>
            </a:r>
            <a:r>
              <a:rPr sz="2200" spc="-25" dirty="0">
                <a:latin typeface="Times New Roman"/>
                <a:cs typeface="Times New Roman"/>
              </a:rPr>
              <a:t>que </a:t>
            </a:r>
            <a:r>
              <a:rPr sz="2200" spc="-5" dirty="0">
                <a:latin typeface="Times New Roman"/>
                <a:cs typeface="Times New Roman"/>
              </a:rPr>
              <a:t>iniciam </a:t>
            </a:r>
            <a:r>
              <a:rPr sz="2200" spc="-25" dirty="0">
                <a:latin typeface="Times New Roman"/>
                <a:cs typeface="Times New Roman"/>
              </a:rPr>
              <a:t>em  </a:t>
            </a:r>
            <a:r>
              <a:rPr sz="2200" dirty="0">
                <a:latin typeface="Times New Roman"/>
                <a:cs typeface="Times New Roman"/>
              </a:rPr>
              <a:t>14,00 e </a:t>
            </a:r>
            <a:r>
              <a:rPr sz="2200" spc="5" dirty="0">
                <a:latin typeface="Times New Roman"/>
                <a:cs typeface="Times New Roman"/>
              </a:rPr>
              <a:t>vão </a:t>
            </a:r>
            <a:r>
              <a:rPr sz="2200" spc="-5" dirty="0">
                <a:latin typeface="Times New Roman"/>
                <a:cs typeface="Times New Roman"/>
              </a:rPr>
              <a:t>até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20,00.</a:t>
            </a:r>
            <a:endParaRPr sz="2200">
              <a:latin typeface="Times New Roman"/>
              <a:cs typeface="Times New Roman"/>
            </a:endParaRPr>
          </a:p>
          <a:p>
            <a:pPr marL="429917" indent="-379749">
              <a:spcBef>
                <a:spcPts val="1280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429917" algn="l"/>
                <a:tab pos="430552" algn="l"/>
              </a:tabLst>
            </a:pPr>
            <a:r>
              <a:rPr sz="2200" dirty="0">
                <a:latin typeface="Times New Roman"/>
                <a:cs typeface="Times New Roman"/>
              </a:rPr>
              <a:t>O valor da diferença é de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0.1501.</a:t>
            </a:r>
            <a:endParaRPr sz="2200">
              <a:latin typeface="Times New Roman"/>
              <a:cs typeface="Times New Roman"/>
            </a:endParaRPr>
          </a:p>
          <a:p>
            <a:pPr marL="429917" marR="43182" indent="-379749" algn="just">
              <a:lnSpc>
                <a:spcPts val="2420"/>
              </a:lnSpc>
              <a:spcBef>
                <a:spcPts val="1860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430552" algn="l"/>
              </a:tabLst>
            </a:pPr>
            <a:r>
              <a:rPr sz="2200" spc="-10" dirty="0">
                <a:latin typeface="Times New Roman"/>
                <a:cs typeface="Times New Roman"/>
              </a:rPr>
              <a:t>Compara-se </a:t>
            </a:r>
            <a:r>
              <a:rPr sz="2200" spc="-5" dirty="0">
                <a:latin typeface="Times New Roman"/>
                <a:cs typeface="Times New Roman"/>
              </a:rPr>
              <a:t>este </a:t>
            </a:r>
            <a:r>
              <a:rPr sz="2200" dirty="0">
                <a:latin typeface="Times New Roman"/>
                <a:cs typeface="Times New Roman"/>
              </a:rPr>
              <a:t>valor </a:t>
            </a:r>
            <a:r>
              <a:rPr sz="2200" spc="5" dirty="0">
                <a:latin typeface="Times New Roman"/>
                <a:cs typeface="Times New Roman"/>
              </a:rPr>
              <a:t>com </a:t>
            </a:r>
            <a:r>
              <a:rPr sz="2200" dirty="0">
                <a:latin typeface="Times New Roman"/>
                <a:cs typeface="Times New Roman"/>
              </a:rPr>
              <a:t>o </a:t>
            </a:r>
            <a:r>
              <a:rPr sz="2200" spc="-5" dirty="0">
                <a:latin typeface="Times New Roman"/>
                <a:cs typeface="Times New Roman"/>
              </a:rPr>
              <a:t>obtido </a:t>
            </a:r>
            <a:r>
              <a:rPr sz="2200" spc="-35" dirty="0">
                <a:latin typeface="Times New Roman"/>
                <a:cs typeface="Times New Roman"/>
              </a:rPr>
              <a:t>da </a:t>
            </a:r>
            <a:r>
              <a:rPr sz="2200" spc="-5" dirty="0">
                <a:latin typeface="Times New Roman"/>
                <a:cs typeface="Times New Roman"/>
              </a:rPr>
              <a:t>tabela </a:t>
            </a:r>
            <a:r>
              <a:rPr sz="2200" dirty="0">
                <a:latin typeface="Times New Roman"/>
                <a:cs typeface="Times New Roman"/>
              </a:rPr>
              <a:t>de </a:t>
            </a:r>
            <a:r>
              <a:rPr sz="2200" spc="-5" dirty="0">
                <a:latin typeface="Times New Roman"/>
                <a:cs typeface="Times New Roman"/>
              </a:rPr>
              <a:t>valores </a:t>
            </a:r>
            <a:r>
              <a:rPr sz="2200" dirty="0">
                <a:latin typeface="Times New Roman"/>
                <a:cs typeface="Times New Roman"/>
              </a:rPr>
              <a:t>críticos do  </a:t>
            </a:r>
            <a:r>
              <a:rPr sz="2200" spc="-15" dirty="0">
                <a:latin typeface="Times New Roman"/>
                <a:cs typeface="Times New Roman"/>
              </a:rPr>
              <a:t>teste </a:t>
            </a:r>
            <a:r>
              <a:rPr sz="2200" spc="-5" dirty="0">
                <a:latin typeface="Times New Roman"/>
                <a:cs typeface="Times New Roman"/>
              </a:rPr>
              <a:t>K-S, </a:t>
            </a:r>
            <a:r>
              <a:rPr sz="2200" spc="5" dirty="0">
                <a:latin typeface="Times New Roman"/>
                <a:cs typeface="Times New Roman"/>
              </a:rPr>
              <a:t>com </a:t>
            </a:r>
            <a:r>
              <a:rPr sz="2200" spc="235" dirty="0">
                <a:latin typeface="Times New Roman"/>
                <a:cs typeface="Times New Roman"/>
              </a:rPr>
              <a:t>α </a:t>
            </a:r>
            <a:r>
              <a:rPr sz="2200" spc="-5" dirty="0">
                <a:latin typeface="Times New Roman"/>
                <a:cs typeface="Times New Roman"/>
              </a:rPr>
              <a:t>=5% </a:t>
            </a:r>
            <a:r>
              <a:rPr sz="2200" dirty="0">
                <a:latin typeface="Times New Roman"/>
                <a:cs typeface="Times New Roman"/>
              </a:rPr>
              <a:t>e </a:t>
            </a:r>
            <a:r>
              <a:rPr sz="2200" spc="180" dirty="0">
                <a:latin typeface="Times New Roman"/>
                <a:cs typeface="Times New Roman"/>
              </a:rPr>
              <a:t>υ </a:t>
            </a:r>
            <a:r>
              <a:rPr sz="2200" dirty="0">
                <a:latin typeface="Times New Roman"/>
                <a:cs typeface="Times New Roman"/>
              </a:rPr>
              <a:t>60 </a:t>
            </a:r>
            <a:r>
              <a:rPr sz="2200" spc="-20" dirty="0">
                <a:latin typeface="Times New Roman"/>
                <a:cs typeface="Times New Roman"/>
              </a:rPr>
              <a:t>(60 </a:t>
            </a:r>
            <a:r>
              <a:rPr sz="2200" spc="-5" dirty="0">
                <a:latin typeface="Times New Roman"/>
                <a:cs typeface="Times New Roman"/>
              </a:rPr>
              <a:t>valores </a:t>
            </a:r>
            <a:r>
              <a:rPr sz="2200" spc="-15" dirty="0">
                <a:latin typeface="Times New Roman"/>
                <a:cs typeface="Times New Roman"/>
              </a:rPr>
              <a:t>na </a:t>
            </a:r>
            <a:r>
              <a:rPr sz="2200" spc="-5" dirty="0">
                <a:latin typeface="Times New Roman"/>
                <a:cs typeface="Times New Roman"/>
              </a:rPr>
              <a:t>tabela), </a:t>
            </a:r>
            <a:r>
              <a:rPr sz="2200" dirty="0">
                <a:latin typeface="Times New Roman"/>
                <a:cs typeface="Times New Roman"/>
              </a:rPr>
              <a:t>isto </a:t>
            </a:r>
            <a:r>
              <a:rPr sz="2200" spc="5" dirty="0">
                <a:latin typeface="Times New Roman"/>
                <a:cs typeface="Times New Roman"/>
              </a:rPr>
              <a:t>é,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0,1756.</a:t>
            </a:r>
            <a:endParaRPr sz="2200">
              <a:latin typeface="Times New Roman"/>
              <a:cs typeface="Times New Roman"/>
            </a:endParaRPr>
          </a:p>
          <a:p>
            <a:pPr marL="429917" indent="-379749">
              <a:spcBef>
                <a:spcPts val="980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429917" algn="l"/>
                <a:tab pos="430552" algn="l"/>
              </a:tabLst>
            </a:pPr>
            <a:r>
              <a:rPr sz="2200" dirty="0">
                <a:latin typeface="Times New Roman"/>
                <a:cs typeface="Times New Roman"/>
              </a:rPr>
              <a:t>O </a:t>
            </a:r>
            <a:r>
              <a:rPr sz="2200" spc="-5" dirty="0">
                <a:latin typeface="Times New Roman"/>
                <a:cs typeface="Times New Roman"/>
              </a:rPr>
              <a:t>mesmo critério </a:t>
            </a:r>
            <a:r>
              <a:rPr sz="2200" dirty="0">
                <a:latin typeface="Times New Roman"/>
                <a:cs typeface="Times New Roman"/>
              </a:rPr>
              <a:t>de rejeição deve </a:t>
            </a:r>
            <a:r>
              <a:rPr sz="2200" spc="-5" dirty="0">
                <a:latin typeface="Times New Roman"/>
                <a:cs typeface="Times New Roman"/>
              </a:rPr>
              <a:t>ser </a:t>
            </a:r>
            <a:r>
              <a:rPr sz="2200" dirty="0">
                <a:latin typeface="Times New Roman"/>
                <a:cs typeface="Times New Roman"/>
              </a:rPr>
              <a:t>então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aplicado.</a:t>
            </a:r>
            <a:endParaRPr sz="2200">
              <a:latin typeface="Times New Roman"/>
              <a:cs typeface="Times New Roman"/>
            </a:endParaRPr>
          </a:p>
          <a:p>
            <a:pPr marL="429917" marR="43182" indent="-379749" algn="just">
              <a:lnSpc>
                <a:spcPts val="2390"/>
              </a:lnSpc>
              <a:spcBef>
                <a:spcPts val="2135"/>
              </a:spcBef>
              <a:buClr>
                <a:srgbClr val="FF0000"/>
              </a:buClr>
              <a:buSzPct val="63636"/>
              <a:buFont typeface="IPAPMincho"/>
              <a:buChar char="◆"/>
              <a:tabLst>
                <a:tab pos="430552" algn="l"/>
              </a:tabLst>
            </a:pPr>
            <a:r>
              <a:rPr sz="2200" spc="-5" dirty="0">
                <a:latin typeface="Times New Roman"/>
                <a:cs typeface="Times New Roman"/>
              </a:rPr>
              <a:t>Como </a:t>
            </a:r>
            <a:r>
              <a:rPr sz="2200" dirty="0">
                <a:latin typeface="Times New Roman"/>
                <a:cs typeface="Times New Roman"/>
              </a:rPr>
              <a:t>o </a:t>
            </a:r>
            <a:r>
              <a:rPr sz="2200" b="1" spc="-15" dirty="0">
                <a:latin typeface="Times New Roman"/>
                <a:cs typeface="Times New Roman"/>
              </a:rPr>
              <a:t>valor crítico </a:t>
            </a:r>
            <a:r>
              <a:rPr sz="2200" b="1" spc="-10" dirty="0">
                <a:latin typeface="Times New Roman"/>
                <a:cs typeface="Times New Roman"/>
              </a:rPr>
              <a:t>tabelado </a:t>
            </a:r>
            <a:r>
              <a:rPr sz="2200" dirty="0">
                <a:latin typeface="Times New Roman"/>
                <a:cs typeface="Times New Roman"/>
              </a:rPr>
              <a:t>é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maior </a:t>
            </a:r>
            <a:r>
              <a:rPr sz="2200" dirty="0">
                <a:latin typeface="Times New Roman"/>
                <a:cs typeface="Times New Roman"/>
              </a:rPr>
              <a:t>que o </a:t>
            </a:r>
            <a:r>
              <a:rPr sz="2200" b="1" spc="-15" dirty="0">
                <a:latin typeface="Times New Roman"/>
                <a:cs typeface="Times New Roman"/>
              </a:rPr>
              <a:t>valor </a:t>
            </a:r>
            <a:r>
              <a:rPr sz="2200" b="1" dirty="0">
                <a:latin typeface="Times New Roman"/>
                <a:cs typeface="Times New Roman"/>
              </a:rPr>
              <a:t>calculado </a:t>
            </a:r>
            <a:r>
              <a:rPr sz="2200" dirty="0">
                <a:latin typeface="Times New Roman"/>
                <a:cs typeface="Times New Roman"/>
              </a:rPr>
              <a:t>a  </a:t>
            </a:r>
            <a:r>
              <a:rPr sz="2200" spc="-15" dirty="0">
                <a:latin typeface="Times New Roman"/>
                <a:cs typeface="Times New Roman"/>
              </a:rPr>
              <a:t>partir </a:t>
            </a:r>
            <a:r>
              <a:rPr sz="2200" dirty="0">
                <a:latin typeface="Times New Roman"/>
                <a:cs typeface="Times New Roman"/>
              </a:rPr>
              <a:t>dos </a:t>
            </a:r>
            <a:r>
              <a:rPr sz="2200" spc="-5" dirty="0">
                <a:latin typeface="Times New Roman"/>
                <a:cs typeface="Times New Roman"/>
              </a:rPr>
              <a:t>dados </a:t>
            </a:r>
            <a:r>
              <a:rPr sz="2200" dirty="0">
                <a:latin typeface="Times New Roman"/>
                <a:cs typeface="Times New Roman"/>
              </a:rPr>
              <a:t>da </a:t>
            </a:r>
            <a:r>
              <a:rPr sz="2200" spc="-10" dirty="0">
                <a:latin typeface="Times New Roman"/>
                <a:cs typeface="Times New Roman"/>
              </a:rPr>
              <a:t>amostra, </a:t>
            </a:r>
            <a:r>
              <a:rPr sz="2200" spc="-25" dirty="0">
                <a:solidFill>
                  <a:srgbClr val="3364CC"/>
                </a:solidFill>
                <a:latin typeface="Times New Roman"/>
                <a:cs typeface="Times New Roman"/>
              </a:rPr>
              <a:t>não </a:t>
            </a:r>
            <a:r>
              <a:rPr sz="2200" dirty="0">
                <a:solidFill>
                  <a:srgbClr val="3364CC"/>
                </a:solidFill>
                <a:latin typeface="Times New Roman"/>
                <a:cs typeface="Times New Roman"/>
              </a:rPr>
              <a:t>se pode </a:t>
            </a:r>
            <a:r>
              <a:rPr sz="2200" spc="-5" dirty="0">
                <a:solidFill>
                  <a:srgbClr val="3364CC"/>
                </a:solidFill>
                <a:latin typeface="Times New Roman"/>
                <a:cs typeface="Times New Roman"/>
              </a:rPr>
              <a:t>rejeitar </a:t>
            </a:r>
            <a:r>
              <a:rPr sz="2200" dirty="0">
                <a:solidFill>
                  <a:srgbClr val="3364CC"/>
                </a:solidFill>
                <a:latin typeface="Times New Roman"/>
                <a:cs typeface="Times New Roman"/>
              </a:rPr>
              <a:t>a hipótese </a:t>
            </a:r>
            <a:r>
              <a:rPr sz="2200" spc="15" dirty="0">
                <a:solidFill>
                  <a:srgbClr val="3364CC"/>
                </a:solidFill>
                <a:latin typeface="Times New Roman"/>
                <a:cs typeface="Times New Roman"/>
              </a:rPr>
              <a:t>H</a:t>
            </a:r>
            <a:r>
              <a:rPr sz="2100" spc="22" baseline="-21825" dirty="0">
                <a:solidFill>
                  <a:srgbClr val="3364CC"/>
                </a:solidFill>
                <a:latin typeface="Times New Roman"/>
                <a:cs typeface="Times New Roman"/>
              </a:rPr>
              <a:t>0 </a:t>
            </a:r>
            <a:r>
              <a:rPr sz="2200" dirty="0">
                <a:latin typeface="Times New Roman"/>
                <a:cs typeface="Times New Roman"/>
              </a:rPr>
              <a:t>de  que os dados </a:t>
            </a:r>
            <a:r>
              <a:rPr sz="2200" spc="-5" dirty="0">
                <a:latin typeface="Times New Roman"/>
                <a:cs typeface="Times New Roman"/>
              </a:rPr>
              <a:t>levantados seguem </a:t>
            </a:r>
            <a:r>
              <a:rPr sz="2200" dirty="0">
                <a:latin typeface="Times New Roman"/>
                <a:cs typeface="Times New Roman"/>
              </a:rPr>
              <a:t>uma </a:t>
            </a:r>
            <a:r>
              <a:rPr sz="2200" spc="-5" dirty="0">
                <a:latin typeface="Times New Roman"/>
                <a:cs typeface="Times New Roman"/>
              </a:rPr>
              <a:t>distribuição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Uniforme.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2469" y="693420"/>
            <a:ext cx="7838217" cy="449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0372" y="1208532"/>
            <a:ext cx="3259836" cy="449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66961" y="2110946"/>
            <a:ext cx="8028940" cy="4381584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91814" indent="-379749">
              <a:spcBef>
                <a:spcPts val="645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651" b="1" spc="-15" dirty="0">
                <a:solidFill>
                  <a:srgbClr val="00009A"/>
                </a:solidFill>
                <a:latin typeface="Times New Roman"/>
                <a:cs typeface="Times New Roman"/>
              </a:rPr>
              <a:t>Objetivos </a:t>
            </a:r>
            <a:r>
              <a:rPr sz="2651" b="1" spc="-5" dirty="0">
                <a:solidFill>
                  <a:srgbClr val="00009A"/>
                </a:solidFill>
                <a:latin typeface="Times New Roman"/>
                <a:cs typeface="Times New Roman"/>
              </a:rPr>
              <a:t>e</a:t>
            </a:r>
            <a:r>
              <a:rPr sz="2651" b="1" spc="25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651" b="1" dirty="0">
                <a:solidFill>
                  <a:srgbClr val="00009A"/>
                </a:solidFill>
                <a:latin typeface="Times New Roman"/>
                <a:cs typeface="Times New Roman"/>
              </a:rPr>
              <a:t>necessidades</a:t>
            </a:r>
            <a:r>
              <a:rPr sz="2651" dirty="0">
                <a:latin typeface="Times New Roman"/>
                <a:cs typeface="Times New Roman"/>
              </a:rPr>
              <a:t>:</a:t>
            </a:r>
          </a:p>
          <a:p>
            <a:pPr marL="832526" marR="139072" indent="-315611">
              <a:lnSpc>
                <a:spcPct val="100400"/>
              </a:lnSpc>
              <a:spcBef>
                <a:spcPts val="455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Selecionar </a:t>
            </a:r>
            <a:r>
              <a:rPr sz="2200" dirty="0">
                <a:latin typeface="Times New Roman"/>
                <a:cs typeface="Times New Roman"/>
              </a:rPr>
              <a:t>uma </a:t>
            </a:r>
            <a:r>
              <a:rPr sz="2200" spc="-5" dirty="0">
                <a:latin typeface="Times New Roman"/>
                <a:cs typeface="Times New Roman"/>
              </a:rPr>
              <a:t>distribuição </a:t>
            </a:r>
            <a:r>
              <a:rPr sz="2200" dirty="0">
                <a:latin typeface="Times New Roman"/>
                <a:cs typeface="Times New Roman"/>
              </a:rPr>
              <a:t>de probabilidade para </a:t>
            </a:r>
            <a:r>
              <a:rPr sz="2200" spc="-5" dirty="0">
                <a:latin typeface="Times New Roman"/>
                <a:cs typeface="Times New Roman"/>
              </a:rPr>
              <a:t>ser </a:t>
            </a:r>
            <a:r>
              <a:rPr sz="2200" dirty="0">
                <a:latin typeface="Times New Roman"/>
                <a:cs typeface="Times New Roman"/>
              </a:rPr>
              <a:t>usada</a:t>
            </a:r>
            <a:r>
              <a:rPr sz="2200" spc="-2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na  </a:t>
            </a:r>
            <a:r>
              <a:rPr sz="2200" spc="-10" dirty="0">
                <a:latin typeface="Times New Roman"/>
                <a:cs typeface="Times New Roman"/>
              </a:rPr>
              <a:t>geração </a:t>
            </a:r>
            <a:r>
              <a:rPr sz="2200" spc="-15" dirty="0">
                <a:latin typeface="Times New Roman"/>
                <a:cs typeface="Times New Roman"/>
              </a:rPr>
              <a:t>de </a:t>
            </a:r>
            <a:r>
              <a:rPr sz="2200" spc="-5" dirty="0">
                <a:latin typeface="Times New Roman"/>
                <a:cs typeface="Times New Roman"/>
              </a:rPr>
              <a:t>dados </a:t>
            </a:r>
            <a:r>
              <a:rPr sz="2200" dirty="0">
                <a:latin typeface="Times New Roman"/>
                <a:cs typeface="Times New Roman"/>
              </a:rPr>
              <a:t>para o modelo de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simulação;</a:t>
            </a:r>
          </a:p>
          <a:p>
            <a:pPr marL="832526" marR="1243392" indent="-315611">
              <a:lnSpc>
                <a:spcPct val="100400"/>
              </a:lnSpc>
              <a:spcBef>
                <a:spcPts val="515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Possuir </a:t>
            </a:r>
            <a:r>
              <a:rPr sz="2200" dirty="0">
                <a:latin typeface="Times New Roman"/>
                <a:cs typeface="Times New Roman"/>
              </a:rPr>
              <a:t>uma </a:t>
            </a:r>
            <a:r>
              <a:rPr sz="2200" spc="-5" dirty="0">
                <a:latin typeface="Times New Roman"/>
                <a:cs typeface="Times New Roman"/>
              </a:rPr>
              <a:t>amostra </a:t>
            </a:r>
            <a:r>
              <a:rPr sz="2200" dirty="0">
                <a:latin typeface="Times New Roman"/>
                <a:cs typeface="Times New Roman"/>
              </a:rPr>
              <a:t>de dados (IID - </a:t>
            </a:r>
            <a:r>
              <a:rPr sz="2200" spc="-10" dirty="0">
                <a:latin typeface="Times New Roman"/>
                <a:cs typeface="Times New Roman"/>
              </a:rPr>
              <a:t>Independente </a:t>
            </a:r>
            <a:r>
              <a:rPr sz="2200" dirty="0">
                <a:latin typeface="Times New Roman"/>
                <a:cs typeface="Times New Roman"/>
              </a:rPr>
              <a:t>e  </a:t>
            </a:r>
            <a:r>
              <a:rPr sz="2200" spc="-5" dirty="0">
                <a:latin typeface="Times New Roman"/>
                <a:cs typeface="Times New Roman"/>
              </a:rPr>
              <a:t>Identicamente </a:t>
            </a:r>
            <a:r>
              <a:rPr sz="2200" dirty="0">
                <a:latin typeface="Times New Roman"/>
                <a:cs typeface="Times New Roman"/>
              </a:rPr>
              <a:t>Distribuída) </a:t>
            </a:r>
            <a:r>
              <a:rPr sz="2200" spc="-10" dirty="0">
                <a:latin typeface="Times New Roman"/>
                <a:cs typeface="Times New Roman"/>
              </a:rPr>
              <a:t>coletados </a:t>
            </a:r>
            <a:r>
              <a:rPr sz="2200" dirty="0">
                <a:latin typeface="Times New Roman"/>
                <a:cs typeface="Times New Roman"/>
              </a:rPr>
              <a:t>no sistema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real.</a:t>
            </a:r>
          </a:p>
          <a:p>
            <a:pPr marL="391814" indent="-379749">
              <a:spcBef>
                <a:spcPts val="370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651" b="1" spc="-20" dirty="0">
                <a:solidFill>
                  <a:srgbClr val="00009A"/>
                </a:solidFill>
                <a:latin typeface="Times New Roman"/>
                <a:cs typeface="Times New Roman"/>
              </a:rPr>
              <a:t>Arena </a:t>
            </a:r>
            <a:r>
              <a:rPr sz="2651" b="1" i="1" spc="-5" dirty="0">
                <a:solidFill>
                  <a:srgbClr val="00009A"/>
                </a:solidFill>
                <a:latin typeface="Times New Roman"/>
                <a:cs typeface="Times New Roman"/>
              </a:rPr>
              <a:t>Input</a:t>
            </a:r>
            <a:r>
              <a:rPr sz="2651" b="1" i="1" spc="8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651" b="1" i="1" spc="-5" dirty="0">
                <a:solidFill>
                  <a:srgbClr val="00009A"/>
                </a:solidFill>
                <a:latin typeface="Times New Roman"/>
                <a:cs typeface="Times New Roman"/>
              </a:rPr>
              <a:t>Analyzer</a:t>
            </a:r>
            <a:endParaRPr sz="2651" dirty="0">
              <a:latin typeface="Times New Roman"/>
              <a:cs typeface="Times New Roman"/>
            </a:endParaRPr>
          </a:p>
          <a:p>
            <a:pPr marL="516916">
              <a:spcBef>
                <a:spcPts val="475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Aplicação</a:t>
            </a:r>
            <a:r>
              <a:rPr sz="2200" spc="-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independente.</a:t>
            </a:r>
          </a:p>
          <a:p>
            <a:pPr marL="516916">
              <a:spcBef>
                <a:spcPts val="525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Também </a:t>
            </a:r>
            <a:r>
              <a:rPr sz="2200" spc="-5" dirty="0">
                <a:latin typeface="Times New Roman"/>
                <a:cs typeface="Times New Roman"/>
              </a:rPr>
              <a:t>acessível </a:t>
            </a:r>
            <a:r>
              <a:rPr sz="2200" dirty="0">
                <a:latin typeface="Times New Roman"/>
                <a:cs typeface="Times New Roman"/>
              </a:rPr>
              <a:t>via </a:t>
            </a:r>
            <a:r>
              <a:rPr sz="2200" spc="5" dirty="0">
                <a:latin typeface="Times New Roman"/>
                <a:cs typeface="Times New Roman"/>
              </a:rPr>
              <a:t>menu</a:t>
            </a:r>
            <a:r>
              <a:rPr sz="2200" spc="-22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Tools;</a:t>
            </a:r>
          </a:p>
          <a:p>
            <a:pPr marL="516916">
              <a:spcBef>
                <a:spcPts val="540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Realiza </a:t>
            </a:r>
            <a:r>
              <a:rPr sz="2200" dirty="0">
                <a:latin typeface="Times New Roman"/>
                <a:cs typeface="Times New Roman"/>
              </a:rPr>
              <a:t>um processo de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aderência.</a:t>
            </a:r>
          </a:p>
          <a:p>
            <a:pPr marL="832526" marR="5081" indent="-315611">
              <a:lnSpc>
                <a:spcPct val="100400"/>
              </a:lnSpc>
              <a:spcBef>
                <a:spcPts val="520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Fornece </a:t>
            </a:r>
            <a:r>
              <a:rPr sz="2200" spc="-5" dirty="0">
                <a:latin typeface="Times New Roman"/>
                <a:cs typeface="Times New Roman"/>
              </a:rPr>
              <a:t>uma </a:t>
            </a:r>
            <a:r>
              <a:rPr sz="2200" dirty="0">
                <a:latin typeface="Times New Roman"/>
                <a:cs typeface="Times New Roman"/>
              </a:rPr>
              <a:t>expressão válida no </a:t>
            </a:r>
            <a:r>
              <a:rPr sz="2200" spc="-10" dirty="0">
                <a:latin typeface="Times New Roman"/>
                <a:cs typeface="Times New Roman"/>
              </a:rPr>
              <a:t>Arena </a:t>
            </a:r>
            <a:r>
              <a:rPr sz="2200" dirty="0">
                <a:latin typeface="Times New Roman"/>
                <a:cs typeface="Times New Roman"/>
              </a:rPr>
              <a:t>passando-a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diretamente  </a:t>
            </a:r>
            <a:r>
              <a:rPr sz="2200" dirty="0">
                <a:latin typeface="Times New Roman"/>
                <a:cs typeface="Times New Roman"/>
              </a:rPr>
              <a:t>a um modelo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(Copy/Paste).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0372" y="986027"/>
            <a:ext cx="2368296" cy="431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37469" y="1537588"/>
            <a:ext cx="12268200" cy="7618223"/>
            <a:chOff x="1591817" y="2180082"/>
            <a:chExt cx="8298180" cy="4213860"/>
          </a:xfrm>
        </p:grpSpPr>
        <p:sp>
          <p:nvSpPr>
            <p:cNvPr id="9" name="object 9"/>
            <p:cNvSpPr/>
            <p:nvPr/>
          </p:nvSpPr>
          <p:spPr>
            <a:xfrm>
              <a:off x="1597151" y="2185416"/>
              <a:ext cx="8289290" cy="4204970"/>
            </a:xfrm>
            <a:custGeom>
              <a:avLst/>
              <a:gdLst/>
              <a:ahLst/>
              <a:cxnLst/>
              <a:rect l="l" t="t" r="r" b="b"/>
              <a:pathLst>
                <a:path w="8289290" h="4204970">
                  <a:moveTo>
                    <a:pt x="0" y="4204716"/>
                  </a:moveTo>
                  <a:lnTo>
                    <a:pt x="0" y="0"/>
                  </a:lnTo>
                  <a:lnTo>
                    <a:pt x="8289035" y="0"/>
                  </a:lnTo>
                  <a:lnTo>
                    <a:pt x="8289035" y="4204716"/>
                  </a:lnTo>
                  <a:lnTo>
                    <a:pt x="0" y="4204716"/>
                  </a:lnTo>
                  <a:close/>
                </a:path>
              </a:pathLst>
            </a:custGeom>
            <a:solidFill>
              <a:srgbClr val="E1E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97151" y="2185416"/>
              <a:ext cx="8288020" cy="4203700"/>
            </a:xfrm>
            <a:custGeom>
              <a:avLst/>
              <a:gdLst/>
              <a:ahLst/>
              <a:cxnLst/>
              <a:rect l="l" t="t" r="r" b="b"/>
              <a:pathLst>
                <a:path w="8288020" h="4203700">
                  <a:moveTo>
                    <a:pt x="0" y="0"/>
                  </a:moveTo>
                  <a:lnTo>
                    <a:pt x="0" y="4203192"/>
                  </a:lnTo>
                  <a:lnTo>
                    <a:pt x="8287511" y="4203192"/>
                  </a:lnTo>
                  <a:lnTo>
                    <a:pt x="8287511" y="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62477" y="1867543"/>
            <a:ext cx="11049506" cy="695831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90545" marR="6986" indent="-378479">
              <a:spcBef>
                <a:spcPts val="459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180" algn="l"/>
              </a:tabLst>
            </a:pPr>
            <a:r>
              <a:rPr sz="4000" spc="-15" dirty="0">
                <a:cs typeface="Times New Roman"/>
              </a:rPr>
              <a:t>Quando </a:t>
            </a:r>
            <a:r>
              <a:rPr sz="4000" spc="-5" dirty="0">
                <a:cs typeface="Times New Roman"/>
              </a:rPr>
              <a:t>se </a:t>
            </a:r>
            <a:r>
              <a:rPr sz="4000" spc="-10" dirty="0">
                <a:cs typeface="Times New Roman"/>
              </a:rPr>
              <a:t>faz </a:t>
            </a:r>
            <a:r>
              <a:rPr sz="4000" spc="-20" dirty="0">
                <a:cs typeface="Times New Roman"/>
              </a:rPr>
              <a:t>uso </a:t>
            </a:r>
            <a:r>
              <a:rPr sz="4000" spc="-5" dirty="0">
                <a:cs typeface="Times New Roman"/>
              </a:rPr>
              <a:t>de </a:t>
            </a:r>
            <a:r>
              <a:rPr sz="4000" spc="-10" dirty="0">
                <a:cs typeface="Times New Roman"/>
              </a:rPr>
              <a:t>distribuições </a:t>
            </a:r>
            <a:r>
              <a:rPr sz="4000" spc="-5" dirty="0">
                <a:cs typeface="Times New Roman"/>
              </a:rPr>
              <a:t>de probabilidades  </a:t>
            </a:r>
            <a:r>
              <a:rPr sz="4000" spc="-25" dirty="0">
                <a:cs typeface="Times New Roman"/>
              </a:rPr>
              <a:t>para </a:t>
            </a:r>
            <a:r>
              <a:rPr sz="4000" spc="-5" dirty="0">
                <a:cs typeface="Times New Roman"/>
              </a:rPr>
              <a:t>representar o </a:t>
            </a:r>
            <a:r>
              <a:rPr sz="4000" spc="-10" dirty="0">
                <a:cs typeface="Times New Roman"/>
              </a:rPr>
              <a:t>comportamento </a:t>
            </a:r>
            <a:r>
              <a:rPr sz="4000" spc="-5" dirty="0">
                <a:cs typeface="Times New Roman"/>
              </a:rPr>
              <a:t>de variáveis </a:t>
            </a:r>
            <a:r>
              <a:rPr sz="4000" spc="-15" dirty="0">
                <a:cs typeface="Times New Roman"/>
              </a:rPr>
              <a:t>aleatórias  </a:t>
            </a:r>
            <a:r>
              <a:rPr sz="4000" spc="-10" dirty="0">
                <a:cs typeface="Times New Roman"/>
              </a:rPr>
              <a:t>presentes </a:t>
            </a:r>
            <a:r>
              <a:rPr sz="4000" spc="-5" dirty="0">
                <a:cs typeface="Times New Roman"/>
              </a:rPr>
              <a:t>nos sistemas a </a:t>
            </a:r>
            <a:r>
              <a:rPr sz="4000" spc="-15" dirty="0">
                <a:cs typeface="Times New Roman"/>
              </a:rPr>
              <a:t>serem </a:t>
            </a:r>
            <a:r>
              <a:rPr sz="4000" spc="-5" dirty="0">
                <a:cs typeface="Times New Roman"/>
              </a:rPr>
              <a:t>modelados, é </a:t>
            </a:r>
            <a:r>
              <a:rPr sz="4000" spc="-15" dirty="0">
                <a:cs typeface="Times New Roman"/>
              </a:rPr>
              <a:t>preciso  </a:t>
            </a:r>
            <a:r>
              <a:rPr sz="4000" spc="-10" dirty="0">
                <a:cs typeface="Times New Roman"/>
              </a:rPr>
              <a:t>considerar </a:t>
            </a:r>
            <a:r>
              <a:rPr sz="4000" spc="-5" dirty="0">
                <a:cs typeface="Times New Roman"/>
              </a:rPr>
              <a:t>os seguintes</a:t>
            </a:r>
            <a:r>
              <a:rPr sz="4000" dirty="0">
                <a:cs typeface="Times New Roman"/>
              </a:rPr>
              <a:t> </a:t>
            </a:r>
            <a:r>
              <a:rPr sz="4000" dirty="0" err="1">
                <a:cs typeface="Times New Roman"/>
              </a:rPr>
              <a:t>pontos</a:t>
            </a:r>
            <a:r>
              <a:rPr sz="4000" dirty="0">
                <a:cs typeface="Times New Roman"/>
              </a:rPr>
              <a:t>:</a:t>
            </a:r>
            <a:endParaRPr lang="pt-BR" sz="4000" dirty="0">
              <a:cs typeface="Times New Roman"/>
            </a:endParaRPr>
          </a:p>
          <a:p>
            <a:pPr marL="847745" marR="6986" lvl="1" indent="-378479">
              <a:spcBef>
                <a:spcPts val="459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180" algn="l"/>
              </a:tabLst>
            </a:pPr>
            <a:r>
              <a:rPr sz="4000" spc="-25" dirty="0" err="1">
                <a:cs typeface="Times New Roman"/>
              </a:rPr>
              <a:t>os</a:t>
            </a:r>
            <a:r>
              <a:rPr sz="4000" spc="-25" dirty="0">
                <a:cs typeface="Times New Roman"/>
              </a:rPr>
              <a:t> </a:t>
            </a:r>
            <a:r>
              <a:rPr sz="4000" spc="5" dirty="0">
                <a:cs typeface="Times New Roman"/>
              </a:rPr>
              <a:t>possíveis </a:t>
            </a:r>
            <a:r>
              <a:rPr sz="4000" spc="10" dirty="0">
                <a:cs typeface="Times New Roman"/>
              </a:rPr>
              <a:t>valores que a </a:t>
            </a:r>
            <a:r>
              <a:rPr sz="4000" dirty="0">
                <a:cs typeface="Times New Roman"/>
              </a:rPr>
              <a:t>variável poderá assumir estarão  dentro </a:t>
            </a:r>
            <a:r>
              <a:rPr sz="4000" spc="10" dirty="0">
                <a:cs typeface="Times New Roman"/>
              </a:rPr>
              <a:t>da </a:t>
            </a:r>
            <a:r>
              <a:rPr sz="4000" b="1" spc="5" dirty="0">
                <a:solidFill>
                  <a:srgbClr val="FF0000"/>
                </a:solidFill>
                <a:cs typeface="Times New Roman"/>
              </a:rPr>
              <a:t>amplitude </a:t>
            </a:r>
            <a:r>
              <a:rPr sz="4000" dirty="0">
                <a:cs typeface="Times New Roman"/>
              </a:rPr>
              <a:t>coberta </a:t>
            </a:r>
            <a:r>
              <a:rPr sz="4000" spc="10" dirty="0">
                <a:cs typeface="Times New Roman"/>
              </a:rPr>
              <a:t>pela</a:t>
            </a:r>
            <a:r>
              <a:rPr sz="4000" spc="-25" dirty="0">
                <a:cs typeface="Times New Roman"/>
              </a:rPr>
              <a:t> </a:t>
            </a:r>
            <a:r>
              <a:rPr sz="4000" spc="10" dirty="0" err="1">
                <a:cs typeface="Times New Roman"/>
              </a:rPr>
              <a:t>distribuição</a:t>
            </a:r>
            <a:r>
              <a:rPr sz="4000" spc="10" dirty="0">
                <a:cs typeface="Times New Roman"/>
              </a:rPr>
              <a:t>;</a:t>
            </a:r>
            <a:endParaRPr lang="pt-BR" sz="4000" dirty="0">
              <a:cs typeface="Times New Roman"/>
            </a:endParaRPr>
          </a:p>
          <a:p>
            <a:pPr marL="847745" marR="6986" lvl="1" indent="-378479">
              <a:spcBef>
                <a:spcPts val="459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180" algn="l"/>
              </a:tabLst>
            </a:pPr>
            <a:r>
              <a:rPr lang="pt-BR" sz="4000" spc="10" dirty="0">
                <a:cs typeface="Times New Roman"/>
              </a:rPr>
              <a:t>A </a:t>
            </a:r>
            <a:r>
              <a:rPr sz="4000" spc="15" dirty="0" err="1">
                <a:cs typeface="Times New Roman"/>
              </a:rPr>
              <a:t>p</a:t>
            </a:r>
            <a:r>
              <a:rPr sz="4000" dirty="0" err="1">
                <a:cs typeface="Times New Roman"/>
              </a:rPr>
              <a:t>r</a:t>
            </a:r>
            <a:r>
              <a:rPr sz="4000" spc="15" dirty="0" err="1">
                <a:cs typeface="Times New Roman"/>
              </a:rPr>
              <a:t>ob</a:t>
            </a:r>
            <a:r>
              <a:rPr sz="4000" spc="20" dirty="0" err="1">
                <a:cs typeface="Times New Roman"/>
              </a:rPr>
              <a:t>a</a:t>
            </a:r>
            <a:r>
              <a:rPr sz="4000" spc="15" dirty="0" err="1">
                <a:cs typeface="Times New Roman"/>
              </a:rPr>
              <a:t>b</a:t>
            </a:r>
            <a:r>
              <a:rPr sz="4000" spc="-15" dirty="0" err="1">
                <a:cs typeface="Times New Roman"/>
              </a:rPr>
              <a:t>i</a:t>
            </a:r>
            <a:r>
              <a:rPr sz="4000" spc="10" dirty="0" err="1">
                <a:cs typeface="Times New Roman"/>
              </a:rPr>
              <a:t>li</a:t>
            </a:r>
            <a:r>
              <a:rPr sz="4000" spc="15" dirty="0" err="1">
                <a:cs typeface="Times New Roman"/>
              </a:rPr>
              <a:t>d</a:t>
            </a:r>
            <a:r>
              <a:rPr sz="4000" dirty="0" err="1">
                <a:cs typeface="Times New Roman"/>
              </a:rPr>
              <a:t>a</a:t>
            </a:r>
            <a:r>
              <a:rPr sz="4000" spc="10" dirty="0" err="1">
                <a:cs typeface="Times New Roman"/>
              </a:rPr>
              <a:t>de</a:t>
            </a:r>
            <a:r>
              <a:rPr lang="pt-BR" sz="4000" spc="10" dirty="0">
                <a:cs typeface="Times New Roman"/>
              </a:rPr>
              <a:t> </a:t>
            </a:r>
            <a:r>
              <a:rPr sz="4000" spc="10" dirty="0">
                <a:cs typeface="Times New Roman"/>
              </a:rPr>
              <a:t>de</a:t>
            </a:r>
            <a:r>
              <a:rPr lang="pt-BR" sz="4000" spc="10" dirty="0">
                <a:cs typeface="Times New Roman"/>
              </a:rPr>
              <a:t> </a:t>
            </a:r>
            <a:r>
              <a:rPr sz="4000" spc="15" dirty="0" err="1">
                <a:cs typeface="Times New Roman"/>
              </a:rPr>
              <a:t>o</a:t>
            </a:r>
            <a:r>
              <a:rPr sz="4000" spc="20" dirty="0" err="1">
                <a:cs typeface="Times New Roman"/>
              </a:rPr>
              <a:t>c</a:t>
            </a:r>
            <a:r>
              <a:rPr sz="4000" spc="15" dirty="0" err="1">
                <a:cs typeface="Times New Roman"/>
              </a:rPr>
              <a:t>o</a:t>
            </a:r>
            <a:r>
              <a:rPr sz="4000" dirty="0" err="1">
                <a:cs typeface="Times New Roman"/>
              </a:rPr>
              <a:t>rr</a:t>
            </a:r>
            <a:r>
              <a:rPr sz="4000" spc="20" dirty="0" err="1">
                <a:cs typeface="Times New Roman"/>
              </a:rPr>
              <a:t>ê</a:t>
            </a:r>
            <a:r>
              <a:rPr sz="4000" spc="15" dirty="0" err="1">
                <a:cs typeface="Times New Roman"/>
              </a:rPr>
              <a:t>n</a:t>
            </a:r>
            <a:r>
              <a:rPr sz="4000" dirty="0" err="1">
                <a:cs typeface="Times New Roman"/>
              </a:rPr>
              <a:t>c</a:t>
            </a:r>
            <a:r>
              <a:rPr sz="4000" spc="10" dirty="0" err="1">
                <a:cs typeface="Times New Roman"/>
              </a:rPr>
              <a:t>ia</a:t>
            </a:r>
            <a:r>
              <a:rPr sz="4000" dirty="0">
                <a:cs typeface="Times New Roman"/>
              </a:rPr>
              <a:t>	</a:t>
            </a:r>
            <a:r>
              <a:rPr sz="4000" spc="10" dirty="0">
                <a:cs typeface="Times New Roman"/>
              </a:rPr>
              <a:t>d</a:t>
            </a:r>
            <a:r>
              <a:rPr lang="pt-BR" sz="4000" spc="10" dirty="0">
                <a:cs typeface="Times New Roman"/>
              </a:rPr>
              <a:t>e </a:t>
            </a:r>
            <a:r>
              <a:rPr sz="4000" spc="-60" dirty="0" err="1">
                <a:cs typeface="Times New Roman"/>
              </a:rPr>
              <a:t>q</a:t>
            </a:r>
            <a:r>
              <a:rPr sz="4000" spc="15" dirty="0" err="1">
                <a:cs typeface="Times New Roman"/>
              </a:rPr>
              <a:t>u</a:t>
            </a:r>
            <a:r>
              <a:rPr sz="4000" dirty="0" err="1">
                <a:cs typeface="Times New Roman"/>
              </a:rPr>
              <a:t>a</a:t>
            </a:r>
            <a:r>
              <a:rPr sz="4000" spc="10" dirty="0" err="1">
                <a:cs typeface="Times New Roman"/>
              </a:rPr>
              <a:t>l</a:t>
            </a:r>
            <a:r>
              <a:rPr sz="4000" spc="15" dirty="0" err="1">
                <a:cs typeface="Times New Roman"/>
              </a:rPr>
              <a:t>qu</a:t>
            </a:r>
            <a:r>
              <a:rPr sz="4000" spc="20" dirty="0" err="1">
                <a:cs typeface="Times New Roman"/>
              </a:rPr>
              <a:t>e</a:t>
            </a:r>
            <a:r>
              <a:rPr sz="4000" spc="10" dirty="0" err="1">
                <a:cs typeface="Times New Roman"/>
              </a:rPr>
              <a:t>r</a:t>
            </a:r>
            <a:r>
              <a:rPr lang="pt-BR" sz="4000" spc="10" dirty="0">
                <a:cs typeface="Times New Roman"/>
              </a:rPr>
              <a:t> </a:t>
            </a:r>
            <a:r>
              <a:rPr sz="4000" dirty="0">
                <a:cs typeface="Times New Roman"/>
              </a:rPr>
              <a:t>	</a:t>
            </a:r>
            <a:r>
              <a:rPr sz="4000" spc="15" dirty="0">
                <a:cs typeface="Times New Roman"/>
              </a:rPr>
              <a:t>v</a:t>
            </a:r>
            <a:r>
              <a:rPr sz="4000" dirty="0">
                <a:cs typeface="Times New Roman"/>
              </a:rPr>
              <a:t>a</a:t>
            </a:r>
            <a:r>
              <a:rPr sz="4000" spc="10" dirty="0">
                <a:cs typeface="Times New Roman"/>
              </a:rPr>
              <a:t>lor</a:t>
            </a:r>
            <a:r>
              <a:rPr lang="pt-BR" sz="4000" spc="10" dirty="0">
                <a:cs typeface="Times New Roman"/>
              </a:rPr>
              <a:t> </a:t>
            </a:r>
            <a:r>
              <a:rPr sz="4000" spc="10" dirty="0">
                <a:cs typeface="Times New Roman"/>
              </a:rPr>
              <a:t>no  </a:t>
            </a:r>
            <a:r>
              <a:rPr sz="4000" dirty="0" err="1">
                <a:cs typeface="Times New Roman"/>
              </a:rPr>
              <a:t>intervalo</a:t>
            </a:r>
            <a:r>
              <a:rPr sz="4000" dirty="0">
                <a:cs typeface="Times New Roman"/>
              </a:rPr>
              <a:t> </a:t>
            </a:r>
            <a:r>
              <a:rPr sz="4000" spc="10" dirty="0">
                <a:cs typeface="Times New Roman"/>
              </a:rPr>
              <a:t>é</a:t>
            </a:r>
            <a:r>
              <a:rPr lang="pt-BR" sz="4000" spc="10" dirty="0">
                <a:cs typeface="Times New Roman"/>
              </a:rPr>
              <a:t> </a:t>
            </a:r>
            <a:r>
              <a:rPr sz="4000" spc="5" dirty="0" err="1">
                <a:cs typeface="Times New Roman"/>
              </a:rPr>
              <a:t>determinada</a:t>
            </a:r>
            <a:r>
              <a:rPr lang="pt-BR" sz="4000" spc="5" dirty="0">
                <a:cs typeface="Times New Roman"/>
              </a:rPr>
              <a:t> </a:t>
            </a:r>
            <a:r>
              <a:rPr sz="4000" spc="10" dirty="0" err="1">
                <a:cs typeface="Times New Roman"/>
              </a:rPr>
              <a:t>pelo</a:t>
            </a:r>
            <a:r>
              <a:rPr sz="4000" spc="10" dirty="0">
                <a:cs typeface="Times New Roman"/>
              </a:rPr>
              <a:t> </a:t>
            </a:r>
            <a:r>
              <a:rPr sz="4000" b="1" spc="5" dirty="0">
                <a:solidFill>
                  <a:srgbClr val="FF0000"/>
                </a:solidFill>
                <a:cs typeface="Times New Roman"/>
              </a:rPr>
              <a:t>perfil </a:t>
            </a:r>
            <a:r>
              <a:rPr sz="4000" b="1" spc="-5" dirty="0">
                <a:solidFill>
                  <a:srgbClr val="FF0000"/>
                </a:solidFill>
                <a:cs typeface="Times New Roman"/>
              </a:rPr>
              <a:t>da</a:t>
            </a:r>
            <a:r>
              <a:rPr sz="4000" b="1" spc="12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4000" b="1" spc="5" dirty="0">
                <a:solidFill>
                  <a:srgbClr val="FF0000"/>
                </a:solidFill>
                <a:cs typeface="Times New Roman"/>
              </a:rPr>
              <a:t>distribuição</a:t>
            </a:r>
            <a:r>
              <a:rPr sz="4000" spc="5" dirty="0">
                <a:cs typeface="Times New Roman"/>
              </a:rPr>
              <a:t>.</a:t>
            </a:r>
            <a:endParaRPr sz="4000" dirty="0"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2469" y="693420"/>
            <a:ext cx="7838217" cy="449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0372" y="1208532"/>
            <a:ext cx="5015484" cy="449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2817" y="2204887"/>
            <a:ext cx="8257540" cy="4936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946" marR="30482" indent="-378479">
              <a:lnSpc>
                <a:spcPct val="109800"/>
              </a:lnSpc>
              <a:spcBef>
                <a:spcPts val="100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415311" algn="l"/>
                <a:tab pos="416580" algn="l"/>
              </a:tabLst>
            </a:pPr>
            <a:r>
              <a:rPr sz="2651" spc="-15" dirty="0">
                <a:solidFill>
                  <a:srgbClr val="00009A"/>
                </a:solidFill>
                <a:latin typeface="Times New Roman"/>
                <a:cs typeface="Times New Roman"/>
              </a:rPr>
              <a:t>Ajuste </a:t>
            </a:r>
            <a:r>
              <a:rPr sz="2651" spc="-5" dirty="0">
                <a:solidFill>
                  <a:srgbClr val="00009A"/>
                </a:solidFill>
                <a:latin typeface="Times New Roman"/>
                <a:cs typeface="Times New Roman"/>
              </a:rPr>
              <a:t>= </a:t>
            </a:r>
            <a:r>
              <a:rPr sz="2651" spc="-15" dirty="0">
                <a:solidFill>
                  <a:srgbClr val="00009A"/>
                </a:solidFill>
                <a:latin typeface="Times New Roman"/>
                <a:cs typeface="Times New Roman"/>
              </a:rPr>
              <a:t>decidir </a:t>
            </a:r>
            <a:r>
              <a:rPr sz="2651" spc="-5" dirty="0">
                <a:solidFill>
                  <a:srgbClr val="00009A"/>
                </a:solidFill>
                <a:latin typeface="Times New Roman"/>
                <a:cs typeface="Times New Roman"/>
              </a:rPr>
              <a:t>sobre o </a:t>
            </a:r>
            <a:r>
              <a:rPr sz="2651" spc="-10" dirty="0">
                <a:solidFill>
                  <a:srgbClr val="00009A"/>
                </a:solidFill>
                <a:latin typeface="Times New Roman"/>
                <a:cs typeface="Times New Roman"/>
              </a:rPr>
              <a:t>tipo </a:t>
            </a:r>
            <a:r>
              <a:rPr sz="2651" spc="-5" dirty="0">
                <a:solidFill>
                  <a:srgbClr val="00009A"/>
                </a:solidFill>
                <a:latin typeface="Times New Roman"/>
                <a:cs typeface="Times New Roman"/>
              </a:rPr>
              <a:t>de distribuição </a:t>
            </a:r>
            <a:r>
              <a:rPr sz="2651" spc="-10" dirty="0">
                <a:solidFill>
                  <a:srgbClr val="00009A"/>
                </a:solidFill>
                <a:latin typeface="Times New Roman"/>
                <a:cs typeface="Times New Roman"/>
              </a:rPr>
              <a:t>(exponencial,  </a:t>
            </a:r>
            <a:r>
              <a:rPr sz="2651" spc="-15" dirty="0">
                <a:solidFill>
                  <a:srgbClr val="00009A"/>
                </a:solidFill>
                <a:latin typeface="Times New Roman"/>
                <a:cs typeface="Times New Roman"/>
              </a:rPr>
              <a:t>normal, </a:t>
            </a:r>
            <a:r>
              <a:rPr sz="2651" spc="-5" dirty="0">
                <a:solidFill>
                  <a:srgbClr val="00009A"/>
                </a:solidFill>
                <a:latin typeface="Times New Roman"/>
                <a:cs typeface="Times New Roman"/>
              </a:rPr>
              <a:t>empírica, </a:t>
            </a:r>
            <a:r>
              <a:rPr sz="2651" spc="-10" dirty="0">
                <a:solidFill>
                  <a:srgbClr val="00009A"/>
                </a:solidFill>
                <a:latin typeface="Times New Roman"/>
                <a:cs typeface="Times New Roman"/>
              </a:rPr>
              <a:t>etc.) </a:t>
            </a:r>
            <a:r>
              <a:rPr sz="2651" spc="-5" dirty="0">
                <a:solidFill>
                  <a:srgbClr val="00009A"/>
                </a:solidFill>
                <a:latin typeface="Times New Roman"/>
                <a:cs typeface="Times New Roman"/>
              </a:rPr>
              <a:t>e estimar </a:t>
            </a:r>
            <a:r>
              <a:rPr sz="2651" dirty="0">
                <a:solidFill>
                  <a:srgbClr val="00009A"/>
                </a:solidFill>
                <a:latin typeface="Times New Roman"/>
                <a:cs typeface="Times New Roman"/>
              </a:rPr>
              <a:t>seus</a:t>
            </a:r>
            <a:r>
              <a:rPr sz="2651" spc="-5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651" dirty="0">
                <a:solidFill>
                  <a:srgbClr val="00009A"/>
                </a:solidFill>
                <a:latin typeface="Times New Roman"/>
                <a:cs typeface="Times New Roman"/>
              </a:rPr>
              <a:t>parâmetros</a:t>
            </a:r>
            <a:r>
              <a:rPr sz="2651" dirty="0">
                <a:latin typeface="Times New Roman"/>
                <a:cs typeface="Times New Roman"/>
              </a:rPr>
              <a:t>;</a:t>
            </a:r>
          </a:p>
          <a:p>
            <a:pPr marL="542317">
              <a:spcBef>
                <a:spcPts val="795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Diferentes </a:t>
            </a:r>
            <a:r>
              <a:rPr sz="2200" dirty="0">
                <a:latin typeface="Times New Roman"/>
                <a:cs typeface="Times New Roman"/>
              </a:rPr>
              <a:t>métodos </a:t>
            </a:r>
            <a:r>
              <a:rPr sz="2200" spc="-5" dirty="0">
                <a:latin typeface="Times New Roman"/>
                <a:cs typeface="Times New Roman"/>
              </a:rPr>
              <a:t>(Max. semelhança, </a:t>
            </a:r>
            <a:r>
              <a:rPr sz="2200" dirty="0">
                <a:latin typeface="Times New Roman"/>
                <a:cs typeface="Times New Roman"/>
              </a:rPr>
              <a:t>menores quadrados,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...)</a:t>
            </a:r>
          </a:p>
          <a:p>
            <a:pPr marL="857928" marR="1101780" indent="-315611">
              <a:lnSpc>
                <a:spcPct val="110400"/>
              </a:lnSpc>
              <a:spcBef>
                <a:spcPts val="520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Realização </a:t>
            </a:r>
            <a:r>
              <a:rPr sz="2200" dirty="0">
                <a:latin typeface="Times New Roman"/>
                <a:cs typeface="Times New Roman"/>
              </a:rPr>
              <a:t>de </a:t>
            </a:r>
            <a:r>
              <a:rPr sz="2200" spc="-5" dirty="0">
                <a:latin typeface="Times New Roman"/>
                <a:cs typeface="Times New Roman"/>
              </a:rPr>
              <a:t>Testes </a:t>
            </a:r>
            <a:r>
              <a:rPr sz="2200" dirty="0">
                <a:latin typeface="Times New Roman"/>
                <a:cs typeface="Times New Roman"/>
              </a:rPr>
              <a:t>de </a:t>
            </a:r>
            <a:r>
              <a:rPr sz="2200" spc="-5" dirty="0">
                <a:latin typeface="Times New Roman"/>
                <a:cs typeface="Times New Roman"/>
              </a:rPr>
              <a:t>Hipóteses </a:t>
            </a:r>
            <a:r>
              <a:rPr sz="2200" dirty="0">
                <a:latin typeface="Times New Roman"/>
                <a:cs typeface="Times New Roman"/>
              </a:rPr>
              <a:t>para avaliar a</a:t>
            </a:r>
            <a:r>
              <a:rPr sz="2200" spc="-1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melhor  </a:t>
            </a:r>
            <a:r>
              <a:rPr sz="2200" spc="-5" dirty="0">
                <a:latin typeface="Times New Roman"/>
                <a:cs typeface="Times New Roman"/>
              </a:rPr>
              <a:t>distribuição</a:t>
            </a:r>
            <a:endParaRPr sz="2200" dirty="0">
              <a:latin typeface="Times New Roman"/>
              <a:cs typeface="Times New Roman"/>
            </a:endParaRPr>
          </a:p>
          <a:p>
            <a:pPr marL="1299910" marR="525171" indent="-253378">
              <a:lnSpc>
                <a:spcPct val="110400"/>
              </a:lnSpc>
              <a:spcBef>
                <a:spcPts val="505"/>
              </a:spcBef>
              <a:buChar char="•"/>
              <a:tabLst>
                <a:tab pos="1296100" algn="l"/>
                <a:tab pos="1296735" algn="l"/>
              </a:tabLst>
            </a:pPr>
            <a:r>
              <a:rPr sz="2200" spc="10" dirty="0">
                <a:latin typeface="Times New Roman"/>
                <a:cs typeface="Times New Roman"/>
              </a:rPr>
              <a:t>H</a:t>
            </a:r>
            <a:r>
              <a:rPr sz="2100" spc="15" baseline="-21825" dirty="0">
                <a:latin typeface="Times New Roman"/>
                <a:cs typeface="Times New Roman"/>
              </a:rPr>
              <a:t>0</a:t>
            </a:r>
            <a:r>
              <a:rPr sz="2200" spc="10" dirty="0">
                <a:latin typeface="Times New Roman"/>
                <a:cs typeface="Times New Roman"/>
              </a:rPr>
              <a:t>: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distribuição escolhida </a:t>
            </a:r>
            <a:r>
              <a:rPr sz="2200" dirty="0">
                <a:latin typeface="Times New Roman"/>
                <a:cs typeface="Times New Roman"/>
              </a:rPr>
              <a:t>representa </a:t>
            </a:r>
            <a:r>
              <a:rPr sz="2200" spc="-5" dirty="0">
                <a:latin typeface="Times New Roman"/>
                <a:cs typeface="Times New Roman"/>
              </a:rPr>
              <a:t>adequadamente </a:t>
            </a:r>
            <a:r>
              <a:rPr sz="2200" dirty="0">
                <a:latin typeface="Times New Roman"/>
                <a:cs typeface="Times New Roman"/>
              </a:rPr>
              <a:t>os  dados</a:t>
            </a:r>
          </a:p>
          <a:p>
            <a:pPr marL="1298640" indent="-252742">
              <a:spcBef>
                <a:spcPts val="795"/>
              </a:spcBef>
              <a:buChar char="•"/>
              <a:tabLst>
                <a:tab pos="1298640" algn="l"/>
                <a:tab pos="1299275" algn="l"/>
              </a:tabLst>
            </a:pPr>
            <a:r>
              <a:rPr sz="2200" spc="-10" dirty="0">
                <a:latin typeface="Times New Roman"/>
                <a:cs typeface="Times New Roman"/>
              </a:rPr>
              <a:t>testar </a:t>
            </a:r>
            <a:r>
              <a:rPr sz="2200" dirty="0">
                <a:latin typeface="Times New Roman"/>
                <a:cs typeface="Times New Roman"/>
              </a:rPr>
              <a:t>o valor de </a:t>
            </a:r>
            <a:r>
              <a:rPr sz="2200" i="1" dirty="0">
                <a:latin typeface="Times New Roman"/>
                <a:cs typeface="Times New Roman"/>
              </a:rPr>
              <a:t>p </a:t>
            </a:r>
            <a:r>
              <a:rPr sz="2200" spc="-10" dirty="0">
                <a:latin typeface="Times New Roman"/>
                <a:cs typeface="Times New Roman"/>
              </a:rPr>
              <a:t>(maior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melhor)</a:t>
            </a:r>
            <a:endParaRPr sz="2200" dirty="0">
              <a:latin typeface="Times New Roman"/>
              <a:cs typeface="Times New Roman"/>
            </a:endParaRPr>
          </a:p>
          <a:p>
            <a:pPr marL="415946" indent="-378479">
              <a:spcBef>
                <a:spcPts val="960"/>
              </a:spcBef>
              <a:buClr>
                <a:srgbClr val="FF0000"/>
              </a:buClr>
              <a:buSzPct val="66000"/>
              <a:buFont typeface="IPAPMincho"/>
              <a:buChar char="◆"/>
              <a:tabLst>
                <a:tab pos="415946" algn="l"/>
                <a:tab pos="416580" algn="l"/>
                <a:tab pos="6145202" algn="l"/>
              </a:tabLst>
            </a:pPr>
            <a:r>
              <a:rPr sz="2501" spc="10" dirty="0">
                <a:solidFill>
                  <a:srgbClr val="00009A"/>
                </a:solidFill>
                <a:latin typeface="Times New Roman"/>
                <a:cs typeface="Times New Roman"/>
              </a:rPr>
              <a:t>Verificar ajuste entre</a:t>
            </a:r>
            <a:r>
              <a:rPr sz="2501" spc="9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501" spc="10" dirty="0">
                <a:solidFill>
                  <a:srgbClr val="00009A"/>
                </a:solidFill>
                <a:latin typeface="Times New Roman"/>
                <a:cs typeface="Times New Roman"/>
              </a:rPr>
              <a:t>distribuição</a:t>
            </a:r>
            <a:r>
              <a:rPr sz="2501" spc="55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501" spc="10" dirty="0">
                <a:solidFill>
                  <a:srgbClr val="00009A"/>
                </a:solidFill>
                <a:latin typeface="Times New Roman"/>
                <a:cs typeface="Times New Roman"/>
              </a:rPr>
              <a:t>“teórica”	</a:t>
            </a:r>
            <a:r>
              <a:rPr sz="2501" spc="25" dirty="0">
                <a:solidFill>
                  <a:srgbClr val="00009A"/>
                </a:solidFill>
                <a:latin typeface="Times New Roman"/>
                <a:cs typeface="Times New Roman"/>
              </a:rPr>
              <a:t>X</a:t>
            </a:r>
            <a:r>
              <a:rPr sz="2501" spc="15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501" spc="10" dirty="0">
                <a:solidFill>
                  <a:srgbClr val="00009A"/>
                </a:solidFill>
                <a:latin typeface="Times New Roman"/>
                <a:cs typeface="Times New Roman"/>
              </a:rPr>
              <a:t>empírica;</a:t>
            </a:r>
            <a:endParaRPr sz="2501" dirty="0">
              <a:latin typeface="Times New Roman"/>
              <a:cs typeface="Times New Roman"/>
            </a:endParaRPr>
          </a:p>
          <a:p>
            <a:pPr marL="415946" indent="-378479">
              <a:spcBef>
                <a:spcPts val="944"/>
              </a:spcBef>
              <a:buClr>
                <a:srgbClr val="FF0000"/>
              </a:buClr>
              <a:buSzPct val="66000"/>
              <a:buFont typeface="IPAPMincho"/>
              <a:buChar char="◆"/>
              <a:tabLst>
                <a:tab pos="415946" algn="l"/>
                <a:tab pos="416580" algn="l"/>
              </a:tabLst>
            </a:pPr>
            <a:r>
              <a:rPr sz="2501" spc="15" dirty="0">
                <a:solidFill>
                  <a:srgbClr val="00009A"/>
                </a:solidFill>
                <a:latin typeface="Times New Roman"/>
                <a:cs typeface="Times New Roman"/>
              </a:rPr>
              <a:t>Trabalha com </a:t>
            </a:r>
            <a:r>
              <a:rPr sz="2501" spc="10" dirty="0">
                <a:solidFill>
                  <a:srgbClr val="00009A"/>
                </a:solidFill>
                <a:latin typeface="Times New Roman"/>
                <a:cs typeface="Times New Roman"/>
              </a:rPr>
              <a:t>dados </a:t>
            </a:r>
            <a:r>
              <a:rPr sz="2501" spc="15" dirty="0">
                <a:solidFill>
                  <a:srgbClr val="00009A"/>
                </a:solidFill>
                <a:latin typeface="Times New Roman"/>
                <a:cs typeface="Times New Roman"/>
              </a:rPr>
              <a:t>de </a:t>
            </a:r>
            <a:r>
              <a:rPr sz="2501" spc="10" dirty="0">
                <a:solidFill>
                  <a:srgbClr val="00009A"/>
                </a:solidFill>
                <a:latin typeface="Times New Roman"/>
                <a:cs typeface="Times New Roman"/>
              </a:rPr>
              <a:t>distribuições </a:t>
            </a:r>
            <a:r>
              <a:rPr sz="2501" spc="15" dirty="0">
                <a:solidFill>
                  <a:srgbClr val="00009A"/>
                </a:solidFill>
                <a:latin typeface="Times New Roman"/>
                <a:cs typeface="Times New Roman"/>
              </a:rPr>
              <a:t>contínuas e</a:t>
            </a:r>
            <a:r>
              <a:rPr sz="2501" spc="4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501" spc="15" dirty="0">
                <a:solidFill>
                  <a:srgbClr val="00009A"/>
                </a:solidFill>
                <a:latin typeface="Times New Roman"/>
                <a:cs typeface="Times New Roman"/>
              </a:rPr>
              <a:t>discretas;</a:t>
            </a:r>
            <a:endParaRPr sz="2501" dirty="0">
              <a:latin typeface="Times New Roman"/>
              <a:cs typeface="Times New Roman"/>
            </a:endParaRPr>
          </a:p>
          <a:p>
            <a:pPr marL="415946" indent="-378479">
              <a:spcBef>
                <a:spcPts val="960"/>
              </a:spcBef>
              <a:buClr>
                <a:srgbClr val="FF0000"/>
              </a:buClr>
              <a:buSzPct val="66000"/>
              <a:buFont typeface="IPAPMincho"/>
              <a:buChar char="◆"/>
              <a:tabLst>
                <a:tab pos="415946" algn="l"/>
                <a:tab pos="416580" algn="l"/>
              </a:tabLst>
            </a:pPr>
            <a:r>
              <a:rPr sz="2501" spc="15" dirty="0">
                <a:solidFill>
                  <a:srgbClr val="00009A"/>
                </a:solidFill>
                <a:latin typeface="Times New Roman"/>
                <a:cs typeface="Times New Roman"/>
              </a:rPr>
              <a:t>Realiza “</a:t>
            </a:r>
            <a:r>
              <a:rPr sz="2501" i="1" spc="15" dirty="0">
                <a:solidFill>
                  <a:srgbClr val="00009A"/>
                </a:solidFill>
                <a:latin typeface="Times New Roman"/>
                <a:cs typeface="Times New Roman"/>
              </a:rPr>
              <a:t>Best </a:t>
            </a:r>
            <a:r>
              <a:rPr sz="2501" i="1" spc="10" dirty="0">
                <a:solidFill>
                  <a:srgbClr val="00009A"/>
                </a:solidFill>
                <a:latin typeface="Times New Roman"/>
                <a:cs typeface="Times New Roman"/>
              </a:rPr>
              <a:t>fit</a:t>
            </a:r>
            <a:r>
              <a:rPr sz="2501" spc="10" dirty="0">
                <a:solidFill>
                  <a:srgbClr val="00009A"/>
                </a:solidFill>
                <a:latin typeface="Times New Roman"/>
                <a:cs typeface="Times New Roman"/>
              </a:rPr>
              <a:t>” entre várias</a:t>
            </a:r>
            <a:r>
              <a:rPr sz="2501" spc="-2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501" spc="10" dirty="0">
                <a:solidFill>
                  <a:srgbClr val="00009A"/>
                </a:solidFill>
                <a:latin typeface="Times New Roman"/>
                <a:cs typeface="Times New Roman"/>
              </a:rPr>
              <a:t>distribuições.</a:t>
            </a:r>
            <a:endParaRPr sz="250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3661" y="676656"/>
            <a:ext cx="5572029" cy="449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953425" y="535177"/>
            <a:ext cx="1174750" cy="562462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12701">
              <a:spcBef>
                <a:spcPts val="120"/>
              </a:spcBef>
            </a:pPr>
            <a:r>
              <a:rPr sz="3950" i="1" spc="5" dirty="0"/>
              <a:t>I</a:t>
            </a:r>
            <a:r>
              <a:rPr sz="3950" i="1" spc="25" dirty="0"/>
              <a:t>n</a:t>
            </a:r>
            <a:r>
              <a:rPr sz="3950" i="1" spc="-30" dirty="0"/>
              <a:t>p</a:t>
            </a:r>
            <a:r>
              <a:rPr sz="3950" i="1" spc="25" dirty="0"/>
              <a:t>u</a:t>
            </a:r>
            <a:r>
              <a:rPr sz="3950" i="1" spc="5" dirty="0"/>
              <a:t>t</a:t>
            </a:r>
            <a:endParaRPr sz="3950"/>
          </a:p>
        </p:txBody>
      </p:sp>
      <p:sp>
        <p:nvSpPr>
          <p:cNvPr id="9" name="object 9"/>
          <p:cNvSpPr txBox="1"/>
          <p:nvPr/>
        </p:nvSpPr>
        <p:spPr>
          <a:xfrm>
            <a:off x="3098250" y="1105945"/>
            <a:ext cx="1861820" cy="6232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1">
              <a:spcBef>
                <a:spcPts val="120"/>
              </a:spcBef>
            </a:pPr>
            <a:r>
              <a:rPr sz="3950" b="1" i="1" spc="-10" dirty="0">
                <a:solidFill>
                  <a:srgbClr val="003364"/>
                </a:solidFill>
                <a:latin typeface="Times New Roman"/>
                <a:cs typeface="Times New Roman"/>
              </a:rPr>
              <a:t>Analyzer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6965" y="2081050"/>
            <a:ext cx="8270875" cy="4960717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91814" indent="-379749">
              <a:spcBef>
                <a:spcPts val="1120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651" b="1" spc="-20" dirty="0">
                <a:solidFill>
                  <a:srgbClr val="00009A"/>
                </a:solidFill>
                <a:latin typeface="Times New Roman"/>
                <a:cs typeface="Times New Roman"/>
              </a:rPr>
              <a:t>Criar </a:t>
            </a:r>
            <a:r>
              <a:rPr sz="2651" b="1" spc="-15" dirty="0">
                <a:solidFill>
                  <a:srgbClr val="00009A"/>
                </a:solidFill>
                <a:latin typeface="Times New Roman"/>
                <a:cs typeface="Times New Roman"/>
              </a:rPr>
              <a:t>um </a:t>
            </a:r>
            <a:r>
              <a:rPr sz="2651" b="1" spc="-5" dirty="0">
                <a:solidFill>
                  <a:srgbClr val="00009A"/>
                </a:solidFill>
                <a:latin typeface="Times New Roman"/>
                <a:cs typeface="Times New Roman"/>
              </a:rPr>
              <a:t>arquivo </a:t>
            </a:r>
            <a:r>
              <a:rPr sz="2651" b="1" dirty="0">
                <a:solidFill>
                  <a:srgbClr val="00009A"/>
                </a:solidFill>
                <a:latin typeface="Times New Roman"/>
                <a:cs typeface="Times New Roman"/>
              </a:rPr>
              <a:t>de </a:t>
            </a:r>
            <a:r>
              <a:rPr sz="2651" b="1" spc="-5" dirty="0">
                <a:solidFill>
                  <a:srgbClr val="00009A"/>
                </a:solidFill>
                <a:latin typeface="Times New Roman"/>
                <a:cs typeface="Times New Roman"/>
              </a:rPr>
              <a:t>dados (editores, planilhas,</a:t>
            </a:r>
            <a:r>
              <a:rPr sz="2651" b="1" spc="2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651" b="1" dirty="0">
                <a:solidFill>
                  <a:srgbClr val="00009A"/>
                </a:solidFill>
                <a:latin typeface="Times New Roman"/>
                <a:cs typeface="Times New Roman"/>
              </a:rPr>
              <a:t>etc...)</a:t>
            </a:r>
            <a:endParaRPr sz="2651" dirty="0">
              <a:latin typeface="Times New Roman"/>
              <a:cs typeface="Times New Roman"/>
            </a:endParaRPr>
          </a:p>
          <a:p>
            <a:pPr marL="516916">
              <a:spcBef>
                <a:spcPts val="860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Deve </a:t>
            </a:r>
            <a:r>
              <a:rPr sz="2200" spc="5" dirty="0">
                <a:latin typeface="Times New Roman"/>
                <a:cs typeface="Times New Roman"/>
              </a:rPr>
              <a:t>ser </a:t>
            </a:r>
            <a:r>
              <a:rPr sz="2200" dirty="0">
                <a:latin typeface="Times New Roman"/>
                <a:cs typeface="Times New Roman"/>
              </a:rPr>
              <a:t>do tipo </a:t>
            </a:r>
            <a:r>
              <a:rPr sz="2200" spc="-5" dirty="0">
                <a:latin typeface="Times New Roman"/>
                <a:cs typeface="Times New Roman"/>
              </a:rPr>
              <a:t>ASCII </a:t>
            </a:r>
            <a:r>
              <a:rPr sz="2200" spc="5" dirty="0">
                <a:latin typeface="Times New Roman"/>
                <a:cs typeface="Times New Roman"/>
              </a:rPr>
              <a:t>(salve </a:t>
            </a:r>
            <a:r>
              <a:rPr sz="2200" dirty="0">
                <a:latin typeface="Times New Roman"/>
                <a:cs typeface="Times New Roman"/>
              </a:rPr>
              <a:t>ou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exporte);</a:t>
            </a:r>
          </a:p>
          <a:p>
            <a:pPr marL="516916">
              <a:spcBef>
                <a:spcPts val="790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Dados </a:t>
            </a:r>
            <a:r>
              <a:rPr sz="2200" dirty="0">
                <a:latin typeface="Times New Roman"/>
                <a:cs typeface="Times New Roman"/>
              </a:rPr>
              <a:t>separados por brancos </a:t>
            </a:r>
            <a:r>
              <a:rPr sz="2200" spc="-5" dirty="0">
                <a:latin typeface="Times New Roman"/>
                <a:cs typeface="Times New Roman"/>
              </a:rPr>
              <a:t>(espaços, tab., novas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linhas)</a:t>
            </a:r>
          </a:p>
          <a:p>
            <a:pPr marL="516916">
              <a:spcBef>
                <a:spcPts val="795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Aceita </a:t>
            </a:r>
            <a:r>
              <a:rPr sz="2200" spc="-5" dirty="0">
                <a:latin typeface="Times New Roman"/>
                <a:cs typeface="Times New Roman"/>
              </a:rPr>
              <a:t>também </a:t>
            </a:r>
            <a:r>
              <a:rPr sz="2200" dirty="0">
                <a:latin typeface="Times New Roman"/>
                <a:cs typeface="Times New Roman"/>
              </a:rPr>
              <a:t>formato</a:t>
            </a:r>
            <a:r>
              <a:rPr sz="2200" spc="-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livre</a:t>
            </a:r>
            <a:endParaRPr sz="2200" dirty="0">
              <a:latin typeface="Times New Roman"/>
              <a:cs typeface="Times New Roman"/>
            </a:endParaRPr>
          </a:p>
          <a:p>
            <a:pPr marL="391814" indent="-379749">
              <a:spcBef>
                <a:spcPts val="880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651" b="1" spc="-20" dirty="0">
                <a:solidFill>
                  <a:srgbClr val="00009A"/>
                </a:solidFill>
                <a:latin typeface="Times New Roman"/>
                <a:cs typeface="Times New Roman"/>
              </a:rPr>
              <a:t>Abrir </a:t>
            </a:r>
            <a:r>
              <a:rPr sz="2651" b="1" dirty="0">
                <a:solidFill>
                  <a:srgbClr val="00009A"/>
                </a:solidFill>
                <a:latin typeface="Times New Roman"/>
                <a:cs typeface="Times New Roman"/>
              </a:rPr>
              <a:t>arquivo </a:t>
            </a:r>
            <a:r>
              <a:rPr sz="2651" b="1" spc="-5" dirty="0">
                <a:solidFill>
                  <a:srgbClr val="00009A"/>
                </a:solidFill>
                <a:latin typeface="Times New Roman"/>
                <a:cs typeface="Times New Roman"/>
              </a:rPr>
              <a:t>a partir </a:t>
            </a:r>
            <a:r>
              <a:rPr sz="2651" b="1" spc="-15" dirty="0">
                <a:solidFill>
                  <a:srgbClr val="00009A"/>
                </a:solidFill>
                <a:latin typeface="Times New Roman"/>
                <a:cs typeface="Times New Roman"/>
              </a:rPr>
              <a:t>do </a:t>
            </a:r>
            <a:r>
              <a:rPr sz="2651" b="1" spc="-10" dirty="0">
                <a:solidFill>
                  <a:srgbClr val="00009A"/>
                </a:solidFill>
                <a:latin typeface="Times New Roman"/>
                <a:cs typeface="Times New Roman"/>
              </a:rPr>
              <a:t>Input</a:t>
            </a:r>
            <a:r>
              <a:rPr sz="2651" b="1" spc="35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651" b="1" spc="-5" dirty="0">
                <a:solidFill>
                  <a:srgbClr val="00009A"/>
                </a:solidFill>
                <a:latin typeface="Times New Roman"/>
                <a:cs typeface="Times New Roman"/>
              </a:rPr>
              <a:t>Analyzer</a:t>
            </a:r>
            <a:endParaRPr sz="2651" dirty="0">
              <a:latin typeface="Times New Roman"/>
              <a:cs typeface="Times New Roman"/>
            </a:endParaRPr>
          </a:p>
          <a:p>
            <a:pPr marL="516916">
              <a:spcBef>
                <a:spcPts val="550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menu </a:t>
            </a:r>
            <a:r>
              <a:rPr sz="2200" i="1" spc="-10" dirty="0">
                <a:latin typeface="Times New Roman"/>
                <a:cs typeface="Times New Roman"/>
              </a:rPr>
              <a:t>File/New</a:t>
            </a:r>
            <a:r>
              <a:rPr sz="2200" i="1" spc="-1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</a:t>
            </a:r>
          </a:p>
          <a:p>
            <a:pPr marL="516916">
              <a:spcBef>
                <a:spcPts val="525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menu </a:t>
            </a:r>
            <a:r>
              <a:rPr sz="2200" i="1" spc="-10" dirty="0">
                <a:latin typeface="Times New Roman"/>
                <a:cs typeface="Times New Roman"/>
              </a:rPr>
              <a:t>File/Data </a:t>
            </a:r>
            <a:r>
              <a:rPr sz="2200" i="1" spc="-5" dirty="0">
                <a:latin typeface="Times New Roman"/>
                <a:cs typeface="Times New Roman"/>
              </a:rPr>
              <a:t>File/Use </a:t>
            </a:r>
            <a:r>
              <a:rPr sz="2200" i="1" dirty="0">
                <a:latin typeface="Times New Roman"/>
                <a:cs typeface="Times New Roman"/>
              </a:rPr>
              <a:t>Existing</a:t>
            </a:r>
            <a:r>
              <a:rPr sz="2200" i="1" spc="-21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…</a:t>
            </a:r>
            <a:endParaRPr sz="2200" dirty="0">
              <a:latin typeface="Times New Roman"/>
              <a:cs typeface="Times New Roman"/>
            </a:endParaRPr>
          </a:p>
          <a:p>
            <a:pPr marL="516916">
              <a:spcBef>
                <a:spcPts val="530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Get </a:t>
            </a:r>
            <a:r>
              <a:rPr sz="2200" spc="-5" dirty="0">
                <a:latin typeface="Times New Roman"/>
                <a:cs typeface="Times New Roman"/>
              </a:rPr>
              <a:t>histogram, </a:t>
            </a:r>
            <a:r>
              <a:rPr sz="2200" dirty="0">
                <a:latin typeface="Times New Roman"/>
                <a:cs typeface="Times New Roman"/>
              </a:rPr>
              <a:t>basic </a:t>
            </a:r>
            <a:r>
              <a:rPr sz="2200" spc="-10" dirty="0">
                <a:latin typeface="Times New Roman"/>
                <a:cs typeface="Times New Roman"/>
              </a:rPr>
              <a:t>summary </a:t>
            </a:r>
            <a:r>
              <a:rPr sz="2200" spc="-35" dirty="0">
                <a:latin typeface="Times New Roman"/>
                <a:cs typeface="Times New Roman"/>
              </a:rPr>
              <a:t>of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data</a:t>
            </a:r>
          </a:p>
          <a:p>
            <a:pPr marL="516916">
              <a:spcBef>
                <a:spcPts val="525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Para ver dados: </a:t>
            </a:r>
            <a:r>
              <a:rPr sz="2200" dirty="0">
                <a:latin typeface="Times New Roman"/>
                <a:cs typeface="Times New Roman"/>
              </a:rPr>
              <a:t>menu </a:t>
            </a:r>
            <a:r>
              <a:rPr sz="2200" i="1" spc="-5" dirty="0">
                <a:latin typeface="Times New Roman"/>
                <a:cs typeface="Times New Roman"/>
              </a:rPr>
              <a:t>Window/Input</a:t>
            </a:r>
            <a:r>
              <a:rPr sz="2200" i="1" spc="-18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Data</a:t>
            </a:r>
            <a:endParaRPr sz="2200" dirty="0">
              <a:latin typeface="Times New Roman"/>
              <a:cs typeface="Times New Roman"/>
            </a:endParaRPr>
          </a:p>
          <a:p>
            <a:pPr marL="391814" indent="-379749">
              <a:spcBef>
                <a:spcPts val="885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651" b="1" spc="-20" dirty="0">
                <a:solidFill>
                  <a:srgbClr val="00009A"/>
                </a:solidFill>
                <a:latin typeface="Times New Roman"/>
                <a:cs typeface="Times New Roman"/>
              </a:rPr>
              <a:t>Pode </a:t>
            </a:r>
            <a:r>
              <a:rPr sz="2651" b="1" spc="-5" dirty="0">
                <a:solidFill>
                  <a:srgbClr val="00009A"/>
                </a:solidFill>
                <a:latin typeface="Times New Roman"/>
                <a:cs typeface="Times New Roman"/>
              </a:rPr>
              <a:t>gerar dados </a:t>
            </a:r>
            <a:r>
              <a:rPr sz="2651" b="1" spc="-10" dirty="0">
                <a:solidFill>
                  <a:srgbClr val="00009A"/>
                </a:solidFill>
                <a:latin typeface="Times New Roman"/>
                <a:cs typeface="Times New Roman"/>
              </a:rPr>
              <a:t>“</a:t>
            </a:r>
            <a:r>
              <a:rPr sz="2651" b="1" i="1" spc="-10" dirty="0">
                <a:solidFill>
                  <a:srgbClr val="00009A"/>
                </a:solidFill>
                <a:latin typeface="Times New Roman"/>
                <a:cs typeface="Times New Roman"/>
              </a:rPr>
              <a:t>falsos” </a:t>
            </a:r>
            <a:r>
              <a:rPr sz="2651" b="1" i="1" spc="-25" dirty="0">
                <a:solidFill>
                  <a:srgbClr val="00009A"/>
                </a:solidFill>
                <a:latin typeface="Times New Roman"/>
                <a:cs typeface="Times New Roman"/>
              </a:rPr>
              <a:t>para </a:t>
            </a:r>
            <a:r>
              <a:rPr sz="2651" b="1" i="1" spc="-5" dirty="0">
                <a:solidFill>
                  <a:srgbClr val="00009A"/>
                </a:solidFill>
                <a:latin typeface="Times New Roman"/>
                <a:cs typeface="Times New Roman"/>
              </a:rPr>
              <a:t>aprendizado ou</a:t>
            </a:r>
            <a:r>
              <a:rPr sz="2651" b="1" i="1" spc="17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651" b="1" i="1" spc="5" dirty="0">
                <a:solidFill>
                  <a:srgbClr val="00009A"/>
                </a:solidFill>
                <a:latin typeface="Times New Roman"/>
                <a:cs typeface="Times New Roman"/>
              </a:rPr>
              <a:t>estudos</a:t>
            </a:r>
            <a:r>
              <a:rPr sz="2651" i="1" spc="5" dirty="0">
                <a:latin typeface="Times New Roman"/>
                <a:cs typeface="Times New Roman"/>
              </a:rPr>
              <a:t>.</a:t>
            </a:r>
            <a:endParaRPr sz="2651" dirty="0">
              <a:latin typeface="Times New Roman"/>
              <a:cs typeface="Times New Roman"/>
            </a:endParaRPr>
          </a:p>
          <a:p>
            <a:pPr marL="516916">
              <a:spcBef>
                <a:spcPts val="545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menu </a:t>
            </a:r>
            <a:r>
              <a:rPr sz="2200" i="1" spc="-10" dirty="0">
                <a:latin typeface="Times New Roman"/>
                <a:cs typeface="Times New Roman"/>
              </a:rPr>
              <a:t>File/Data</a:t>
            </a:r>
            <a:r>
              <a:rPr sz="2200" i="1" spc="-24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File/Generate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839833" y="7178306"/>
            <a:ext cx="238760" cy="2500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1">
              <a:spcBef>
                <a:spcPts val="90"/>
              </a:spcBef>
            </a:pPr>
            <a:r>
              <a:rPr sz="1550" spc="-50" dirty="0">
                <a:latin typeface="Arial"/>
                <a:cs typeface="Arial"/>
              </a:rPr>
              <a:t>5</a:t>
            </a:r>
            <a:r>
              <a:rPr sz="1550" spc="-5" dirty="0">
                <a:latin typeface="Arial"/>
                <a:cs typeface="Arial"/>
              </a:rPr>
              <a:t>2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7995" y="978408"/>
            <a:ext cx="1633855" cy="349250"/>
          </a:xfrm>
          <a:custGeom>
            <a:avLst/>
            <a:gdLst/>
            <a:ahLst/>
            <a:cxnLst/>
            <a:rect l="l" t="t" r="r" b="b"/>
            <a:pathLst>
              <a:path w="1633854" h="349250">
                <a:moveTo>
                  <a:pt x="0" y="173259"/>
                </a:moveTo>
                <a:lnTo>
                  <a:pt x="13501" y="101107"/>
                </a:lnTo>
                <a:lnTo>
                  <a:pt x="54292" y="43529"/>
                </a:lnTo>
                <a:lnTo>
                  <a:pt x="105918" y="10941"/>
                </a:lnTo>
                <a:lnTo>
                  <a:pt x="166973" y="0"/>
                </a:lnTo>
                <a:lnTo>
                  <a:pt x="198405" y="3143"/>
                </a:lnTo>
                <a:lnTo>
                  <a:pt x="254841" y="27860"/>
                </a:lnTo>
                <a:lnTo>
                  <a:pt x="300723" y="75655"/>
                </a:lnTo>
                <a:lnTo>
                  <a:pt x="324622" y="137168"/>
                </a:lnTo>
                <a:lnTo>
                  <a:pt x="327660" y="172497"/>
                </a:lnTo>
                <a:lnTo>
                  <a:pt x="324589" y="208948"/>
                </a:lnTo>
                <a:lnTo>
                  <a:pt x="315527" y="242149"/>
                </a:lnTo>
                <a:lnTo>
                  <a:pt x="300482" y="272099"/>
                </a:lnTo>
                <a:lnTo>
                  <a:pt x="279463" y="298799"/>
                </a:lnTo>
                <a:lnTo>
                  <a:pt x="271272" y="305896"/>
                </a:lnTo>
                <a:lnTo>
                  <a:pt x="271272" y="178879"/>
                </a:lnTo>
                <a:lnTo>
                  <a:pt x="269094" y="138603"/>
                </a:lnTo>
                <a:lnTo>
                  <a:pt x="252131" y="74375"/>
                </a:lnTo>
                <a:lnTo>
                  <a:pt x="222434" y="35744"/>
                </a:lnTo>
                <a:lnTo>
                  <a:pt x="184896" y="18923"/>
                </a:lnTo>
                <a:lnTo>
                  <a:pt x="162306" y="16764"/>
                </a:lnTo>
                <a:lnTo>
                  <a:pt x="140873" y="18907"/>
                </a:lnTo>
                <a:lnTo>
                  <a:pt x="104830" y="35623"/>
                </a:lnTo>
                <a:lnTo>
                  <a:pt x="75341" y="73451"/>
                </a:lnTo>
                <a:lnTo>
                  <a:pt x="58443" y="134354"/>
                </a:lnTo>
                <a:lnTo>
                  <a:pt x="56388" y="172021"/>
                </a:lnTo>
                <a:lnTo>
                  <a:pt x="56388" y="308189"/>
                </a:lnTo>
                <a:lnTo>
                  <a:pt x="46958" y="300037"/>
                </a:lnTo>
                <a:lnTo>
                  <a:pt x="26347" y="273785"/>
                </a:lnTo>
                <a:lnTo>
                  <a:pt x="11656" y="243899"/>
                </a:lnTo>
                <a:lnTo>
                  <a:pt x="2876" y="210387"/>
                </a:lnTo>
                <a:lnTo>
                  <a:pt x="0" y="173259"/>
                </a:lnTo>
                <a:close/>
              </a:path>
              <a:path w="1633854" h="349250">
                <a:moveTo>
                  <a:pt x="56388" y="308189"/>
                </a:moveTo>
                <a:lnTo>
                  <a:pt x="56388" y="172021"/>
                </a:lnTo>
                <a:lnTo>
                  <a:pt x="58529" y="210792"/>
                </a:lnTo>
                <a:lnTo>
                  <a:pt x="65091" y="244804"/>
                </a:lnTo>
                <a:lnTo>
                  <a:pt x="91440" y="298513"/>
                </a:lnTo>
                <a:lnTo>
                  <a:pt x="122586" y="323873"/>
                </a:lnTo>
                <a:lnTo>
                  <a:pt x="162306" y="332204"/>
                </a:lnTo>
                <a:lnTo>
                  <a:pt x="163068" y="332184"/>
                </a:lnTo>
                <a:lnTo>
                  <a:pt x="205537" y="323088"/>
                </a:lnTo>
                <a:lnTo>
                  <a:pt x="240411" y="295370"/>
                </a:lnTo>
                <a:lnTo>
                  <a:pt x="263485" y="247840"/>
                </a:lnTo>
                <a:lnTo>
                  <a:pt x="271272" y="178879"/>
                </a:lnTo>
                <a:lnTo>
                  <a:pt x="271272" y="305896"/>
                </a:lnTo>
                <a:lnTo>
                  <a:pt x="254083" y="320787"/>
                </a:lnTo>
                <a:lnTo>
                  <a:pt x="226230" y="336470"/>
                </a:lnTo>
                <a:lnTo>
                  <a:pt x="195895" y="345867"/>
                </a:lnTo>
                <a:lnTo>
                  <a:pt x="163068" y="348996"/>
                </a:lnTo>
                <a:lnTo>
                  <a:pt x="129870" y="345953"/>
                </a:lnTo>
                <a:lnTo>
                  <a:pt x="99441" y="336804"/>
                </a:lnTo>
                <a:lnTo>
                  <a:pt x="71797" y="321510"/>
                </a:lnTo>
                <a:lnTo>
                  <a:pt x="56388" y="308189"/>
                </a:lnTo>
                <a:close/>
              </a:path>
              <a:path w="1633854" h="349250">
                <a:moveTo>
                  <a:pt x="467868" y="15240"/>
                </a:moveTo>
                <a:lnTo>
                  <a:pt x="467868" y="7620"/>
                </a:lnTo>
                <a:lnTo>
                  <a:pt x="564070" y="7620"/>
                </a:lnTo>
                <a:lnTo>
                  <a:pt x="682656" y="267747"/>
                </a:lnTo>
                <a:lnTo>
                  <a:pt x="802671" y="7620"/>
                </a:lnTo>
                <a:lnTo>
                  <a:pt x="896112" y="7620"/>
                </a:lnTo>
                <a:lnTo>
                  <a:pt x="896112" y="15240"/>
                </a:lnTo>
                <a:lnTo>
                  <a:pt x="884491" y="15240"/>
                </a:lnTo>
                <a:lnTo>
                  <a:pt x="874508" y="16134"/>
                </a:lnTo>
                <a:lnTo>
                  <a:pt x="849152" y="53518"/>
                </a:lnTo>
                <a:lnTo>
                  <a:pt x="848868" y="67056"/>
                </a:lnTo>
                <a:lnTo>
                  <a:pt x="848868" y="341376"/>
                </a:lnTo>
                <a:lnTo>
                  <a:pt x="801624" y="341376"/>
                </a:lnTo>
                <a:lnTo>
                  <a:pt x="801624" y="60483"/>
                </a:lnTo>
                <a:lnTo>
                  <a:pt x="672084" y="341376"/>
                </a:lnTo>
                <a:lnTo>
                  <a:pt x="664464" y="341376"/>
                </a:lnTo>
                <a:lnTo>
                  <a:pt x="536448" y="60483"/>
                </a:lnTo>
                <a:lnTo>
                  <a:pt x="536448" y="341376"/>
                </a:lnTo>
                <a:lnTo>
                  <a:pt x="515112" y="341376"/>
                </a:lnTo>
                <a:lnTo>
                  <a:pt x="515112" y="67056"/>
                </a:lnTo>
                <a:lnTo>
                  <a:pt x="514753" y="56129"/>
                </a:lnTo>
                <a:lnTo>
                  <a:pt x="497395" y="20383"/>
                </a:lnTo>
                <a:lnTo>
                  <a:pt x="477317" y="15615"/>
                </a:lnTo>
                <a:lnTo>
                  <a:pt x="467868" y="15240"/>
                </a:lnTo>
                <a:close/>
              </a:path>
              <a:path w="1633854" h="349250">
                <a:moveTo>
                  <a:pt x="848868" y="341376"/>
                </a:moveTo>
                <a:lnTo>
                  <a:pt x="848868" y="281940"/>
                </a:lnTo>
                <a:lnTo>
                  <a:pt x="849243" y="296801"/>
                </a:lnTo>
                <a:lnTo>
                  <a:pt x="850511" y="308538"/>
                </a:lnTo>
                <a:lnTo>
                  <a:pt x="884491" y="333756"/>
                </a:lnTo>
                <a:lnTo>
                  <a:pt x="896112" y="333756"/>
                </a:lnTo>
                <a:lnTo>
                  <a:pt x="896112" y="341376"/>
                </a:lnTo>
                <a:lnTo>
                  <a:pt x="848868" y="341376"/>
                </a:lnTo>
                <a:close/>
              </a:path>
              <a:path w="1633854" h="349250">
                <a:moveTo>
                  <a:pt x="754380" y="341376"/>
                </a:moveTo>
                <a:lnTo>
                  <a:pt x="754380" y="333756"/>
                </a:lnTo>
                <a:lnTo>
                  <a:pt x="766191" y="333756"/>
                </a:lnTo>
                <a:lnTo>
                  <a:pt x="775995" y="332953"/>
                </a:lnTo>
                <a:lnTo>
                  <a:pt x="801231" y="295569"/>
                </a:lnTo>
                <a:lnTo>
                  <a:pt x="801624" y="281940"/>
                </a:lnTo>
                <a:lnTo>
                  <a:pt x="801624" y="341376"/>
                </a:lnTo>
                <a:lnTo>
                  <a:pt x="754380" y="341376"/>
                </a:lnTo>
                <a:close/>
              </a:path>
              <a:path w="1633854" h="349250">
                <a:moveTo>
                  <a:pt x="536448" y="341376"/>
                </a:moveTo>
                <a:lnTo>
                  <a:pt x="536448" y="281940"/>
                </a:lnTo>
                <a:lnTo>
                  <a:pt x="536805" y="296801"/>
                </a:lnTo>
                <a:lnTo>
                  <a:pt x="538019" y="308538"/>
                </a:lnTo>
                <a:lnTo>
                  <a:pt x="571881" y="333756"/>
                </a:lnTo>
                <a:lnTo>
                  <a:pt x="583692" y="333756"/>
                </a:lnTo>
                <a:lnTo>
                  <a:pt x="583692" y="341376"/>
                </a:lnTo>
                <a:lnTo>
                  <a:pt x="536448" y="341376"/>
                </a:lnTo>
                <a:close/>
              </a:path>
              <a:path w="1633854" h="349250">
                <a:moveTo>
                  <a:pt x="467868" y="341376"/>
                </a:moveTo>
                <a:lnTo>
                  <a:pt x="467868" y="333756"/>
                </a:lnTo>
                <a:lnTo>
                  <a:pt x="479679" y="333756"/>
                </a:lnTo>
                <a:lnTo>
                  <a:pt x="489430" y="332953"/>
                </a:lnTo>
                <a:lnTo>
                  <a:pt x="514719" y="295569"/>
                </a:lnTo>
                <a:lnTo>
                  <a:pt x="515112" y="281940"/>
                </a:lnTo>
                <a:lnTo>
                  <a:pt x="515112" y="341376"/>
                </a:lnTo>
                <a:lnTo>
                  <a:pt x="467868" y="341376"/>
                </a:lnTo>
                <a:close/>
              </a:path>
              <a:path w="1633854" h="349250">
                <a:moveTo>
                  <a:pt x="925068" y="231457"/>
                </a:moveTo>
                <a:lnTo>
                  <a:pt x="932366" y="180439"/>
                </a:lnTo>
                <a:lnTo>
                  <a:pt x="954595" y="141922"/>
                </a:lnTo>
                <a:lnTo>
                  <a:pt x="987968" y="117859"/>
                </a:lnTo>
                <a:lnTo>
                  <a:pt x="1028985" y="109728"/>
                </a:lnTo>
                <a:lnTo>
                  <a:pt x="1047022" y="111369"/>
                </a:lnTo>
                <a:lnTo>
                  <a:pt x="1091184" y="135064"/>
                </a:lnTo>
                <a:lnTo>
                  <a:pt x="1113994" y="182615"/>
                </a:lnTo>
                <a:lnTo>
                  <a:pt x="1115568" y="202692"/>
                </a:lnTo>
                <a:lnTo>
                  <a:pt x="1063752" y="202692"/>
                </a:lnTo>
                <a:lnTo>
                  <a:pt x="1063752" y="185928"/>
                </a:lnTo>
                <a:lnTo>
                  <a:pt x="1062909" y="176053"/>
                </a:lnTo>
                <a:lnTo>
                  <a:pt x="1046179" y="138588"/>
                </a:lnTo>
                <a:lnTo>
                  <a:pt x="1015746" y="126492"/>
                </a:lnTo>
                <a:lnTo>
                  <a:pt x="1005997" y="127529"/>
                </a:lnTo>
                <a:lnTo>
                  <a:pt x="972841" y="150928"/>
                </a:lnTo>
                <a:lnTo>
                  <a:pt x="961644" y="185928"/>
                </a:lnTo>
                <a:lnTo>
                  <a:pt x="961644" y="323210"/>
                </a:lnTo>
                <a:lnTo>
                  <a:pt x="953833" y="316134"/>
                </a:lnTo>
                <a:lnTo>
                  <a:pt x="941208" y="299059"/>
                </a:lnTo>
                <a:lnTo>
                  <a:pt x="932199" y="279261"/>
                </a:lnTo>
                <a:lnTo>
                  <a:pt x="926816" y="256730"/>
                </a:lnTo>
                <a:lnTo>
                  <a:pt x="925068" y="231457"/>
                </a:lnTo>
                <a:close/>
              </a:path>
              <a:path w="1633854" h="349250">
                <a:moveTo>
                  <a:pt x="961644" y="323210"/>
                </a:moveTo>
                <a:lnTo>
                  <a:pt x="961644" y="202692"/>
                </a:lnTo>
                <a:lnTo>
                  <a:pt x="963001" y="225659"/>
                </a:lnTo>
                <a:lnTo>
                  <a:pt x="967501" y="245983"/>
                </a:lnTo>
                <a:lnTo>
                  <a:pt x="998702" y="290826"/>
                </a:lnTo>
                <a:lnTo>
                  <a:pt x="1043654" y="306324"/>
                </a:lnTo>
                <a:lnTo>
                  <a:pt x="1054299" y="305679"/>
                </a:lnTo>
                <a:lnTo>
                  <a:pt x="1089862" y="288315"/>
                </a:lnTo>
                <a:lnTo>
                  <a:pt x="1109472" y="254508"/>
                </a:lnTo>
                <a:lnTo>
                  <a:pt x="1115568" y="259175"/>
                </a:lnTo>
                <a:lnTo>
                  <a:pt x="1096614" y="306551"/>
                </a:lnTo>
                <a:lnTo>
                  <a:pt x="1057489" y="340780"/>
                </a:lnTo>
                <a:lnTo>
                  <a:pt x="1023366" y="347472"/>
                </a:lnTo>
                <a:lnTo>
                  <a:pt x="1003754" y="345522"/>
                </a:lnTo>
                <a:lnTo>
                  <a:pt x="985635" y="339661"/>
                </a:lnTo>
                <a:lnTo>
                  <a:pt x="968997" y="329871"/>
                </a:lnTo>
                <a:lnTo>
                  <a:pt x="961644" y="323210"/>
                </a:lnTo>
                <a:close/>
              </a:path>
              <a:path w="1633854" h="349250">
                <a:moveTo>
                  <a:pt x="961644" y="202692"/>
                </a:moveTo>
                <a:lnTo>
                  <a:pt x="961644" y="185928"/>
                </a:lnTo>
                <a:lnTo>
                  <a:pt x="1063752" y="185928"/>
                </a:lnTo>
                <a:lnTo>
                  <a:pt x="1063752" y="202692"/>
                </a:lnTo>
                <a:lnTo>
                  <a:pt x="961644" y="202692"/>
                </a:lnTo>
                <a:close/>
              </a:path>
              <a:path w="1633854" h="349250">
                <a:moveTo>
                  <a:pt x="1213104" y="172021"/>
                </a:moveTo>
                <a:lnTo>
                  <a:pt x="1213104" y="157543"/>
                </a:lnTo>
                <a:lnTo>
                  <a:pt x="1232622" y="136664"/>
                </a:lnTo>
                <a:lnTo>
                  <a:pt x="1251739" y="121741"/>
                </a:lnTo>
                <a:lnTo>
                  <a:pt x="1270446" y="112765"/>
                </a:lnTo>
                <a:lnTo>
                  <a:pt x="1288732" y="109728"/>
                </a:lnTo>
                <a:lnTo>
                  <a:pt x="1297572" y="110369"/>
                </a:lnTo>
                <a:lnTo>
                  <a:pt x="1332440" y="131278"/>
                </a:lnTo>
                <a:lnTo>
                  <a:pt x="1345787" y="168128"/>
                </a:lnTo>
                <a:lnTo>
                  <a:pt x="1347216" y="194691"/>
                </a:lnTo>
                <a:lnTo>
                  <a:pt x="1347216" y="291084"/>
                </a:lnTo>
                <a:lnTo>
                  <a:pt x="1347375" y="301120"/>
                </a:lnTo>
                <a:lnTo>
                  <a:pt x="1358931" y="330327"/>
                </a:lnTo>
                <a:lnTo>
                  <a:pt x="1362837" y="332708"/>
                </a:lnTo>
                <a:lnTo>
                  <a:pt x="1370076" y="333851"/>
                </a:lnTo>
                <a:lnTo>
                  <a:pt x="1380744" y="333756"/>
                </a:lnTo>
                <a:lnTo>
                  <a:pt x="1380744" y="341376"/>
                </a:lnTo>
                <a:lnTo>
                  <a:pt x="1306068" y="341376"/>
                </a:lnTo>
                <a:lnTo>
                  <a:pt x="1306068" y="198786"/>
                </a:lnTo>
                <a:lnTo>
                  <a:pt x="1305512" y="184534"/>
                </a:lnTo>
                <a:lnTo>
                  <a:pt x="1293294" y="148137"/>
                </a:lnTo>
                <a:lnTo>
                  <a:pt x="1271206" y="140208"/>
                </a:lnTo>
                <a:lnTo>
                  <a:pt x="1256542" y="142245"/>
                </a:lnTo>
                <a:lnTo>
                  <a:pt x="1241976" y="148220"/>
                </a:lnTo>
                <a:lnTo>
                  <a:pt x="1227500" y="158143"/>
                </a:lnTo>
                <a:lnTo>
                  <a:pt x="1213104" y="172021"/>
                </a:lnTo>
                <a:close/>
              </a:path>
              <a:path w="1633854" h="349250">
                <a:moveTo>
                  <a:pt x="1269492" y="341376"/>
                </a:moveTo>
                <a:lnTo>
                  <a:pt x="1269492" y="333756"/>
                </a:lnTo>
                <a:lnTo>
                  <a:pt x="1284636" y="333851"/>
                </a:lnTo>
                <a:lnTo>
                  <a:pt x="1291971" y="332232"/>
                </a:lnTo>
                <a:lnTo>
                  <a:pt x="1296162" y="328898"/>
                </a:lnTo>
                <a:lnTo>
                  <a:pt x="1300353" y="325659"/>
                </a:lnTo>
                <a:lnTo>
                  <a:pt x="1303305" y="320897"/>
                </a:lnTo>
                <a:lnTo>
                  <a:pt x="1305020" y="314515"/>
                </a:lnTo>
                <a:lnTo>
                  <a:pt x="1305591" y="312134"/>
                </a:lnTo>
                <a:lnTo>
                  <a:pt x="1305972" y="304323"/>
                </a:lnTo>
                <a:lnTo>
                  <a:pt x="1306068" y="291084"/>
                </a:lnTo>
                <a:lnTo>
                  <a:pt x="1306068" y="341376"/>
                </a:lnTo>
                <a:lnTo>
                  <a:pt x="1269492" y="341376"/>
                </a:lnTo>
                <a:close/>
              </a:path>
              <a:path w="1633854" h="349250">
                <a:moveTo>
                  <a:pt x="1135380" y="137160"/>
                </a:moveTo>
                <a:lnTo>
                  <a:pt x="1202626" y="109728"/>
                </a:lnTo>
                <a:lnTo>
                  <a:pt x="1213104" y="109728"/>
                </a:lnTo>
                <a:lnTo>
                  <a:pt x="1213104" y="291084"/>
                </a:lnTo>
                <a:lnTo>
                  <a:pt x="1213212" y="301604"/>
                </a:lnTo>
                <a:lnTo>
                  <a:pt x="1225105" y="330422"/>
                </a:lnTo>
                <a:lnTo>
                  <a:pt x="1229106" y="332708"/>
                </a:lnTo>
                <a:lnTo>
                  <a:pt x="1237297" y="333851"/>
                </a:lnTo>
                <a:lnTo>
                  <a:pt x="1249680" y="333756"/>
                </a:lnTo>
                <a:lnTo>
                  <a:pt x="1249680" y="341376"/>
                </a:lnTo>
                <a:lnTo>
                  <a:pt x="1171956" y="341376"/>
                </a:lnTo>
                <a:lnTo>
                  <a:pt x="1171956" y="207264"/>
                </a:lnTo>
                <a:lnTo>
                  <a:pt x="1171778" y="188565"/>
                </a:lnTo>
                <a:lnTo>
                  <a:pt x="1167003" y="146589"/>
                </a:lnTo>
                <a:lnTo>
                  <a:pt x="1158811" y="141160"/>
                </a:lnTo>
                <a:lnTo>
                  <a:pt x="1150239" y="141160"/>
                </a:lnTo>
                <a:lnTo>
                  <a:pt x="1145000" y="142398"/>
                </a:lnTo>
                <a:lnTo>
                  <a:pt x="1138904" y="144780"/>
                </a:lnTo>
                <a:lnTo>
                  <a:pt x="1135380" y="137160"/>
                </a:lnTo>
                <a:close/>
              </a:path>
              <a:path w="1633854" h="349250">
                <a:moveTo>
                  <a:pt x="1138428" y="341376"/>
                </a:moveTo>
                <a:lnTo>
                  <a:pt x="1138428" y="333756"/>
                </a:lnTo>
                <a:lnTo>
                  <a:pt x="1154430" y="333851"/>
                </a:lnTo>
                <a:lnTo>
                  <a:pt x="1161954" y="330898"/>
                </a:lnTo>
                <a:lnTo>
                  <a:pt x="1171956" y="291084"/>
                </a:lnTo>
                <a:lnTo>
                  <a:pt x="1171956" y="341376"/>
                </a:lnTo>
                <a:lnTo>
                  <a:pt x="1138428" y="341376"/>
                </a:lnTo>
                <a:close/>
              </a:path>
              <a:path w="1633854" h="349250">
                <a:moveTo>
                  <a:pt x="1519428" y="123444"/>
                </a:moveTo>
                <a:lnTo>
                  <a:pt x="1519428" y="115824"/>
                </a:lnTo>
                <a:lnTo>
                  <a:pt x="1597152" y="115824"/>
                </a:lnTo>
                <a:lnTo>
                  <a:pt x="1597205" y="270718"/>
                </a:lnTo>
                <a:lnTo>
                  <a:pt x="1597509" y="284630"/>
                </a:lnTo>
                <a:lnTo>
                  <a:pt x="1604486" y="313182"/>
                </a:lnTo>
                <a:lnTo>
                  <a:pt x="1607058" y="315563"/>
                </a:lnTo>
                <a:lnTo>
                  <a:pt x="1610106" y="316706"/>
                </a:lnTo>
                <a:lnTo>
                  <a:pt x="1618488" y="316706"/>
                </a:lnTo>
                <a:lnTo>
                  <a:pt x="1624107" y="315277"/>
                </a:lnTo>
                <a:lnTo>
                  <a:pt x="1630394" y="312420"/>
                </a:lnTo>
                <a:lnTo>
                  <a:pt x="1633728" y="320040"/>
                </a:lnTo>
                <a:lnTo>
                  <a:pt x="1566957" y="347472"/>
                </a:lnTo>
                <a:lnTo>
                  <a:pt x="1556004" y="347472"/>
                </a:lnTo>
                <a:lnTo>
                  <a:pt x="1556004" y="158496"/>
                </a:lnTo>
                <a:lnTo>
                  <a:pt x="1555503" y="149228"/>
                </a:lnTo>
                <a:lnTo>
                  <a:pt x="1529625" y="124140"/>
                </a:lnTo>
                <a:lnTo>
                  <a:pt x="1519428" y="123444"/>
                </a:lnTo>
                <a:close/>
              </a:path>
              <a:path w="1633854" h="349250">
                <a:moveTo>
                  <a:pt x="1385316" y="123444"/>
                </a:moveTo>
                <a:lnTo>
                  <a:pt x="1385316" y="115824"/>
                </a:lnTo>
                <a:lnTo>
                  <a:pt x="1463040" y="115824"/>
                </a:lnTo>
                <a:lnTo>
                  <a:pt x="1463040" y="266033"/>
                </a:lnTo>
                <a:lnTo>
                  <a:pt x="1463665" y="280407"/>
                </a:lnTo>
                <a:lnTo>
                  <a:pt x="1485911" y="314634"/>
                </a:lnTo>
                <a:lnTo>
                  <a:pt x="1507236" y="317087"/>
                </a:lnTo>
                <a:lnTo>
                  <a:pt x="1515141" y="314896"/>
                </a:lnTo>
                <a:lnTo>
                  <a:pt x="1547040" y="293730"/>
                </a:lnTo>
                <a:lnTo>
                  <a:pt x="1556004" y="285083"/>
                </a:lnTo>
                <a:lnTo>
                  <a:pt x="1556004" y="299561"/>
                </a:lnTo>
                <a:lnTo>
                  <a:pt x="1520079" y="333878"/>
                </a:lnTo>
                <a:lnTo>
                  <a:pt x="1479423" y="347472"/>
                </a:lnTo>
                <a:lnTo>
                  <a:pt x="1470188" y="346791"/>
                </a:lnTo>
                <a:lnTo>
                  <a:pt x="1434667" y="324016"/>
                </a:lnTo>
                <a:lnTo>
                  <a:pt x="1423166" y="287440"/>
                </a:lnTo>
                <a:lnTo>
                  <a:pt x="1421892" y="259365"/>
                </a:lnTo>
                <a:lnTo>
                  <a:pt x="1421892" y="158496"/>
                </a:lnTo>
                <a:lnTo>
                  <a:pt x="1421796" y="147828"/>
                </a:lnTo>
                <a:lnTo>
                  <a:pt x="1396555" y="123348"/>
                </a:lnTo>
                <a:lnTo>
                  <a:pt x="1385316" y="123444"/>
                </a:lnTo>
                <a:close/>
              </a:path>
            </a:pathLst>
          </a:custGeom>
          <a:solidFill>
            <a:srgbClr val="0033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60684" y="837127"/>
            <a:ext cx="614680" cy="562462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12701">
              <a:spcBef>
                <a:spcPts val="120"/>
              </a:spcBef>
            </a:pPr>
            <a:r>
              <a:rPr sz="3950" i="1" spc="5" dirty="0"/>
              <a:t>F</a:t>
            </a:r>
            <a:r>
              <a:rPr sz="3950" i="1" spc="10" dirty="0"/>
              <a:t>i</a:t>
            </a:r>
            <a:r>
              <a:rPr sz="3950" i="1" spc="5" dirty="0"/>
              <a:t>t</a:t>
            </a:r>
            <a:endParaRPr sz="3950"/>
          </a:p>
        </p:txBody>
      </p:sp>
      <p:sp>
        <p:nvSpPr>
          <p:cNvPr id="10" name="object 10"/>
          <p:cNvSpPr txBox="1"/>
          <p:nvPr/>
        </p:nvSpPr>
        <p:spPr>
          <a:xfrm>
            <a:off x="3098217" y="1964087"/>
            <a:ext cx="8304530" cy="5482142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90545" indent="-378479">
              <a:spcBef>
                <a:spcPts val="725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89909" algn="l"/>
                <a:tab pos="391180" algn="l"/>
                <a:tab pos="5025006" algn="l"/>
              </a:tabLst>
            </a:pPr>
            <a:r>
              <a:rPr sz="2651" b="1" spc="-15" dirty="0">
                <a:solidFill>
                  <a:srgbClr val="00009A"/>
                </a:solidFill>
                <a:latin typeface="Times New Roman"/>
                <a:cs typeface="Times New Roman"/>
              </a:rPr>
              <a:t>Verifica </a:t>
            </a:r>
            <a:r>
              <a:rPr sz="2651" b="1" spc="-5" dirty="0">
                <a:solidFill>
                  <a:srgbClr val="00009A"/>
                </a:solidFill>
                <a:latin typeface="Times New Roman"/>
                <a:cs typeface="Times New Roman"/>
              </a:rPr>
              <a:t>distribuições</a:t>
            </a:r>
            <a:r>
              <a:rPr sz="2651" b="1" spc="5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651" b="1" spc="-5" dirty="0">
                <a:solidFill>
                  <a:srgbClr val="00009A"/>
                </a:solidFill>
                <a:latin typeface="Times New Roman"/>
                <a:cs typeface="Times New Roman"/>
              </a:rPr>
              <a:t>(testes</a:t>
            </a:r>
            <a:r>
              <a:rPr sz="2651" b="1" spc="2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651" b="1" dirty="0">
                <a:solidFill>
                  <a:srgbClr val="00009A"/>
                </a:solidFill>
                <a:latin typeface="Times New Roman"/>
                <a:cs typeface="Times New Roman"/>
              </a:rPr>
              <a:t>de	</a:t>
            </a:r>
            <a:r>
              <a:rPr sz="2651" b="1" spc="-5" dirty="0">
                <a:solidFill>
                  <a:srgbClr val="00009A"/>
                </a:solidFill>
                <a:latin typeface="Times New Roman"/>
                <a:cs typeface="Times New Roman"/>
              </a:rPr>
              <a:t>aderência);</a:t>
            </a:r>
            <a:endParaRPr sz="2651" dirty="0">
              <a:latin typeface="Times New Roman"/>
              <a:cs typeface="Times New Roman"/>
            </a:endParaRPr>
          </a:p>
          <a:p>
            <a:pPr marL="390545" indent="-378479">
              <a:spcBef>
                <a:spcPts val="620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89909" algn="l"/>
                <a:tab pos="391180" algn="l"/>
              </a:tabLst>
            </a:pPr>
            <a:r>
              <a:rPr sz="2651" b="1" spc="-15" dirty="0">
                <a:solidFill>
                  <a:srgbClr val="00009A"/>
                </a:solidFill>
                <a:latin typeface="Times New Roman"/>
                <a:cs typeface="Times New Roman"/>
              </a:rPr>
              <a:t>Verifica </a:t>
            </a:r>
            <a:r>
              <a:rPr sz="2651" b="1" spc="-5" dirty="0">
                <a:solidFill>
                  <a:srgbClr val="00009A"/>
                </a:solidFill>
                <a:latin typeface="Times New Roman"/>
                <a:cs typeface="Times New Roman"/>
              </a:rPr>
              <a:t>a forma </a:t>
            </a:r>
            <a:r>
              <a:rPr sz="2651" b="1" spc="-15" dirty="0">
                <a:solidFill>
                  <a:srgbClr val="00009A"/>
                </a:solidFill>
                <a:latin typeface="Times New Roman"/>
                <a:cs typeface="Times New Roman"/>
              </a:rPr>
              <a:t>de </a:t>
            </a:r>
            <a:r>
              <a:rPr sz="2651" b="1" spc="-5" dirty="0">
                <a:solidFill>
                  <a:srgbClr val="00009A"/>
                </a:solidFill>
                <a:latin typeface="Times New Roman"/>
                <a:cs typeface="Times New Roman"/>
              </a:rPr>
              <a:t>distribuições</a:t>
            </a:r>
            <a:r>
              <a:rPr sz="2651" b="1" spc="45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651" b="1" spc="-5" dirty="0">
                <a:solidFill>
                  <a:srgbClr val="00009A"/>
                </a:solidFill>
                <a:latin typeface="Times New Roman"/>
                <a:cs typeface="Times New Roman"/>
              </a:rPr>
              <a:t>específicas</a:t>
            </a:r>
            <a:endParaRPr sz="2651" dirty="0">
              <a:latin typeface="Times New Roman"/>
              <a:cs typeface="Times New Roman"/>
            </a:endParaRPr>
          </a:p>
          <a:p>
            <a:pPr marL="516916">
              <a:spcBef>
                <a:spcPts val="550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Desenha </a:t>
            </a:r>
            <a:r>
              <a:rPr sz="2200" dirty="0">
                <a:latin typeface="Times New Roman"/>
                <a:cs typeface="Times New Roman"/>
              </a:rPr>
              <a:t>a função densidade sobre um </a:t>
            </a:r>
            <a:r>
              <a:rPr sz="2200" spc="-5" dirty="0">
                <a:latin typeface="Times New Roman"/>
                <a:cs typeface="Times New Roman"/>
              </a:rPr>
              <a:t>histograma</a:t>
            </a:r>
            <a:r>
              <a:rPr sz="2200" spc="-2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(visual);</a:t>
            </a:r>
          </a:p>
          <a:p>
            <a:pPr marL="832526" marR="602010" indent="-315611">
              <a:lnSpc>
                <a:spcPct val="100400"/>
              </a:lnSpc>
              <a:spcBef>
                <a:spcPts val="515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Fornece </a:t>
            </a:r>
            <a:r>
              <a:rPr sz="2200" dirty="0">
                <a:latin typeface="Times New Roman"/>
                <a:cs typeface="Times New Roman"/>
              </a:rPr>
              <a:t>a expressão exata </a:t>
            </a:r>
            <a:r>
              <a:rPr sz="2200" spc="-5" dirty="0">
                <a:latin typeface="Times New Roman"/>
                <a:cs typeface="Times New Roman"/>
              </a:rPr>
              <a:t>(parâmetros) </a:t>
            </a:r>
            <a:r>
              <a:rPr sz="2200" dirty="0">
                <a:latin typeface="Times New Roman"/>
                <a:cs typeface="Times New Roman"/>
              </a:rPr>
              <a:t>para </a:t>
            </a:r>
            <a:r>
              <a:rPr sz="2200" i="1" dirty="0">
                <a:latin typeface="Times New Roman"/>
                <a:cs typeface="Times New Roman"/>
              </a:rPr>
              <a:t>Copy </a:t>
            </a:r>
            <a:r>
              <a:rPr sz="2200" dirty="0">
                <a:latin typeface="Times New Roman"/>
                <a:cs typeface="Times New Roman"/>
              </a:rPr>
              <a:t>e </a:t>
            </a:r>
            <a:r>
              <a:rPr sz="2200" i="1" dirty="0">
                <a:latin typeface="Times New Roman"/>
                <a:cs typeface="Times New Roman"/>
              </a:rPr>
              <a:t>Paste</a:t>
            </a:r>
            <a:r>
              <a:rPr sz="2200" i="1" spc="-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ao  </a:t>
            </a:r>
            <a:r>
              <a:rPr sz="2200" spc="-15" dirty="0">
                <a:latin typeface="Times New Roman"/>
                <a:cs typeface="Times New Roman"/>
              </a:rPr>
              <a:t>modelo </a:t>
            </a:r>
            <a:r>
              <a:rPr sz="2200" dirty="0">
                <a:latin typeface="Times New Roman"/>
                <a:cs typeface="Times New Roman"/>
              </a:rPr>
              <a:t>de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simulação;</a:t>
            </a:r>
            <a:endParaRPr sz="2200" dirty="0">
              <a:latin typeface="Times New Roman"/>
              <a:cs typeface="Times New Roman"/>
            </a:endParaRPr>
          </a:p>
          <a:p>
            <a:pPr marL="516916">
              <a:spcBef>
                <a:spcPts val="530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Pode </a:t>
            </a:r>
            <a:r>
              <a:rPr sz="2200" dirty="0">
                <a:latin typeface="Times New Roman"/>
                <a:cs typeface="Times New Roman"/>
              </a:rPr>
              <a:t>incluir limites </a:t>
            </a:r>
            <a:r>
              <a:rPr sz="2200" spc="-10" dirty="0">
                <a:latin typeface="Times New Roman"/>
                <a:cs typeface="Times New Roman"/>
              </a:rPr>
              <a:t>(</a:t>
            </a:r>
            <a:r>
              <a:rPr sz="2200" i="1" spc="-10" dirty="0">
                <a:latin typeface="Times New Roman"/>
                <a:cs typeface="Times New Roman"/>
              </a:rPr>
              <a:t>offset</a:t>
            </a:r>
            <a:r>
              <a:rPr sz="2200" spc="-10" dirty="0">
                <a:latin typeface="Times New Roman"/>
                <a:cs typeface="Times New Roman"/>
              </a:rPr>
              <a:t>), </a:t>
            </a:r>
            <a:r>
              <a:rPr sz="2200" dirty="0">
                <a:latin typeface="Times New Roman"/>
                <a:cs typeface="Times New Roman"/>
              </a:rPr>
              <a:t>dependendo </a:t>
            </a:r>
            <a:r>
              <a:rPr sz="2200" spc="-15" dirty="0">
                <a:latin typeface="Times New Roman"/>
                <a:cs typeface="Times New Roman"/>
              </a:rPr>
              <a:t>da</a:t>
            </a:r>
            <a:r>
              <a:rPr sz="2200" spc="-1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distribuição;</a:t>
            </a:r>
          </a:p>
          <a:p>
            <a:pPr marL="516916">
              <a:spcBef>
                <a:spcPts val="525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Fornece </a:t>
            </a:r>
            <a:r>
              <a:rPr sz="2200" dirty="0">
                <a:latin typeface="Times New Roman"/>
                <a:cs typeface="Times New Roman"/>
              </a:rPr>
              <a:t>os resultados do teste </a:t>
            </a:r>
            <a:r>
              <a:rPr sz="2200" spc="-15" dirty="0">
                <a:latin typeface="Times New Roman"/>
                <a:cs typeface="Times New Roman"/>
              </a:rPr>
              <a:t>de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aderência.</a:t>
            </a:r>
            <a:endParaRPr sz="2200" dirty="0">
              <a:latin typeface="Times New Roman"/>
              <a:cs typeface="Times New Roman"/>
            </a:endParaRPr>
          </a:p>
          <a:p>
            <a:pPr marL="1273239" indent="-252742">
              <a:spcBef>
                <a:spcPts val="530"/>
              </a:spcBef>
              <a:buChar char="•"/>
              <a:tabLst>
                <a:tab pos="1273239" algn="l"/>
                <a:tab pos="1273874" algn="l"/>
              </a:tabLst>
            </a:pPr>
            <a:r>
              <a:rPr sz="2200" spc="-10" dirty="0">
                <a:latin typeface="Times New Roman"/>
                <a:cs typeface="Times New Roman"/>
              </a:rPr>
              <a:t>Testes </a:t>
            </a:r>
            <a:r>
              <a:rPr sz="2200" dirty="0">
                <a:latin typeface="Times New Roman"/>
                <a:cs typeface="Times New Roman"/>
              </a:rPr>
              <a:t>Chi-quadrado e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Kolmogorov-Smirnov</a:t>
            </a:r>
            <a:endParaRPr sz="2200" dirty="0">
              <a:latin typeface="Times New Roman"/>
              <a:cs typeface="Times New Roman"/>
            </a:endParaRPr>
          </a:p>
          <a:p>
            <a:pPr marL="1273239" indent="-252742">
              <a:spcBef>
                <a:spcPts val="620"/>
              </a:spcBef>
              <a:buChar char="•"/>
              <a:tabLst>
                <a:tab pos="1273239" algn="l"/>
                <a:tab pos="1273874" algn="l"/>
              </a:tabLst>
            </a:pPr>
            <a:r>
              <a:rPr sz="2200" dirty="0">
                <a:latin typeface="Times New Roman"/>
                <a:cs typeface="Times New Roman"/>
              </a:rPr>
              <a:t>O mais importante: </a:t>
            </a:r>
            <a:r>
              <a:rPr sz="2651" b="1" i="1" spc="-20" dirty="0">
                <a:solidFill>
                  <a:srgbClr val="00009A"/>
                </a:solidFill>
                <a:latin typeface="Times New Roman"/>
                <a:cs typeface="Times New Roman"/>
              </a:rPr>
              <a:t>valor </a:t>
            </a:r>
            <a:r>
              <a:rPr sz="2651" b="1" i="1" spc="-5" dirty="0">
                <a:solidFill>
                  <a:srgbClr val="00009A"/>
                </a:solidFill>
                <a:latin typeface="Times New Roman"/>
                <a:cs typeface="Times New Roman"/>
              </a:rPr>
              <a:t>de p, </a:t>
            </a:r>
            <a:r>
              <a:rPr sz="2200" spc="-10" dirty="0">
                <a:latin typeface="Times New Roman"/>
                <a:cs typeface="Times New Roman"/>
              </a:rPr>
              <a:t>sempre </a:t>
            </a:r>
            <a:r>
              <a:rPr sz="2200" spc="-5" dirty="0">
                <a:latin typeface="Times New Roman"/>
                <a:cs typeface="Times New Roman"/>
              </a:rPr>
              <a:t>entre </a:t>
            </a:r>
            <a:r>
              <a:rPr sz="2200" dirty="0">
                <a:latin typeface="Times New Roman"/>
                <a:cs typeface="Times New Roman"/>
              </a:rPr>
              <a:t>0 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1;</a:t>
            </a:r>
          </a:p>
          <a:p>
            <a:pPr marL="1274509" indent="-254013">
              <a:spcBef>
                <a:spcPts val="735"/>
              </a:spcBef>
              <a:buFont typeface="Times New Roman"/>
              <a:buChar char="•"/>
              <a:tabLst>
                <a:tab pos="1275144" algn="l"/>
              </a:tabLst>
            </a:pPr>
            <a:r>
              <a:rPr sz="3101" b="1" i="1" spc="-5" dirty="0">
                <a:solidFill>
                  <a:srgbClr val="3364CC"/>
                </a:solidFill>
                <a:latin typeface="Times New Roman"/>
                <a:cs typeface="Times New Roman"/>
              </a:rPr>
              <a:t>p </a:t>
            </a:r>
            <a:r>
              <a:rPr sz="2200" spc="-10" dirty="0">
                <a:latin typeface="Times New Roman"/>
                <a:cs typeface="Times New Roman"/>
              </a:rPr>
              <a:t>pequeno </a:t>
            </a:r>
            <a:r>
              <a:rPr sz="2200" spc="5" dirty="0">
                <a:latin typeface="Times New Roman"/>
                <a:cs typeface="Times New Roman"/>
              </a:rPr>
              <a:t>(&lt; </a:t>
            </a:r>
            <a:r>
              <a:rPr sz="2200" dirty="0">
                <a:latin typeface="Times New Roman"/>
                <a:cs typeface="Times New Roman"/>
              </a:rPr>
              <a:t>0.05): aderência</a:t>
            </a:r>
            <a:r>
              <a:rPr sz="2200" spc="-2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pobre;</a:t>
            </a:r>
            <a:endParaRPr sz="2200" dirty="0">
              <a:latin typeface="Times New Roman"/>
              <a:cs typeface="Times New Roman"/>
            </a:endParaRPr>
          </a:p>
          <a:p>
            <a:pPr marL="1274509" marR="5081" indent="-253378">
              <a:lnSpc>
                <a:spcPct val="100499"/>
              </a:lnSpc>
              <a:spcBef>
                <a:spcPts val="525"/>
              </a:spcBef>
              <a:buChar char="•"/>
              <a:tabLst>
                <a:tab pos="1273239" algn="l"/>
                <a:tab pos="1273874" algn="l"/>
              </a:tabLst>
            </a:pPr>
            <a:r>
              <a:rPr sz="2200" dirty="0">
                <a:latin typeface="Times New Roman"/>
                <a:cs typeface="Times New Roman"/>
              </a:rPr>
              <a:t>O </a:t>
            </a:r>
            <a:r>
              <a:rPr sz="2200" spc="5" dirty="0">
                <a:latin typeface="Times New Roman"/>
                <a:cs typeface="Times New Roman"/>
              </a:rPr>
              <a:t>uso </a:t>
            </a:r>
            <a:r>
              <a:rPr sz="2200" dirty="0">
                <a:latin typeface="Times New Roman"/>
                <a:cs typeface="Times New Roman"/>
              </a:rPr>
              <a:t>da </a:t>
            </a:r>
            <a:r>
              <a:rPr sz="2200" spc="-5" dirty="0">
                <a:latin typeface="Times New Roman"/>
                <a:cs typeface="Times New Roman"/>
              </a:rPr>
              <a:t>distribuição </a:t>
            </a:r>
            <a:r>
              <a:rPr sz="2200" dirty="0">
                <a:latin typeface="Times New Roman"/>
                <a:cs typeface="Times New Roman"/>
              </a:rPr>
              <a:t>ajustada pode </a:t>
            </a:r>
            <a:r>
              <a:rPr sz="2200" spc="-5" dirty="0">
                <a:latin typeface="Times New Roman"/>
                <a:cs typeface="Times New Roman"/>
              </a:rPr>
              <a:t>apresentar </a:t>
            </a:r>
            <a:r>
              <a:rPr sz="2200" dirty="0">
                <a:latin typeface="Times New Roman"/>
                <a:cs typeface="Times New Roman"/>
              </a:rPr>
              <a:t>um conjunto </a:t>
            </a:r>
            <a:r>
              <a:rPr sz="2200" spc="10" dirty="0">
                <a:latin typeface="Times New Roman"/>
                <a:cs typeface="Times New Roman"/>
              </a:rPr>
              <a:t>de  </a:t>
            </a:r>
            <a:r>
              <a:rPr sz="2200" spc="-10" dirty="0">
                <a:latin typeface="Times New Roman"/>
                <a:cs typeface="Times New Roman"/>
              </a:rPr>
              <a:t>dados </a:t>
            </a:r>
            <a:r>
              <a:rPr sz="2200" spc="-5" dirty="0">
                <a:latin typeface="Times New Roman"/>
                <a:cs typeface="Times New Roman"/>
              </a:rPr>
              <a:t>mais </a:t>
            </a:r>
            <a:r>
              <a:rPr sz="2200" dirty="0">
                <a:latin typeface="Times New Roman"/>
                <a:cs typeface="Times New Roman"/>
              </a:rPr>
              <a:t>inconsistente </a:t>
            </a:r>
            <a:r>
              <a:rPr sz="2200" spc="-15" dirty="0">
                <a:latin typeface="Times New Roman"/>
                <a:cs typeface="Times New Roman"/>
              </a:rPr>
              <a:t>do </a:t>
            </a:r>
            <a:r>
              <a:rPr sz="2200" spc="5" dirty="0">
                <a:latin typeface="Times New Roman"/>
                <a:cs typeface="Times New Roman"/>
              </a:rPr>
              <a:t>que </a:t>
            </a:r>
            <a:r>
              <a:rPr sz="2200" dirty="0">
                <a:latin typeface="Times New Roman"/>
                <a:cs typeface="Times New Roman"/>
              </a:rPr>
              <a:t>o conjunto de dados </a:t>
            </a:r>
            <a:r>
              <a:rPr sz="2200" spc="10" dirty="0">
                <a:latin typeface="Times New Roman"/>
                <a:cs typeface="Times New Roman"/>
              </a:rPr>
              <a:t>da  </a:t>
            </a:r>
            <a:r>
              <a:rPr sz="2200" spc="-10" dirty="0">
                <a:latin typeface="Times New Roman"/>
                <a:cs typeface="Times New Roman"/>
              </a:rPr>
              <a:t>amostra, </a:t>
            </a:r>
            <a:r>
              <a:rPr sz="2200" spc="-5" dirty="0">
                <a:latin typeface="Times New Roman"/>
                <a:cs typeface="Times New Roman"/>
              </a:rPr>
              <a:t>em </a:t>
            </a:r>
            <a:r>
              <a:rPr sz="2200" dirty="0">
                <a:latin typeface="Times New Roman"/>
                <a:cs typeface="Times New Roman"/>
              </a:rPr>
              <a:t>função da probabilidade de pontos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extremos.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9516" y="978408"/>
            <a:ext cx="2499360" cy="349250"/>
          </a:xfrm>
          <a:custGeom>
            <a:avLst/>
            <a:gdLst/>
            <a:ahLst/>
            <a:cxnLst/>
            <a:rect l="l" t="t" r="r" b="b"/>
            <a:pathLst>
              <a:path w="2499360" h="349250">
                <a:moveTo>
                  <a:pt x="0" y="173545"/>
                </a:moveTo>
                <a:lnTo>
                  <a:pt x="12513" y="105525"/>
                </a:lnTo>
                <a:lnTo>
                  <a:pt x="50387" y="49720"/>
                </a:lnTo>
                <a:lnTo>
                  <a:pt x="106584" y="13311"/>
                </a:lnTo>
                <a:lnTo>
                  <a:pt x="174498" y="3048"/>
                </a:lnTo>
                <a:lnTo>
                  <a:pt x="212374" y="4887"/>
                </a:lnTo>
                <a:lnTo>
                  <a:pt x="277019" y="28176"/>
                </a:lnTo>
                <a:lnTo>
                  <a:pt x="325506" y="75894"/>
                </a:lnTo>
                <a:lnTo>
                  <a:pt x="350405" y="137721"/>
                </a:lnTo>
                <a:lnTo>
                  <a:pt x="353568" y="173259"/>
                </a:lnTo>
                <a:lnTo>
                  <a:pt x="351192" y="204138"/>
                </a:lnTo>
                <a:lnTo>
                  <a:pt x="332618" y="260002"/>
                </a:lnTo>
                <a:lnTo>
                  <a:pt x="289312" y="313031"/>
                </a:lnTo>
                <a:lnTo>
                  <a:pt x="265176" y="328039"/>
                </a:lnTo>
                <a:lnTo>
                  <a:pt x="265176" y="177546"/>
                </a:lnTo>
                <a:lnTo>
                  <a:pt x="264352" y="146542"/>
                </a:lnTo>
                <a:lnTo>
                  <a:pt x="258170" y="96964"/>
                </a:lnTo>
                <a:lnTo>
                  <a:pt x="238720" y="50327"/>
                </a:lnTo>
                <a:lnTo>
                  <a:pt x="200798" y="21776"/>
                </a:lnTo>
                <a:lnTo>
                  <a:pt x="177736" y="18309"/>
                </a:lnTo>
                <a:lnTo>
                  <a:pt x="176974" y="18353"/>
                </a:lnTo>
                <a:lnTo>
                  <a:pt x="137100" y="30063"/>
                </a:lnTo>
                <a:lnTo>
                  <a:pt x="107823" y="65055"/>
                </a:lnTo>
                <a:lnTo>
                  <a:pt x="93178" y="111978"/>
                </a:lnTo>
                <a:lnTo>
                  <a:pt x="88392" y="175545"/>
                </a:lnTo>
                <a:lnTo>
                  <a:pt x="88392" y="328081"/>
                </a:lnTo>
                <a:lnTo>
                  <a:pt x="65785" y="314679"/>
                </a:lnTo>
                <a:lnTo>
                  <a:pt x="38766" y="287940"/>
                </a:lnTo>
                <a:lnTo>
                  <a:pt x="21766" y="262779"/>
                </a:lnTo>
                <a:lnTo>
                  <a:pt x="9632" y="235315"/>
                </a:lnTo>
                <a:lnTo>
                  <a:pt x="2373" y="205564"/>
                </a:lnTo>
                <a:lnTo>
                  <a:pt x="0" y="173545"/>
                </a:lnTo>
                <a:close/>
              </a:path>
              <a:path w="2499360" h="349250">
                <a:moveTo>
                  <a:pt x="88392" y="328081"/>
                </a:moveTo>
                <a:lnTo>
                  <a:pt x="88392" y="175545"/>
                </a:lnTo>
                <a:lnTo>
                  <a:pt x="90213" y="215602"/>
                </a:lnTo>
                <a:lnTo>
                  <a:pt x="95821" y="250043"/>
                </a:lnTo>
                <a:lnTo>
                  <a:pt x="118395" y="302037"/>
                </a:lnTo>
                <a:lnTo>
                  <a:pt x="159168" y="328974"/>
                </a:lnTo>
                <a:lnTo>
                  <a:pt x="176974" y="330708"/>
                </a:lnTo>
                <a:lnTo>
                  <a:pt x="189062" y="329992"/>
                </a:lnTo>
                <a:lnTo>
                  <a:pt x="229503" y="309342"/>
                </a:lnTo>
                <a:lnTo>
                  <a:pt x="252984" y="268033"/>
                </a:lnTo>
                <a:lnTo>
                  <a:pt x="262044" y="228111"/>
                </a:lnTo>
                <a:lnTo>
                  <a:pt x="265176" y="177546"/>
                </a:lnTo>
                <a:lnTo>
                  <a:pt x="265176" y="328039"/>
                </a:lnTo>
                <a:lnTo>
                  <a:pt x="257151" y="333029"/>
                </a:lnTo>
                <a:lnTo>
                  <a:pt x="219953" y="345008"/>
                </a:lnTo>
                <a:lnTo>
                  <a:pt x="177736" y="348996"/>
                </a:lnTo>
                <a:lnTo>
                  <a:pt x="135287" y="345188"/>
                </a:lnTo>
                <a:lnTo>
                  <a:pt x="97964" y="333756"/>
                </a:lnTo>
                <a:lnTo>
                  <a:pt x="88392" y="328081"/>
                </a:lnTo>
                <a:close/>
              </a:path>
              <a:path w="2499360" h="349250">
                <a:moveTo>
                  <a:pt x="494919" y="16764"/>
                </a:moveTo>
                <a:lnTo>
                  <a:pt x="494919" y="7620"/>
                </a:lnTo>
                <a:lnTo>
                  <a:pt x="631412" y="7620"/>
                </a:lnTo>
                <a:lnTo>
                  <a:pt x="725043" y="226028"/>
                </a:lnTo>
                <a:lnTo>
                  <a:pt x="814387" y="7620"/>
                </a:lnTo>
                <a:lnTo>
                  <a:pt x="950976" y="7620"/>
                </a:lnTo>
                <a:lnTo>
                  <a:pt x="950976" y="16764"/>
                </a:lnTo>
                <a:lnTo>
                  <a:pt x="930116" y="16859"/>
                </a:lnTo>
                <a:lnTo>
                  <a:pt x="922210" y="18573"/>
                </a:lnTo>
                <a:lnTo>
                  <a:pt x="904315" y="44934"/>
                </a:lnTo>
                <a:lnTo>
                  <a:pt x="903840" y="54027"/>
                </a:lnTo>
                <a:lnTo>
                  <a:pt x="903732" y="341376"/>
                </a:lnTo>
                <a:lnTo>
                  <a:pt x="822960" y="341376"/>
                </a:lnTo>
                <a:lnTo>
                  <a:pt x="822960" y="35909"/>
                </a:lnTo>
                <a:lnTo>
                  <a:pt x="695896" y="341376"/>
                </a:lnTo>
                <a:lnTo>
                  <a:pt x="689991" y="341376"/>
                </a:lnTo>
                <a:lnTo>
                  <a:pt x="560451" y="40576"/>
                </a:lnTo>
                <a:lnTo>
                  <a:pt x="560451" y="341376"/>
                </a:lnTo>
                <a:lnTo>
                  <a:pt x="542163" y="341376"/>
                </a:lnTo>
                <a:lnTo>
                  <a:pt x="542163" y="65532"/>
                </a:lnTo>
                <a:lnTo>
                  <a:pt x="541930" y="53759"/>
                </a:lnTo>
                <a:lnTo>
                  <a:pt x="522446" y="18478"/>
                </a:lnTo>
                <a:lnTo>
                  <a:pt x="514921" y="16859"/>
                </a:lnTo>
                <a:lnTo>
                  <a:pt x="494919" y="16764"/>
                </a:lnTo>
                <a:close/>
              </a:path>
              <a:path w="2499360" h="349250">
                <a:moveTo>
                  <a:pt x="903732" y="341376"/>
                </a:moveTo>
                <a:lnTo>
                  <a:pt x="903732" y="283464"/>
                </a:lnTo>
                <a:lnTo>
                  <a:pt x="903840" y="295304"/>
                </a:lnTo>
                <a:lnTo>
                  <a:pt x="904315" y="304680"/>
                </a:lnTo>
                <a:lnTo>
                  <a:pt x="917448" y="327374"/>
                </a:lnTo>
                <a:lnTo>
                  <a:pt x="922972" y="330708"/>
                </a:lnTo>
                <a:lnTo>
                  <a:pt x="930116" y="332245"/>
                </a:lnTo>
                <a:lnTo>
                  <a:pt x="950976" y="332232"/>
                </a:lnTo>
                <a:lnTo>
                  <a:pt x="950976" y="341376"/>
                </a:lnTo>
                <a:lnTo>
                  <a:pt x="903732" y="341376"/>
                </a:lnTo>
                <a:close/>
              </a:path>
              <a:path w="2499360" h="349250">
                <a:moveTo>
                  <a:pt x="775716" y="341376"/>
                </a:moveTo>
                <a:lnTo>
                  <a:pt x="775716" y="332232"/>
                </a:lnTo>
                <a:lnTo>
                  <a:pt x="796385" y="332327"/>
                </a:lnTo>
                <a:lnTo>
                  <a:pt x="804291" y="330517"/>
                </a:lnTo>
                <a:lnTo>
                  <a:pt x="810291" y="326898"/>
                </a:lnTo>
                <a:lnTo>
                  <a:pt x="814292" y="324707"/>
                </a:lnTo>
                <a:lnTo>
                  <a:pt x="817626" y="320706"/>
                </a:lnTo>
                <a:lnTo>
                  <a:pt x="822960" y="283464"/>
                </a:lnTo>
                <a:lnTo>
                  <a:pt x="822960" y="341376"/>
                </a:lnTo>
                <a:lnTo>
                  <a:pt x="775716" y="341376"/>
                </a:lnTo>
                <a:close/>
              </a:path>
              <a:path w="2499360" h="349250">
                <a:moveTo>
                  <a:pt x="560451" y="341376"/>
                </a:moveTo>
                <a:lnTo>
                  <a:pt x="560451" y="275844"/>
                </a:lnTo>
                <a:lnTo>
                  <a:pt x="560468" y="286669"/>
                </a:lnTo>
                <a:lnTo>
                  <a:pt x="560665" y="295155"/>
                </a:lnTo>
                <a:lnTo>
                  <a:pt x="580932" y="328106"/>
                </a:lnTo>
                <a:lnTo>
                  <a:pt x="607695" y="332232"/>
                </a:lnTo>
                <a:lnTo>
                  <a:pt x="607695" y="341376"/>
                </a:lnTo>
                <a:lnTo>
                  <a:pt x="560451" y="341376"/>
                </a:lnTo>
                <a:close/>
              </a:path>
              <a:path w="2499360" h="349250">
                <a:moveTo>
                  <a:pt x="494919" y="341376"/>
                </a:moveTo>
                <a:lnTo>
                  <a:pt x="494919" y="332232"/>
                </a:lnTo>
                <a:lnTo>
                  <a:pt x="498348" y="332232"/>
                </a:lnTo>
                <a:lnTo>
                  <a:pt x="505777" y="332422"/>
                </a:lnTo>
                <a:lnTo>
                  <a:pt x="512730" y="331279"/>
                </a:lnTo>
                <a:lnTo>
                  <a:pt x="519207" y="328707"/>
                </a:lnTo>
                <a:lnTo>
                  <a:pt x="525589" y="326231"/>
                </a:lnTo>
                <a:lnTo>
                  <a:pt x="530447" y="322897"/>
                </a:lnTo>
                <a:lnTo>
                  <a:pt x="542163" y="275844"/>
                </a:lnTo>
                <a:lnTo>
                  <a:pt x="542163" y="341376"/>
                </a:lnTo>
                <a:lnTo>
                  <a:pt x="494919" y="341376"/>
                </a:lnTo>
                <a:close/>
              </a:path>
              <a:path w="2499360" h="349250">
                <a:moveTo>
                  <a:pt x="979932" y="229362"/>
                </a:moveTo>
                <a:lnTo>
                  <a:pt x="987659" y="177724"/>
                </a:lnTo>
                <a:lnTo>
                  <a:pt x="1011174" y="137731"/>
                </a:lnTo>
                <a:lnTo>
                  <a:pt x="1045106" y="112216"/>
                </a:lnTo>
                <a:lnTo>
                  <a:pt x="1084611" y="103632"/>
                </a:lnTo>
                <a:lnTo>
                  <a:pt x="1101543" y="105489"/>
                </a:lnTo>
                <a:lnTo>
                  <a:pt x="1145571" y="132492"/>
                </a:lnTo>
                <a:lnTo>
                  <a:pt x="1165419" y="168282"/>
                </a:lnTo>
                <a:lnTo>
                  <a:pt x="1173480" y="217932"/>
                </a:lnTo>
                <a:lnTo>
                  <a:pt x="1112520" y="217932"/>
                </a:lnTo>
                <a:lnTo>
                  <a:pt x="1112520" y="201168"/>
                </a:lnTo>
                <a:lnTo>
                  <a:pt x="1112182" y="183058"/>
                </a:lnTo>
                <a:lnTo>
                  <a:pt x="1105471" y="140288"/>
                </a:lnTo>
                <a:lnTo>
                  <a:pt x="1085945" y="120491"/>
                </a:lnTo>
                <a:lnTo>
                  <a:pt x="1071372" y="120491"/>
                </a:lnTo>
                <a:lnTo>
                  <a:pt x="1047583" y="158734"/>
                </a:lnTo>
                <a:lnTo>
                  <a:pt x="1043940" y="192595"/>
                </a:lnTo>
                <a:lnTo>
                  <a:pt x="1043940" y="341186"/>
                </a:lnTo>
                <a:lnTo>
                  <a:pt x="1033819" y="337649"/>
                </a:lnTo>
                <a:lnTo>
                  <a:pt x="1001172" y="308038"/>
                </a:lnTo>
                <a:lnTo>
                  <a:pt x="985158" y="272593"/>
                </a:lnTo>
                <a:lnTo>
                  <a:pt x="981201" y="251955"/>
                </a:lnTo>
                <a:lnTo>
                  <a:pt x="979932" y="229362"/>
                </a:lnTo>
                <a:close/>
              </a:path>
              <a:path w="2499360" h="349250">
                <a:moveTo>
                  <a:pt x="1045464" y="341718"/>
                </a:moveTo>
                <a:lnTo>
                  <a:pt x="1045464" y="217932"/>
                </a:lnTo>
                <a:lnTo>
                  <a:pt x="1047764" y="239324"/>
                </a:lnTo>
                <a:lnTo>
                  <a:pt x="1052655" y="258341"/>
                </a:lnTo>
                <a:lnTo>
                  <a:pt x="1079182" y="298072"/>
                </a:lnTo>
                <a:lnTo>
                  <a:pt x="1112520" y="309311"/>
                </a:lnTo>
                <a:lnTo>
                  <a:pt x="1118851" y="308909"/>
                </a:lnTo>
                <a:lnTo>
                  <a:pt x="1158150" y="281276"/>
                </a:lnTo>
                <a:lnTo>
                  <a:pt x="1165098" y="271272"/>
                </a:lnTo>
                <a:lnTo>
                  <a:pt x="1173480" y="277368"/>
                </a:lnTo>
                <a:lnTo>
                  <a:pt x="1153548" y="310074"/>
                </a:lnTo>
                <a:lnTo>
                  <a:pt x="1119901" y="338551"/>
                </a:lnTo>
                <a:lnTo>
                  <a:pt x="1079152" y="347469"/>
                </a:lnTo>
                <a:lnTo>
                  <a:pt x="1054911" y="345020"/>
                </a:lnTo>
                <a:lnTo>
                  <a:pt x="1045464" y="341718"/>
                </a:lnTo>
                <a:close/>
              </a:path>
              <a:path w="2499360" h="349250">
                <a:moveTo>
                  <a:pt x="1043940" y="341186"/>
                </a:moveTo>
                <a:lnTo>
                  <a:pt x="1043940" y="201168"/>
                </a:lnTo>
                <a:lnTo>
                  <a:pt x="1112520" y="201168"/>
                </a:lnTo>
                <a:lnTo>
                  <a:pt x="1112520" y="217932"/>
                </a:lnTo>
                <a:lnTo>
                  <a:pt x="1045464" y="217932"/>
                </a:lnTo>
                <a:lnTo>
                  <a:pt x="1045464" y="341718"/>
                </a:lnTo>
                <a:lnTo>
                  <a:pt x="1043940" y="341186"/>
                </a:lnTo>
                <a:close/>
              </a:path>
              <a:path w="2499360" h="349250">
                <a:moveTo>
                  <a:pt x="1295400" y="169164"/>
                </a:moveTo>
                <a:lnTo>
                  <a:pt x="1295400" y="141732"/>
                </a:lnTo>
                <a:lnTo>
                  <a:pt x="1304185" y="132479"/>
                </a:lnTo>
                <a:lnTo>
                  <a:pt x="1337917" y="108829"/>
                </a:lnTo>
                <a:lnTo>
                  <a:pt x="1365027" y="103632"/>
                </a:lnTo>
                <a:lnTo>
                  <a:pt x="1375779" y="104471"/>
                </a:lnTo>
                <a:lnTo>
                  <a:pt x="1409283" y="122848"/>
                </a:lnTo>
                <a:lnTo>
                  <a:pt x="1425392" y="167723"/>
                </a:lnTo>
                <a:lnTo>
                  <a:pt x="1426464" y="201168"/>
                </a:lnTo>
                <a:lnTo>
                  <a:pt x="1426464" y="291084"/>
                </a:lnTo>
                <a:lnTo>
                  <a:pt x="1426678" y="303104"/>
                </a:lnTo>
                <a:lnTo>
                  <a:pt x="1449324" y="332232"/>
                </a:lnTo>
                <a:lnTo>
                  <a:pt x="1449324" y="341376"/>
                </a:lnTo>
                <a:lnTo>
                  <a:pt x="1357884" y="341376"/>
                </a:lnTo>
                <a:lnTo>
                  <a:pt x="1357884" y="188404"/>
                </a:lnTo>
                <a:lnTo>
                  <a:pt x="1357686" y="175563"/>
                </a:lnTo>
                <a:lnTo>
                  <a:pt x="1344168" y="138588"/>
                </a:lnTo>
                <a:lnTo>
                  <a:pt x="1335881" y="137160"/>
                </a:lnTo>
                <a:lnTo>
                  <a:pt x="1325109" y="139213"/>
                </a:lnTo>
                <a:lnTo>
                  <a:pt x="1314783" y="145232"/>
                </a:lnTo>
                <a:lnTo>
                  <a:pt x="1304886" y="155215"/>
                </a:lnTo>
                <a:lnTo>
                  <a:pt x="1295400" y="169164"/>
                </a:lnTo>
                <a:close/>
              </a:path>
              <a:path w="2499360" h="349250">
                <a:moveTo>
                  <a:pt x="1335024" y="341376"/>
                </a:moveTo>
                <a:lnTo>
                  <a:pt x="1335024" y="332232"/>
                </a:lnTo>
                <a:lnTo>
                  <a:pt x="1343691" y="331184"/>
                </a:lnTo>
                <a:lnTo>
                  <a:pt x="1349978" y="327564"/>
                </a:lnTo>
                <a:lnTo>
                  <a:pt x="1357884" y="291084"/>
                </a:lnTo>
                <a:lnTo>
                  <a:pt x="1357884" y="341376"/>
                </a:lnTo>
                <a:lnTo>
                  <a:pt x="1335024" y="341376"/>
                </a:lnTo>
                <a:close/>
              </a:path>
              <a:path w="2499360" h="349250">
                <a:moveTo>
                  <a:pt x="1203960" y="120396"/>
                </a:moveTo>
                <a:lnTo>
                  <a:pt x="1203960" y="111252"/>
                </a:lnTo>
                <a:lnTo>
                  <a:pt x="1295400" y="111252"/>
                </a:lnTo>
                <a:lnTo>
                  <a:pt x="1295400" y="291084"/>
                </a:lnTo>
                <a:lnTo>
                  <a:pt x="1295648" y="302819"/>
                </a:lnTo>
                <a:lnTo>
                  <a:pt x="1318260" y="332232"/>
                </a:lnTo>
                <a:lnTo>
                  <a:pt x="1318260" y="341376"/>
                </a:lnTo>
                <a:lnTo>
                  <a:pt x="1226820" y="341376"/>
                </a:lnTo>
                <a:lnTo>
                  <a:pt x="1226820" y="161544"/>
                </a:lnTo>
                <a:lnTo>
                  <a:pt x="1226482" y="149701"/>
                </a:lnTo>
                <a:lnTo>
                  <a:pt x="1213199" y="121729"/>
                </a:lnTo>
                <a:lnTo>
                  <a:pt x="1203960" y="120396"/>
                </a:lnTo>
                <a:close/>
              </a:path>
              <a:path w="2499360" h="349250">
                <a:moveTo>
                  <a:pt x="1203960" y="341376"/>
                </a:moveTo>
                <a:lnTo>
                  <a:pt x="1203960" y="332232"/>
                </a:lnTo>
                <a:lnTo>
                  <a:pt x="1212723" y="331279"/>
                </a:lnTo>
                <a:lnTo>
                  <a:pt x="1219104" y="328231"/>
                </a:lnTo>
                <a:lnTo>
                  <a:pt x="1226820" y="291084"/>
                </a:lnTo>
                <a:lnTo>
                  <a:pt x="1226820" y="341376"/>
                </a:lnTo>
                <a:lnTo>
                  <a:pt x="1203960" y="341376"/>
                </a:lnTo>
                <a:close/>
              </a:path>
              <a:path w="2499360" h="349250">
                <a:moveTo>
                  <a:pt x="1626108" y="120396"/>
                </a:moveTo>
                <a:lnTo>
                  <a:pt x="1626108" y="111252"/>
                </a:lnTo>
                <a:lnTo>
                  <a:pt x="1717548" y="111252"/>
                </a:lnTo>
                <a:lnTo>
                  <a:pt x="1717548" y="291084"/>
                </a:lnTo>
                <a:lnTo>
                  <a:pt x="1717778" y="303051"/>
                </a:lnTo>
                <a:lnTo>
                  <a:pt x="1740408" y="332232"/>
                </a:lnTo>
                <a:lnTo>
                  <a:pt x="1740408" y="341376"/>
                </a:lnTo>
                <a:lnTo>
                  <a:pt x="1648968" y="341376"/>
                </a:lnTo>
                <a:lnTo>
                  <a:pt x="1648968" y="161544"/>
                </a:lnTo>
                <a:lnTo>
                  <a:pt x="1648630" y="149701"/>
                </a:lnTo>
                <a:lnTo>
                  <a:pt x="1635347" y="121729"/>
                </a:lnTo>
                <a:lnTo>
                  <a:pt x="1626108" y="120396"/>
                </a:lnTo>
                <a:close/>
              </a:path>
              <a:path w="2499360" h="349250">
                <a:moveTo>
                  <a:pt x="1498092" y="120396"/>
                </a:moveTo>
                <a:lnTo>
                  <a:pt x="1498092" y="111252"/>
                </a:lnTo>
                <a:lnTo>
                  <a:pt x="1589532" y="111252"/>
                </a:lnTo>
                <a:lnTo>
                  <a:pt x="1589619" y="279039"/>
                </a:lnTo>
                <a:lnTo>
                  <a:pt x="1590020" y="288047"/>
                </a:lnTo>
                <a:lnTo>
                  <a:pt x="1598866" y="310324"/>
                </a:lnTo>
                <a:lnTo>
                  <a:pt x="1602105" y="312801"/>
                </a:lnTo>
                <a:lnTo>
                  <a:pt x="1606010" y="314039"/>
                </a:lnTo>
                <a:lnTo>
                  <a:pt x="1616392" y="313926"/>
                </a:lnTo>
                <a:lnTo>
                  <a:pt x="1621155" y="312515"/>
                </a:lnTo>
                <a:lnTo>
                  <a:pt x="1648968" y="283654"/>
                </a:lnTo>
                <a:lnTo>
                  <a:pt x="1648968" y="310515"/>
                </a:lnTo>
                <a:lnTo>
                  <a:pt x="1616392" y="338899"/>
                </a:lnTo>
                <a:lnTo>
                  <a:pt x="1580102" y="347472"/>
                </a:lnTo>
                <a:lnTo>
                  <a:pt x="1570742" y="346738"/>
                </a:lnTo>
                <a:lnTo>
                  <a:pt x="1533501" y="322790"/>
                </a:lnTo>
                <a:lnTo>
                  <a:pt x="1522154" y="286083"/>
                </a:lnTo>
                <a:lnTo>
                  <a:pt x="1520952" y="252317"/>
                </a:lnTo>
                <a:lnTo>
                  <a:pt x="1520952" y="161544"/>
                </a:lnTo>
                <a:lnTo>
                  <a:pt x="1520614" y="149701"/>
                </a:lnTo>
                <a:lnTo>
                  <a:pt x="1507331" y="121729"/>
                </a:lnTo>
                <a:lnTo>
                  <a:pt x="1498092" y="120396"/>
                </a:lnTo>
                <a:close/>
              </a:path>
              <a:path w="2499360" h="349250">
                <a:moveTo>
                  <a:pt x="1883664" y="16764"/>
                </a:moveTo>
                <a:lnTo>
                  <a:pt x="1883664" y="7620"/>
                </a:lnTo>
                <a:lnTo>
                  <a:pt x="2165604" y="7620"/>
                </a:lnTo>
                <a:lnTo>
                  <a:pt x="2165604" y="103632"/>
                </a:lnTo>
                <a:lnTo>
                  <a:pt x="2156460" y="103632"/>
                </a:lnTo>
                <a:lnTo>
                  <a:pt x="2153956" y="87987"/>
                </a:lnTo>
                <a:lnTo>
                  <a:pt x="2150149" y="74485"/>
                </a:lnTo>
                <a:lnTo>
                  <a:pt x="2121074" y="40195"/>
                </a:lnTo>
                <a:lnTo>
                  <a:pt x="2076445" y="28465"/>
                </a:lnTo>
                <a:lnTo>
                  <a:pt x="2011680" y="27432"/>
                </a:lnTo>
                <a:lnTo>
                  <a:pt x="2011680" y="341376"/>
                </a:lnTo>
                <a:lnTo>
                  <a:pt x="1930908" y="341376"/>
                </a:lnTo>
                <a:lnTo>
                  <a:pt x="1930908" y="65532"/>
                </a:lnTo>
                <a:lnTo>
                  <a:pt x="1930675" y="53799"/>
                </a:lnTo>
                <a:lnTo>
                  <a:pt x="1911572" y="18478"/>
                </a:lnTo>
                <a:lnTo>
                  <a:pt x="1904047" y="16859"/>
                </a:lnTo>
                <a:lnTo>
                  <a:pt x="1883664" y="16764"/>
                </a:lnTo>
                <a:close/>
              </a:path>
              <a:path w="2499360" h="349250">
                <a:moveTo>
                  <a:pt x="2011680" y="181356"/>
                </a:moveTo>
                <a:lnTo>
                  <a:pt x="2011680" y="163068"/>
                </a:lnTo>
                <a:lnTo>
                  <a:pt x="2020824" y="163068"/>
                </a:lnTo>
                <a:lnTo>
                  <a:pt x="2031185" y="162710"/>
                </a:lnTo>
                <a:lnTo>
                  <a:pt x="2069163" y="147577"/>
                </a:lnTo>
                <a:lnTo>
                  <a:pt x="2090487" y="104173"/>
                </a:lnTo>
                <a:lnTo>
                  <a:pt x="2092452" y="91440"/>
                </a:lnTo>
                <a:lnTo>
                  <a:pt x="2101596" y="91440"/>
                </a:lnTo>
                <a:lnTo>
                  <a:pt x="2101596" y="260604"/>
                </a:lnTo>
                <a:lnTo>
                  <a:pt x="2092452" y="260604"/>
                </a:lnTo>
                <a:lnTo>
                  <a:pt x="2089057" y="238497"/>
                </a:lnTo>
                <a:lnTo>
                  <a:pt x="2083724" y="220479"/>
                </a:lnTo>
                <a:lnTo>
                  <a:pt x="2056587" y="190089"/>
                </a:lnTo>
                <a:lnTo>
                  <a:pt x="2020824" y="181356"/>
                </a:lnTo>
                <a:lnTo>
                  <a:pt x="2011680" y="181356"/>
                </a:lnTo>
                <a:close/>
              </a:path>
              <a:path w="2499360" h="349250">
                <a:moveTo>
                  <a:pt x="2011680" y="341376"/>
                </a:moveTo>
                <a:lnTo>
                  <a:pt x="2011680" y="283464"/>
                </a:lnTo>
                <a:lnTo>
                  <a:pt x="2011803" y="295304"/>
                </a:lnTo>
                <a:lnTo>
                  <a:pt x="2012311" y="304680"/>
                </a:lnTo>
                <a:lnTo>
                  <a:pt x="2025491" y="327374"/>
                </a:lnTo>
                <a:lnTo>
                  <a:pt x="2030920" y="330708"/>
                </a:lnTo>
                <a:lnTo>
                  <a:pt x="2038350" y="332327"/>
                </a:lnTo>
                <a:lnTo>
                  <a:pt x="2058924" y="332232"/>
                </a:lnTo>
                <a:lnTo>
                  <a:pt x="2058924" y="341376"/>
                </a:lnTo>
                <a:lnTo>
                  <a:pt x="2011680" y="341376"/>
                </a:lnTo>
                <a:close/>
              </a:path>
              <a:path w="2499360" h="349250">
                <a:moveTo>
                  <a:pt x="1883664" y="341376"/>
                </a:moveTo>
                <a:lnTo>
                  <a:pt x="1883664" y="332232"/>
                </a:lnTo>
                <a:lnTo>
                  <a:pt x="1904428" y="332327"/>
                </a:lnTo>
                <a:lnTo>
                  <a:pt x="1912239" y="330517"/>
                </a:lnTo>
                <a:lnTo>
                  <a:pt x="1918239" y="326898"/>
                </a:lnTo>
                <a:lnTo>
                  <a:pt x="1922430" y="324707"/>
                </a:lnTo>
                <a:lnTo>
                  <a:pt x="1925764" y="320706"/>
                </a:lnTo>
                <a:lnTo>
                  <a:pt x="1930908" y="283464"/>
                </a:lnTo>
                <a:lnTo>
                  <a:pt x="1930908" y="341376"/>
                </a:lnTo>
                <a:lnTo>
                  <a:pt x="1883664" y="341376"/>
                </a:lnTo>
                <a:close/>
              </a:path>
              <a:path w="2499360" h="349250">
                <a:moveTo>
                  <a:pt x="2229612" y="38195"/>
                </a:moveTo>
                <a:lnTo>
                  <a:pt x="2252876" y="2869"/>
                </a:lnTo>
                <a:lnTo>
                  <a:pt x="2267521" y="0"/>
                </a:lnTo>
                <a:lnTo>
                  <a:pt x="2275218" y="751"/>
                </a:lnTo>
                <a:lnTo>
                  <a:pt x="2305061" y="30621"/>
                </a:lnTo>
                <a:lnTo>
                  <a:pt x="2305812" y="38195"/>
                </a:lnTo>
                <a:lnTo>
                  <a:pt x="2305045" y="45876"/>
                </a:lnTo>
                <a:lnTo>
                  <a:pt x="2275095" y="75558"/>
                </a:lnTo>
                <a:lnTo>
                  <a:pt x="2267521" y="76200"/>
                </a:lnTo>
                <a:lnTo>
                  <a:pt x="2259895" y="75558"/>
                </a:lnTo>
                <a:lnTo>
                  <a:pt x="2230253" y="45876"/>
                </a:lnTo>
                <a:lnTo>
                  <a:pt x="2229612" y="38195"/>
                </a:lnTo>
                <a:close/>
              </a:path>
              <a:path w="2499360" h="349250">
                <a:moveTo>
                  <a:pt x="2206752" y="120396"/>
                </a:moveTo>
                <a:lnTo>
                  <a:pt x="2206752" y="111252"/>
                </a:lnTo>
                <a:lnTo>
                  <a:pt x="2302764" y="111252"/>
                </a:lnTo>
                <a:lnTo>
                  <a:pt x="2302764" y="294132"/>
                </a:lnTo>
                <a:lnTo>
                  <a:pt x="2303051" y="305029"/>
                </a:lnTo>
                <a:lnTo>
                  <a:pt x="2330196" y="332232"/>
                </a:lnTo>
                <a:lnTo>
                  <a:pt x="2330196" y="341376"/>
                </a:lnTo>
                <a:lnTo>
                  <a:pt x="2234184" y="341376"/>
                </a:lnTo>
                <a:lnTo>
                  <a:pt x="2234184" y="161544"/>
                </a:lnTo>
                <a:lnTo>
                  <a:pt x="2233773" y="149846"/>
                </a:lnTo>
                <a:lnTo>
                  <a:pt x="2217420" y="121158"/>
                </a:lnTo>
                <a:lnTo>
                  <a:pt x="2206752" y="120396"/>
                </a:lnTo>
                <a:close/>
              </a:path>
              <a:path w="2499360" h="349250">
                <a:moveTo>
                  <a:pt x="2206752" y="341376"/>
                </a:moveTo>
                <a:lnTo>
                  <a:pt x="2206752" y="332232"/>
                </a:lnTo>
                <a:lnTo>
                  <a:pt x="2216753" y="332041"/>
                </a:lnTo>
                <a:lnTo>
                  <a:pt x="2224278" y="329088"/>
                </a:lnTo>
                <a:lnTo>
                  <a:pt x="2234184" y="294132"/>
                </a:lnTo>
                <a:lnTo>
                  <a:pt x="2234184" y="341376"/>
                </a:lnTo>
                <a:lnTo>
                  <a:pt x="2206752" y="341376"/>
                </a:lnTo>
                <a:close/>
              </a:path>
              <a:path w="2499360" h="349250">
                <a:moveTo>
                  <a:pt x="2444496" y="135636"/>
                </a:moveTo>
                <a:lnTo>
                  <a:pt x="2444496" y="111252"/>
                </a:lnTo>
                <a:lnTo>
                  <a:pt x="2499360" y="111252"/>
                </a:lnTo>
                <a:lnTo>
                  <a:pt x="2499360" y="135636"/>
                </a:lnTo>
                <a:lnTo>
                  <a:pt x="2444496" y="135636"/>
                </a:lnTo>
                <a:close/>
              </a:path>
              <a:path w="2499360" h="349250">
                <a:moveTo>
                  <a:pt x="2345436" y="135636"/>
                </a:moveTo>
                <a:lnTo>
                  <a:pt x="2345436" y="126873"/>
                </a:lnTo>
                <a:lnTo>
                  <a:pt x="2360311" y="115727"/>
                </a:lnTo>
                <a:lnTo>
                  <a:pt x="2374070" y="104286"/>
                </a:lnTo>
                <a:lnTo>
                  <a:pt x="2408738" y="67966"/>
                </a:lnTo>
                <a:lnTo>
                  <a:pt x="2436304" y="25908"/>
                </a:lnTo>
                <a:lnTo>
                  <a:pt x="2444496" y="25908"/>
                </a:lnTo>
                <a:lnTo>
                  <a:pt x="2444549" y="286080"/>
                </a:lnTo>
                <a:lnTo>
                  <a:pt x="2452497" y="311943"/>
                </a:lnTo>
                <a:lnTo>
                  <a:pt x="2455545" y="314420"/>
                </a:lnTo>
                <a:lnTo>
                  <a:pt x="2458307" y="315563"/>
                </a:lnTo>
                <a:lnTo>
                  <a:pt x="2460974" y="315468"/>
                </a:lnTo>
                <a:lnTo>
                  <a:pt x="2468600" y="314092"/>
                </a:lnTo>
                <a:lnTo>
                  <a:pt x="2476047" y="309824"/>
                </a:lnTo>
                <a:lnTo>
                  <a:pt x="2483316" y="302662"/>
                </a:lnTo>
                <a:lnTo>
                  <a:pt x="2490406" y="292608"/>
                </a:lnTo>
                <a:lnTo>
                  <a:pt x="2497836" y="297942"/>
                </a:lnTo>
                <a:lnTo>
                  <a:pt x="2486389" y="318304"/>
                </a:lnTo>
                <a:lnTo>
                  <a:pt x="2471916" y="332827"/>
                </a:lnTo>
                <a:lnTo>
                  <a:pt x="2454424" y="341527"/>
                </a:lnTo>
                <a:lnTo>
                  <a:pt x="2433923" y="344424"/>
                </a:lnTo>
                <a:lnTo>
                  <a:pt x="2423478" y="343685"/>
                </a:lnTo>
                <a:lnTo>
                  <a:pt x="2385024" y="319456"/>
                </a:lnTo>
                <a:lnTo>
                  <a:pt x="2376006" y="276501"/>
                </a:lnTo>
                <a:lnTo>
                  <a:pt x="2375916" y="135636"/>
                </a:lnTo>
                <a:lnTo>
                  <a:pt x="2345436" y="135636"/>
                </a:lnTo>
                <a:close/>
              </a:path>
            </a:pathLst>
          </a:custGeom>
          <a:solidFill>
            <a:srgbClr val="0033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15666" y="1069162"/>
            <a:ext cx="797560" cy="30008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1">
              <a:spcBef>
                <a:spcPts val="120"/>
              </a:spcBef>
            </a:pPr>
            <a:r>
              <a:rPr sz="1850" b="1" spc="-5" dirty="0">
                <a:solidFill>
                  <a:srgbClr val="003364"/>
                </a:solidFill>
                <a:latin typeface="Times New Roman"/>
                <a:cs typeface="Times New Roman"/>
              </a:rPr>
              <a:t>(c</a:t>
            </a:r>
            <a:r>
              <a:rPr sz="1850" b="1" spc="10" dirty="0">
                <a:solidFill>
                  <a:srgbClr val="003364"/>
                </a:solidFill>
                <a:latin typeface="Times New Roman"/>
                <a:cs typeface="Times New Roman"/>
              </a:rPr>
              <a:t>o</a:t>
            </a:r>
            <a:r>
              <a:rPr sz="1850" b="1" spc="15" dirty="0">
                <a:solidFill>
                  <a:srgbClr val="003364"/>
                </a:solidFill>
                <a:latin typeface="Times New Roman"/>
                <a:cs typeface="Times New Roman"/>
              </a:rPr>
              <a:t>nt</a:t>
            </a:r>
            <a:r>
              <a:rPr sz="1850" b="1" spc="-15" dirty="0">
                <a:solidFill>
                  <a:srgbClr val="003364"/>
                </a:solidFill>
                <a:latin typeface="Times New Roman"/>
                <a:cs typeface="Times New Roman"/>
              </a:rPr>
              <a:t>.</a:t>
            </a:r>
            <a:r>
              <a:rPr sz="1850" b="1" spc="5" dirty="0">
                <a:solidFill>
                  <a:srgbClr val="003364"/>
                </a:solidFill>
                <a:latin typeface="Times New Roman"/>
                <a:cs typeface="Times New Roman"/>
              </a:rPr>
              <a:t>..)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2079" y="2123739"/>
            <a:ext cx="8079740" cy="4838889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91814" indent="-379749">
              <a:spcBef>
                <a:spcPts val="1050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1814" algn="l"/>
                <a:tab pos="392450" algn="l"/>
              </a:tabLst>
            </a:pPr>
            <a:r>
              <a:rPr sz="2651" spc="-15" dirty="0">
                <a:latin typeface="Times New Roman"/>
                <a:cs typeface="Times New Roman"/>
              </a:rPr>
              <a:t>Ajuste </a:t>
            </a:r>
            <a:r>
              <a:rPr sz="2651" spc="-5" dirty="0">
                <a:latin typeface="Times New Roman"/>
                <a:cs typeface="Times New Roman"/>
              </a:rPr>
              <a:t>de todas </a:t>
            </a:r>
            <a:r>
              <a:rPr sz="2651" spc="-10" dirty="0">
                <a:latin typeface="Times New Roman"/>
                <a:cs typeface="Times New Roman"/>
              </a:rPr>
              <a:t>as </a:t>
            </a:r>
            <a:r>
              <a:rPr sz="2651" spc="-5" dirty="0">
                <a:latin typeface="Times New Roman"/>
                <a:cs typeface="Times New Roman"/>
              </a:rPr>
              <a:t>distribuições (teóricas) do</a:t>
            </a:r>
            <a:r>
              <a:rPr sz="2651" spc="35" dirty="0">
                <a:latin typeface="Times New Roman"/>
                <a:cs typeface="Times New Roman"/>
              </a:rPr>
              <a:t> </a:t>
            </a:r>
            <a:r>
              <a:rPr sz="2651" spc="-5" dirty="0">
                <a:latin typeface="Times New Roman"/>
                <a:cs typeface="Times New Roman"/>
              </a:rPr>
              <a:t>Arena</a:t>
            </a:r>
            <a:endParaRPr sz="2651" dirty="0">
              <a:latin typeface="Times New Roman"/>
              <a:cs typeface="Times New Roman"/>
            </a:endParaRPr>
          </a:p>
          <a:p>
            <a:pPr marL="516916">
              <a:spcBef>
                <a:spcPts val="800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Fit/Fit </a:t>
            </a:r>
            <a:r>
              <a:rPr sz="2200" i="1" spc="-25" dirty="0">
                <a:latin typeface="Times New Roman"/>
                <a:cs typeface="Times New Roman"/>
              </a:rPr>
              <a:t>All </a:t>
            </a:r>
            <a:r>
              <a:rPr sz="2200" dirty="0">
                <a:latin typeface="Times New Roman"/>
                <a:cs typeface="Times New Roman"/>
              </a:rPr>
              <a:t>menu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</a:t>
            </a:r>
          </a:p>
          <a:p>
            <a:pPr marL="516916">
              <a:spcBef>
                <a:spcPts val="940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Retorna </a:t>
            </a:r>
            <a:r>
              <a:rPr sz="2200" dirty="0">
                <a:latin typeface="Times New Roman"/>
                <a:cs typeface="Times New Roman"/>
              </a:rPr>
              <a:t>a distribuição </a:t>
            </a:r>
            <a:r>
              <a:rPr sz="2200" spc="-5" dirty="0">
                <a:latin typeface="Times New Roman"/>
                <a:cs typeface="Times New Roman"/>
              </a:rPr>
              <a:t>com </a:t>
            </a:r>
            <a:r>
              <a:rPr sz="2200" dirty="0">
                <a:latin typeface="Times New Roman"/>
                <a:cs typeface="Times New Roman"/>
              </a:rPr>
              <a:t>o </a:t>
            </a:r>
            <a:r>
              <a:rPr sz="2200" spc="-10" dirty="0">
                <a:latin typeface="Times New Roman"/>
                <a:cs typeface="Times New Roman"/>
              </a:rPr>
              <a:t>mínimo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651" b="1" i="1" spc="-5" dirty="0">
                <a:solidFill>
                  <a:srgbClr val="3364CC"/>
                </a:solidFill>
                <a:latin typeface="Times New Roman"/>
                <a:cs typeface="Times New Roman"/>
              </a:rPr>
              <a:t>square</a:t>
            </a:r>
            <a:r>
              <a:rPr sz="2651" b="1" i="1" spc="-5" dirty="0">
                <a:solidFill>
                  <a:srgbClr val="FFFF64"/>
                </a:solidFill>
                <a:latin typeface="Times New Roman"/>
                <a:cs typeface="Times New Roman"/>
              </a:rPr>
              <a:t>-</a:t>
            </a:r>
            <a:r>
              <a:rPr sz="2651" b="1" i="1" spc="-5" dirty="0">
                <a:solidFill>
                  <a:srgbClr val="3364CC"/>
                </a:solidFill>
                <a:latin typeface="Times New Roman"/>
                <a:cs typeface="Times New Roman"/>
              </a:rPr>
              <a:t>error</a:t>
            </a:r>
            <a:endParaRPr sz="2651" dirty="0">
              <a:latin typeface="Times New Roman"/>
              <a:cs typeface="Times New Roman"/>
            </a:endParaRPr>
          </a:p>
          <a:p>
            <a:pPr marL="1274509" marR="248933" indent="-253378">
              <a:lnSpc>
                <a:spcPct val="110200"/>
              </a:lnSpc>
              <a:spcBef>
                <a:spcPts val="530"/>
              </a:spcBef>
              <a:buChar char="•"/>
              <a:tabLst>
                <a:tab pos="1273239" algn="l"/>
                <a:tab pos="1273874" algn="l"/>
              </a:tabLst>
            </a:pPr>
            <a:r>
              <a:rPr sz="2200" spc="-10" dirty="0">
                <a:latin typeface="Times New Roman"/>
                <a:cs typeface="Times New Roman"/>
              </a:rPr>
              <a:t>Square error </a:t>
            </a:r>
            <a:r>
              <a:rPr sz="2200" dirty="0">
                <a:latin typeface="Times New Roman"/>
                <a:cs typeface="Times New Roman"/>
              </a:rPr>
              <a:t>= soma dos </a:t>
            </a:r>
            <a:r>
              <a:rPr sz="2200" spc="-5" dirty="0">
                <a:latin typeface="Times New Roman"/>
                <a:cs typeface="Times New Roman"/>
              </a:rPr>
              <a:t>quadrados das </a:t>
            </a:r>
            <a:r>
              <a:rPr sz="2200" dirty="0">
                <a:latin typeface="Times New Roman"/>
                <a:cs typeface="Times New Roman"/>
              </a:rPr>
              <a:t>diferenças entre </a:t>
            </a:r>
            <a:r>
              <a:rPr sz="2200" spc="5" dirty="0">
                <a:latin typeface="Times New Roman"/>
                <a:cs typeface="Times New Roman"/>
              </a:rPr>
              <a:t>as  </a:t>
            </a:r>
            <a:r>
              <a:rPr sz="2200" spc="-10" dirty="0">
                <a:latin typeface="Times New Roman"/>
                <a:cs typeface="Times New Roman"/>
              </a:rPr>
              <a:t>freqüências </a:t>
            </a:r>
            <a:r>
              <a:rPr sz="2200" dirty="0">
                <a:latin typeface="Times New Roman"/>
                <a:cs typeface="Times New Roman"/>
              </a:rPr>
              <a:t>do histograma e da </a:t>
            </a:r>
            <a:r>
              <a:rPr sz="2200" spc="-5" dirty="0">
                <a:latin typeface="Times New Roman"/>
                <a:cs typeface="Times New Roman"/>
              </a:rPr>
              <a:t>distribuição </a:t>
            </a:r>
            <a:r>
              <a:rPr sz="2200" spc="-10" dirty="0">
                <a:latin typeface="Times New Roman"/>
                <a:cs typeface="Times New Roman"/>
              </a:rPr>
              <a:t>ajustada  (teórica);</a:t>
            </a:r>
            <a:endParaRPr sz="2200" dirty="0">
              <a:latin typeface="Times New Roman"/>
              <a:cs typeface="Times New Roman"/>
            </a:endParaRPr>
          </a:p>
          <a:p>
            <a:pPr marL="1274509" marR="489608" indent="-253378">
              <a:lnSpc>
                <a:spcPct val="110000"/>
              </a:lnSpc>
              <a:spcBef>
                <a:spcPts val="525"/>
              </a:spcBef>
              <a:buChar char="•"/>
              <a:tabLst>
                <a:tab pos="1273239" algn="l"/>
                <a:tab pos="1273874" algn="l"/>
              </a:tabLst>
            </a:pPr>
            <a:r>
              <a:rPr sz="2200" spc="-15" dirty="0">
                <a:latin typeface="Times New Roman"/>
                <a:cs typeface="Times New Roman"/>
              </a:rPr>
              <a:t>Pode </a:t>
            </a:r>
            <a:r>
              <a:rPr sz="2200" dirty="0">
                <a:latin typeface="Times New Roman"/>
                <a:cs typeface="Times New Roman"/>
              </a:rPr>
              <a:t>depender do nº </a:t>
            </a:r>
            <a:r>
              <a:rPr sz="2200" spc="-25" dirty="0">
                <a:latin typeface="Times New Roman"/>
                <a:cs typeface="Times New Roman"/>
              </a:rPr>
              <a:t>de </a:t>
            </a:r>
            <a:r>
              <a:rPr sz="2200" dirty="0">
                <a:latin typeface="Times New Roman"/>
                <a:cs typeface="Times New Roman"/>
              </a:rPr>
              <a:t>intervalos escolhidos: diferentes  </a:t>
            </a:r>
            <a:r>
              <a:rPr sz="2200" spc="-10" dirty="0">
                <a:latin typeface="Times New Roman"/>
                <a:cs typeface="Times New Roman"/>
              </a:rPr>
              <a:t>intervalos </a:t>
            </a:r>
            <a:r>
              <a:rPr sz="2200" dirty="0">
                <a:latin typeface="Times New Roman"/>
                <a:cs typeface="Times New Roman"/>
              </a:rPr>
              <a:t>podem levar a uma </a:t>
            </a:r>
            <a:r>
              <a:rPr sz="2200" spc="-5" dirty="0">
                <a:latin typeface="Times New Roman"/>
                <a:cs typeface="Times New Roman"/>
              </a:rPr>
              <a:t>solução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diferente;</a:t>
            </a:r>
            <a:endParaRPr sz="2200" dirty="0">
              <a:latin typeface="Times New Roman"/>
              <a:cs typeface="Times New Roman"/>
            </a:endParaRPr>
          </a:p>
          <a:p>
            <a:pPr marL="516916">
              <a:spcBef>
                <a:spcPts val="944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 valor de </a:t>
            </a:r>
            <a:r>
              <a:rPr sz="2651" b="1" i="1" spc="-5" dirty="0">
                <a:solidFill>
                  <a:srgbClr val="00009A"/>
                </a:solidFill>
                <a:latin typeface="Times New Roman"/>
                <a:cs typeface="Times New Roman"/>
              </a:rPr>
              <a:t>p </a:t>
            </a:r>
            <a:r>
              <a:rPr sz="2200" dirty="0">
                <a:latin typeface="Times New Roman"/>
                <a:cs typeface="Times New Roman"/>
              </a:rPr>
              <a:t>pode </a:t>
            </a:r>
            <a:r>
              <a:rPr sz="2200" spc="-5" dirty="0">
                <a:latin typeface="Times New Roman"/>
                <a:cs typeface="Times New Roman"/>
              </a:rPr>
              <a:t>indicar </a:t>
            </a:r>
            <a:r>
              <a:rPr sz="2200" dirty="0">
                <a:latin typeface="Times New Roman"/>
                <a:cs typeface="Times New Roman"/>
              </a:rPr>
              <a:t>se o ajuste é + ou -</a:t>
            </a:r>
            <a:r>
              <a:rPr sz="2200" spc="-2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pobre;</a:t>
            </a:r>
            <a:endParaRPr sz="2200" dirty="0">
              <a:latin typeface="Times New Roman"/>
              <a:cs typeface="Times New Roman"/>
            </a:endParaRPr>
          </a:p>
          <a:p>
            <a:pPr marL="516916">
              <a:spcBef>
                <a:spcPts val="800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Para </a:t>
            </a:r>
            <a:r>
              <a:rPr sz="2200" spc="-5" dirty="0">
                <a:latin typeface="Times New Roman"/>
                <a:cs typeface="Times New Roman"/>
              </a:rPr>
              <a:t>ver </a:t>
            </a:r>
            <a:r>
              <a:rPr sz="2200" dirty="0">
                <a:latin typeface="Times New Roman"/>
                <a:cs typeface="Times New Roman"/>
              </a:rPr>
              <a:t>o resultado de todos os </a:t>
            </a:r>
            <a:r>
              <a:rPr sz="2200" spc="-5" dirty="0">
                <a:latin typeface="Times New Roman"/>
                <a:cs typeface="Times New Roman"/>
              </a:rPr>
              <a:t>testes: </a:t>
            </a:r>
            <a:r>
              <a:rPr sz="2200" i="1" spc="-10" dirty="0">
                <a:latin typeface="Times New Roman"/>
                <a:cs typeface="Times New Roman"/>
              </a:rPr>
              <a:t>Window/Fit </a:t>
            </a:r>
            <a:r>
              <a:rPr sz="2200" i="1" spc="-25" dirty="0">
                <a:latin typeface="Times New Roman"/>
                <a:cs typeface="Times New Roman"/>
              </a:rPr>
              <a:t>All</a:t>
            </a:r>
            <a:r>
              <a:rPr sz="2200" i="1" spc="-10" dirty="0">
                <a:latin typeface="Times New Roman"/>
                <a:cs typeface="Times New Roman"/>
              </a:rPr>
              <a:t> Summary</a:t>
            </a:r>
            <a:endParaRPr sz="2200" dirty="0">
              <a:latin typeface="Times New Roman"/>
              <a:cs typeface="Times New Roman"/>
            </a:endParaRPr>
          </a:p>
          <a:p>
            <a:pPr marL="832526">
              <a:spcBef>
                <a:spcPts val="275"/>
              </a:spcBef>
            </a:pPr>
            <a:r>
              <a:rPr sz="2200" dirty="0">
                <a:latin typeface="Times New Roman"/>
                <a:cs typeface="Times New Roman"/>
              </a:rPr>
              <a:t>ou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então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03096" y="2773683"/>
            <a:ext cx="551687" cy="416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6567" y="6640072"/>
            <a:ext cx="472439" cy="393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9516" y="978408"/>
            <a:ext cx="2499360" cy="349250"/>
          </a:xfrm>
          <a:custGeom>
            <a:avLst/>
            <a:gdLst/>
            <a:ahLst/>
            <a:cxnLst/>
            <a:rect l="l" t="t" r="r" b="b"/>
            <a:pathLst>
              <a:path w="2499360" h="349250">
                <a:moveTo>
                  <a:pt x="0" y="173545"/>
                </a:moveTo>
                <a:lnTo>
                  <a:pt x="12513" y="105525"/>
                </a:lnTo>
                <a:lnTo>
                  <a:pt x="50387" y="49720"/>
                </a:lnTo>
                <a:lnTo>
                  <a:pt x="106584" y="13311"/>
                </a:lnTo>
                <a:lnTo>
                  <a:pt x="174498" y="3048"/>
                </a:lnTo>
                <a:lnTo>
                  <a:pt x="212374" y="4887"/>
                </a:lnTo>
                <a:lnTo>
                  <a:pt x="277019" y="28176"/>
                </a:lnTo>
                <a:lnTo>
                  <a:pt x="325506" y="75894"/>
                </a:lnTo>
                <a:lnTo>
                  <a:pt x="350405" y="137721"/>
                </a:lnTo>
                <a:lnTo>
                  <a:pt x="353568" y="173259"/>
                </a:lnTo>
                <a:lnTo>
                  <a:pt x="351192" y="204138"/>
                </a:lnTo>
                <a:lnTo>
                  <a:pt x="332618" y="260002"/>
                </a:lnTo>
                <a:lnTo>
                  <a:pt x="289312" y="313031"/>
                </a:lnTo>
                <a:lnTo>
                  <a:pt x="265176" y="328039"/>
                </a:lnTo>
                <a:lnTo>
                  <a:pt x="265176" y="177546"/>
                </a:lnTo>
                <a:lnTo>
                  <a:pt x="264352" y="146542"/>
                </a:lnTo>
                <a:lnTo>
                  <a:pt x="258170" y="96964"/>
                </a:lnTo>
                <a:lnTo>
                  <a:pt x="238720" y="50327"/>
                </a:lnTo>
                <a:lnTo>
                  <a:pt x="200798" y="21776"/>
                </a:lnTo>
                <a:lnTo>
                  <a:pt x="177736" y="18309"/>
                </a:lnTo>
                <a:lnTo>
                  <a:pt x="176974" y="18353"/>
                </a:lnTo>
                <a:lnTo>
                  <a:pt x="137100" y="30063"/>
                </a:lnTo>
                <a:lnTo>
                  <a:pt x="107823" y="65055"/>
                </a:lnTo>
                <a:lnTo>
                  <a:pt x="93178" y="111978"/>
                </a:lnTo>
                <a:lnTo>
                  <a:pt x="88392" y="175545"/>
                </a:lnTo>
                <a:lnTo>
                  <a:pt x="88392" y="328081"/>
                </a:lnTo>
                <a:lnTo>
                  <a:pt x="65785" y="314679"/>
                </a:lnTo>
                <a:lnTo>
                  <a:pt x="38766" y="287940"/>
                </a:lnTo>
                <a:lnTo>
                  <a:pt x="21766" y="262779"/>
                </a:lnTo>
                <a:lnTo>
                  <a:pt x="9632" y="235315"/>
                </a:lnTo>
                <a:lnTo>
                  <a:pt x="2373" y="205564"/>
                </a:lnTo>
                <a:lnTo>
                  <a:pt x="0" y="173545"/>
                </a:lnTo>
                <a:close/>
              </a:path>
              <a:path w="2499360" h="349250">
                <a:moveTo>
                  <a:pt x="88392" y="328081"/>
                </a:moveTo>
                <a:lnTo>
                  <a:pt x="88392" y="175545"/>
                </a:lnTo>
                <a:lnTo>
                  <a:pt x="90213" y="215602"/>
                </a:lnTo>
                <a:lnTo>
                  <a:pt x="95821" y="250043"/>
                </a:lnTo>
                <a:lnTo>
                  <a:pt x="118395" y="302037"/>
                </a:lnTo>
                <a:lnTo>
                  <a:pt x="159168" y="328974"/>
                </a:lnTo>
                <a:lnTo>
                  <a:pt x="176974" y="330708"/>
                </a:lnTo>
                <a:lnTo>
                  <a:pt x="189062" y="329992"/>
                </a:lnTo>
                <a:lnTo>
                  <a:pt x="229503" y="309342"/>
                </a:lnTo>
                <a:lnTo>
                  <a:pt x="252984" y="268033"/>
                </a:lnTo>
                <a:lnTo>
                  <a:pt x="262044" y="228111"/>
                </a:lnTo>
                <a:lnTo>
                  <a:pt x="265176" y="177546"/>
                </a:lnTo>
                <a:lnTo>
                  <a:pt x="265176" y="328039"/>
                </a:lnTo>
                <a:lnTo>
                  <a:pt x="257151" y="333029"/>
                </a:lnTo>
                <a:lnTo>
                  <a:pt x="219953" y="345008"/>
                </a:lnTo>
                <a:lnTo>
                  <a:pt x="177736" y="348996"/>
                </a:lnTo>
                <a:lnTo>
                  <a:pt x="135287" y="345188"/>
                </a:lnTo>
                <a:lnTo>
                  <a:pt x="97964" y="333756"/>
                </a:lnTo>
                <a:lnTo>
                  <a:pt x="88392" y="328081"/>
                </a:lnTo>
                <a:close/>
              </a:path>
              <a:path w="2499360" h="349250">
                <a:moveTo>
                  <a:pt x="494919" y="16764"/>
                </a:moveTo>
                <a:lnTo>
                  <a:pt x="494919" y="7620"/>
                </a:lnTo>
                <a:lnTo>
                  <a:pt x="631412" y="7620"/>
                </a:lnTo>
                <a:lnTo>
                  <a:pt x="725043" y="226028"/>
                </a:lnTo>
                <a:lnTo>
                  <a:pt x="814387" y="7620"/>
                </a:lnTo>
                <a:lnTo>
                  <a:pt x="950976" y="7620"/>
                </a:lnTo>
                <a:lnTo>
                  <a:pt x="950976" y="16764"/>
                </a:lnTo>
                <a:lnTo>
                  <a:pt x="930116" y="16859"/>
                </a:lnTo>
                <a:lnTo>
                  <a:pt x="922210" y="18573"/>
                </a:lnTo>
                <a:lnTo>
                  <a:pt x="904315" y="44934"/>
                </a:lnTo>
                <a:lnTo>
                  <a:pt x="903840" y="54027"/>
                </a:lnTo>
                <a:lnTo>
                  <a:pt x="903732" y="341376"/>
                </a:lnTo>
                <a:lnTo>
                  <a:pt x="822960" y="341376"/>
                </a:lnTo>
                <a:lnTo>
                  <a:pt x="822960" y="35909"/>
                </a:lnTo>
                <a:lnTo>
                  <a:pt x="695896" y="341376"/>
                </a:lnTo>
                <a:lnTo>
                  <a:pt x="689991" y="341376"/>
                </a:lnTo>
                <a:lnTo>
                  <a:pt x="560451" y="40576"/>
                </a:lnTo>
                <a:lnTo>
                  <a:pt x="560451" y="341376"/>
                </a:lnTo>
                <a:lnTo>
                  <a:pt x="542163" y="341376"/>
                </a:lnTo>
                <a:lnTo>
                  <a:pt x="542163" y="65532"/>
                </a:lnTo>
                <a:lnTo>
                  <a:pt x="541930" y="53759"/>
                </a:lnTo>
                <a:lnTo>
                  <a:pt x="522446" y="18478"/>
                </a:lnTo>
                <a:lnTo>
                  <a:pt x="514921" y="16859"/>
                </a:lnTo>
                <a:lnTo>
                  <a:pt x="494919" y="16764"/>
                </a:lnTo>
                <a:close/>
              </a:path>
              <a:path w="2499360" h="349250">
                <a:moveTo>
                  <a:pt x="903732" y="341376"/>
                </a:moveTo>
                <a:lnTo>
                  <a:pt x="903732" y="283464"/>
                </a:lnTo>
                <a:lnTo>
                  <a:pt x="903840" y="295304"/>
                </a:lnTo>
                <a:lnTo>
                  <a:pt x="904315" y="304680"/>
                </a:lnTo>
                <a:lnTo>
                  <a:pt x="917448" y="327374"/>
                </a:lnTo>
                <a:lnTo>
                  <a:pt x="922972" y="330708"/>
                </a:lnTo>
                <a:lnTo>
                  <a:pt x="930116" y="332245"/>
                </a:lnTo>
                <a:lnTo>
                  <a:pt x="950976" y="332232"/>
                </a:lnTo>
                <a:lnTo>
                  <a:pt x="950976" y="341376"/>
                </a:lnTo>
                <a:lnTo>
                  <a:pt x="903732" y="341376"/>
                </a:lnTo>
                <a:close/>
              </a:path>
              <a:path w="2499360" h="349250">
                <a:moveTo>
                  <a:pt x="775716" y="341376"/>
                </a:moveTo>
                <a:lnTo>
                  <a:pt x="775716" y="332232"/>
                </a:lnTo>
                <a:lnTo>
                  <a:pt x="796385" y="332327"/>
                </a:lnTo>
                <a:lnTo>
                  <a:pt x="804291" y="330517"/>
                </a:lnTo>
                <a:lnTo>
                  <a:pt x="810291" y="326898"/>
                </a:lnTo>
                <a:lnTo>
                  <a:pt x="814292" y="324707"/>
                </a:lnTo>
                <a:lnTo>
                  <a:pt x="817626" y="320706"/>
                </a:lnTo>
                <a:lnTo>
                  <a:pt x="822960" y="283464"/>
                </a:lnTo>
                <a:lnTo>
                  <a:pt x="822960" y="341376"/>
                </a:lnTo>
                <a:lnTo>
                  <a:pt x="775716" y="341376"/>
                </a:lnTo>
                <a:close/>
              </a:path>
              <a:path w="2499360" h="349250">
                <a:moveTo>
                  <a:pt x="560451" y="341376"/>
                </a:moveTo>
                <a:lnTo>
                  <a:pt x="560451" y="275844"/>
                </a:lnTo>
                <a:lnTo>
                  <a:pt x="560468" y="286669"/>
                </a:lnTo>
                <a:lnTo>
                  <a:pt x="560665" y="295155"/>
                </a:lnTo>
                <a:lnTo>
                  <a:pt x="580932" y="328106"/>
                </a:lnTo>
                <a:lnTo>
                  <a:pt x="607695" y="332232"/>
                </a:lnTo>
                <a:lnTo>
                  <a:pt x="607695" y="341376"/>
                </a:lnTo>
                <a:lnTo>
                  <a:pt x="560451" y="341376"/>
                </a:lnTo>
                <a:close/>
              </a:path>
              <a:path w="2499360" h="349250">
                <a:moveTo>
                  <a:pt x="494919" y="341376"/>
                </a:moveTo>
                <a:lnTo>
                  <a:pt x="494919" y="332232"/>
                </a:lnTo>
                <a:lnTo>
                  <a:pt x="498348" y="332232"/>
                </a:lnTo>
                <a:lnTo>
                  <a:pt x="505777" y="332422"/>
                </a:lnTo>
                <a:lnTo>
                  <a:pt x="512730" y="331279"/>
                </a:lnTo>
                <a:lnTo>
                  <a:pt x="519207" y="328707"/>
                </a:lnTo>
                <a:lnTo>
                  <a:pt x="525589" y="326231"/>
                </a:lnTo>
                <a:lnTo>
                  <a:pt x="530447" y="322897"/>
                </a:lnTo>
                <a:lnTo>
                  <a:pt x="542163" y="275844"/>
                </a:lnTo>
                <a:lnTo>
                  <a:pt x="542163" y="341376"/>
                </a:lnTo>
                <a:lnTo>
                  <a:pt x="494919" y="341376"/>
                </a:lnTo>
                <a:close/>
              </a:path>
              <a:path w="2499360" h="349250">
                <a:moveTo>
                  <a:pt x="979932" y="229362"/>
                </a:moveTo>
                <a:lnTo>
                  <a:pt x="987659" y="177724"/>
                </a:lnTo>
                <a:lnTo>
                  <a:pt x="1011174" y="137731"/>
                </a:lnTo>
                <a:lnTo>
                  <a:pt x="1045106" y="112216"/>
                </a:lnTo>
                <a:lnTo>
                  <a:pt x="1084611" y="103632"/>
                </a:lnTo>
                <a:lnTo>
                  <a:pt x="1101543" y="105489"/>
                </a:lnTo>
                <a:lnTo>
                  <a:pt x="1145571" y="132492"/>
                </a:lnTo>
                <a:lnTo>
                  <a:pt x="1165419" y="168282"/>
                </a:lnTo>
                <a:lnTo>
                  <a:pt x="1173480" y="217932"/>
                </a:lnTo>
                <a:lnTo>
                  <a:pt x="1112520" y="217932"/>
                </a:lnTo>
                <a:lnTo>
                  <a:pt x="1112520" y="201168"/>
                </a:lnTo>
                <a:lnTo>
                  <a:pt x="1112182" y="183058"/>
                </a:lnTo>
                <a:lnTo>
                  <a:pt x="1105471" y="140288"/>
                </a:lnTo>
                <a:lnTo>
                  <a:pt x="1085945" y="120491"/>
                </a:lnTo>
                <a:lnTo>
                  <a:pt x="1071372" y="120491"/>
                </a:lnTo>
                <a:lnTo>
                  <a:pt x="1047583" y="158734"/>
                </a:lnTo>
                <a:lnTo>
                  <a:pt x="1043940" y="192595"/>
                </a:lnTo>
                <a:lnTo>
                  <a:pt x="1043940" y="341186"/>
                </a:lnTo>
                <a:lnTo>
                  <a:pt x="1033819" y="337649"/>
                </a:lnTo>
                <a:lnTo>
                  <a:pt x="1001172" y="308038"/>
                </a:lnTo>
                <a:lnTo>
                  <a:pt x="985158" y="272593"/>
                </a:lnTo>
                <a:lnTo>
                  <a:pt x="981201" y="251955"/>
                </a:lnTo>
                <a:lnTo>
                  <a:pt x="979932" y="229362"/>
                </a:lnTo>
                <a:close/>
              </a:path>
              <a:path w="2499360" h="349250">
                <a:moveTo>
                  <a:pt x="1045464" y="341718"/>
                </a:moveTo>
                <a:lnTo>
                  <a:pt x="1045464" y="217932"/>
                </a:lnTo>
                <a:lnTo>
                  <a:pt x="1047764" y="239324"/>
                </a:lnTo>
                <a:lnTo>
                  <a:pt x="1052655" y="258341"/>
                </a:lnTo>
                <a:lnTo>
                  <a:pt x="1079182" y="298072"/>
                </a:lnTo>
                <a:lnTo>
                  <a:pt x="1112520" y="309311"/>
                </a:lnTo>
                <a:lnTo>
                  <a:pt x="1118851" y="308909"/>
                </a:lnTo>
                <a:lnTo>
                  <a:pt x="1158150" y="281276"/>
                </a:lnTo>
                <a:lnTo>
                  <a:pt x="1165098" y="271272"/>
                </a:lnTo>
                <a:lnTo>
                  <a:pt x="1173480" y="277368"/>
                </a:lnTo>
                <a:lnTo>
                  <a:pt x="1153548" y="310074"/>
                </a:lnTo>
                <a:lnTo>
                  <a:pt x="1119901" y="338551"/>
                </a:lnTo>
                <a:lnTo>
                  <a:pt x="1079152" y="347469"/>
                </a:lnTo>
                <a:lnTo>
                  <a:pt x="1054911" y="345020"/>
                </a:lnTo>
                <a:lnTo>
                  <a:pt x="1045464" y="341718"/>
                </a:lnTo>
                <a:close/>
              </a:path>
              <a:path w="2499360" h="349250">
                <a:moveTo>
                  <a:pt x="1043940" y="341186"/>
                </a:moveTo>
                <a:lnTo>
                  <a:pt x="1043940" y="201168"/>
                </a:lnTo>
                <a:lnTo>
                  <a:pt x="1112520" y="201168"/>
                </a:lnTo>
                <a:lnTo>
                  <a:pt x="1112520" y="217932"/>
                </a:lnTo>
                <a:lnTo>
                  <a:pt x="1045464" y="217932"/>
                </a:lnTo>
                <a:lnTo>
                  <a:pt x="1045464" y="341718"/>
                </a:lnTo>
                <a:lnTo>
                  <a:pt x="1043940" y="341186"/>
                </a:lnTo>
                <a:close/>
              </a:path>
              <a:path w="2499360" h="349250">
                <a:moveTo>
                  <a:pt x="1295400" y="169164"/>
                </a:moveTo>
                <a:lnTo>
                  <a:pt x="1295400" y="141732"/>
                </a:lnTo>
                <a:lnTo>
                  <a:pt x="1304185" y="132479"/>
                </a:lnTo>
                <a:lnTo>
                  <a:pt x="1337917" y="108829"/>
                </a:lnTo>
                <a:lnTo>
                  <a:pt x="1365027" y="103632"/>
                </a:lnTo>
                <a:lnTo>
                  <a:pt x="1375779" y="104471"/>
                </a:lnTo>
                <a:lnTo>
                  <a:pt x="1409283" y="122848"/>
                </a:lnTo>
                <a:lnTo>
                  <a:pt x="1425392" y="167723"/>
                </a:lnTo>
                <a:lnTo>
                  <a:pt x="1426464" y="201168"/>
                </a:lnTo>
                <a:lnTo>
                  <a:pt x="1426464" y="291084"/>
                </a:lnTo>
                <a:lnTo>
                  <a:pt x="1426678" y="303104"/>
                </a:lnTo>
                <a:lnTo>
                  <a:pt x="1449324" y="332232"/>
                </a:lnTo>
                <a:lnTo>
                  <a:pt x="1449324" y="341376"/>
                </a:lnTo>
                <a:lnTo>
                  <a:pt x="1357884" y="341376"/>
                </a:lnTo>
                <a:lnTo>
                  <a:pt x="1357884" y="188404"/>
                </a:lnTo>
                <a:lnTo>
                  <a:pt x="1357686" y="175563"/>
                </a:lnTo>
                <a:lnTo>
                  <a:pt x="1344168" y="138588"/>
                </a:lnTo>
                <a:lnTo>
                  <a:pt x="1335881" y="137160"/>
                </a:lnTo>
                <a:lnTo>
                  <a:pt x="1325109" y="139213"/>
                </a:lnTo>
                <a:lnTo>
                  <a:pt x="1314783" y="145232"/>
                </a:lnTo>
                <a:lnTo>
                  <a:pt x="1304886" y="155215"/>
                </a:lnTo>
                <a:lnTo>
                  <a:pt x="1295400" y="169164"/>
                </a:lnTo>
                <a:close/>
              </a:path>
              <a:path w="2499360" h="349250">
                <a:moveTo>
                  <a:pt x="1335024" y="341376"/>
                </a:moveTo>
                <a:lnTo>
                  <a:pt x="1335024" y="332232"/>
                </a:lnTo>
                <a:lnTo>
                  <a:pt x="1343691" y="331184"/>
                </a:lnTo>
                <a:lnTo>
                  <a:pt x="1349978" y="327564"/>
                </a:lnTo>
                <a:lnTo>
                  <a:pt x="1357884" y="291084"/>
                </a:lnTo>
                <a:lnTo>
                  <a:pt x="1357884" y="341376"/>
                </a:lnTo>
                <a:lnTo>
                  <a:pt x="1335024" y="341376"/>
                </a:lnTo>
                <a:close/>
              </a:path>
              <a:path w="2499360" h="349250">
                <a:moveTo>
                  <a:pt x="1203960" y="120396"/>
                </a:moveTo>
                <a:lnTo>
                  <a:pt x="1203960" y="111252"/>
                </a:lnTo>
                <a:lnTo>
                  <a:pt x="1295400" y="111252"/>
                </a:lnTo>
                <a:lnTo>
                  <a:pt x="1295400" y="291084"/>
                </a:lnTo>
                <a:lnTo>
                  <a:pt x="1295648" y="302819"/>
                </a:lnTo>
                <a:lnTo>
                  <a:pt x="1318260" y="332232"/>
                </a:lnTo>
                <a:lnTo>
                  <a:pt x="1318260" y="341376"/>
                </a:lnTo>
                <a:lnTo>
                  <a:pt x="1226820" y="341376"/>
                </a:lnTo>
                <a:lnTo>
                  <a:pt x="1226820" y="161544"/>
                </a:lnTo>
                <a:lnTo>
                  <a:pt x="1226482" y="149701"/>
                </a:lnTo>
                <a:lnTo>
                  <a:pt x="1213199" y="121729"/>
                </a:lnTo>
                <a:lnTo>
                  <a:pt x="1203960" y="120396"/>
                </a:lnTo>
                <a:close/>
              </a:path>
              <a:path w="2499360" h="349250">
                <a:moveTo>
                  <a:pt x="1203960" y="341376"/>
                </a:moveTo>
                <a:lnTo>
                  <a:pt x="1203960" y="332232"/>
                </a:lnTo>
                <a:lnTo>
                  <a:pt x="1212723" y="331279"/>
                </a:lnTo>
                <a:lnTo>
                  <a:pt x="1219104" y="328231"/>
                </a:lnTo>
                <a:lnTo>
                  <a:pt x="1226820" y="291084"/>
                </a:lnTo>
                <a:lnTo>
                  <a:pt x="1226820" y="341376"/>
                </a:lnTo>
                <a:lnTo>
                  <a:pt x="1203960" y="341376"/>
                </a:lnTo>
                <a:close/>
              </a:path>
              <a:path w="2499360" h="349250">
                <a:moveTo>
                  <a:pt x="1626108" y="120396"/>
                </a:moveTo>
                <a:lnTo>
                  <a:pt x="1626108" y="111252"/>
                </a:lnTo>
                <a:lnTo>
                  <a:pt x="1717548" y="111252"/>
                </a:lnTo>
                <a:lnTo>
                  <a:pt x="1717548" y="291084"/>
                </a:lnTo>
                <a:lnTo>
                  <a:pt x="1717778" y="303051"/>
                </a:lnTo>
                <a:lnTo>
                  <a:pt x="1740408" y="332232"/>
                </a:lnTo>
                <a:lnTo>
                  <a:pt x="1740408" y="341376"/>
                </a:lnTo>
                <a:lnTo>
                  <a:pt x="1648968" y="341376"/>
                </a:lnTo>
                <a:lnTo>
                  <a:pt x="1648968" y="161544"/>
                </a:lnTo>
                <a:lnTo>
                  <a:pt x="1648630" y="149701"/>
                </a:lnTo>
                <a:lnTo>
                  <a:pt x="1635347" y="121729"/>
                </a:lnTo>
                <a:lnTo>
                  <a:pt x="1626108" y="120396"/>
                </a:lnTo>
                <a:close/>
              </a:path>
              <a:path w="2499360" h="349250">
                <a:moveTo>
                  <a:pt x="1498092" y="120396"/>
                </a:moveTo>
                <a:lnTo>
                  <a:pt x="1498092" y="111252"/>
                </a:lnTo>
                <a:lnTo>
                  <a:pt x="1589532" y="111252"/>
                </a:lnTo>
                <a:lnTo>
                  <a:pt x="1589619" y="279039"/>
                </a:lnTo>
                <a:lnTo>
                  <a:pt x="1590020" y="288047"/>
                </a:lnTo>
                <a:lnTo>
                  <a:pt x="1598866" y="310324"/>
                </a:lnTo>
                <a:lnTo>
                  <a:pt x="1602105" y="312801"/>
                </a:lnTo>
                <a:lnTo>
                  <a:pt x="1606010" y="314039"/>
                </a:lnTo>
                <a:lnTo>
                  <a:pt x="1616392" y="313926"/>
                </a:lnTo>
                <a:lnTo>
                  <a:pt x="1621155" y="312515"/>
                </a:lnTo>
                <a:lnTo>
                  <a:pt x="1648968" y="283654"/>
                </a:lnTo>
                <a:lnTo>
                  <a:pt x="1648968" y="310515"/>
                </a:lnTo>
                <a:lnTo>
                  <a:pt x="1616392" y="338899"/>
                </a:lnTo>
                <a:lnTo>
                  <a:pt x="1580102" y="347472"/>
                </a:lnTo>
                <a:lnTo>
                  <a:pt x="1570742" y="346738"/>
                </a:lnTo>
                <a:lnTo>
                  <a:pt x="1533501" y="322790"/>
                </a:lnTo>
                <a:lnTo>
                  <a:pt x="1522154" y="286083"/>
                </a:lnTo>
                <a:lnTo>
                  <a:pt x="1520952" y="252317"/>
                </a:lnTo>
                <a:lnTo>
                  <a:pt x="1520952" y="161544"/>
                </a:lnTo>
                <a:lnTo>
                  <a:pt x="1520614" y="149701"/>
                </a:lnTo>
                <a:lnTo>
                  <a:pt x="1507331" y="121729"/>
                </a:lnTo>
                <a:lnTo>
                  <a:pt x="1498092" y="120396"/>
                </a:lnTo>
                <a:close/>
              </a:path>
              <a:path w="2499360" h="349250">
                <a:moveTo>
                  <a:pt x="1883664" y="16764"/>
                </a:moveTo>
                <a:lnTo>
                  <a:pt x="1883664" y="7620"/>
                </a:lnTo>
                <a:lnTo>
                  <a:pt x="2165604" y="7620"/>
                </a:lnTo>
                <a:lnTo>
                  <a:pt x="2165604" y="103632"/>
                </a:lnTo>
                <a:lnTo>
                  <a:pt x="2156460" y="103632"/>
                </a:lnTo>
                <a:lnTo>
                  <a:pt x="2153956" y="87987"/>
                </a:lnTo>
                <a:lnTo>
                  <a:pt x="2150149" y="74485"/>
                </a:lnTo>
                <a:lnTo>
                  <a:pt x="2121074" y="40195"/>
                </a:lnTo>
                <a:lnTo>
                  <a:pt x="2076445" y="28465"/>
                </a:lnTo>
                <a:lnTo>
                  <a:pt x="2011680" y="27432"/>
                </a:lnTo>
                <a:lnTo>
                  <a:pt x="2011680" y="341376"/>
                </a:lnTo>
                <a:lnTo>
                  <a:pt x="1930908" y="341376"/>
                </a:lnTo>
                <a:lnTo>
                  <a:pt x="1930908" y="65532"/>
                </a:lnTo>
                <a:lnTo>
                  <a:pt x="1930675" y="53799"/>
                </a:lnTo>
                <a:lnTo>
                  <a:pt x="1911572" y="18478"/>
                </a:lnTo>
                <a:lnTo>
                  <a:pt x="1904047" y="16859"/>
                </a:lnTo>
                <a:lnTo>
                  <a:pt x="1883664" y="16764"/>
                </a:lnTo>
                <a:close/>
              </a:path>
              <a:path w="2499360" h="349250">
                <a:moveTo>
                  <a:pt x="2011680" y="181356"/>
                </a:moveTo>
                <a:lnTo>
                  <a:pt x="2011680" y="163068"/>
                </a:lnTo>
                <a:lnTo>
                  <a:pt x="2020824" y="163068"/>
                </a:lnTo>
                <a:lnTo>
                  <a:pt x="2031185" y="162710"/>
                </a:lnTo>
                <a:lnTo>
                  <a:pt x="2069163" y="147577"/>
                </a:lnTo>
                <a:lnTo>
                  <a:pt x="2090487" y="104173"/>
                </a:lnTo>
                <a:lnTo>
                  <a:pt x="2092452" y="91440"/>
                </a:lnTo>
                <a:lnTo>
                  <a:pt x="2101596" y="91440"/>
                </a:lnTo>
                <a:lnTo>
                  <a:pt x="2101596" y="260604"/>
                </a:lnTo>
                <a:lnTo>
                  <a:pt x="2092452" y="260604"/>
                </a:lnTo>
                <a:lnTo>
                  <a:pt x="2089057" y="238497"/>
                </a:lnTo>
                <a:lnTo>
                  <a:pt x="2083724" y="220479"/>
                </a:lnTo>
                <a:lnTo>
                  <a:pt x="2056587" y="190089"/>
                </a:lnTo>
                <a:lnTo>
                  <a:pt x="2020824" y="181356"/>
                </a:lnTo>
                <a:lnTo>
                  <a:pt x="2011680" y="181356"/>
                </a:lnTo>
                <a:close/>
              </a:path>
              <a:path w="2499360" h="349250">
                <a:moveTo>
                  <a:pt x="2011680" y="341376"/>
                </a:moveTo>
                <a:lnTo>
                  <a:pt x="2011680" y="283464"/>
                </a:lnTo>
                <a:lnTo>
                  <a:pt x="2011803" y="295304"/>
                </a:lnTo>
                <a:lnTo>
                  <a:pt x="2012311" y="304680"/>
                </a:lnTo>
                <a:lnTo>
                  <a:pt x="2025491" y="327374"/>
                </a:lnTo>
                <a:lnTo>
                  <a:pt x="2030920" y="330708"/>
                </a:lnTo>
                <a:lnTo>
                  <a:pt x="2038350" y="332327"/>
                </a:lnTo>
                <a:lnTo>
                  <a:pt x="2058924" y="332232"/>
                </a:lnTo>
                <a:lnTo>
                  <a:pt x="2058924" y="341376"/>
                </a:lnTo>
                <a:lnTo>
                  <a:pt x="2011680" y="341376"/>
                </a:lnTo>
                <a:close/>
              </a:path>
              <a:path w="2499360" h="349250">
                <a:moveTo>
                  <a:pt x="1883664" y="341376"/>
                </a:moveTo>
                <a:lnTo>
                  <a:pt x="1883664" y="332232"/>
                </a:lnTo>
                <a:lnTo>
                  <a:pt x="1904428" y="332327"/>
                </a:lnTo>
                <a:lnTo>
                  <a:pt x="1912239" y="330517"/>
                </a:lnTo>
                <a:lnTo>
                  <a:pt x="1918239" y="326898"/>
                </a:lnTo>
                <a:lnTo>
                  <a:pt x="1922430" y="324707"/>
                </a:lnTo>
                <a:lnTo>
                  <a:pt x="1925764" y="320706"/>
                </a:lnTo>
                <a:lnTo>
                  <a:pt x="1930908" y="283464"/>
                </a:lnTo>
                <a:lnTo>
                  <a:pt x="1930908" y="341376"/>
                </a:lnTo>
                <a:lnTo>
                  <a:pt x="1883664" y="341376"/>
                </a:lnTo>
                <a:close/>
              </a:path>
              <a:path w="2499360" h="349250">
                <a:moveTo>
                  <a:pt x="2229612" y="38195"/>
                </a:moveTo>
                <a:lnTo>
                  <a:pt x="2252876" y="2869"/>
                </a:lnTo>
                <a:lnTo>
                  <a:pt x="2267521" y="0"/>
                </a:lnTo>
                <a:lnTo>
                  <a:pt x="2275218" y="751"/>
                </a:lnTo>
                <a:lnTo>
                  <a:pt x="2305061" y="30621"/>
                </a:lnTo>
                <a:lnTo>
                  <a:pt x="2305812" y="38195"/>
                </a:lnTo>
                <a:lnTo>
                  <a:pt x="2305045" y="45876"/>
                </a:lnTo>
                <a:lnTo>
                  <a:pt x="2275095" y="75558"/>
                </a:lnTo>
                <a:lnTo>
                  <a:pt x="2267521" y="76200"/>
                </a:lnTo>
                <a:lnTo>
                  <a:pt x="2259895" y="75558"/>
                </a:lnTo>
                <a:lnTo>
                  <a:pt x="2230253" y="45876"/>
                </a:lnTo>
                <a:lnTo>
                  <a:pt x="2229612" y="38195"/>
                </a:lnTo>
                <a:close/>
              </a:path>
              <a:path w="2499360" h="349250">
                <a:moveTo>
                  <a:pt x="2206752" y="120396"/>
                </a:moveTo>
                <a:lnTo>
                  <a:pt x="2206752" y="111252"/>
                </a:lnTo>
                <a:lnTo>
                  <a:pt x="2302764" y="111252"/>
                </a:lnTo>
                <a:lnTo>
                  <a:pt x="2302764" y="294132"/>
                </a:lnTo>
                <a:lnTo>
                  <a:pt x="2303051" y="305029"/>
                </a:lnTo>
                <a:lnTo>
                  <a:pt x="2330196" y="332232"/>
                </a:lnTo>
                <a:lnTo>
                  <a:pt x="2330196" y="341376"/>
                </a:lnTo>
                <a:lnTo>
                  <a:pt x="2234184" y="341376"/>
                </a:lnTo>
                <a:lnTo>
                  <a:pt x="2234184" y="161544"/>
                </a:lnTo>
                <a:lnTo>
                  <a:pt x="2233773" y="149846"/>
                </a:lnTo>
                <a:lnTo>
                  <a:pt x="2217420" y="121158"/>
                </a:lnTo>
                <a:lnTo>
                  <a:pt x="2206752" y="120396"/>
                </a:lnTo>
                <a:close/>
              </a:path>
              <a:path w="2499360" h="349250">
                <a:moveTo>
                  <a:pt x="2206752" y="341376"/>
                </a:moveTo>
                <a:lnTo>
                  <a:pt x="2206752" y="332232"/>
                </a:lnTo>
                <a:lnTo>
                  <a:pt x="2216753" y="332041"/>
                </a:lnTo>
                <a:lnTo>
                  <a:pt x="2224278" y="329088"/>
                </a:lnTo>
                <a:lnTo>
                  <a:pt x="2234184" y="294132"/>
                </a:lnTo>
                <a:lnTo>
                  <a:pt x="2234184" y="341376"/>
                </a:lnTo>
                <a:lnTo>
                  <a:pt x="2206752" y="341376"/>
                </a:lnTo>
                <a:close/>
              </a:path>
              <a:path w="2499360" h="349250">
                <a:moveTo>
                  <a:pt x="2444496" y="135636"/>
                </a:moveTo>
                <a:lnTo>
                  <a:pt x="2444496" y="111252"/>
                </a:lnTo>
                <a:lnTo>
                  <a:pt x="2499360" y="111252"/>
                </a:lnTo>
                <a:lnTo>
                  <a:pt x="2499360" y="135636"/>
                </a:lnTo>
                <a:lnTo>
                  <a:pt x="2444496" y="135636"/>
                </a:lnTo>
                <a:close/>
              </a:path>
              <a:path w="2499360" h="349250">
                <a:moveTo>
                  <a:pt x="2345436" y="135636"/>
                </a:moveTo>
                <a:lnTo>
                  <a:pt x="2345436" y="126873"/>
                </a:lnTo>
                <a:lnTo>
                  <a:pt x="2360311" y="115727"/>
                </a:lnTo>
                <a:lnTo>
                  <a:pt x="2374070" y="104286"/>
                </a:lnTo>
                <a:lnTo>
                  <a:pt x="2408738" y="67966"/>
                </a:lnTo>
                <a:lnTo>
                  <a:pt x="2436304" y="25908"/>
                </a:lnTo>
                <a:lnTo>
                  <a:pt x="2444496" y="25908"/>
                </a:lnTo>
                <a:lnTo>
                  <a:pt x="2444549" y="286080"/>
                </a:lnTo>
                <a:lnTo>
                  <a:pt x="2452497" y="311943"/>
                </a:lnTo>
                <a:lnTo>
                  <a:pt x="2455545" y="314420"/>
                </a:lnTo>
                <a:lnTo>
                  <a:pt x="2458307" y="315563"/>
                </a:lnTo>
                <a:lnTo>
                  <a:pt x="2460974" y="315468"/>
                </a:lnTo>
                <a:lnTo>
                  <a:pt x="2468600" y="314092"/>
                </a:lnTo>
                <a:lnTo>
                  <a:pt x="2476047" y="309824"/>
                </a:lnTo>
                <a:lnTo>
                  <a:pt x="2483316" y="302662"/>
                </a:lnTo>
                <a:lnTo>
                  <a:pt x="2490406" y="292608"/>
                </a:lnTo>
                <a:lnTo>
                  <a:pt x="2497836" y="297942"/>
                </a:lnTo>
                <a:lnTo>
                  <a:pt x="2486389" y="318304"/>
                </a:lnTo>
                <a:lnTo>
                  <a:pt x="2471916" y="332827"/>
                </a:lnTo>
                <a:lnTo>
                  <a:pt x="2454424" y="341527"/>
                </a:lnTo>
                <a:lnTo>
                  <a:pt x="2433923" y="344424"/>
                </a:lnTo>
                <a:lnTo>
                  <a:pt x="2423478" y="343685"/>
                </a:lnTo>
                <a:lnTo>
                  <a:pt x="2385024" y="319456"/>
                </a:lnTo>
                <a:lnTo>
                  <a:pt x="2376006" y="276501"/>
                </a:lnTo>
                <a:lnTo>
                  <a:pt x="2375916" y="135636"/>
                </a:lnTo>
                <a:lnTo>
                  <a:pt x="2345436" y="135636"/>
                </a:lnTo>
                <a:close/>
              </a:path>
            </a:pathLst>
          </a:custGeom>
          <a:solidFill>
            <a:srgbClr val="0033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15669" y="1069162"/>
            <a:ext cx="856615" cy="30008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1">
              <a:spcBef>
                <a:spcPts val="120"/>
              </a:spcBef>
            </a:pPr>
            <a:r>
              <a:rPr sz="1850" b="1" spc="5" dirty="0">
                <a:solidFill>
                  <a:srgbClr val="003364"/>
                </a:solidFill>
                <a:latin typeface="Times New Roman"/>
                <a:cs typeface="Times New Roman"/>
              </a:rPr>
              <a:t>(cont</a:t>
            </a:r>
            <a:r>
              <a:rPr sz="1850" b="1" spc="-70" dirty="0">
                <a:solidFill>
                  <a:srgbClr val="003364"/>
                </a:solidFill>
                <a:latin typeface="Times New Roman"/>
                <a:cs typeface="Times New Roman"/>
              </a:rPr>
              <a:t> </a:t>
            </a:r>
            <a:r>
              <a:rPr sz="1850" b="1" spc="5" dirty="0">
                <a:solidFill>
                  <a:srgbClr val="003364"/>
                </a:solidFill>
                <a:latin typeface="Times New Roman"/>
                <a:cs typeface="Times New Roman"/>
              </a:rPr>
              <a:t>...)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0634" y="2211363"/>
            <a:ext cx="8414385" cy="4400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45" indent="-378479">
              <a:spcBef>
                <a:spcPts val="95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2651" spc="-15" dirty="0">
                <a:latin typeface="Times New Roman"/>
                <a:cs typeface="Times New Roman"/>
              </a:rPr>
              <a:t>Ajusta </a:t>
            </a:r>
            <a:r>
              <a:rPr sz="2651" spc="-5" dirty="0">
                <a:latin typeface="Times New Roman"/>
                <a:cs typeface="Times New Roman"/>
              </a:rPr>
              <a:t>à </a:t>
            </a:r>
            <a:r>
              <a:rPr sz="2651" spc="-10" dirty="0">
                <a:latin typeface="Times New Roman"/>
                <a:cs typeface="Times New Roman"/>
              </a:rPr>
              <a:t>distribuições </a:t>
            </a:r>
            <a:r>
              <a:rPr sz="2651" spc="-5" dirty="0">
                <a:latin typeface="Times New Roman"/>
                <a:cs typeface="Times New Roman"/>
              </a:rPr>
              <a:t>empíricas (contínuas ou</a:t>
            </a:r>
            <a:r>
              <a:rPr sz="2651" spc="105" dirty="0">
                <a:latin typeface="Times New Roman"/>
                <a:cs typeface="Times New Roman"/>
              </a:rPr>
              <a:t> </a:t>
            </a:r>
            <a:r>
              <a:rPr sz="2651" spc="-5" dirty="0">
                <a:latin typeface="Times New Roman"/>
                <a:cs typeface="Times New Roman"/>
              </a:rPr>
              <a:t>discretas):</a:t>
            </a:r>
            <a:endParaRPr sz="2651" dirty="0">
              <a:latin typeface="Times New Roman"/>
              <a:cs typeface="Times New Roman"/>
            </a:endParaRPr>
          </a:p>
          <a:p>
            <a:pPr marL="390545"/>
            <a:r>
              <a:rPr sz="2651" i="1" spc="-10" dirty="0">
                <a:latin typeface="Times New Roman"/>
                <a:cs typeface="Times New Roman"/>
              </a:rPr>
              <a:t>Fit/Empirical</a:t>
            </a:r>
            <a:endParaRPr sz="2651" dirty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516916"/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Pode </a:t>
            </a:r>
            <a:r>
              <a:rPr sz="2200" spc="-5" dirty="0">
                <a:latin typeface="Times New Roman"/>
                <a:cs typeface="Times New Roman"/>
              </a:rPr>
              <a:t>interpretar </a:t>
            </a:r>
            <a:r>
              <a:rPr sz="2200" dirty="0">
                <a:latin typeface="Times New Roman"/>
                <a:cs typeface="Times New Roman"/>
              </a:rPr>
              <a:t>resultados como dist.. </a:t>
            </a:r>
            <a:r>
              <a:rPr sz="2200" spc="-5" dirty="0">
                <a:latin typeface="Times New Roman"/>
                <a:cs typeface="Times New Roman"/>
              </a:rPr>
              <a:t>contínuas </a:t>
            </a:r>
            <a:r>
              <a:rPr sz="2200" dirty="0">
                <a:latin typeface="Times New Roman"/>
                <a:cs typeface="Times New Roman"/>
              </a:rPr>
              <a:t>ou</a:t>
            </a:r>
            <a:r>
              <a:rPr sz="2200" spc="-2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discretas</a:t>
            </a:r>
          </a:p>
          <a:p>
            <a:pPr>
              <a:spcBef>
                <a:spcPts val="2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3239" lvl="1" indent="-252742">
              <a:buChar char="•"/>
              <a:tabLst>
                <a:tab pos="1273239" algn="l"/>
                <a:tab pos="1273874" algn="l"/>
              </a:tabLst>
            </a:pPr>
            <a:r>
              <a:rPr sz="2200" spc="-10" dirty="0">
                <a:latin typeface="Times New Roman"/>
                <a:cs typeface="Times New Roman"/>
              </a:rPr>
              <a:t>Discretas: </a:t>
            </a:r>
            <a:r>
              <a:rPr sz="2200" spc="-5" dirty="0">
                <a:latin typeface="Times New Roman"/>
                <a:cs typeface="Times New Roman"/>
              </a:rPr>
              <a:t>toma </a:t>
            </a:r>
            <a:r>
              <a:rPr sz="2200" dirty="0">
                <a:latin typeface="Times New Roman"/>
                <a:cs typeface="Times New Roman"/>
              </a:rPr>
              <a:t>pares </a:t>
            </a:r>
            <a:r>
              <a:rPr sz="2200" spc="-5" dirty="0">
                <a:latin typeface="Times New Roman"/>
                <a:cs typeface="Times New Roman"/>
              </a:rPr>
              <a:t>(probabilidade </a:t>
            </a:r>
            <a:r>
              <a:rPr sz="2200" dirty="0">
                <a:latin typeface="Times New Roman"/>
                <a:cs typeface="Times New Roman"/>
              </a:rPr>
              <a:t>cumulativa,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valor);</a:t>
            </a:r>
          </a:p>
          <a:p>
            <a:pPr marL="1272604" marR="5081" lvl="1" indent="-252107">
              <a:lnSpc>
                <a:spcPct val="100499"/>
              </a:lnSpc>
              <a:spcBef>
                <a:spcPts val="515"/>
              </a:spcBef>
              <a:buChar char="•"/>
              <a:tabLst>
                <a:tab pos="1273239" algn="l"/>
                <a:tab pos="1273874" algn="l"/>
              </a:tabLst>
            </a:pPr>
            <a:r>
              <a:rPr sz="2200" spc="-10" dirty="0">
                <a:latin typeface="Times New Roman"/>
                <a:cs typeface="Times New Roman"/>
              </a:rPr>
              <a:t>Contínuas: </a:t>
            </a:r>
            <a:r>
              <a:rPr sz="2200" spc="5" dirty="0">
                <a:latin typeface="Times New Roman"/>
                <a:cs typeface="Times New Roman"/>
              </a:rPr>
              <a:t>Arena </a:t>
            </a:r>
            <a:r>
              <a:rPr sz="2200" dirty="0">
                <a:latin typeface="Times New Roman"/>
                <a:cs typeface="Times New Roman"/>
              </a:rPr>
              <a:t>faz </a:t>
            </a:r>
            <a:r>
              <a:rPr sz="2200" spc="-5" dirty="0">
                <a:latin typeface="Times New Roman"/>
                <a:cs typeface="Times New Roman"/>
              </a:rPr>
              <a:t>interpolação </a:t>
            </a:r>
            <a:r>
              <a:rPr sz="2200" spc="-15" dirty="0">
                <a:latin typeface="Times New Roman"/>
                <a:cs typeface="Times New Roman"/>
              </a:rPr>
              <a:t>linear </a:t>
            </a:r>
            <a:r>
              <a:rPr sz="2200" dirty="0">
                <a:latin typeface="Times New Roman"/>
                <a:cs typeface="Times New Roman"/>
              </a:rPr>
              <a:t>dentro dos </a:t>
            </a:r>
            <a:r>
              <a:rPr sz="2200" spc="-5" dirty="0">
                <a:latin typeface="Times New Roman"/>
                <a:cs typeface="Times New Roman"/>
              </a:rPr>
              <a:t>limites </a:t>
            </a:r>
            <a:r>
              <a:rPr sz="2200" dirty="0">
                <a:latin typeface="Times New Roman"/>
                <a:cs typeface="Times New Roman"/>
              </a:rPr>
              <a:t>dos  </a:t>
            </a:r>
            <a:r>
              <a:rPr sz="2200" spc="-10" dirty="0">
                <a:latin typeface="Times New Roman"/>
                <a:cs typeface="Times New Roman"/>
              </a:rPr>
              <a:t>dados. </a:t>
            </a:r>
            <a:r>
              <a:rPr sz="2200" spc="-5" dirty="0">
                <a:latin typeface="Times New Roman"/>
                <a:cs typeface="Times New Roman"/>
              </a:rPr>
              <a:t>Não </a:t>
            </a:r>
            <a:r>
              <a:rPr sz="2200" dirty="0">
                <a:latin typeface="Times New Roman"/>
                <a:cs typeface="Times New Roman"/>
              </a:rPr>
              <a:t>gera dados </a:t>
            </a:r>
            <a:r>
              <a:rPr sz="2200" spc="-5" dirty="0">
                <a:latin typeface="Times New Roman"/>
                <a:cs typeface="Times New Roman"/>
              </a:rPr>
              <a:t>fora </a:t>
            </a:r>
            <a:r>
              <a:rPr sz="2200" dirty="0">
                <a:latin typeface="Times New Roman"/>
                <a:cs typeface="Times New Roman"/>
              </a:rPr>
              <a:t>dos </a:t>
            </a:r>
            <a:r>
              <a:rPr sz="2200" spc="-10" dirty="0">
                <a:latin typeface="Times New Roman"/>
                <a:cs typeface="Times New Roman"/>
              </a:rPr>
              <a:t>limites </a:t>
            </a:r>
            <a:r>
              <a:rPr sz="2200" spc="5" dirty="0">
                <a:latin typeface="Times New Roman"/>
                <a:cs typeface="Times New Roman"/>
              </a:rPr>
              <a:t>(pode </a:t>
            </a:r>
            <a:r>
              <a:rPr sz="2200" spc="-5" dirty="0">
                <a:latin typeface="Times New Roman"/>
                <a:cs typeface="Times New Roman"/>
              </a:rPr>
              <a:t>ser </a:t>
            </a:r>
            <a:r>
              <a:rPr sz="2200" dirty="0">
                <a:latin typeface="Times New Roman"/>
                <a:cs typeface="Times New Roman"/>
              </a:rPr>
              <a:t>bom ou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ruim);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832526" marR="472463" indent="-315611"/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Distribuições </a:t>
            </a:r>
            <a:r>
              <a:rPr sz="2200" dirty="0">
                <a:latin typeface="Times New Roman"/>
                <a:cs typeface="Times New Roman"/>
              </a:rPr>
              <a:t>empíricas podem </a:t>
            </a:r>
            <a:r>
              <a:rPr sz="2200" spc="-5" dirty="0">
                <a:latin typeface="Times New Roman"/>
                <a:cs typeface="Times New Roman"/>
              </a:rPr>
              <a:t>ser usadas </a:t>
            </a:r>
            <a:r>
              <a:rPr sz="2200" dirty="0">
                <a:latin typeface="Times New Roman"/>
                <a:cs typeface="Times New Roman"/>
              </a:rPr>
              <a:t>intencionalmente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ou,  </a:t>
            </a:r>
            <a:r>
              <a:rPr sz="2200" spc="-10" dirty="0">
                <a:latin typeface="Times New Roman"/>
                <a:cs typeface="Times New Roman"/>
              </a:rPr>
              <a:t>quando </a:t>
            </a:r>
            <a:r>
              <a:rPr sz="2200" spc="-5" dirty="0">
                <a:latin typeface="Times New Roman"/>
                <a:cs typeface="Times New Roman"/>
              </a:rPr>
              <a:t>distribuições “teóricas” </a:t>
            </a:r>
            <a:r>
              <a:rPr sz="2200" spc="-25" dirty="0">
                <a:latin typeface="Times New Roman"/>
                <a:cs typeface="Times New Roman"/>
              </a:rPr>
              <a:t>tem </a:t>
            </a:r>
            <a:r>
              <a:rPr sz="2200" dirty="0">
                <a:latin typeface="Times New Roman"/>
                <a:cs typeface="Times New Roman"/>
              </a:rPr>
              <a:t>ajuste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pobre.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2469" y="691896"/>
            <a:ext cx="7847361" cy="451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5800" y="1208532"/>
            <a:ext cx="2793492" cy="438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67379" y="2211365"/>
            <a:ext cx="8287384" cy="49246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45" marR="864278" indent="-378479">
              <a:spcBef>
                <a:spcPts val="95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2651" spc="-30" dirty="0">
                <a:latin typeface="Times New Roman"/>
                <a:cs typeface="Times New Roman"/>
              </a:rPr>
              <a:t>Não </a:t>
            </a:r>
            <a:r>
              <a:rPr sz="2651" spc="-15" dirty="0">
                <a:latin typeface="Times New Roman"/>
                <a:cs typeface="Times New Roman"/>
              </a:rPr>
              <a:t>se </a:t>
            </a:r>
            <a:r>
              <a:rPr sz="2651" spc="-5" dirty="0">
                <a:latin typeface="Times New Roman"/>
                <a:cs typeface="Times New Roman"/>
              </a:rPr>
              <a:t>trata de </a:t>
            </a:r>
            <a:r>
              <a:rPr sz="2651" dirty="0">
                <a:latin typeface="Times New Roman"/>
                <a:cs typeface="Times New Roman"/>
              </a:rPr>
              <a:t>uma ciência exata </a:t>
            </a:r>
            <a:r>
              <a:rPr sz="2651" spc="-5" dirty="0">
                <a:latin typeface="Times New Roman"/>
                <a:cs typeface="Times New Roman"/>
              </a:rPr>
              <a:t>- </a:t>
            </a:r>
            <a:r>
              <a:rPr sz="2651" spc="-25" dirty="0">
                <a:latin typeface="Times New Roman"/>
                <a:cs typeface="Times New Roman"/>
              </a:rPr>
              <a:t>não </a:t>
            </a:r>
            <a:r>
              <a:rPr sz="2651" spc="5" dirty="0">
                <a:latin typeface="Times New Roman"/>
                <a:cs typeface="Times New Roman"/>
              </a:rPr>
              <a:t>tem </a:t>
            </a:r>
            <a:r>
              <a:rPr sz="2651" spc="-5" dirty="0">
                <a:latin typeface="Times New Roman"/>
                <a:cs typeface="Times New Roman"/>
              </a:rPr>
              <a:t>resposta  </a:t>
            </a:r>
            <a:r>
              <a:rPr sz="2651" spc="-15" dirty="0">
                <a:latin typeface="Times New Roman"/>
                <a:cs typeface="Times New Roman"/>
              </a:rPr>
              <a:t>“certa”;</a:t>
            </a:r>
            <a:endParaRPr sz="2651" dirty="0">
              <a:latin typeface="Times New Roman"/>
              <a:cs typeface="Times New Roman"/>
            </a:endParaRPr>
          </a:p>
          <a:p>
            <a:pPr marL="390545" indent="-378479">
              <a:spcBef>
                <a:spcPts val="625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2651" spc="-15" dirty="0">
                <a:latin typeface="Times New Roman"/>
                <a:cs typeface="Times New Roman"/>
              </a:rPr>
              <a:t>Considere </a:t>
            </a:r>
            <a:r>
              <a:rPr sz="2651" spc="-5" dirty="0">
                <a:latin typeface="Times New Roman"/>
                <a:cs typeface="Times New Roman"/>
              </a:rPr>
              <a:t>distribuições teóricas X</a:t>
            </a:r>
            <a:r>
              <a:rPr sz="2651" spc="30" dirty="0">
                <a:latin typeface="Times New Roman"/>
                <a:cs typeface="Times New Roman"/>
              </a:rPr>
              <a:t> </a:t>
            </a:r>
            <a:r>
              <a:rPr sz="2651" spc="-5" dirty="0">
                <a:latin typeface="Times New Roman"/>
                <a:cs typeface="Times New Roman"/>
              </a:rPr>
              <a:t>empíricas;</a:t>
            </a:r>
            <a:endParaRPr sz="2651" dirty="0">
              <a:latin typeface="Times New Roman"/>
              <a:cs typeface="Times New Roman"/>
            </a:endParaRPr>
          </a:p>
          <a:p>
            <a:pPr marL="390545" indent="-378479">
              <a:spcBef>
                <a:spcPts val="700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2651" spc="-15" dirty="0">
                <a:latin typeface="Times New Roman"/>
                <a:cs typeface="Times New Roman"/>
              </a:rPr>
              <a:t>Considere </a:t>
            </a:r>
            <a:r>
              <a:rPr sz="2651" spc="-5" dirty="0">
                <a:latin typeface="Times New Roman"/>
                <a:cs typeface="Times New Roman"/>
              </a:rPr>
              <a:t>os </a:t>
            </a:r>
            <a:r>
              <a:rPr sz="2651" dirty="0">
                <a:latin typeface="Times New Roman"/>
                <a:cs typeface="Times New Roman"/>
              </a:rPr>
              <a:t>limites </a:t>
            </a:r>
            <a:r>
              <a:rPr sz="2651" spc="-10" dirty="0">
                <a:latin typeface="Times New Roman"/>
                <a:cs typeface="Times New Roman"/>
              </a:rPr>
              <a:t>das</a:t>
            </a:r>
            <a:r>
              <a:rPr sz="2651" spc="5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distribuições</a:t>
            </a:r>
          </a:p>
          <a:p>
            <a:pPr marL="516916">
              <a:spcBef>
                <a:spcPts val="555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infinito </a:t>
            </a:r>
            <a:r>
              <a:rPr sz="2200" dirty="0">
                <a:latin typeface="Times New Roman"/>
                <a:cs typeface="Times New Roman"/>
              </a:rPr>
              <a:t>de ambos os </a:t>
            </a:r>
            <a:r>
              <a:rPr sz="2200" spc="-5" dirty="0">
                <a:latin typeface="Times New Roman"/>
                <a:cs typeface="Times New Roman"/>
              </a:rPr>
              <a:t>lados </a:t>
            </a:r>
            <a:r>
              <a:rPr sz="2200" dirty="0">
                <a:latin typeface="Times New Roman"/>
                <a:cs typeface="Times New Roman"/>
              </a:rPr>
              <a:t>(ex..</a:t>
            </a:r>
            <a:r>
              <a:rPr sz="2200" spc="-2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normal);</a:t>
            </a:r>
            <a:endParaRPr sz="2200" dirty="0">
              <a:latin typeface="Times New Roman"/>
              <a:cs typeface="Times New Roman"/>
            </a:endParaRPr>
          </a:p>
          <a:p>
            <a:pPr marL="516916">
              <a:spcBef>
                <a:spcPts val="530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positiva </a:t>
            </a:r>
            <a:r>
              <a:rPr sz="2200" dirty="0">
                <a:latin typeface="Times New Roman"/>
                <a:cs typeface="Times New Roman"/>
              </a:rPr>
              <a:t>(ex.. exponencial,</a:t>
            </a:r>
            <a:r>
              <a:rPr sz="2200" spc="-2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gamma);</a:t>
            </a:r>
          </a:p>
          <a:p>
            <a:pPr marL="516916">
              <a:spcBef>
                <a:spcPts val="525"/>
              </a:spcBef>
            </a:pPr>
            <a:r>
              <a:rPr sz="1550" spc="765" dirty="0">
                <a:solidFill>
                  <a:srgbClr val="6400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limitadas </a:t>
            </a:r>
            <a:r>
              <a:rPr sz="2200" dirty="0">
                <a:latin typeface="Times New Roman"/>
                <a:cs typeface="Times New Roman"/>
              </a:rPr>
              <a:t>(e.g., beta,</a:t>
            </a:r>
            <a:r>
              <a:rPr sz="2200" spc="-2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uniforme);</a:t>
            </a:r>
          </a:p>
          <a:p>
            <a:pPr marL="390545" marR="563273" indent="-378479">
              <a:spcBef>
                <a:spcPts val="620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2651" spc="-15" dirty="0">
                <a:latin typeface="Times New Roman"/>
                <a:cs typeface="Times New Roman"/>
              </a:rPr>
              <a:t>Considere </a:t>
            </a:r>
            <a:r>
              <a:rPr sz="2651" spc="-5" dirty="0">
                <a:latin typeface="Times New Roman"/>
                <a:cs typeface="Times New Roman"/>
              </a:rPr>
              <a:t>a facilidade </a:t>
            </a:r>
            <a:r>
              <a:rPr sz="2651" spc="-20" dirty="0">
                <a:latin typeface="Times New Roman"/>
                <a:cs typeface="Times New Roman"/>
              </a:rPr>
              <a:t>de </a:t>
            </a:r>
            <a:r>
              <a:rPr sz="2651" spc="-5" dirty="0">
                <a:latin typeface="Times New Roman"/>
                <a:cs typeface="Times New Roman"/>
              </a:rPr>
              <a:t>manipulação </a:t>
            </a:r>
            <a:r>
              <a:rPr sz="2651" spc="-15" dirty="0">
                <a:latin typeface="Times New Roman"/>
                <a:cs typeface="Times New Roman"/>
              </a:rPr>
              <a:t>dos </a:t>
            </a:r>
            <a:r>
              <a:rPr sz="2651" spc="-5" dirty="0">
                <a:latin typeface="Times New Roman"/>
                <a:cs typeface="Times New Roman"/>
              </a:rPr>
              <a:t>parâmetros  </a:t>
            </a:r>
            <a:r>
              <a:rPr sz="2651" spc="-15" dirty="0">
                <a:latin typeface="Times New Roman"/>
                <a:cs typeface="Times New Roman"/>
              </a:rPr>
              <a:t>afetando </a:t>
            </a:r>
            <a:r>
              <a:rPr sz="2651" spc="-5" dirty="0">
                <a:latin typeface="Times New Roman"/>
                <a:cs typeface="Times New Roman"/>
              </a:rPr>
              <a:t>médias e</a:t>
            </a:r>
            <a:r>
              <a:rPr sz="2651" spc="25" dirty="0">
                <a:latin typeface="Times New Roman"/>
                <a:cs typeface="Times New Roman"/>
              </a:rPr>
              <a:t> </a:t>
            </a:r>
            <a:r>
              <a:rPr sz="2651" spc="-5" dirty="0">
                <a:latin typeface="Times New Roman"/>
                <a:cs typeface="Times New Roman"/>
              </a:rPr>
              <a:t>variâncias;</a:t>
            </a:r>
            <a:endParaRPr sz="2651" dirty="0">
              <a:latin typeface="Times New Roman"/>
              <a:cs typeface="Times New Roman"/>
            </a:endParaRPr>
          </a:p>
          <a:p>
            <a:pPr marL="390545" indent="-378479">
              <a:spcBef>
                <a:spcPts val="620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2651" spc="-10" dirty="0">
                <a:latin typeface="Times New Roman"/>
                <a:cs typeface="Times New Roman"/>
              </a:rPr>
              <a:t>Possibilidade </a:t>
            </a:r>
            <a:r>
              <a:rPr sz="2651" spc="-5" dirty="0">
                <a:latin typeface="Times New Roman"/>
                <a:cs typeface="Times New Roman"/>
              </a:rPr>
              <a:t>de realização </a:t>
            </a:r>
            <a:r>
              <a:rPr sz="2651" spc="-20" dirty="0">
                <a:latin typeface="Times New Roman"/>
                <a:cs typeface="Times New Roman"/>
              </a:rPr>
              <a:t>de </a:t>
            </a:r>
            <a:r>
              <a:rPr sz="2651" spc="-15" dirty="0">
                <a:latin typeface="Times New Roman"/>
                <a:cs typeface="Times New Roman"/>
              </a:rPr>
              <a:t>análise </a:t>
            </a:r>
            <a:r>
              <a:rPr sz="2651" spc="-5" dirty="0">
                <a:latin typeface="Times New Roman"/>
                <a:cs typeface="Times New Roman"/>
              </a:rPr>
              <a:t>de</a:t>
            </a:r>
            <a:r>
              <a:rPr sz="2651" spc="110" dirty="0">
                <a:latin typeface="Times New Roman"/>
                <a:cs typeface="Times New Roman"/>
              </a:rPr>
              <a:t> </a:t>
            </a:r>
            <a:r>
              <a:rPr sz="2651" spc="-5" dirty="0">
                <a:latin typeface="Times New Roman"/>
                <a:cs typeface="Times New Roman"/>
              </a:rPr>
              <a:t>sensibilidade;</a:t>
            </a:r>
            <a:endParaRPr sz="2651" dirty="0">
              <a:latin typeface="Times New Roman"/>
              <a:cs typeface="Times New Roman"/>
            </a:endParaRPr>
          </a:p>
          <a:p>
            <a:pPr marL="390545" indent="-378479">
              <a:spcBef>
                <a:spcPts val="625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2651" spc="-20" dirty="0">
                <a:latin typeface="Times New Roman"/>
                <a:cs typeface="Times New Roman"/>
              </a:rPr>
              <a:t>Dados </a:t>
            </a:r>
            <a:r>
              <a:rPr sz="2651" spc="-5" dirty="0">
                <a:latin typeface="Times New Roman"/>
                <a:cs typeface="Times New Roman"/>
              </a:rPr>
              <a:t>multimodais, dados </a:t>
            </a:r>
            <a:r>
              <a:rPr sz="2651" dirty="0">
                <a:latin typeface="Times New Roman"/>
                <a:cs typeface="Times New Roman"/>
              </a:rPr>
              <a:t>fora </a:t>
            </a:r>
            <a:r>
              <a:rPr sz="2651" spc="-5" dirty="0">
                <a:latin typeface="Times New Roman"/>
                <a:cs typeface="Times New Roman"/>
              </a:rPr>
              <a:t>dos limites esperados,</a:t>
            </a:r>
            <a:r>
              <a:rPr sz="2651" spc="60" dirty="0">
                <a:latin typeface="Times New Roman"/>
                <a:cs typeface="Times New Roman"/>
              </a:rPr>
              <a:t> </a:t>
            </a:r>
            <a:r>
              <a:rPr sz="2651" spc="-10" dirty="0">
                <a:latin typeface="Times New Roman"/>
                <a:cs typeface="Times New Roman"/>
              </a:rPr>
              <a:t>etc..</a:t>
            </a:r>
            <a:endParaRPr sz="265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6992" y="1136904"/>
            <a:ext cx="8287512" cy="356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49025" y="2361426"/>
            <a:ext cx="7162800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45" marR="5081" indent="-378479" algn="just">
              <a:lnSpc>
                <a:spcPct val="99700"/>
              </a:lnSpc>
              <a:spcBef>
                <a:spcPts val="100"/>
              </a:spcBef>
              <a:buClr>
                <a:srgbClr val="FF0000"/>
              </a:buClr>
              <a:buSzPct val="62903"/>
              <a:buFont typeface="IPAPMincho"/>
              <a:buChar char="◆"/>
              <a:tabLst>
                <a:tab pos="391180" algn="l"/>
              </a:tabLst>
            </a:pPr>
            <a:r>
              <a:rPr sz="4000" b="1" i="1" spc="-10" dirty="0">
                <a:solidFill>
                  <a:srgbClr val="3364CC"/>
                </a:solidFill>
                <a:latin typeface="Times New Roman"/>
                <a:cs typeface="Times New Roman"/>
              </a:rPr>
              <a:t>Determinísticos: </a:t>
            </a:r>
            <a:r>
              <a:rPr sz="3600" spc="-5" dirty="0">
                <a:latin typeface="Times New Roman"/>
                <a:cs typeface="Times New Roman"/>
              </a:rPr>
              <a:t>valores fixos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13640" y="3157148"/>
            <a:ext cx="9094215" cy="2207014"/>
          </a:xfrm>
          <a:prstGeom prst="rect">
            <a:avLst/>
          </a:prstGeom>
          <a:solidFill>
            <a:srgbClr val="E1E1B6"/>
          </a:solidFill>
          <a:ln w="13715">
            <a:solidFill>
              <a:srgbClr val="000000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101605">
              <a:spcBef>
                <a:spcPts val="950"/>
              </a:spcBef>
              <a:tabLst>
                <a:tab pos="417216" algn="l"/>
              </a:tabLst>
            </a:pP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lang="pt-BR" sz="3200" spc="5" dirty="0">
                <a:latin typeface="Times New Roman"/>
                <a:cs typeface="Times New Roman"/>
              </a:rPr>
              <a:t>ú</a:t>
            </a:r>
            <a:r>
              <a:rPr sz="3200" spc="5" dirty="0">
                <a:latin typeface="Times New Roman"/>
                <a:cs typeface="Times New Roman"/>
              </a:rPr>
              <a:t>mero </a:t>
            </a:r>
            <a:r>
              <a:rPr sz="3200" spc="15" dirty="0">
                <a:latin typeface="Times New Roman"/>
                <a:cs typeface="Times New Roman"/>
              </a:rPr>
              <a:t>de unidades </a:t>
            </a:r>
            <a:r>
              <a:rPr sz="3200" spc="20" dirty="0">
                <a:latin typeface="Times New Roman"/>
                <a:cs typeface="Times New Roman"/>
              </a:rPr>
              <a:t>de um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recurso</a:t>
            </a:r>
            <a:endParaRPr sz="3200" dirty="0">
              <a:latin typeface="Times New Roman"/>
              <a:cs typeface="Times New Roman"/>
            </a:endParaRPr>
          </a:p>
          <a:p>
            <a:pPr marL="101605">
              <a:spcBef>
                <a:spcPts val="300"/>
              </a:spcBef>
              <a:tabLst>
                <a:tab pos="417216" algn="l"/>
              </a:tabLst>
            </a:pPr>
            <a:r>
              <a:rPr sz="3200" spc="15" dirty="0">
                <a:latin typeface="Times New Roman"/>
                <a:cs typeface="Times New Roman"/>
              </a:rPr>
              <a:t>Tempo de </a:t>
            </a:r>
            <a:r>
              <a:rPr sz="3200" spc="10" dirty="0">
                <a:latin typeface="Times New Roman"/>
                <a:cs typeface="Times New Roman"/>
              </a:rPr>
              <a:t>transferência </a:t>
            </a:r>
            <a:r>
              <a:rPr sz="3200" spc="5" dirty="0">
                <a:latin typeface="Times New Roman"/>
                <a:cs typeface="Times New Roman"/>
              </a:rPr>
              <a:t>de </a:t>
            </a:r>
            <a:r>
              <a:rPr sz="3200" spc="20" dirty="0">
                <a:latin typeface="Times New Roman"/>
                <a:cs typeface="Times New Roman"/>
              </a:rPr>
              <a:t>uma</a:t>
            </a:r>
            <a:r>
              <a:rPr sz="3200" spc="10" dirty="0">
                <a:latin typeface="Times New Roman"/>
                <a:cs typeface="Times New Roman"/>
              </a:rPr>
              <a:t> entidade</a:t>
            </a:r>
            <a:endParaRPr sz="3200" dirty="0">
              <a:latin typeface="Times New Roman"/>
              <a:cs typeface="Times New Roman"/>
            </a:endParaRPr>
          </a:p>
          <a:p>
            <a:pPr marL="101605">
              <a:spcBef>
                <a:spcPts val="290"/>
              </a:spcBef>
              <a:tabLst>
                <a:tab pos="417216" algn="l"/>
              </a:tabLst>
            </a:pPr>
            <a:r>
              <a:rPr sz="3200" spc="5" dirty="0">
                <a:latin typeface="Times New Roman"/>
                <a:cs typeface="Times New Roman"/>
              </a:rPr>
              <a:t>Tempos </a:t>
            </a:r>
            <a:r>
              <a:rPr sz="3200" spc="10" dirty="0">
                <a:latin typeface="Times New Roman"/>
                <a:cs typeface="Times New Roman"/>
              </a:rPr>
              <a:t>entre </a:t>
            </a:r>
            <a:r>
              <a:rPr sz="3200" spc="15" dirty="0">
                <a:latin typeface="Times New Roman"/>
                <a:cs typeface="Times New Roman"/>
              </a:rPr>
              <a:t>chegadas e tempos de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processamento</a:t>
            </a:r>
            <a:endParaRPr sz="3200" dirty="0">
              <a:latin typeface="Times New Roman"/>
              <a:cs typeface="Times New Roman"/>
            </a:endParaRPr>
          </a:p>
          <a:p>
            <a:pPr marL="101605">
              <a:spcBef>
                <a:spcPts val="300"/>
              </a:spcBef>
              <a:tabLst>
                <a:tab pos="417216" algn="l"/>
              </a:tabLst>
            </a:pPr>
            <a:r>
              <a:rPr sz="3200" spc="5" dirty="0">
                <a:latin typeface="Times New Roman"/>
                <a:cs typeface="Times New Roman"/>
              </a:rPr>
              <a:t>Dados </a:t>
            </a:r>
            <a:r>
              <a:rPr sz="3200" spc="15" dirty="0">
                <a:latin typeface="Times New Roman"/>
                <a:cs typeface="Times New Roman"/>
              </a:rPr>
              <a:t>que </a:t>
            </a:r>
            <a:r>
              <a:rPr sz="3200" spc="10" dirty="0">
                <a:latin typeface="Times New Roman"/>
                <a:cs typeface="Times New Roman"/>
              </a:rPr>
              <a:t>não apresentam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variações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9025" y="5499100"/>
            <a:ext cx="11125200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45" marR="5081" indent="-378479" algn="just">
              <a:lnSpc>
                <a:spcPct val="99700"/>
              </a:lnSpc>
              <a:spcBef>
                <a:spcPts val="100"/>
              </a:spcBef>
              <a:buClr>
                <a:srgbClr val="FF0000"/>
              </a:buClr>
              <a:buSzPct val="62903"/>
              <a:buFont typeface="IPAPMincho"/>
              <a:buChar char="◆"/>
              <a:tabLst>
                <a:tab pos="391180" algn="l"/>
              </a:tabLst>
            </a:pPr>
            <a:r>
              <a:rPr sz="4000" b="1" i="1" spc="-10" dirty="0">
                <a:solidFill>
                  <a:srgbClr val="3364CC"/>
                </a:solidFill>
                <a:latin typeface="Times New Roman"/>
                <a:cs typeface="Times New Roman"/>
              </a:rPr>
              <a:t>Estocásticos</a:t>
            </a:r>
            <a:r>
              <a:rPr sz="3600" spc="-10" dirty="0">
                <a:latin typeface="Times New Roman"/>
                <a:cs typeface="Times New Roman"/>
              </a:rPr>
              <a:t>: </a:t>
            </a:r>
            <a:r>
              <a:rPr sz="3600" spc="-15" dirty="0">
                <a:latin typeface="Times New Roman"/>
                <a:cs typeface="Times New Roman"/>
              </a:rPr>
              <a:t>modelagem </a:t>
            </a:r>
            <a:r>
              <a:rPr sz="3600" spc="-10" dirty="0">
                <a:latin typeface="Times New Roman"/>
                <a:cs typeface="Times New Roman"/>
              </a:rPr>
              <a:t>com </a:t>
            </a:r>
            <a:r>
              <a:rPr sz="3600" spc="-5" dirty="0">
                <a:latin typeface="Times New Roman"/>
                <a:cs typeface="Times New Roman"/>
              </a:rPr>
              <a:t>base </a:t>
            </a:r>
            <a:r>
              <a:rPr sz="3600" spc="-10" dirty="0">
                <a:latin typeface="Times New Roman"/>
                <a:cs typeface="Times New Roman"/>
              </a:rPr>
              <a:t>em </a:t>
            </a:r>
            <a:r>
              <a:rPr sz="3600" dirty="0">
                <a:latin typeface="Times New Roman"/>
                <a:cs typeface="Times New Roman"/>
              </a:rPr>
              <a:t>distribuições </a:t>
            </a:r>
            <a:r>
              <a:rPr sz="3600" spc="10" dirty="0">
                <a:latin typeface="Times New Roman"/>
                <a:cs typeface="Times New Roman"/>
              </a:rPr>
              <a:t>de </a:t>
            </a:r>
            <a:r>
              <a:rPr sz="3600" spc="68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probabilidades, </a:t>
            </a:r>
            <a:r>
              <a:rPr sz="3600" spc="-5" dirty="0">
                <a:latin typeface="Times New Roman"/>
                <a:cs typeface="Times New Roman"/>
              </a:rPr>
              <a:t>de onde os valores </a:t>
            </a:r>
            <a:r>
              <a:rPr sz="3600" dirty="0">
                <a:latin typeface="Times New Roman"/>
                <a:cs typeface="Times New Roman"/>
              </a:rPr>
              <a:t>são obtidos </a:t>
            </a:r>
            <a:r>
              <a:rPr sz="3600" spc="-5" dirty="0">
                <a:latin typeface="Times New Roman"/>
                <a:cs typeface="Times New Roman"/>
              </a:rPr>
              <a:t>(sorteios)  </a:t>
            </a:r>
            <a:r>
              <a:rPr sz="3600" spc="-25" dirty="0">
                <a:latin typeface="Times New Roman"/>
                <a:cs typeface="Times New Roman"/>
              </a:rPr>
              <a:t>para </a:t>
            </a:r>
            <a:r>
              <a:rPr sz="3600" spc="-5" dirty="0">
                <a:latin typeface="Times New Roman"/>
                <a:cs typeface="Times New Roman"/>
              </a:rPr>
              <a:t>dirigir a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simulação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6669" y="7404100"/>
            <a:ext cx="9709912" cy="2414764"/>
          </a:xfrm>
          <a:prstGeom prst="rect">
            <a:avLst/>
          </a:prstGeom>
          <a:solidFill>
            <a:srgbClr val="E1E1B6"/>
          </a:solidFill>
          <a:ln w="13715">
            <a:solidFill>
              <a:srgbClr val="000000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16511">
              <a:spcBef>
                <a:spcPts val="950"/>
              </a:spcBef>
              <a:tabLst>
                <a:tab pos="332122" algn="l"/>
              </a:tabLst>
            </a:pPr>
            <a:r>
              <a:rPr sz="3600" spc="5" dirty="0" err="1">
                <a:latin typeface="Times New Roman"/>
                <a:cs typeface="Times New Roman"/>
              </a:rPr>
              <a:t>Transferências</a:t>
            </a:r>
            <a:r>
              <a:rPr sz="3600" spc="5" dirty="0">
                <a:latin typeface="Times New Roman"/>
                <a:cs typeface="Times New Roman"/>
              </a:rPr>
              <a:t>, </a:t>
            </a:r>
            <a:r>
              <a:rPr sz="3600" spc="15" dirty="0">
                <a:latin typeface="Times New Roman"/>
                <a:cs typeface="Times New Roman"/>
              </a:rPr>
              <a:t>chegadas, processamentos, </a:t>
            </a:r>
            <a:r>
              <a:rPr sz="3600" spc="10" dirty="0">
                <a:latin typeface="Times New Roman"/>
                <a:cs typeface="Times New Roman"/>
              </a:rPr>
              <a:t>tempos, temperatura,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15" dirty="0">
                <a:latin typeface="Times New Roman"/>
                <a:cs typeface="Times New Roman"/>
              </a:rPr>
              <a:t>eventos</a:t>
            </a:r>
            <a:endParaRPr sz="3600" dirty="0">
              <a:latin typeface="Times New Roman"/>
              <a:cs typeface="Times New Roman"/>
            </a:endParaRPr>
          </a:p>
          <a:p>
            <a:pPr marL="16511">
              <a:spcBef>
                <a:spcPts val="290"/>
              </a:spcBef>
              <a:tabLst>
                <a:tab pos="332122" algn="l"/>
                <a:tab pos="2239122" algn="l"/>
              </a:tabLst>
            </a:pPr>
            <a:r>
              <a:rPr sz="3600" dirty="0">
                <a:latin typeface="Times New Roman"/>
                <a:cs typeface="Times New Roman"/>
              </a:rPr>
              <a:t>Que</a:t>
            </a:r>
            <a:r>
              <a:rPr sz="3600" spc="10" dirty="0">
                <a:latin typeface="Times New Roman"/>
                <a:cs typeface="Times New Roman"/>
              </a:rPr>
              <a:t> distribuição?	</a:t>
            </a:r>
            <a:r>
              <a:rPr sz="3600" spc="15" dirty="0">
                <a:latin typeface="Times New Roman"/>
                <a:cs typeface="Times New Roman"/>
              </a:rPr>
              <a:t>Que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10" dirty="0">
                <a:latin typeface="Times New Roman"/>
                <a:cs typeface="Times New Roman"/>
              </a:rPr>
              <a:t>parâmetros?</a:t>
            </a:r>
            <a:endParaRPr sz="3600" dirty="0">
              <a:latin typeface="Times New Roman"/>
              <a:cs typeface="Times New Roman"/>
            </a:endParaRPr>
          </a:p>
          <a:p>
            <a:pPr marL="16511">
              <a:spcBef>
                <a:spcPts val="300"/>
              </a:spcBef>
              <a:tabLst>
                <a:tab pos="332122" algn="l"/>
              </a:tabLst>
            </a:pPr>
            <a:r>
              <a:rPr sz="3600" spc="5" dirty="0" err="1">
                <a:latin typeface="Times New Roman"/>
                <a:cs typeface="Times New Roman"/>
              </a:rPr>
              <a:t>Implica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25" dirty="0">
                <a:latin typeface="Times New Roman"/>
                <a:cs typeface="Times New Roman"/>
              </a:rPr>
              <a:t>em </a:t>
            </a:r>
            <a:r>
              <a:rPr sz="3600" spc="10" dirty="0">
                <a:latin typeface="Times New Roman"/>
                <a:cs typeface="Times New Roman"/>
              </a:rPr>
              <a:t>resultados </a:t>
            </a:r>
            <a:r>
              <a:rPr sz="3600" spc="15" dirty="0">
                <a:latin typeface="Times New Roman"/>
                <a:cs typeface="Times New Roman"/>
              </a:rPr>
              <a:t>também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10" dirty="0">
                <a:latin typeface="Times New Roman"/>
                <a:cs typeface="Times New Roman"/>
              </a:rPr>
              <a:t>randômicos.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794669" y="3136899"/>
            <a:ext cx="10058400" cy="4275749"/>
            <a:chOff x="1591817" y="2180082"/>
            <a:chExt cx="8298180" cy="4046220"/>
          </a:xfrm>
        </p:grpSpPr>
        <p:sp>
          <p:nvSpPr>
            <p:cNvPr id="10" name="object 10"/>
            <p:cNvSpPr/>
            <p:nvPr/>
          </p:nvSpPr>
          <p:spPr>
            <a:xfrm>
              <a:off x="1597151" y="2185416"/>
              <a:ext cx="8289290" cy="4036060"/>
            </a:xfrm>
            <a:custGeom>
              <a:avLst/>
              <a:gdLst/>
              <a:ahLst/>
              <a:cxnLst/>
              <a:rect l="l" t="t" r="r" b="b"/>
              <a:pathLst>
                <a:path w="8289290" h="4036060">
                  <a:moveTo>
                    <a:pt x="0" y="4035552"/>
                  </a:moveTo>
                  <a:lnTo>
                    <a:pt x="0" y="0"/>
                  </a:lnTo>
                  <a:lnTo>
                    <a:pt x="8289035" y="0"/>
                  </a:lnTo>
                  <a:lnTo>
                    <a:pt x="8289035" y="4035552"/>
                  </a:lnTo>
                  <a:lnTo>
                    <a:pt x="0" y="4035552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97151" y="2185416"/>
              <a:ext cx="8288020" cy="4036060"/>
            </a:xfrm>
            <a:custGeom>
              <a:avLst/>
              <a:gdLst/>
              <a:ahLst/>
              <a:cxnLst/>
              <a:rect l="l" t="t" r="r" b="b"/>
              <a:pathLst>
                <a:path w="8288020" h="4036060">
                  <a:moveTo>
                    <a:pt x="0" y="0"/>
                  </a:moveTo>
                  <a:lnTo>
                    <a:pt x="0" y="4035552"/>
                  </a:lnTo>
                  <a:lnTo>
                    <a:pt x="8287511" y="4035552"/>
                  </a:lnTo>
                  <a:lnTo>
                    <a:pt x="8287511" y="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91799" y="3280750"/>
            <a:ext cx="9675341" cy="413189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90545" marR="60963" indent="-378479">
              <a:lnSpc>
                <a:spcPts val="2861"/>
              </a:lnSpc>
              <a:spcBef>
                <a:spcPts val="459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3200" spc="-10" dirty="0">
                <a:latin typeface="Times New Roman"/>
                <a:cs typeface="Times New Roman"/>
              </a:rPr>
              <a:t>Procedimento </a:t>
            </a:r>
            <a:r>
              <a:rPr sz="3200" spc="-5" dirty="0">
                <a:latin typeface="Times New Roman"/>
                <a:cs typeface="Times New Roman"/>
              </a:rPr>
              <a:t>inicial para </a:t>
            </a:r>
            <a:r>
              <a:rPr sz="3200" spc="-10" dirty="0">
                <a:latin typeface="Times New Roman"/>
                <a:cs typeface="Times New Roman"/>
              </a:rPr>
              <a:t>identificar </a:t>
            </a:r>
            <a:r>
              <a:rPr sz="3200" spc="-5" dirty="0">
                <a:latin typeface="Times New Roman"/>
                <a:cs typeface="Times New Roman"/>
              </a:rPr>
              <a:t>a distribuição de  </a:t>
            </a:r>
            <a:r>
              <a:rPr sz="3200" spc="-10" dirty="0">
                <a:latin typeface="Times New Roman"/>
                <a:cs typeface="Times New Roman"/>
              </a:rPr>
              <a:t>probabilidade </a:t>
            </a:r>
            <a:r>
              <a:rPr sz="3200" spc="-5" dirty="0">
                <a:latin typeface="Times New Roman"/>
                <a:cs typeface="Times New Roman"/>
              </a:rPr>
              <a:t>mais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adequada.</a:t>
            </a:r>
            <a:endParaRPr sz="3200" dirty="0">
              <a:latin typeface="Times New Roman"/>
              <a:cs typeface="Times New Roman"/>
            </a:endParaRPr>
          </a:p>
          <a:p>
            <a:pPr marL="390545" marR="5081" indent="-378479">
              <a:lnSpc>
                <a:spcPts val="2861"/>
              </a:lnSpc>
              <a:spcBef>
                <a:spcPts val="625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3200" spc="-25" dirty="0">
                <a:latin typeface="Times New Roman"/>
                <a:cs typeface="Times New Roman"/>
              </a:rPr>
              <a:t>Este </a:t>
            </a:r>
            <a:r>
              <a:rPr sz="3200" spc="-10" dirty="0">
                <a:latin typeface="Times New Roman"/>
                <a:cs typeface="Times New Roman"/>
              </a:rPr>
              <a:t>costuma </a:t>
            </a:r>
            <a:r>
              <a:rPr sz="3200" spc="-5" dirty="0">
                <a:latin typeface="Times New Roman"/>
                <a:cs typeface="Times New Roman"/>
              </a:rPr>
              <a:t>ser, também, o marco </a:t>
            </a:r>
            <a:r>
              <a:rPr sz="3200" spc="-10" dirty="0">
                <a:latin typeface="Times New Roman"/>
                <a:cs typeface="Times New Roman"/>
              </a:rPr>
              <a:t>inicial </a:t>
            </a:r>
            <a:r>
              <a:rPr sz="3200" spc="-5" dirty="0">
                <a:latin typeface="Times New Roman"/>
                <a:cs typeface="Times New Roman"/>
              </a:rPr>
              <a:t>dos  </a:t>
            </a:r>
            <a:r>
              <a:rPr sz="3200" spc="-15" dirty="0">
                <a:latin typeface="Times New Roman"/>
                <a:cs typeface="Times New Roman"/>
              </a:rPr>
              <a:t>problemas </a:t>
            </a:r>
            <a:r>
              <a:rPr sz="3200" spc="-5" dirty="0">
                <a:latin typeface="Times New Roman"/>
                <a:cs typeface="Times New Roman"/>
              </a:rPr>
              <a:t>que se enfrenta na modelagem </a:t>
            </a:r>
            <a:r>
              <a:rPr sz="3200" spc="-45" dirty="0">
                <a:latin typeface="Times New Roman"/>
                <a:cs typeface="Times New Roman"/>
              </a:rPr>
              <a:t>de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sistemas.</a:t>
            </a:r>
            <a:endParaRPr sz="3200" dirty="0">
              <a:latin typeface="Times New Roman"/>
              <a:cs typeface="Times New Roman"/>
            </a:endParaRPr>
          </a:p>
          <a:p>
            <a:pPr marL="859816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sz="3200" b="1" spc="-20" dirty="0" err="1">
                <a:solidFill>
                  <a:srgbClr val="CC3300"/>
                </a:solidFill>
                <a:latin typeface="Times New Roman"/>
                <a:cs typeface="Times New Roman"/>
              </a:rPr>
              <a:t>Os</a:t>
            </a:r>
            <a:r>
              <a:rPr sz="3200" b="1" spc="-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dados estão</a:t>
            </a:r>
            <a:r>
              <a:rPr sz="3200" b="1" spc="-4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disponíveis?</a:t>
            </a:r>
            <a:endParaRPr sz="3200" dirty="0">
              <a:latin typeface="Times New Roman"/>
              <a:cs typeface="Times New Roman"/>
            </a:endParaRPr>
          </a:p>
          <a:p>
            <a:pPr marL="859816" indent="-342900">
              <a:spcBef>
                <a:spcPts val="615"/>
              </a:spcBef>
              <a:buFont typeface="Arial" panose="020B0604020202020204" pitchFamily="34" charset="0"/>
              <a:buChar char="•"/>
            </a:pPr>
            <a:r>
              <a:rPr sz="3200" b="1" spc="-15" dirty="0">
                <a:solidFill>
                  <a:srgbClr val="CC3300"/>
                </a:solidFill>
                <a:latin typeface="Times New Roman"/>
                <a:cs typeface="Times New Roman"/>
              </a:rPr>
              <a:t>De </a:t>
            </a:r>
            <a:r>
              <a:rPr sz="320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que maneira </a:t>
            </a:r>
            <a:r>
              <a:rPr sz="320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estão</a:t>
            </a:r>
            <a:r>
              <a:rPr sz="3200" b="1" spc="-40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disponíveis?</a:t>
            </a:r>
            <a:endParaRPr sz="3200" dirty="0">
              <a:latin typeface="Times New Roman"/>
              <a:cs typeface="Times New Roman"/>
            </a:endParaRPr>
          </a:p>
          <a:p>
            <a:pPr marL="859816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3200" b="1" dirty="0">
                <a:solidFill>
                  <a:srgbClr val="CC3300"/>
                </a:solidFill>
                <a:latin typeface="Times New Roman"/>
                <a:cs typeface="Times New Roman"/>
              </a:rPr>
              <a:t>Como</a:t>
            </a:r>
            <a:r>
              <a:rPr sz="3200" b="1" spc="-4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coletá-los?</a:t>
            </a:r>
            <a:endParaRPr sz="3200" dirty="0">
              <a:latin typeface="Times New Roman"/>
              <a:cs typeface="Times New Roman"/>
            </a:endParaRPr>
          </a:p>
          <a:p>
            <a:pPr marL="859816" indent="-342900"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sz="3200" b="1" dirty="0">
                <a:solidFill>
                  <a:srgbClr val="CC3300"/>
                </a:solidFill>
                <a:latin typeface="Times New Roman"/>
                <a:cs typeface="Times New Roman"/>
              </a:rPr>
              <a:t>Como</a:t>
            </a:r>
            <a:r>
              <a:rPr sz="3200" b="1" spc="-4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analisá-los?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DC68BD-0E99-48A0-93A0-69F1B420EC78}"/>
              </a:ext>
            </a:extLst>
          </p:cNvPr>
          <p:cNvSpPr txBox="1"/>
          <p:nvPr/>
        </p:nvSpPr>
        <p:spPr>
          <a:xfrm>
            <a:off x="2226978" y="1155700"/>
            <a:ext cx="9317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Processo de Amostragem e Coleta de Dados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3420" y="705612"/>
            <a:ext cx="3011424" cy="341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2469" y="1184148"/>
            <a:ext cx="5291613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759358" y="3019809"/>
            <a:ext cx="7663180" cy="3880485"/>
            <a:chOff x="1977389" y="3019805"/>
            <a:chExt cx="7663180" cy="3880485"/>
          </a:xfrm>
        </p:grpSpPr>
        <p:sp>
          <p:nvSpPr>
            <p:cNvPr id="10" name="object 10"/>
            <p:cNvSpPr/>
            <p:nvPr/>
          </p:nvSpPr>
          <p:spPr>
            <a:xfrm>
              <a:off x="1984247" y="3026663"/>
              <a:ext cx="7649209" cy="3868420"/>
            </a:xfrm>
            <a:custGeom>
              <a:avLst/>
              <a:gdLst/>
              <a:ahLst/>
              <a:cxnLst/>
              <a:rect l="l" t="t" r="r" b="b"/>
              <a:pathLst>
                <a:path w="7649209" h="3868420">
                  <a:moveTo>
                    <a:pt x="0" y="3867912"/>
                  </a:moveTo>
                  <a:lnTo>
                    <a:pt x="0" y="0"/>
                  </a:lnTo>
                  <a:lnTo>
                    <a:pt x="7648956" y="0"/>
                  </a:lnTo>
                  <a:lnTo>
                    <a:pt x="7648956" y="3867912"/>
                  </a:lnTo>
                  <a:lnTo>
                    <a:pt x="0" y="3867912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84247" y="3026663"/>
              <a:ext cx="7649209" cy="3866515"/>
            </a:xfrm>
            <a:custGeom>
              <a:avLst/>
              <a:gdLst/>
              <a:ahLst/>
              <a:cxnLst/>
              <a:rect l="l" t="t" r="r" b="b"/>
              <a:pathLst>
                <a:path w="7649209" h="3866515">
                  <a:moveTo>
                    <a:pt x="0" y="0"/>
                  </a:moveTo>
                  <a:lnTo>
                    <a:pt x="0" y="3866388"/>
                  </a:lnTo>
                  <a:lnTo>
                    <a:pt x="7648956" y="3866388"/>
                  </a:lnTo>
                  <a:lnTo>
                    <a:pt x="7648956" y="0"/>
                  </a:lnTo>
                  <a:lnTo>
                    <a:pt x="0" y="0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51241" y="2173345"/>
            <a:ext cx="8071484" cy="4460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45" indent="-378479">
              <a:spcBef>
                <a:spcPts val="90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2651" spc="-15" dirty="0">
                <a:latin typeface="Times New Roman"/>
                <a:cs typeface="Times New Roman"/>
              </a:rPr>
              <a:t>Usando </a:t>
            </a:r>
            <a:r>
              <a:rPr sz="2651" spc="-5" dirty="0">
                <a:latin typeface="Times New Roman"/>
                <a:cs typeface="Times New Roman"/>
              </a:rPr>
              <a:t>dados </a:t>
            </a:r>
            <a:r>
              <a:rPr sz="3101" b="1" spc="-10" dirty="0">
                <a:latin typeface="Times New Roman"/>
                <a:cs typeface="Times New Roman"/>
              </a:rPr>
              <a:t>“</a:t>
            </a:r>
            <a:r>
              <a:rPr sz="3101" b="1" i="1" spc="-10" dirty="0">
                <a:latin typeface="Times New Roman"/>
                <a:cs typeface="Times New Roman"/>
              </a:rPr>
              <a:t>diretamente</a:t>
            </a:r>
            <a:r>
              <a:rPr sz="3101" b="1" spc="-10" dirty="0">
                <a:latin typeface="Times New Roman"/>
                <a:cs typeface="Times New Roman"/>
              </a:rPr>
              <a:t>” </a:t>
            </a:r>
            <a:r>
              <a:rPr sz="2651" spc="-30" dirty="0">
                <a:latin typeface="Times New Roman"/>
                <a:cs typeface="Times New Roman"/>
              </a:rPr>
              <a:t>na</a:t>
            </a:r>
            <a:r>
              <a:rPr sz="2651" spc="-45" dirty="0">
                <a:latin typeface="Times New Roman"/>
                <a:cs typeface="Times New Roman"/>
              </a:rPr>
              <a:t> </a:t>
            </a:r>
            <a:r>
              <a:rPr sz="2651" spc="-5" dirty="0">
                <a:latin typeface="Times New Roman"/>
                <a:cs typeface="Times New Roman"/>
              </a:rPr>
              <a:t>simulação</a:t>
            </a:r>
            <a:endParaRPr sz="2651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3050" dirty="0">
              <a:latin typeface="Times New Roman"/>
              <a:cs typeface="Times New Roman"/>
            </a:endParaRPr>
          </a:p>
          <a:p>
            <a:pPr marL="859180" marR="379749" indent="-342900">
              <a:lnSpc>
                <a:spcPct val="101200"/>
              </a:lnSpc>
              <a:buFont typeface="Arial" panose="020B0604020202020204" pitchFamily="34" charset="0"/>
              <a:buChar char="•"/>
            </a:pPr>
            <a:r>
              <a:rPr sz="2400" spc="-15" dirty="0" err="1">
                <a:latin typeface="Times New Roman"/>
                <a:cs typeface="Times New Roman"/>
              </a:rPr>
              <a:t>Os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dados </a:t>
            </a:r>
            <a:r>
              <a:rPr sz="2400" spc="10" dirty="0">
                <a:latin typeface="Times New Roman"/>
                <a:cs typeface="Times New Roman"/>
              </a:rPr>
              <a:t>são </a:t>
            </a:r>
            <a:r>
              <a:rPr sz="2850" b="1" dirty="0">
                <a:latin typeface="Times New Roman"/>
                <a:cs typeface="Times New Roman"/>
              </a:rPr>
              <a:t>lidos </a:t>
            </a:r>
            <a:r>
              <a:rPr sz="2850" b="1" spc="-5" dirty="0">
                <a:latin typeface="Times New Roman"/>
                <a:cs typeface="Times New Roman"/>
              </a:rPr>
              <a:t>de </a:t>
            </a:r>
            <a:r>
              <a:rPr sz="2850" b="1" spc="5" dirty="0">
                <a:latin typeface="Times New Roman"/>
                <a:cs typeface="Times New Roman"/>
              </a:rPr>
              <a:t>arquivos e usados  </a:t>
            </a:r>
            <a:r>
              <a:rPr sz="2850" b="1" dirty="0">
                <a:latin typeface="Times New Roman"/>
                <a:cs typeface="Times New Roman"/>
              </a:rPr>
              <a:t>diretamente </a:t>
            </a:r>
            <a:r>
              <a:rPr sz="2400" spc="-25" dirty="0">
                <a:latin typeface="Times New Roman"/>
                <a:cs typeface="Times New Roman"/>
              </a:rPr>
              <a:t>no </a:t>
            </a:r>
            <a:r>
              <a:rPr sz="2400" spc="10" dirty="0">
                <a:latin typeface="Times New Roman"/>
                <a:cs typeface="Times New Roman"/>
              </a:rPr>
              <a:t>modelo (chegadas, serviços, tipos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de  </a:t>
            </a:r>
            <a:r>
              <a:rPr sz="2400" dirty="0">
                <a:latin typeface="Times New Roman"/>
                <a:cs typeface="Times New Roman"/>
              </a:rPr>
              <a:t>entidades, </a:t>
            </a:r>
            <a:r>
              <a:rPr sz="2400" spc="10" dirty="0">
                <a:latin typeface="Times New Roman"/>
                <a:cs typeface="Times New Roman"/>
              </a:rPr>
              <a:t>tempos, temperaturas,</a:t>
            </a:r>
            <a:r>
              <a:rPr sz="2400" spc="5" dirty="0">
                <a:latin typeface="Times New Roman"/>
                <a:cs typeface="Times New Roman"/>
              </a:rPr>
              <a:t> etc.);</a:t>
            </a:r>
            <a:endParaRPr sz="2400" dirty="0">
              <a:latin typeface="Times New Roman"/>
              <a:cs typeface="Times New Roman"/>
            </a:endParaRPr>
          </a:p>
          <a:p>
            <a:pPr marL="859816" indent="-342900">
              <a:spcBef>
                <a:spcPts val="69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latin typeface="Times New Roman"/>
                <a:cs typeface="Times New Roman"/>
              </a:rPr>
              <a:t>Todos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spc="10" dirty="0">
                <a:latin typeface="Times New Roman"/>
                <a:cs typeface="Times New Roman"/>
              </a:rPr>
              <a:t>valores serão</a:t>
            </a:r>
            <a:r>
              <a:rPr sz="2400" spc="-4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</a:t>
            </a:r>
            <a:r>
              <a:rPr sz="2850" b="1" dirty="0">
                <a:latin typeface="Times New Roman"/>
                <a:cs typeface="Times New Roman"/>
              </a:rPr>
              <a:t>reais</a:t>
            </a:r>
            <a:r>
              <a:rPr sz="2400" dirty="0">
                <a:latin typeface="Times New Roman"/>
                <a:cs typeface="Times New Roman"/>
              </a:rPr>
              <a:t>”;</a:t>
            </a:r>
          </a:p>
          <a:p>
            <a:pPr marL="859816" indent="-342900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sz="2400" spc="-10" dirty="0" err="1">
                <a:latin typeface="Times New Roman"/>
                <a:cs typeface="Times New Roman"/>
              </a:rPr>
              <a:t>Não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haverão elementos </a:t>
            </a:r>
            <a:r>
              <a:rPr sz="2400" spc="5" dirty="0">
                <a:latin typeface="Times New Roman"/>
                <a:cs typeface="Times New Roman"/>
              </a:rPr>
              <a:t>diferentes </a:t>
            </a:r>
            <a:r>
              <a:rPr sz="2400" spc="10" dirty="0">
                <a:latin typeface="Times New Roman"/>
                <a:cs typeface="Times New Roman"/>
              </a:rPr>
              <a:t>dos </a:t>
            </a:r>
            <a:r>
              <a:rPr sz="2400" dirty="0">
                <a:latin typeface="Times New Roman"/>
                <a:cs typeface="Times New Roman"/>
              </a:rPr>
              <a:t>já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observados;</a:t>
            </a:r>
          </a:p>
          <a:p>
            <a:pPr marL="859180" marR="1050977" indent="-342900">
              <a:lnSpc>
                <a:spcPct val="100899"/>
              </a:lnSpc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sz="2400" dirty="0" err="1">
                <a:latin typeface="Times New Roman"/>
                <a:cs typeface="Times New Roman"/>
              </a:rPr>
              <a:t>Poderá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haver </a:t>
            </a:r>
            <a:r>
              <a:rPr sz="2400" spc="10" dirty="0">
                <a:latin typeface="Times New Roman"/>
                <a:cs typeface="Times New Roman"/>
              </a:rPr>
              <a:t>falta de </a:t>
            </a:r>
            <a:r>
              <a:rPr sz="2400" spc="15" dirty="0">
                <a:latin typeface="Times New Roman"/>
                <a:cs typeface="Times New Roman"/>
              </a:rPr>
              <a:t>dados </a:t>
            </a:r>
            <a:r>
              <a:rPr sz="2400" spc="10" dirty="0">
                <a:latin typeface="Times New Roman"/>
                <a:cs typeface="Times New Roman"/>
              </a:rPr>
              <a:t>para muitas </a:t>
            </a:r>
            <a:r>
              <a:rPr sz="2400" spc="25" dirty="0">
                <a:latin typeface="Times New Roman"/>
                <a:cs typeface="Times New Roman"/>
              </a:rPr>
              <a:t>ou </a:t>
            </a:r>
            <a:r>
              <a:rPr sz="2400" spc="15" dirty="0">
                <a:latin typeface="Times New Roman"/>
                <a:cs typeface="Times New Roman"/>
              </a:rPr>
              <a:t>longas  </a:t>
            </a:r>
            <a:r>
              <a:rPr sz="2400" spc="5" dirty="0">
                <a:latin typeface="Times New Roman"/>
                <a:cs typeface="Times New Roman"/>
              </a:rPr>
              <a:t>simulações;</a:t>
            </a:r>
            <a:endParaRPr sz="2400" dirty="0">
              <a:latin typeface="Times New Roman"/>
              <a:cs typeface="Times New Roman"/>
            </a:endParaRPr>
          </a:p>
          <a:p>
            <a:pPr marL="859816" indent="-342900"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sz="2400" dirty="0" err="1">
                <a:latin typeface="Times New Roman"/>
                <a:cs typeface="Times New Roman"/>
              </a:rPr>
              <a:t>Perda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de desempenho computacional </a:t>
            </a:r>
            <a:r>
              <a:rPr sz="2400" spc="5" dirty="0">
                <a:latin typeface="Times New Roman"/>
                <a:cs typeface="Times New Roman"/>
              </a:rPr>
              <a:t>(leitura </a:t>
            </a:r>
            <a:r>
              <a:rPr sz="2400" spc="10" dirty="0">
                <a:latin typeface="Times New Roman"/>
                <a:cs typeface="Times New Roman"/>
              </a:rPr>
              <a:t>de arquivos).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98963" y="21338"/>
            <a:ext cx="12801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3420" y="978408"/>
            <a:ext cx="4632960" cy="441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254916" y="2935989"/>
            <a:ext cx="8587740" cy="4133215"/>
            <a:chOff x="1472946" y="2935985"/>
            <a:chExt cx="8587740" cy="4133215"/>
          </a:xfrm>
        </p:grpSpPr>
        <p:sp>
          <p:nvSpPr>
            <p:cNvPr id="9" name="object 9"/>
            <p:cNvSpPr/>
            <p:nvPr/>
          </p:nvSpPr>
          <p:spPr>
            <a:xfrm>
              <a:off x="1479804" y="2942843"/>
              <a:ext cx="8574405" cy="4119879"/>
            </a:xfrm>
            <a:custGeom>
              <a:avLst/>
              <a:gdLst/>
              <a:ahLst/>
              <a:cxnLst/>
              <a:rect l="l" t="t" r="r" b="b"/>
              <a:pathLst>
                <a:path w="8574405" h="4119879">
                  <a:moveTo>
                    <a:pt x="0" y="4119372"/>
                  </a:moveTo>
                  <a:lnTo>
                    <a:pt x="0" y="0"/>
                  </a:lnTo>
                  <a:lnTo>
                    <a:pt x="8574024" y="0"/>
                  </a:lnTo>
                  <a:lnTo>
                    <a:pt x="8574024" y="4119372"/>
                  </a:lnTo>
                  <a:lnTo>
                    <a:pt x="0" y="4119372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79804" y="2942843"/>
              <a:ext cx="8574405" cy="4119879"/>
            </a:xfrm>
            <a:custGeom>
              <a:avLst/>
              <a:gdLst/>
              <a:ahLst/>
              <a:cxnLst/>
              <a:rect l="l" t="t" r="r" b="b"/>
              <a:pathLst>
                <a:path w="8574405" h="4119879">
                  <a:moveTo>
                    <a:pt x="0" y="0"/>
                  </a:moveTo>
                  <a:lnTo>
                    <a:pt x="0" y="4119372"/>
                  </a:lnTo>
                  <a:lnTo>
                    <a:pt x="8574024" y="4119372"/>
                  </a:lnTo>
                  <a:lnTo>
                    <a:pt x="8574024" y="0"/>
                  </a:lnTo>
                  <a:lnTo>
                    <a:pt x="0" y="0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46774" y="2136737"/>
            <a:ext cx="8924925" cy="48612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45" indent="-378479">
              <a:spcBef>
                <a:spcPts val="90"/>
              </a:spcBef>
              <a:buClr>
                <a:srgbClr val="FF0000"/>
              </a:buClr>
              <a:buSzPct val="66037"/>
              <a:buFont typeface="IPAPMincho"/>
              <a:buChar char="◆"/>
              <a:tabLst>
                <a:tab pos="390545" algn="l"/>
                <a:tab pos="391180" algn="l"/>
              </a:tabLst>
            </a:pPr>
            <a:r>
              <a:rPr sz="2651" spc="-5" dirty="0">
                <a:latin typeface="Times New Roman"/>
                <a:cs typeface="Times New Roman"/>
              </a:rPr>
              <a:t>Uso de </a:t>
            </a:r>
            <a:r>
              <a:rPr sz="3101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distribuições </a:t>
            </a:r>
            <a:r>
              <a:rPr sz="3101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3101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101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probabilidades</a:t>
            </a:r>
            <a:r>
              <a:rPr sz="2651" spc="-5" dirty="0">
                <a:latin typeface="Times New Roman"/>
                <a:cs typeface="Times New Roman"/>
              </a:rPr>
              <a:t>:</a:t>
            </a:r>
            <a:endParaRPr sz="2651" dirty="0">
              <a:latin typeface="Times New Roman"/>
              <a:cs typeface="Times New Roman"/>
            </a:endParaRPr>
          </a:p>
          <a:p>
            <a:pPr marL="516916">
              <a:lnSpc>
                <a:spcPts val="3296"/>
              </a:lnSpc>
              <a:spcBef>
                <a:spcPts val="2915"/>
              </a:spcBef>
            </a:pPr>
            <a:r>
              <a:rPr sz="2400" spc="-25" dirty="0" err="1">
                <a:latin typeface="Times New Roman"/>
                <a:cs typeface="Times New Roman"/>
              </a:rPr>
              <a:t>Os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dados </a:t>
            </a:r>
            <a:r>
              <a:rPr sz="2400" spc="5" dirty="0">
                <a:latin typeface="Times New Roman"/>
                <a:cs typeface="Times New Roman"/>
              </a:rPr>
              <a:t>serão </a:t>
            </a:r>
            <a:r>
              <a:rPr sz="2400" spc="10" dirty="0">
                <a:latin typeface="Times New Roman"/>
                <a:cs typeface="Times New Roman"/>
              </a:rPr>
              <a:t>gerados </a:t>
            </a:r>
            <a:r>
              <a:rPr sz="2850" b="1" spc="10" dirty="0">
                <a:latin typeface="Times New Roman"/>
                <a:cs typeface="Times New Roman"/>
              </a:rPr>
              <a:t>de </a:t>
            </a:r>
            <a:r>
              <a:rPr sz="2850" b="1" spc="20" dirty="0">
                <a:latin typeface="Times New Roman"/>
                <a:cs typeface="Times New Roman"/>
              </a:rPr>
              <a:t>acordo </a:t>
            </a:r>
            <a:r>
              <a:rPr sz="2850" b="1" spc="5" dirty="0">
                <a:latin typeface="Times New Roman"/>
                <a:cs typeface="Times New Roman"/>
              </a:rPr>
              <a:t>com a </a:t>
            </a:r>
            <a:r>
              <a:rPr sz="2850" b="1" spc="10" dirty="0">
                <a:latin typeface="Times New Roman"/>
                <a:cs typeface="Times New Roman"/>
              </a:rPr>
              <a:t>distribuição</a:t>
            </a:r>
            <a:endParaRPr sz="2850" dirty="0">
              <a:latin typeface="Times New Roman"/>
              <a:cs typeface="Times New Roman"/>
            </a:endParaRPr>
          </a:p>
          <a:p>
            <a:pPr marL="832526">
              <a:lnSpc>
                <a:spcPts val="2756"/>
              </a:lnSpc>
            </a:pPr>
            <a:r>
              <a:rPr sz="2400" dirty="0">
                <a:latin typeface="Times New Roman"/>
                <a:cs typeface="Times New Roman"/>
              </a:rPr>
              <a:t>adotada;</a:t>
            </a:r>
          </a:p>
          <a:p>
            <a:pPr marL="832526" marR="5081" indent="-315611">
              <a:lnSpc>
                <a:spcPts val="3000"/>
              </a:lnSpc>
              <a:spcBef>
                <a:spcPts val="405"/>
              </a:spcBef>
            </a:pPr>
            <a:r>
              <a:rPr sz="2400" spc="-25" dirty="0" err="1">
                <a:latin typeface="Times New Roman"/>
                <a:cs typeface="Times New Roman"/>
              </a:rPr>
              <a:t>Os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possíveis valores que a </a:t>
            </a:r>
            <a:r>
              <a:rPr sz="2400" spc="5" dirty="0">
                <a:latin typeface="Times New Roman"/>
                <a:cs typeface="Times New Roman"/>
              </a:rPr>
              <a:t>variável </a:t>
            </a:r>
            <a:r>
              <a:rPr sz="2400" spc="10" dirty="0">
                <a:latin typeface="Times New Roman"/>
                <a:cs typeface="Times New Roman"/>
              </a:rPr>
              <a:t>poderá </a:t>
            </a:r>
            <a:r>
              <a:rPr sz="2400" dirty="0">
                <a:latin typeface="Times New Roman"/>
                <a:cs typeface="Times New Roman"/>
              </a:rPr>
              <a:t>assumir </a:t>
            </a:r>
            <a:r>
              <a:rPr sz="2400" spc="10" dirty="0">
                <a:latin typeface="Times New Roman"/>
                <a:cs typeface="Times New Roman"/>
              </a:rPr>
              <a:t>estarão</a:t>
            </a:r>
            <a:r>
              <a:rPr sz="2400" spc="-3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dentro  </a:t>
            </a:r>
            <a:r>
              <a:rPr sz="2400" spc="10" dirty="0">
                <a:latin typeface="Times New Roman"/>
                <a:cs typeface="Times New Roman"/>
              </a:rPr>
              <a:t>da </a:t>
            </a:r>
            <a:r>
              <a:rPr sz="2850" b="1" spc="5" dirty="0">
                <a:latin typeface="Times New Roman"/>
                <a:cs typeface="Times New Roman"/>
              </a:rPr>
              <a:t>amplitude coberta </a:t>
            </a:r>
            <a:r>
              <a:rPr sz="2850" b="1" dirty="0">
                <a:latin typeface="Times New Roman"/>
                <a:cs typeface="Times New Roman"/>
              </a:rPr>
              <a:t>pela</a:t>
            </a:r>
            <a:r>
              <a:rPr sz="2850" b="1" spc="-10" dirty="0">
                <a:latin typeface="Times New Roman"/>
                <a:cs typeface="Times New Roman"/>
              </a:rPr>
              <a:t> </a:t>
            </a:r>
            <a:r>
              <a:rPr sz="2850" b="1" spc="5" dirty="0">
                <a:latin typeface="Times New Roman"/>
                <a:cs typeface="Times New Roman"/>
              </a:rPr>
              <a:t>distribuição</a:t>
            </a:r>
            <a:r>
              <a:rPr sz="2400" spc="5" dirty="0"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  <a:p>
            <a:pPr marL="832526" marR="79379" indent="-315611">
              <a:lnSpc>
                <a:spcPct val="91700"/>
              </a:lnSpc>
              <a:spcBef>
                <a:spcPts val="1290"/>
              </a:spcBef>
            </a:pPr>
            <a:r>
              <a:rPr sz="2850" b="1" spc="5" dirty="0">
                <a:latin typeface="Times New Roman"/>
                <a:cs typeface="Times New Roman"/>
              </a:rPr>
              <a:t>Outros </a:t>
            </a:r>
            <a:r>
              <a:rPr sz="2850" b="1" dirty="0">
                <a:latin typeface="Times New Roman"/>
                <a:cs typeface="Times New Roman"/>
              </a:rPr>
              <a:t>valores </a:t>
            </a:r>
            <a:r>
              <a:rPr sz="2400" spc="-5" dirty="0">
                <a:latin typeface="Times New Roman"/>
                <a:cs typeface="Times New Roman"/>
              </a:rPr>
              <a:t>além </a:t>
            </a:r>
            <a:r>
              <a:rPr sz="2400" spc="20" dirty="0">
                <a:latin typeface="Times New Roman"/>
                <a:cs typeface="Times New Roman"/>
              </a:rPr>
              <a:t>dos </a:t>
            </a:r>
            <a:r>
              <a:rPr sz="2400" spc="10" dirty="0">
                <a:latin typeface="Times New Roman"/>
                <a:cs typeface="Times New Roman"/>
              </a:rPr>
              <a:t>observados poderão </a:t>
            </a:r>
            <a:r>
              <a:rPr sz="2400" spc="15" dirty="0">
                <a:latin typeface="Times New Roman"/>
                <a:cs typeface="Times New Roman"/>
              </a:rPr>
              <a:t>ser </a:t>
            </a:r>
            <a:r>
              <a:rPr sz="2400" spc="5" dirty="0">
                <a:latin typeface="Times New Roman"/>
                <a:cs typeface="Times New Roman"/>
              </a:rPr>
              <a:t>empregados 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bom </a:t>
            </a:r>
            <a:r>
              <a:rPr sz="2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ou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ruim</a:t>
            </a:r>
            <a:r>
              <a:rPr sz="2400" b="1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?);</a:t>
            </a:r>
            <a:endParaRPr sz="2400" dirty="0">
              <a:latin typeface="Times New Roman"/>
              <a:cs typeface="Times New Roman"/>
            </a:endParaRPr>
          </a:p>
          <a:p>
            <a:pPr marL="832526" marR="339742" indent="-315611">
              <a:lnSpc>
                <a:spcPts val="2621"/>
              </a:lnSpc>
              <a:spcBef>
                <a:spcPts val="625"/>
              </a:spcBef>
            </a:pPr>
            <a:r>
              <a:rPr sz="2400" spc="20" dirty="0">
                <a:latin typeface="Times New Roman"/>
                <a:cs typeface="Times New Roman"/>
              </a:rPr>
              <a:t>A </a:t>
            </a:r>
            <a:r>
              <a:rPr sz="2400" spc="10" dirty="0">
                <a:latin typeface="Times New Roman"/>
                <a:cs typeface="Times New Roman"/>
              </a:rPr>
              <a:t>probabilidade de ocorrência de </a:t>
            </a:r>
            <a:r>
              <a:rPr sz="2400" dirty="0">
                <a:latin typeface="Times New Roman"/>
                <a:cs typeface="Times New Roman"/>
              </a:rPr>
              <a:t>qualquer </a:t>
            </a:r>
            <a:r>
              <a:rPr sz="2400" spc="15" dirty="0">
                <a:latin typeface="Times New Roman"/>
                <a:cs typeface="Times New Roman"/>
              </a:rPr>
              <a:t>valor no </a:t>
            </a:r>
            <a:r>
              <a:rPr sz="2400" spc="10" dirty="0">
                <a:latin typeface="Times New Roman"/>
                <a:cs typeface="Times New Roman"/>
              </a:rPr>
              <a:t>intervalo é  </a:t>
            </a:r>
            <a:r>
              <a:rPr sz="2400" spc="5" dirty="0">
                <a:latin typeface="Times New Roman"/>
                <a:cs typeface="Times New Roman"/>
              </a:rPr>
              <a:t>determinada </a:t>
            </a:r>
            <a:r>
              <a:rPr sz="2400" spc="10" dirty="0">
                <a:latin typeface="Times New Roman"/>
                <a:cs typeface="Times New Roman"/>
              </a:rPr>
              <a:t>pelo perfil </a:t>
            </a:r>
            <a:r>
              <a:rPr sz="2400" dirty="0">
                <a:latin typeface="Times New Roman"/>
                <a:cs typeface="Times New Roman"/>
              </a:rPr>
              <a:t>da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distribuição</a:t>
            </a:r>
            <a:endParaRPr sz="2400" dirty="0">
              <a:latin typeface="Times New Roman"/>
              <a:cs typeface="Times New Roman"/>
            </a:endParaRPr>
          </a:p>
          <a:p>
            <a:pPr marL="832526" marR="773469" indent="-315611">
              <a:lnSpc>
                <a:spcPts val="2630"/>
              </a:lnSpc>
              <a:spcBef>
                <a:spcPts val="560"/>
              </a:spcBef>
            </a:pPr>
            <a:r>
              <a:rPr sz="2400" spc="20" dirty="0">
                <a:latin typeface="Times New Roman"/>
                <a:cs typeface="Times New Roman"/>
              </a:rPr>
              <a:t>O</a:t>
            </a:r>
            <a:r>
              <a:rPr sz="2400" spc="-44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processo de </a:t>
            </a:r>
            <a:r>
              <a:rPr sz="2400" spc="5" dirty="0">
                <a:latin typeface="Times New Roman"/>
                <a:cs typeface="Times New Roman"/>
              </a:rPr>
              <a:t>aderência </a:t>
            </a:r>
            <a:r>
              <a:rPr sz="2400" spc="10" dirty="0">
                <a:latin typeface="Times New Roman"/>
                <a:cs typeface="Times New Roman"/>
              </a:rPr>
              <a:t>pode </a:t>
            </a:r>
            <a:r>
              <a:rPr sz="2400" spc="15" dirty="0">
                <a:latin typeface="Times New Roman"/>
                <a:cs typeface="Times New Roman"/>
              </a:rPr>
              <a:t>não </a:t>
            </a:r>
            <a:r>
              <a:rPr sz="2400" spc="-20" dirty="0">
                <a:latin typeface="Times New Roman"/>
                <a:cs typeface="Times New Roman"/>
              </a:rPr>
              <a:t>ser </a:t>
            </a:r>
            <a:r>
              <a:rPr sz="2400" spc="10" dirty="0">
                <a:latin typeface="Times New Roman"/>
                <a:cs typeface="Times New Roman"/>
              </a:rPr>
              <a:t>perfeito </a:t>
            </a:r>
            <a:r>
              <a:rPr sz="2400" spc="15" dirty="0">
                <a:latin typeface="Times New Roman"/>
                <a:cs typeface="Times New Roman"/>
              </a:rPr>
              <a:t>ou </a:t>
            </a:r>
            <a:r>
              <a:rPr sz="2400" spc="10" dirty="0">
                <a:latin typeface="Times New Roman"/>
                <a:cs typeface="Times New Roman"/>
              </a:rPr>
              <a:t>adequado  </a:t>
            </a:r>
            <a:r>
              <a:rPr sz="2400" dirty="0">
                <a:latin typeface="Times New Roman"/>
                <a:cs typeface="Times New Roman"/>
              </a:rPr>
              <a:t>(problema </a:t>
            </a:r>
            <a:r>
              <a:rPr sz="2400" spc="10" dirty="0">
                <a:latin typeface="Times New Roman"/>
                <a:cs typeface="Times New Roman"/>
              </a:rPr>
              <a:t>de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validação).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4512</Words>
  <Application>Microsoft Office PowerPoint</Application>
  <PresentationFormat>Personalizar</PresentationFormat>
  <Paragraphs>979</Paragraphs>
  <Slides>55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IPAPMincho</vt:lpstr>
      <vt:lpstr>Times New Roman</vt:lpstr>
      <vt:lpstr>Tema do Office</vt:lpstr>
      <vt:lpstr>Análise e Tratamento de Dados para Simulação de Sistemas </vt:lpstr>
      <vt:lpstr>Apresentação do PowerPoint</vt:lpstr>
      <vt:lpstr>Modelar computacionalmente um sistema do mundo real  significa criar uma espécie de analogia digital deste  sistema, que possua a capacidade de se comportar de maneira semelhante ao sistema original de tal  forma que, ao interagir com o usuário, permita a este a  realização de experimentos com a intenção final de  um maior entendimento e compreensão do sistema real  por meio da inferência estatística.</vt:lpstr>
      <vt:lpstr>Para que um modelo possa criar uma história artificial do sistema real, é fundamental que este traga consigo a  possibilidade de apresentar até mesmo um  comportamento estocástico, à semelhança da  grande maioria dos sistemas.    Em modelos voltados à simulação, este objetivo é  alcançado pela utilização de distribuições de  probabilidades como forma de representar a multiplicidade de ocorrências de eventos aleatórios.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Relação entre Tamanho da Amostra e a  Variável Tempos Entre Chegadas (TECc)</vt:lpstr>
      <vt:lpstr>Apresentação do PowerPoint</vt:lpstr>
      <vt:lpstr>Apresentação do PowerPoint</vt:lpstr>
      <vt:lpstr>Apresentação do PowerPoint</vt:lpstr>
      <vt:lpstr>Representação Gráfica</vt:lpstr>
      <vt:lpstr>Representação Gráfica</vt:lpstr>
      <vt:lpstr>Representação Gráfica</vt:lpstr>
      <vt:lpstr>Representação Gráfica</vt:lpstr>
      <vt:lpstr>Medidas Descritivas e Medidas de Dispersão</vt:lpstr>
      <vt:lpstr>Apresentação do PowerPoint</vt:lpstr>
      <vt:lpstr>Principais Distribuições Contínuas</vt:lpstr>
      <vt:lpstr>Principais Distribuições Discretas</vt:lpstr>
      <vt:lpstr>Estimação de Parâmetros</vt:lpstr>
      <vt:lpstr>Estimação de Parâmetros</vt:lpstr>
      <vt:lpstr>Apresentação do PowerPoint</vt:lpstr>
      <vt:lpstr>Testes de Aderência</vt:lpstr>
      <vt:lpstr>Testes de Aderência</vt:lpstr>
      <vt:lpstr>Testes de Aderência</vt:lpstr>
      <vt:lpstr>Teste Chi-quadrado</vt:lpstr>
      <vt:lpstr>Teste Chi-quadrado...</vt:lpstr>
      <vt:lpstr>Teste Chi-quadrado - Exemplo</vt:lpstr>
      <vt:lpstr>Teste Chi-quadrado - Exemplo</vt:lpstr>
      <vt:lpstr>Teste Chi-quadrado - Exemplo</vt:lpstr>
      <vt:lpstr>Teste Chi-quadrado - Exemplo</vt:lpstr>
      <vt:lpstr>Teste Kolmogorov-Smirnov</vt:lpstr>
      <vt:lpstr>Teste Kolmogorov-Smirnov - Exemplo</vt:lpstr>
      <vt:lpstr>Teste Kolmogorov-Smirnov - Exemplo</vt:lpstr>
      <vt:lpstr>Teste Kolmogorov-Smirnov - Exemplo</vt:lpstr>
      <vt:lpstr>Apresentação do PowerPoint</vt:lpstr>
      <vt:lpstr>Apresentação do PowerPoint</vt:lpstr>
      <vt:lpstr>Input</vt:lpstr>
      <vt:lpstr>Fit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 Trat. Dados Simulacao.pdf</dc:title>
  <dc:creator>paulo</dc:creator>
  <cp:lastModifiedBy>Paulo Roberto Oliveira Valim</cp:lastModifiedBy>
  <cp:revision>8</cp:revision>
  <dcterms:created xsi:type="dcterms:W3CDTF">2020-10-02T19:33:35Z</dcterms:created>
  <dcterms:modified xsi:type="dcterms:W3CDTF">2020-10-02T21:25:00Z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2020-04-22T00:00:00Z</vt:filetime>
  </property>
  <property fmtid="{D5CDD505-2E9C-101B-9397-08002B2CF9AE}" pid="3" name="LastSaved">
    <vt:filetime>2020-10-02T00:00:00Z</vt:filetime>
  </property>
</Properties>
</file>