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5" r:id="rId28"/>
    <p:sldId id="286" r:id="rId29"/>
    <p:sldId id="282" r:id="rId30"/>
    <p:sldId id="283" r:id="rId31"/>
    <p:sldId id="284" r:id="rId32"/>
    <p:sldId id="287" r:id="rId3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3"/>
    <p:restoredTop sz="93690"/>
  </p:normalViewPr>
  <p:slideViewPr>
    <p:cSldViewPr>
      <p:cViewPr varScale="1">
        <p:scale>
          <a:sx n="119" d="100"/>
          <a:sy n="119" d="100"/>
        </p:scale>
        <p:origin x="1840" y="176"/>
      </p:cViewPr>
      <p:guideLst>
        <p:guide orient="horz" pos="2160"/>
        <p:guide pos="2880"/>
      </p:guideLst>
    </p:cSldViewPr>
  </p:slideViewPr>
  <p:outlineViewPr>
    <p:cViewPr varScale="1">
      <p:scale>
        <a:sx n="20" d="100"/>
        <a:sy n="20" d="100"/>
      </p:scale>
      <p:origin x="0" y="-633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90E60B8A-451D-C94D-B8C9-33AA03154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A5680277-BC5A-FA42-9F3B-9A666A54DC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F5B5F12-31C4-E44C-A06B-B5ACB05A290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66D907A-12A5-CF4F-90AC-5E68CF29EA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DA45AB5F-7D64-5D4C-90F0-8D6E362633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EB7DFA4E-C395-9245-BB31-22AB845E2F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088B2A2-B707-5546-8377-FCFDAA4BCA9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7849FA8F-B183-A348-81B7-86CFC4EA13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0BDA624-070C-5240-8B43-185F59DAC3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75C945F4-2B79-D748-BF18-50618D2185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CF529AD-BC5A-6E48-A768-CAD64291DF9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23DDE9A6-4549-744C-B72A-B86BF7A079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B3D9F5E-BAAD-AC42-9F6B-7AE3D0330E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F39B7F07-CFA1-6C42-B69C-44E71ED89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2088117-E7A1-C94C-888C-9BB645080B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165A11F8-DC49-0E40-83CB-7CF7234452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9851664-D70A-2D41-80EA-10B883A06A1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E2CAA260-3FEF-464A-ACB4-AF3FEAF3A0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51D4E0D9-1B3C-9F49-B74D-64E4F4C895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991665AF-43E4-C246-BB79-832386339F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992A20C-ACB2-CB41-B97A-9383BBE80ED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EBD96AAA-6F35-EB40-A014-5217007ADA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0FB2F17-B018-FA46-8CAF-C8943EDA08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842E635D-9B59-5D4D-88FD-C9E60DF9AB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271DA6B-7A89-DB4C-8694-A28CC89289E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EE45F196-7A20-F040-882C-9C4E57B8A7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C635B71-5F97-1C4B-AA13-90A7E63CF57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483BCB4D-E093-F445-B973-D77860FC2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40713F5-A38D-9D49-8884-AB33808850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E5E95032-585D-DF4D-8E5E-F2C9A7B953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313BD85E-015C-1446-9665-8C4FB11A6A5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C83F7774-B333-B847-8D5B-3D0E756980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337826C-CC09-E84C-B843-0B3FFA94B0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id="{11EF3692-A9EC-EB4E-9A08-ACF55E46F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0087AB8-44E4-F043-84B5-86F6C4A727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00541899-EBF7-734E-9CDE-3EE9808CD2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5E973A1-D69A-F34B-9FB7-41EB510A59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id="{699413C3-FE08-D148-9441-E77E6204B4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C390288-5DA9-0942-9037-EE70EEB99C3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>
            <a:extLst>
              <a:ext uri="{FF2B5EF4-FFF2-40B4-BE49-F238E27FC236}">
                <a16:creationId xmlns:a16="http://schemas.microsoft.com/office/drawing/2014/main" id="{C4C2E36F-3581-EE4D-8DAD-1BBA14385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8E31B01-4863-D04D-BA81-556551FD4AE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>
            <a:extLst>
              <a:ext uri="{FF2B5EF4-FFF2-40B4-BE49-F238E27FC236}">
                <a16:creationId xmlns:a16="http://schemas.microsoft.com/office/drawing/2014/main" id="{2A9ECA78-BFA8-6548-99D3-294FA88823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2B13750C-5DB2-D24D-A335-9C06997D0D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>
            <a:extLst>
              <a:ext uri="{FF2B5EF4-FFF2-40B4-BE49-F238E27FC236}">
                <a16:creationId xmlns:a16="http://schemas.microsoft.com/office/drawing/2014/main" id="{279904DE-05AF-3E4C-BE1F-146D6B889D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7F3237F-B858-BB4D-8E6B-984C7053586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>
            <a:extLst>
              <a:ext uri="{FF2B5EF4-FFF2-40B4-BE49-F238E27FC236}">
                <a16:creationId xmlns:a16="http://schemas.microsoft.com/office/drawing/2014/main" id="{3177DA8E-D7B0-8C42-98F2-A037D076D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831F277-F5C8-AB4B-87B7-D799564D1D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595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AE3FD3AC-76D1-1C40-A0E1-EF009193B7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2CB837C-052E-8A4C-B446-B39A0743B0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>
            <a:extLst>
              <a:ext uri="{FF2B5EF4-FFF2-40B4-BE49-F238E27FC236}">
                <a16:creationId xmlns:a16="http://schemas.microsoft.com/office/drawing/2014/main" id="{6ED4B724-8C4D-1240-91FF-9BB17BB60F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B6B5B329-2995-8746-BE93-53838F2FFC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03908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>
            <a:extLst>
              <a:ext uri="{FF2B5EF4-FFF2-40B4-BE49-F238E27FC236}">
                <a16:creationId xmlns:a16="http://schemas.microsoft.com/office/drawing/2014/main" id="{6D300C62-7FC6-604E-A078-64DF7BB95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418F6CC7-0549-5145-9FCB-7ABEB54BC0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56755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>
            <a:extLst>
              <a:ext uri="{FF2B5EF4-FFF2-40B4-BE49-F238E27FC236}">
                <a16:creationId xmlns:a16="http://schemas.microsoft.com/office/drawing/2014/main" id="{D6E90DE4-0885-1341-BE2D-5AB603D3AC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F3048063-E1EC-4341-9703-FD1763EB671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8445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0DC46644-3219-F044-8EBC-D4868B55E9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E8142B1-E19F-7640-BF55-C39C502270E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B4613B5E-81D9-3A47-8B84-5260A7C18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C01CBCC-B193-EA4E-ABAC-D7E99A8D1E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46745658-42E0-7148-8DA4-E475CB085C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A17B9B2-9F69-BF41-9045-5E68C43D65F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519FC5CA-9D01-724E-B081-912F906F15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D673BD3-4EF7-7B46-9A3A-66298EF637C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4EAF41AB-5168-9A4F-A150-E7DD808C3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EFB5C05-DF12-3643-86DD-36BF1E6451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ACD93EF0-E3A4-B047-9B59-A813AEAC7D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E5EB73B-AD3C-B840-86A4-D965EBC848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3503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160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266700"/>
            <a:ext cx="2055813" cy="5599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019800" cy="5599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61960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0813" cy="646113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54789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0813" cy="646113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960813" cy="44942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3962400" cy="44942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8678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1604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5614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960813" cy="4494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371600"/>
            <a:ext cx="3962400" cy="4494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983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5305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830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98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54266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5280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">
            <a:extLst>
              <a:ext uri="{FF2B5EF4-FFF2-40B4-BE49-F238E27FC236}">
                <a16:creationId xmlns:a16="http://schemas.microsoft.com/office/drawing/2014/main" id="{10E269C1-9B1F-7F49-BC4B-D1572AF8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027" name="AutoShape 2">
            <a:extLst>
              <a:ext uri="{FF2B5EF4-FFF2-40B4-BE49-F238E27FC236}">
                <a16:creationId xmlns:a16="http://schemas.microsoft.com/office/drawing/2014/main" id="{84060DCD-C210-6945-82F0-3AED6FAA3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6248400"/>
            <a:ext cx="236220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028" name="Line 3">
            <a:extLst>
              <a:ext uri="{FF2B5EF4-FFF2-40B4-BE49-F238E27FC236}">
                <a16:creationId xmlns:a16="http://schemas.microsoft.com/office/drawing/2014/main" id="{28691543-A113-604B-8C4A-EBDB78391D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8" y="990600"/>
            <a:ext cx="8024812" cy="1588"/>
          </a:xfrm>
          <a:prstGeom prst="line">
            <a:avLst/>
          </a:prstGeom>
          <a:noFill/>
          <a:ln w="5076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9" name="AutoShape 4">
            <a:extLst>
              <a:ext uri="{FF2B5EF4-FFF2-40B4-BE49-F238E27FC236}">
                <a16:creationId xmlns:a16="http://schemas.microsoft.com/office/drawing/2014/main" id="{47B66F45-37E0-1F43-82F8-540C576E4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938" y="6499225"/>
            <a:ext cx="409575" cy="274638"/>
          </a:xfrm>
          <a:prstGeom prst="roundRect">
            <a:avLst>
              <a:gd name="adj" fmla="val 5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160" tIns="46080" rIns="92160" bIns="4608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95000"/>
              </a:lnSpc>
              <a:buClr>
                <a:srgbClr val="081D58"/>
              </a:buClr>
              <a:buSzPct val="100000"/>
              <a:buFont typeface="Times New Roman" panose="02020603050405020304" pitchFamily="18" charset="0"/>
              <a:buNone/>
              <a:defRPr/>
            </a:pPr>
            <a:fld id="{BE774EA0-3905-9D45-9654-453E12C6679B}" type="slidenum">
              <a:rPr lang="en-GB" altLang="pt-BR" sz="1200" smtClean="0">
                <a:solidFill>
                  <a:srgbClr val="081D58"/>
                </a:solidFill>
              </a:rPr>
              <a:pPr algn="r">
                <a:lnSpc>
                  <a:spcPct val="95000"/>
                </a:lnSpc>
                <a:buClr>
                  <a:srgbClr val="081D58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‹nº›</a:t>
            </a:fld>
            <a:endParaRPr lang="en-GB" altLang="pt-BR" sz="1200">
              <a:solidFill>
                <a:srgbClr val="081D58"/>
              </a:solidFill>
            </a:endParaRPr>
          </a:p>
        </p:txBody>
      </p:sp>
      <p:sp>
        <p:nvSpPr>
          <p:cNvPr id="1030" name="Line 5">
            <a:extLst>
              <a:ext uri="{FF2B5EF4-FFF2-40B4-BE49-F238E27FC236}">
                <a16:creationId xmlns:a16="http://schemas.microsoft.com/office/drawing/2014/main" id="{ECA6E4E8-58E8-C24E-82C5-137E551C0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88" y="6400800"/>
            <a:ext cx="8456612" cy="1588"/>
          </a:xfrm>
          <a:prstGeom prst="line">
            <a:avLst/>
          </a:prstGeom>
          <a:noFill/>
          <a:ln w="5076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CFB2E198-8669-DF4E-8229-22F6D141A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81763"/>
            <a:ext cx="480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160" tIns="46080" rIns="92160" bIns="4608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5000"/>
              </a:lnSpc>
              <a:buClr>
                <a:srgbClr val="081D58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pt-BR" sz="1200">
                <a:solidFill>
                  <a:srgbClr val="081D58"/>
                </a:solidFill>
              </a:rPr>
              <a:t>Simulação Discreta de Sistemas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C15C8F4D-FF46-6F47-8F2C-6411D6F9A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0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title text format</a:t>
            </a:r>
          </a:p>
        </p:txBody>
      </p:sp>
      <p:sp>
        <p:nvSpPr>
          <p:cNvPr id="1033" name="Rectangle 8">
            <a:extLst>
              <a:ext uri="{FF2B5EF4-FFF2-40B4-BE49-F238E27FC236}">
                <a16:creationId xmlns:a16="http://schemas.microsoft.com/office/drawing/2014/main" id="{89C30E77-8922-E949-A2CA-DE0D545C3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075613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outline text format</a:t>
            </a:r>
          </a:p>
          <a:p>
            <a:pPr lvl="1"/>
            <a:r>
              <a:rPr lang="en-GB" altLang="pt-BR"/>
              <a:t>Second Outline Level</a:t>
            </a:r>
          </a:p>
          <a:p>
            <a:pPr lvl="2"/>
            <a:r>
              <a:rPr lang="en-GB" altLang="pt-BR"/>
              <a:t>Third Outline Level</a:t>
            </a:r>
          </a:p>
          <a:p>
            <a:pPr lvl="3"/>
            <a:r>
              <a:rPr lang="en-GB" altLang="pt-BR"/>
              <a:t>Fourth Outline Level</a:t>
            </a:r>
          </a:p>
          <a:p>
            <a:pPr lvl="4"/>
            <a:r>
              <a:rPr lang="en-GB" altLang="pt-BR"/>
              <a:t>Fifth Outline Level</a:t>
            </a:r>
          </a:p>
          <a:p>
            <a:pPr lvl="4"/>
            <a:r>
              <a:rPr lang="en-GB" altLang="pt-BR"/>
              <a:t>Sixth Outline Level</a:t>
            </a:r>
          </a:p>
          <a:p>
            <a:pPr lvl="4"/>
            <a:r>
              <a:rPr lang="en-GB" altLang="pt-BR"/>
              <a:t>Seventh Outline Level</a:t>
            </a:r>
          </a:p>
          <a:p>
            <a:pPr lvl="4"/>
            <a:r>
              <a:rPr lang="en-GB" altLang="pt-BR"/>
              <a:t>Eighth Outline Level</a:t>
            </a:r>
          </a:p>
          <a:p>
            <a:pPr lvl="4"/>
            <a:r>
              <a:rPr lang="en-GB" altLang="pt-BR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81D58"/>
        </a:buClr>
        <a:buSzPct val="100000"/>
        <a:buFont typeface="Times New Roman" panose="02020603050405020304" pitchFamily="18" charset="0"/>
        <a:defRPr sz="3600" b="1">
          <a:solidFill>
            <a:srgbClr val="081D58"/>
          </a:solidFill>
          <a:latin typeface="+mj-lt"/>
          <a:ea typeface="ＭＳ Ｐゴシック" charset="0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81D58"/>
        </a:buClr>
        <a:buSzPct val="100000"/>
        <a:buFont typeface="Times New Roman" panose="02020603050405020304" pitchFamily="18" charset="0"/>
        <a:defRPr sz="3600" b="1">
          <a:solidFill>
            <a:srgbClr val="081D58"/>
          </a:solidFill>
          <a:latin typeface="Times New Roman" pitchFamily="16" charset="0"/>
          <a:ea typeface="ＭＳ Ｐゴシック" charset="0"/>
          <a:cs typeface="Lucida Sans Unicode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81D58"/>
        </a:buClr>
        <a:buSzPct val="100000"/>
        <a:buFont typeface="Times New Roman" panose="02020603050405020304" pitchFamily="18" charset="0"/>
        <a:defRPr sz="3600" b="1">
          <a:solidFill>
            <a:srgbClr val="081D58"/>
          </a:solidFill>
          <a:latin typeface="Times New Roman" pitchFamily="16" charset="0"/>
          <a:ea typeface="ＭＳ Ｐゴシック" charset="0"/>
          <a:cs typeface="Lucida Sans Unicode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81D58"/>
        </a:buClr>
        <a:buSzPct val="100000"/>
        <a:buFont typeface="Times New Roman" panose="02020603050405020304" pitchFamily="18" charset="0"/>
        <a:defRPr sz="3600" b="1">
          <a:solidFill>
            <a:srgbClr val="081D58"/>
          </a:solidFill>
          <a:latin typeface="Times New Roman" pitchFamily="16" charset="0"/>
          <a:ea typeface="ＭＳ Ｐゴシック" charset="0"/>
          <a:cs typeface="Lucida Sans Unicode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81D58"/>
        </a:buClr>
        <a:buSzPct val="100000"/>
        <a:buFont typeface="Times New Roman" panose="02020603050405020304" pitchFamily="18" charset="0"/>
        <a:defRPr sz="3600" b="1">
          <a:solidFill>
            <a:srgbClr val="081D58"/>
          </a:solidFill>
          <a:latin typeface="Times New Roman" pitchFamily="16" charset="0"/>
          <a:ea typeface="ＭＳ Ｐゴシック" charset="0"/>
          <a:cs typeface="Lucida Sans Unicode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81D58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81D58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81D58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81D58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9pPr>
    </p:titleStyle>
    <p:bodyStyle>
      <a:lvl1pPr marL="341313" indent="-341313" algn="just" defTabSz="457200" rtl="0" eaLnBrk="0" fontAlgn="base" hangingPunct="0">
        <a:spcBef>
          <a:spcPts val="700"/>
        </a:spcBef>
        <a:spcAft>
          <a:spcPts val="700"/>
        </a:spcAft>
        <a:buClr>
          <a:srgbClr val="063DE8"/>
        </a:buClr>
        <a:buSzPct val="75000"/>
        <a:buFont typeface="Monotype Sorts" pitchFamily="2" charset="2"/>
        <a:buChar char=""/>
        <a:defRPr sz="28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41363" indent="-284163" algn="just" defTabSz="457200" rtl="0" eaLnBrk="0" fontAlgn="base" hangingPunct="0">
        <a:spcBef>
          <a:spcPts val="600"/>
        </a:spcBef>
        <a:spcAft>
          <a:spcPts val="600"/>
        </a:spcAft>
        <a:buClr>
          <a:srgbClr val="FF0000"/>
        </a:buClr>
        <a:buSzPct val="75000"/>
        <a:buFont typeface="Wingdings" pitchFamily="2" charset="2"/>
        <a:buChar char=""/>
        <a:defRPr sz="2400">
          <a:solidFill>
            <a:srgbClr val="000000"/>
          </a:solidFill>
          <a:latin typeface="+mn-lt"/>
          <a:ea typeface="Lucida Sans Unicode" charset="0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Lucida Sans Unicode" charset="0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Lucida Sans Unicode" charset="0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Lucida Sans Unicode" charset="0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e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8D6C1694-1B14-EC42-A9E2-4506D30F8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7772400" cy="762000"/>
          </a:xfrm>
          <a:solidFill>
            <a:srgbClr val="FF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5000"/>
              </a:lnSpc>
              <a:buClr>
                <a:srgbClr val="0000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>
                <a:solidFill>
                  <a:srgbClr val="000099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COMO FUNCIONA A SIMULAÇÃO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75BDECE1-7909-244C-8E4E-FCAFFFCD810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827088" y="3581400"/>
            <a:ext cx="7489825" cy="688975"/>
          </a:xfrm>
          <a:solidFill>
            <a:srgbClr val="F9FAD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457200" lvl="1" indent="0" algn="l" eaLnBrk="1" hangingPunct="1">
              <a:lnSpc>
                <a:spcPct val="95000"/>
              </a:lnSpc>
              <a:spcBef>
                <a:spcPts val="900"/>
              </a:spcBef>
              <a:spcAft>
                <a:spcPts val="900"/>
              </a:spcAft>
              <a:buFont typeface="Wingdings" pitchFamily="2" charset="2"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GB" altLang="pt-BR" sz="3600" b="1" i="1" dirty="0" err="1">
                <a:solidFill>
                  <a:srgbClr val="081D58"/>
                </a:solidFill>
                <a:latin typeface="Myfont" panose="02000503000000000000" pitchFamily="2" charset="0"/>
                <a:ea typeface="Lucida Sans Unicode" panose="020B0602030504020204" pitchFamily="34" charset="0"/>
              </a:rPr>
              <a:t>Capítulo</a:t>
            </a:r>
            <a:r>
              <a:rPr lang="en-GB" altLang="pt-BR" sz="3600" b="1" i="1" dirty="0">
                <a:solidFill>
                  <a:srgbClr val="081D58"/>
                </a:solidFill>
                <a:latin typeface="Myfont" panose="02000503000000000000" pitchFamily="2" charset="0"/>
                <a:ea typeface="Lucida Sans Unicode" panose="020B0602030504020204" pitchFamily="34" charset="0"/>
              </a:rPr>
              <a:t> 2 – </a:t>
            </a:r>
            <a:r>
              <a:rPr lang="en-GB" altLang="pt-BR" sz="3600" b="1" i="1" dirty="0" err="1">
                <a:solidFill>
                  <a:srgbClr val="081D58"/>
                </a:solidFill>
                <a:latin typeface="Myfont" panose="02000503000000000000" pitchFamily="2" charset="0"/>
                <a:ea typeface="Lucida Sans Unicode" panose="020B0602030504020204" pitchFamily="34" charset="0"/>
              </a:rPr>
              <a:t>Parte</a:t>
            </a:r>
            <a:r>
              <a:rPr lang="en-GB" altLang="pt-BR" sz="3600" b="1" i="1" dirty="0">
                <a:solidFill>
                  <a:srgbClr val="081D58"/>
                </a:solidFill>
                <a:latin typeface="Myfont" panose="02000503000000000000" pitchFamily="2" charset="0"/>
                <a:ea typeface="Lucida Sans Unicode" panose="020B0602030504020204" pitchFamily="34" charset="0"/>
              </a:rPr>
              <a:t> A</a:t>
            </a:r>
          </a:p>
        </p:txBody>
      </p:sp>
      <p:grpSp>
        <p:nvGrpSpPr>
          <p:cNvPr id="3075" name="Group 3">
            <a:extLst>
              <a:ext uri="{FF2B5EF4-FFF2-40B4-BE49-F238E27FC236}">
                <a16:creationId xmlns:a16="http://schemas.microsoft.com/office/drawing/2014/main" id="{12A235B2-26D0-6F4B-A739-BBFC7157FE50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562600"/>
            <a:ext cx="6403975" cy="665163"/>
            <a:chOff x="912" y="3504"/>
            <a:chExt cx="4034" cy="419"/>
          </a:xfrm>
        </p:grpSpPr>
        <p:sp>
          <p:nvSpPr>
            <p:cNvPr id="3076" name="AutoShape 4">
              <a:extLst>
                <a:ext uri="{FF2B5EF4-FFF2-40B4-BE49-F238E27FC236}">
                  <a16:creationId xmlns:a16="http://schemas.microsoft.com/office/drawing/2014/main" id="{60DD5B00-53CA-8045-8E7A-C1B69D042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504"/>
              <a:ext cx="4035" cy="420"/>
            </a:xfrm>
            <a:prstGeom prst="roundRect">
              <a:avLst>
                <a:gd name="adj" fmla="val 236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  <p:grpSp>
          <p:nvGrpSpPr>
            <p:cNvPr id="3077" name="Group 5">
              <a:extLst>
                <a:ext uri="{FF2B5EF4-FFF2-40B4-BE49-F238E27FC236}">
                  <a16:creationId xmlns:a16="http://schemas.microsoft.com/office/drawing/2014/main" id="{AD17553C-AB91-5C45-9165-57632D848D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3504"/>
              <a:ext cx="4033" cy="418"/>
              <a:chOff x="912" y="3504"/>
              <a:chExt cx="4033" cy="418"/>
            </a:xfrm>
          </p:grpSpPr>
          <p:sp>
            <p:nvSpPr>
              <p:cNvPr id="3078" name="AutoShape 6">
                <a:extLst>
                  <a:ext uri="{FF2B5EF4-FFF2-40B4-BE49-F238E27FC236}">
                    <a16:creationId xmlns:a16="http://schemas.microsoft.com/office/drawing/2014/main" id="{D470FEFB-5A27-1C4A-B9B4-0C4C8DCA0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504"/>
                <a:ext cx="4034" cy="419"/>
              </a:xfrm>
              <a:prstGeom prst="roundRect">
                <a:avLst>
                  <a:gd name="adj" fmla="val 236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079" name="Group 7">
                <a:extLst>
                  <a:ext uri="{FF2B5EF4-FFF2-40B4-BE49-F238E27FC236}">
                    <a16:creationId xmlns:a16="http://schemas.microsoft.com/office/drawing/2014/main" id="{ED7B433F-ED5C-C443-87A3-7EBC652B11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3504"/>
                <a:ext cx="4033" cy="418"/>
                <a:chOff x="912" y="3504"/>
                <a:chExt cx="4033" cy="418"/>
              </a:xfrm>
            </p:grpSpPr>
            <p:sp>
              <p:nvSpPr>
                <p:cNvPr id="3080" name="AutoShape 8">
                  <a:extLst>
                    <a:ext uri="{FF2B5EF4-FFF2-40B4-BE49-F238E27FC236}">
                      <a16:creationId xmlns:a16="http://schemas.microsoft.com/office/drawing/2014/main" id="{A66C09BB-5364-7644-A583-B71941B73E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3504"/>
                  <a:ext cx="4034" cy="419"/>
                </a:xfrm>
                <a:prstGeom prst="roundRect">
                  <a:avLst>
                    <a:gd name="adj" fmla="val 23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just">
                    <a:spcBef>
                      <a:spcPts val="700"/>
                    </a:spcBef>
                    <a:spcAft>
                      <a:spcPts val="700"/>
                    </a:spcAft>
                    <a:buClr>
                      <a:srgbClr val="063DE8"/>
                    </a:buClr>
                    <a:buSzPct val="75000"/>
                    <a:buFont typeface="Monotype Sorts" pitchFamily="2" charset="2"/>
                    <a:buChar char=""/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  <a:cs typeface="Lucida Sans Unicode" panose="020B0602030504020204" pitchFamily="34" charset="0"/>
                    </a:defRPr>
                  </a:lvl1pPr>
                  <a:lvl2pPr marL="742950" indent="-285750" algn="just"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F0000"/>
                    </a:buClr>
                    <a:buSzPct val="75000"/>
                    <a:buFont typeface="Wingdings" pitchFamily="2" charset="2"/>
                    <a:buChar char=""/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•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–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•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•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•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•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•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algn="l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pt-BR" altLang="pt-BR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81" name="AutoShape 9">
                  <a:extLst>
                    <a:ext uri="{FF2B5EF4-FFF2-40B4-BE49-F238E27FC236}">
                      <a16:creationId xmlns:a16="http://schemas.microsoft.com/office/drawing/2014/main" id="{632EB55B-A360-2E46-BAF3-824E151B0A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3504"/>
                  <a:ext cx="4034" cy="419"/>
                </a:xfrm>
                <a:prstGeom prst="roundRect">
                  <a:avLst>
                    <a:gd name="adj" fmla="val 23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just">
                    <a:spcBef>
                      <a:spcPts val="700"/>
                    </a:spcBef>
                    <a:spcAft>
                      <a:spcPts val="700"/>
                    </a:spcAft>
                    <a:buClr>
                      <a:srgbClr val="063DE8"/>
                    </a:buClr>
                    <a:buSzPct val="75000"/>
                    <a:buFont typeface="Monotype Sorts" pitchFamily="2" charset="2"/>
                    <a:buChar char="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  <a:cs typeface="Lucida Sans Unicode" panose="020B0602030504020204" pitchFamily="34" charset="0"/>
                    </a:defRPr>
                  </a:lvl1pPr>
                  <a:lvl2pPr marL="742950" indent="-285750" algn="just"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F0000"/>
                    </a:buClr>
                    <a:buSzPct val="75000"/>
                    <a:buFont typeface="Wingdings" pitchFamily="2" charset="2"/>
                    <a:buChar char="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pt-BR" sz="2200">
                      <a:solidFill>
                        <a:schemeClr val="tx1"/>
                      </a:solidFill>
                    </a:rPr>
                    <a:t>Transparências geradas da obra do Prof. Paulo J. Freitas, </a:t>
                  </a:r>
                </a:p>
                <a:p>
                  <a:pPr algn="ctr" eaLnBrk="1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ja-JP" altLang="en-GB" sz="2200">
                      <a:solidFill>
                        <a:schemeClr val="tx1"/>
                      </a:solidFill>
                    </a:rPr>
                    <a:t>“</a:t>
                  </a:r>
                  <a:r>
                    <a:rPr lang="en-GB" altLang="ja-JP" sz="2200">
                      <a:solidFill>
                        <a:schemeClr val="tx1"/>
                      </a:solidFill>
                    </a:rPr>
                    <a:t>Introdução à Modelagem e Simulação de Sistemas</a:t>
                  </a:r>
                  <a:r>
                    <a:rPr lang="ja-JP" altLang="en-GB" sz="2200">
                      <a:solidFill>
                        <a:schemeClr val="tx1"/>
                      </a:solidFill>
                    </a:rPr>
                    <a:t>”</a:t>
                  </a:r>
                  <a:r>
                    <a:rPr lang="en-GB" altLang="ja-JP" sz="2200">
                      <a:solidFill>
                        <a:schemeClr val="tx1"/>
                      </a:solidFill>
                    </a:rPr>
                    <a:t>.</a:t>
                  </a:r>
                  <a:endParaRPr lang="en-GB" altLang="pt-BR" sz="220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54010FD3-5D51-6F4A-B7FE-517214495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>
                <a:latin typeface="Myfont" panose="02000503000000000000" pitchFamily="2" charset="0"/>
                <a:ea typeface="ＭＳ Ｐゴシック" panose="020B0600070205080204" pitchFamily="34" charset="-128"/>
              </a:rPr>
              <a:t>Constatação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B6BA4A6-6EBE-F849-8220-71EF0AC1A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2667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>
                <a:latin typeface="Myfont" panose="02000503000000000000" pitchFamily="2" charset="0"/>
                <a:ea typeface="ＭＳ Ｐゴシック" panose="020B0600070205080204" pitchFamily="34" charset="-128"/>
              </a:rPr>
              <a:t>Observa-se que uma vez realizado um tratamento mais acurado sobre as variáveis aleatórias envolvidas no problema, é possível incorporar seu comportamento ao modelo, fazendo com que este tenha mais aderência ao sistema real.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940E53A8-08C4-284E-914C-C321E1086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>
                <a:latin typeface="Myfont" panose="02000503000000000000" pitchFamily="2" charset="0"/>
                <a:ea typeface="ＭＳ Ｐゴシック" panose="020B0600070205080204" pitchFamily="34" charset="-128"/>
              </a:rPr>
              <a:t>Dúvidas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3597D57-7A05-E44C-BA35-B74F3C8D3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267200"/>
          </a:xfrm>
        </p:spPr>
        <p:txBody>
          <a:bodyPr/>
          <a:lstStyle/>
          <a:p>
            <a:pPr algn="l" ea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>
                <a:solidFill>
                  <a:srgbClr val="FF0000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É possível tirar conclusões definitivas sobre o comportamento deste sistema com os elementos calculados?</a:t>
            </a: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 </a:t>
            </a:r>
          </a:p>
          <a:p>
            <a:pPr algn="l" eaLnBrk="1" hangingPunct="1"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>
                <a:solidFill>
                  <a:srgbClr val="FF0000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Será que os resultados obtidos são decorrentes da própria natureza do sistema simulado ou foram provocados pelo modelo e pelos processos envolvidos na execução da simulação?</a:t>
            </a: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 </a:t>
            </a:r>
          </a:p>
          <a:p>
            <a:pPr lvl="1" algn="ctr" eaLnBrk="1" hangingPunct="1">
              <a:spcBef>
                <a:spcPts val="500"/>
              </a:spcBef>
              <a:spcAft>
                <a:spcPts val="5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>
                <a:latin typeface="Myfont" panose="02000503000000000000" pitchFamily="2" charset="0"/>
                <a:ea typeface="Lucida Sans Unicode" panose="020B0602030504020204" pitchFamily="34" charset="0"/>
              </a:rPr>
              <a:t>Lembre-se que geramos, </a:t>
            </a:r>
            <a:r>
              <a:rPr lang="en-GB" altLang="pt-BR" sz="2800">
                <a:solidFill>
                  <a:srgbClr val="154DE9"/>
                </a:solidFill>
                <a:latin typeface="Myfont" panose="02000503000000000000" pitchFamily="2" charset="0"/>
                <a:ea typeface="Lucida Sans Unicode" panose="020B0602030504020204" pitchFamily="34" charset="0"/>
              </a:rPr>
              <a:t>por sorteio</a:t>
            </a:r>
            <a:r>
              <a:rPr lang="en-GB" altLang="pt-BR" sz="2000">
                <a:latin typeface="Myfont" panose="02000503000000000000" pitchFamily="2" charset="0"/>
                <a:ea typeface="Lucida Sans Unicode" panose="020B0602030504020204" pitchFamily="34" charset="0"/>
              </a:rPr>
              <a:t>, valores das variáveis aleatórias relativas aos tempos entre chegadas de carros e os tempos de serviços.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000">
              <a:latin typeface="Myfont" panose="02000503000000000000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3549836E-50F0-9A4D-A5A2-8676EF57C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>
                <a:latin typeface="Myfont" panose="02000503000000000000" pitchFamily="2" charset="0"/>
                <a:ea typeface="ＭＳ Ｐゴシック" panose="020B0600070205080204" pitchFamily="34" charset="-128"/>
              </a:rPr>
              <a:t>Dúvidas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ABE1E08-8EAB-FE4D-87CC-F4135DD69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497388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>
                <a:solidFill>
                  <a:srgbClr val="FF0000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A resposta é não.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>
                <a:latin typeface="Myfont" panose="02000503000000000000" pitchFamily="2" charset="0"/>
                <a:ea typeface="ＭＳ Ｐゴシック" panose="020B0600070205080204" pitchFamily="34" charset="-128"/>
              </a:rPr>
              <a:t>Não se pode tirar conclusões definitivas sobre o comportamento deste sistema apenas com os resultados obtidos. São pelo menos dois os motivos que levam a não confiar cegamente nestes resultados. 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 b="1">
                <a:solidFill>
                  <a:srgbClr val="008000"/>
                </a:solidFill>
                <a:latin typeface="Myfont" panose="02000503000000000000" pitchFamily="2" charset="0"/>
                <a:ea typeface="Lucida Sans Unicode" panose="020B0602030504020204" pitchFamily="34" charset="0"/>
              </a:rPr>
              <a:t>Os valores obtidos nesta simulação dependem dos valores aleatórios sorteados. Fossem outros os valores sorteados e os resultados seriam diferentes. 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 b="1">
                <a:solidFill>
                  <a:srgbClr val="008000"/>
                </a:solidFill>
                <a:latin typeface="Myfont" panose="02000503000000000000" pitchFamily="2" charset="0"/>
                <a:ea typeface="Lucida Sans Unicode" panose="020B0602030504020204" pitchFamily="34" charset="0"/>
              </a:rPr>
              <a:t>É o pequeno número de elementos amostrados para que se possa chegar a conclusões definitivas.</a:t>
            </a:r>
            <a:r>
              <a:rPr lang="en-GB" altLang="pt-BR" sz="2000">
                <a:solidFill>
                  <a:srgbClr val="00DFCA"/>
                </a:solidFill>
                <a:latin typeface="Myfont" panose="02000503000000000000" pitchFamily="2" charset="0"/>
                <a:ea typeface="Lucida Sans Unicode" panose="020B0602030504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>
                <a:latin typeface="Myfont" panose="02000503000000000000" pitchFamily="2" charset="0"/>
                <a:ea typeface="ＭＳ Ｐゴシック" panose="020B0600070205080204" pitchFamily="34" charset="-128"/>
              </a:rPr>
              <a:t>Estes problemas são, no entanto, </a:t>
            </a:r>
            <a:r>
              <a:rPr lang="en-GB" altLang="pt-BR" sz="2000">
                <a:solidFill>
                  <a:srgbClr val="154DE9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contornáveis</a:t>
            </a:r>
            <a:r>
              <a:rPr lang="en-GB" altLang="pt-BR" sz="2000">
                <a:latin typeface="Myfont" panose="02000503000000000000" pitchFamily="2" charset="0"/>
                <a:ea typeface="ＭＳ Ｐゴシック" panose="020B0600070205080204" pitchFamily="34" charset="-128"/>
              </a:rPr>
              <a:t>.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70B2D19E-97D7-2C4E-87EC-1941290A8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>
                <a:latin typeface="Myfont" panose="02000503000000000000" pitchFamily="2" charset="0"/>
                <a:ea typeface="ＭＳ Ｐゴシック" panose="020B0600070205080204" pitchFamily="34" charset="-128"/>
              </a:rPr>
              <a:t>Tratamento dos Resultados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9913469-7BBD-954A-9E23-A0098432E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O primeiro problema pode ser resolvido pela aplicação de métodos que permitam </a:t>
            </a:r>
            <a:r>
              <a:rPr lang="en-GB" altLang="pt-BR" sz="2400">
                <a:solidFill>
                  <a:srgbClr val="154DE9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controlar a variabilidade </a:t>
            </a: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dos procedimentos utilizados.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>
              <a:latin typeface="Myfont" panose="02000503000000000000" pitchFamily="2" charset="0"/>
              <a:ea typeface="Lucida Sans Unicode" panose="020B0602030504020204" pitchFamily="34" charset="0"/>
            </a:endParaRP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>
                <a:latin typeface="Myfont" panose="02000503000000000000" pitchFamily="2" charset="0"/>
                <a:ea typeface="Lucida Sans Unicode" panose="020B0602030504020204" pitchFamily="34" charset="0"/>
              </a:rPr>
              <a:t>É preciso ter certeza de que a solução encontrada não é apenas resultante de uma </a:t>
            </a:r>
            <a:r>
              <a:rPr lang="en-GB" altLang="pt-BR">
                <a:solidFill>
                  <a:srgbClr val="FF0000"/>
                </a:solidFill>
                <a:latin typeface="Myfont" panose="02000503000000000000" pitchFamily="2" charset="0"/>
                <a:ea typeface="Lucida Sans Unicode" panose="020B0602030504020204" pitchFamily="34" charset="0"/>
              </a:rPr>
              <a:t>grande coincidência</a:t>
            </a:r>
            <a:r>
              <a:rPr lang="en-GB" altLang="pt-BR">
                <a:latin typeface="Myfont" panose="02000503000000000000" pitchFamily="2" charset="0"/>
                <a:ea typeface="Lucida Sans Unicode" panose="020B0602030504020204" pitchFamily="34" charset="0"/>
              </a:rPr>
              <a:t> e de um descontrole sobre a geração das variáveis aleatórias obtidas pelos sorteios, o qual se refletirá nos resultados da simulação. 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>
                <a:latin typeface="Myfont" panose="02000503000000000000" pitchFamily="2" charset="0"/>
                <a:ea typeface="Lucida Sans Unicode" panose="020B0602030504020204" pitchFamily="34" charset="0"/>
              </a:rPr>
              <a:t>Veremos como se faz esse controle mais adiante.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D68696BD-B076-5541-BD96-692D4479C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>
                <a:latin typeface="Myfont" panose="02000503000000000000" pitchFamily="2" charset="0"/>
                <a:ea typeface="ＭＳ Ｐゴシック" panose="020B0600070205080204" pitchFamily="34" charset="-128"/>
              </a:rPr>
              <a:t>Tratamento dos Resultados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923D1168-31F2-8544-BC80-620329E4D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200">
                <a:latin typeface="Myfont" panose="02000503000000000000" pitchFamily="2" charset="0"/>
                <a:ea typeface="ＭＳ Ｐゴシック" panose="020B0600070205080204" pitchFamily="34" charset="-128"/>
              </a:rPr>
              <a:t>O segundo problema é uma </a:t>
            </a:r>
            <a:r>
              <a:rPr lang="en-GB" altLang="pt-BR" sz="2200">
                <a:solidFill>
                  <a:srgbClr val="154DE9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questão de estatística</a:t>
            </a:r>
            <a:r>
              <a:rPr lang="en-GB" altLang="pt-BR" sz="2200">
                <a:latin typeface="Myfont" panose="02000503000000000000" pitchFamily="2" charset="0"/>
                <a:ea typeface="ＭＳ Ｐゴシック" panose="020B0600070205080204" pitchFamily="34" charset="-128"/>
              </a:rPr>
              <a:t>.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200">
                <a:latin typeface="Myfont" panose="02000503000000000000" pitchFamily="2" charset="0"/>
                <a:ea typeface="Lucida Sans Unicode" panose="020B0602030504020204" pitchFamily="34" charset="0"/>
              </a:rPr>
              <a:t>Processos </a:t>
            </a:r>
            <a:r>
              <a:rPr lang="en-GB" altLang="pt-BR" sz="2200">
                <a:solidFill>
                  <a:srgbClr val="154DE9"/>
                </a:solidFill>
                <a:latin typeface="Myfont" panose="02000503000000000000" pitchFamily="2" charset="0"/>
                <a:ea typeface="Lucida Sans Unicode" panose="020B0602030504020204" pitchFamily="34" charset="0"/>
              </a:rPr>
              <a:t>experimentais </a:t>
            </a:r>
            <a:r>
              <a:rPr lang="en-GB" altLang="pt-BR" sz="2200">
                <a:solidFill>
                  <a:srgbClr val="FF0000"/>
                </a:solidFill>
                <a:latin typeface="Myfont" panose="02000503000000000000" pitchFamily="2" charset="0"/>
                <a:ea typeface="Lucida Sans Unicode" panose="020B0602030504020204" pitchFamily="34" charset="0"/>
              </a:rPr>
              <a:t>(como a simulação)</a:t>
            </a:r>
            <a:r>
              <a:rPr lang="en-GB" altLang="pt-BR" sz="2200">
                <a:latin typeface="Myfont" panose="02000503000000000000" pitchFamily="2" charset="0"/>
                <a:ea typeface="Lucida Sans Unicode" panose="020B0602030504020204" pitchFamily="34" charset="0"/>
              </a:rPr>
              <a:t>, devem ser adequadamente (estatisticamente) tratados.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200">
                <a:solidFill>
                  <a:srgbClr val="FF0000"/>
                </a:solidFill>
                <a:latin typeface="Myfont" panose="02000503000000000000" pitchFamily="2" charset="0"/>
                <a:ea typeface="Lucida Sans Unicode" panose="020B0602030504020204" pitchFamily="34" charset="0"/>
              </a:rPr>
              <a:t>Toda </a:t>
            </a:r>
            <a:r>
              <a:rPr lang="en-GB" altLang="pt-BR" sz="2200">
                <a:latin typeface="Myfont" panose="02000503000000000000" pitchFamily="2" charset="0"/>
                <a:ea typeface="Lucida Sans Unicode" panose="020B0602030504020204" pitchFamily="34" charset="0"/>
              </a:rPr>
              <a:t>a afirmação ou conclusão a partir de elementos resultantes de simulações exige um mínimo de atenção, sobre os dados obtidos.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200">
                <a:latin typeface="Myfont" panose="02000503000000000000" pitchFamily="2" charset="0"/>
                <a:ea typeface="Lucida Sans Unicode" panose="020B0602030504020204" pitchFamily="34" charset="0"/>
              </a:rPr>
              <a:t>Tirar conclusões com base em uma </a:t>
            </a:r>
            <a:r>
              <a:rPr lang="en-GB" altLang="pt-BR" sz="2200">
                <a:solidFill>
                  <a:srgbClr val="154DE9"/>
                </a:solidFill>
                <a:latin typeface="Myfont" panose="02000503000000000000" pitchFamily="2" charset="0"/>
                <a:ea typeface="Lucida Sans Unicode" panose="020B0602030504020204" pitchFamily="34" charset="0"/>
              </a:rPr>
              <a:t>pequena quantidade de dados</a:t>
            </a:r>
            <a:r>
              <a:rPr lang="en-GB" altLang="pt-BR" sz="2200">
                <a:latin typeface="Myfont" panose="02000503000000000000" pitchFamily="2" charset="0"/>
                <a:ea typeface="Lucida Sans Unicode" panose="020B0602030504020204" pitchFamily="34" charset="0"/>
              </a:rPr>
              <a:t> que apresentam alta variabilidade pode ser extremamente </a:t>
            </a:r>
            <a:r>
              <a:rPr lang="en-GB" altLang="pt-BR" sz="2200">
                <a:solidFill>
                  <a:srgbClr val="FF0000"/>
                </a:solidFill>
                <a:latin typeface="Myfont" panose="02000503000000000000" pitchFamily="2" charset="0"/>
                <a:ea typeface="Lucida Sans Unicode" panose="020B0602030504020204" pitchFamily="34" charset="0"/>
              </a:rPr>
              <a:t>perigoso</a:t>
            </a:r>
            <a:r>
              <a:rPr lang="en-GB" altLang="pt-BR" sz="2200">
                <a:latin typeface="Myfont" panose="02000503000000000000" pitchFamily="2" charset="0"/>
                <a:ea typeface="Lucida Sans Unicode" panose="020B0602030504020204" pitchFamily="34" charset="0"/>
              </a:rPr>
              <a:t>.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72AFCA9A-F431-9145-9EDE-D52FF775E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z="2800">
                <a:latin typeface="Myfont" panose="02000503000000000000" pitchFamily="2" charset="0"/>
                <a:ea typeface="ＭＳ Ｐゴシック" panose="020B0600070205080204" pitchFamily="34" charset="-128"/>
              </a:rPr>
              <a:t>Incorporando Distribuições Empíricas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67089458-67E3-0C45-92EF-8F5F58DF1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200">
                <a:latin typeface="Myfont" panose="02000503000000000000" pitchFamily="2" charset="0"/>
                <a:ea typeface="ＭＳ Ｐゴシック" panose="020B0600070205080204" pitchFamily="34" charset="-128"/>
              </a:rPr>
              <a:t>Como vimos é possível o emprego de variáveis aleatórias em modelos de simulação predeterminando empiricamente seu comportamento e empregar as distribuições de freqüências.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200">
                <a:latin typeface="Myfont" panose="02000503000000000000" pitchFamily="2" charset="0"/>
                <a:ea typeface="ＭＳ Ｐゴシック" panose="020B0600070205080204" pitchFamily="34" charset="-128"/>
              </a:rPr>
              <a:t>Dificuldade: como realizar os sorteios.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200">
                <a:latin typeface="Myfont" panose="02000503000000000000" pitchFamily="2" charset="0"/>
                <a:ea typeface="ＭＳ Ｐゴシック" panose="020B0600070205080204" pitchFamily="34" charset="-128"/>
              </a:rPr>
              <a:t>No exemplo anterior, sugerimos o emprego de uma sistemática semelhante a sorteios lotéricos. Nem sempre esta é a técnica apropriada ou mesmo possível.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200">
                <a:latin typeface="Myfont" panose="02000503000000000000" pitchFamily="2" charset="0"/>
                <a:ea typeface="ＭＳ Ｐゴシック" panose="020B0600070205080204" pitchFamily="34" charset="-128"/>
              </a:rPr>
              <a:t>Com o advento dos computadores, uma técnica matemática, conhecida desde o século passado, deu origem ao </a:t>
            </a:r>
            <a:r>
              <a:rPr lang="en-GB" altLang="pt-BR" sz="2200">
                <a:solidFill>
                  <a:srgbClr val="154DE9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Método de Monte Carlo</a:t>
            </a:r>
            <a:r>
              <a:rPr lang="en-GB" altLang="pt-BR" sz="2200">
                <a:latin typeface="Myfont" panose="02000503000000000000" pitchFamily="2" charset="0"/>
                <a:ea typeface="ＭＳ Ｐゴシック" panose="020B0600070205080204" pitchFamily="34" charset="-128"/>
              </a:rPr>
              <a:t> (MMC)</a:t>
            </a: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.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D15427FD-EEF6-D64F-924B-AF3543EF7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z="3200">
                <a:latin typeface="Myfont" panose="02000503000000000000" pitchFamily="2" charset="0"/>
                <a:ea typeface="ＭＳ Ｐゴシック" panose="020B0600070205080204" pitchFamily="34" charset="-128"/>
              </a:rPr>
              <a:t>O Método de Monte Carlo (MMC)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DEB2235C-F038-C44E-96FC-4D3A9E426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O MMC é um método de solução numérica de problemas que se baseia na simulação de variáveis aleatórias.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Na aplicação do </a:t>
            </a:r>
            <a:r>
              <a:rPr lang="en-GB" altLang="pt-BR" sz="2400">
                <a:solidFill>
                  <a:srgbClr val="154DE9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MMC</a:t>
            </a: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, os dados são artificialmente obtidos por meio de sorteios que geram valores associados a variável aleatória de interesse.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Para a realização dos sorteios emprega-se um mecanismo </a:t>
            </a:r>
            <a:r>
              <a:rPr lang="en-GB" altLang="pt-BR" sz="2400">
                <a:solidFill>
                  <a:srgbClr val="FF0000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gerador de números aleatórios (tabela ou um programa)</a:t>
            </a: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 e uma </a:t>
            </a:r>
            <a:r>
              <a:rPr lang="en-GB" altLang="pt-BR" sz="2400">
                <a:solidFill>
                  <a:srgbClr val="154DE9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distribuição de freqüência</a:t>
            </a: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 da variável aleatória.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2A8217A6-C5E4-5844-80FE-238C359EE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Clr>
                <a:srgbClr val="154DE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>
                <a:solidFill>
                  <a:srgbClr val="154DE9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Tabelas de números aleatórios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B07EEF74-6E5C-CB40-A4C6-C4474119F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Tippett em 1927, com 41.600 dígitos gerados a partir de estatísticas obtidas em censos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Kendall e Babington-Smith em 1939, com 100.000 dígitos, gerados a partir de um sistema mecânico, criado pelos próprios autores. 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Os esforços de tabulação praticamente se encerraram com a publicação, em 1955, da monumental tabela com um milhão de dígitos aleatórios da Rand Corporation obtidos a partir de uma roleta eletrônica, feita especialmente para este propósito.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75F613F7-4A97-A44E-B26B-6E4AA1DD0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>
                <a:latin typeface="Myfont" panose="02000503000000000000" pitchFamily="2" charset="0"/>
                <a:ea typeface="ＭＳ Ｐゴシック" panose="020B0600070205080204" pitchFamily="34" charset="-128"/>
              </a:rPr>
              <a:t>Tabela de números aleatórios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3C7C9A89-031F-D447-AEE5-5C1146342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6019800"/>
            <a:ext cx="8077200" cy="4365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Tabela de números aleatórios </a:t>
            </a:r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07E814E4-38DF-7A4A-8F6B-A9854A5636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143000"/>
          <a:ext cx="7086600" cy="482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r:id="rId4" imgW="5435600" imgH="3708400" progId="Word.Document.8">
                  <p:embed/>
                </p:oleObj>
              </mc:Choice>
              <mc:Fallback>
                <p:oleObj r:id="rId4" imgW="5435600" imgH="37084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43000"/>
                        <a:ext cx="7086600" cy="482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AB56A01C-FF35-B840-B0D7-9C74BCA53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z="3200">
                <a:latin typeface="Myfont" panose="02000503000000000000" pitchFamily="2" charset="0"/>
                <a:ea typeface="ＭＳ Ｐゴシック" panose="020B0600070205080204" pitchFamily="34" charset="-128"/>
              </a:rPr>
              <a:t>O Método de Monte Carlo (MMC)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2FC8F0DC-58DF-5D48-8A7D-AE40BC33E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15313" cy="4495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O nome do método está associado a idéia de uso de roletas para a realização dos sorteios.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No exemplo do lava rápido: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400">
              <a:latin typeface="Myfont" panose="02000503000000000000" pitchFamily="2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39939" name="Object 3">
            <a:extLst>
              <a:ext uri="{FF2B5EF4-FFF2-40B4-BE49-F238E27FC236}">
                <a16:creationId xmlns:a16="http://schemas.microsoft.com/office/drawing/2014/main" id="{83CF5C90-112C-F545-96C7-B1FCE610EE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924175"/>
          <a:ext cx="9144000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r:id="rId4" imgW="5486400" imgH="838200" progId="Word.Document.8">
                  <p:embed/>
                </p:oleObj>
              </mc:Choice>
              <mc:Fallback>
                <p:oleObj r:id="rId4" imgW="5486400" imgH="8382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24175"/>
                        <a:ext cx="9144000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Oval 4">
            <a:extLst>
              <a:ext uri="{FF2B5EF4-FFF2-40B4-BE49-F238E27FC236}">
                <a16:creationId xmlns:a16="http://schemas.microsoft.com/office/drawing/2014/main" id="{4F8D87A3-29B0-2240-8BF8-F446CBE74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4594225"/>
            <a:ext cx="1655762" cy="1584325"/>
          </a:xfrm>
          <a:prstGeom prst="ellipse">
            <a:avLst/>
          </a:prstGeom>
          <a:solidFill>
            <a:srgbClr val="CCECF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ts val="700"/>
              </a:spcBef>
              <a:spcAft>
                <a:spcPts val="700"/>
              </a:spcAft>
              <a:buClr>
                <a:srgbClr val="063DE8"/>
              </a:buClr>
              <a:buSzPct val="75000"/>
              <a:buFont typeface="Monotype Sorts" pitchFamily="2" charset="2"/>
              <a:buChar char="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Wingdings" pitchFamily="2" charset="2"/>
              <a:buChar char="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bg1"/>
              </a:solidFill>
            </a:endParaRPr>
          </a:p>
        </p:txBody>
      </p:sp>
      <p:sp>
        <p:nvSpPr>
          <p:cNvPr id="39941" name="Line 5">
            <a:extLst>
              <a:ext uri="{FF2B5EF4-FFF2-40B4-BE49-F238E27FC236}">
                <a16:creationId xmlns:a16="http://schemas.microsoft.com/office/drawing/2014/main" id="{25A20781-A661-5049-955C-45C3A820E6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1688" y="5384800"/>
            <a:ext cx="1587" cy="79533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2" name="Line 6">
            <a:extLst>
              <a:ext uri="{FF2B5EF4-FFF2-40B4-BE49-F238E27FC236}">
                <a16:creationId xmlns:a16="http://schemas.microsoft.com/office/drawing/2014/main" id="{6E6BFED3-5A54-2042-AE65-B134C61AFA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36838" y="4957763"/>
            <a:ext cx="701675" cy="42862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3" name="Line 7">
            <a:extLst>
              <a:ext uri="{FF2B5EF4-FFF2-40B4-BE49-F238E27FC236}">
                <a16:creationId xmlns:a16="http://schemas.microsoft.com/office/drawing/2014/main" id="{D370460F-7A5A-C147-9BC4-C8BB5A4C68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1688" y="4960938"/>
            <a:ext cx="698500" cy="428625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4" name="AutoShape 8">
            <a:extLst>
              <a:ext uri="{FF2B5EF4-FFF2-40B4-BE49-F238E27FC236}">
                <a16:creationId xmlns:a16="http://schemas.microsoft.com/office/drawing/2014/main" id="{8BAE7954-4BAA-3447-BAFE-EF6641981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3" y="4724400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algn="just">
              <a:spcBef>
                <a:spcPts val="700"/>
              </a:spcBef>
              <a:spcAft>
                <a:spcPts val="700"/>
              </a:spcAft>
              <a:buClr>
                <a:srgbClr val="063DE8"/>
              </a:buClr>
              <a:buSzPct val="75000"/>
              <a:buFont typeface="Monotype Sorts" pitchFamily="2" charset="2"/>
              <a:buChar char="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Wingdings" pitchFamily="2" charset="2"/>
              <a:buChar char="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24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945" name="AutoShape 9">
            <a:extLst>
              <a:ext uri="{FF2B5EF4-FFF2-40B4-BE49-F238E27FC236}">
                <a16:creationId xmlns:a16="http://schemas.microsoft.com/office/drawing/2014/main" id="{F382ADC8-17DF-814F-8148-3F6BBC72A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838" y="5348288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algn="just">
              <a:spcBef>
                <a:spcPts val="700"/>
              </a:spcBef>
              <a:spcAft>
                <a:spcPts val="700"/>
              </a:spcAft>
              <a:buClr>
                <a:srgbClr val="063DE8"/>
              </a:buClr>
              <a:buSzPct val="75000"/>
              <a:buFont typeface="Monotype Sorts" pitchFamily="2" charset="2"/>
              <a:buChar char="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Wingdings" pitchFamily="2" charset="2"/>
              <a:buChar char="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24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946" name="AutoShape 10">
            <a:extLst>
              <a:ext uri="{FF2B5EF4-FFF2-40B4-BE49-F238E27FC236}">
                <a16:creationId xmlns:a16="http://schemas.microsoft.com/office/drawing/2014/main" id="{D2C77504-1AF3-0545-8228-1080BFBA8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5348288"/>
            <a:ext cx="48895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algn="just">
              <a:spcBef>
                <a:spcPts val="700"/>
              </a:spcBef>
              <a:spcAft>
                <a:spcPts val="700"/>
              </a:spcAft>
              <a:buClr>
                <a:srgbClr val="063DE8"/>
              </a:buClr>
              <a:buSzPct val="75000"/>
              <a:buFont typeface="Monotype Sorts" pitchFamily="2" charset="2"/>
              <a:buChar char="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Wingdings" pitchFamily="2" charset="2"/>
              <a:buChar char="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2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FA24150D-6025-BD47-9E74-DF7EDBB3E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724400"/>
            <a:ext cx="11715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just">
              <a:spcBef>
                <a:spcPts val="700"/>
              </a:spcBef>
              <a:spcAft>
                <a:spcPts val="700"/>
              </a:spcAft>
              <a:buClr>
                <a:srgbClr val="063DE8"/>
              </a:buClr>
              <a:buSzPct val="75000"/>
              <a:buFont typeface="Monotype Sorts" pitchFamily="2" charset="2"/>
              <a:buChar char="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Wingdings" pitchFamily="2" charset="2"/>
              <a:buChar char="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2400">
                <a:solidFill>
                  <a:schemeClr val="tx1"/>
                </a:solidFill>
              </a:rPr>
              <a:t>Roleta para o TEC</a:t>
            </a:r>
          </a:p>
        </p:txBody>
      </p:sp>
      <p:sp>
        <p:nvSpPr>
          <p:cNvPr id="39948" name="Line 12">
            <a:extLst>
              <a:ext uri="{FF2B5EF4-FFF2-40B4-BE49-F238E27FC236}">
                <a16:creationId xmlns:a16="http://schemas.microsoft.com/office/drawing/2014/main" id="{E00C61AC-DDD2-BB4E-9C72-B56DDADB17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4788" y="4940300"/>
            <a:ext cx="1008062" cy="361950"/>
          </a:xfrm>
          <a:prstGeom prst="line">
            <a:avLst/>
          </a:prstGeom>
          <a:noFill/>
          <a:ln w="1908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9B12DD68-16C6-C94D-AE3D-9AF686274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529138"/>
            <a:ext cx="38877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just">
              <a:spcBef>
                <a:spcPts val="700"/>
              </a:spcBef>
              <a:spcAft>
                <a:spcPts val="700"/>
              </a:spcAft>
              <a:buClr>
                <a:srgbClr val="063DE8"/>
              </a:buClr>
              <a:buSzPct val="75000"/>
              <a:buFont typeface="Monotype Sorts" pitchFamily="2" charset="2"/>
              <a:buChar char="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Wingdings" pitchFamily="2" charset="2"/>
              <a:buChar char="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2400">
                <a:solidFill>
                  <a:schemeClr val="tx1"/>
                </a:solidFill>
              </a:rPr>
              <a:t>Proporcionalidade das divisões do disco à freqüência observada para cada possível valor da variável.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2B461761-3260-FC4D-89C2-FBB2200DD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153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z="2800">
                <a:latin typeface="Myfont" panose="02000503000000000000" pitchFamily="2" charset="0"/>
                <a:ea typeface="ＭＳ Ｐゴシック" panose="020B0600070205080204" pitchFamily="34" charset="-128"/>
              </a:rPr>
              <a:t>Tratando a Variabilidade dos Sistemas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D0153E7E-14E7-9A40-B8B4-1E24D7430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As </a:t>
            </a:r>
            <a:r>
              <a:rPr lang="en-GB" altLang="pt-BR" sz="2400">
                <a:solidFill>
                  <a:srgbClr val="FF0000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diferenças</a:t>
            </a: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 fundamentais entre os dois tratamentos (T. Filas e simulação):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>
                <a:latin typeface="Myfont" panose="02000503000000000000" pitchFamily="2" charset="0"/>
                <a:ea typeface="Lucida Sans Unicode" panose="020B0602030504020204" pitchFamily="34" charset="0"/>
              </a:rPr>
              <a:t>para a </a:t>
            </a:r>
            <a:r>
              <a:rPr lang="en-GB" altLang="pt-BR">
                <a:solidFill>
                  <a:srgbClr val="154DE9"/>
                </a:solidFill>
                <a:latin typeface="Myfont" panose="02000503000000000000" pitchFamily="2" charset="0"/>
                <a:ea typeface="Lucida Sans Unicode" panose="020B0602030504020204" pitchFamily="34" charset="0"/>
              </a:rPr>
              <a:t>solução analítica</a:t>
            </a:r>
            <a:r>
              <a:rPr lang="en-GB" altLang="pt-BR">
                <a:latin typeface="Myfont" panose="02000503000000000000" pitchFamily="2" charset="0"/>
                <a:ea typeface="Lucida Sans Unicode" panose="020B0602030504020204" pitchFamily="34" charset="0"/>
              </a:rPr>
              <a:t> o objetivo da coleta e tratamento de dados é a determinação de valores que representam o </a:t>
            </a:r>
            <a:r>
              <a:rPr lang="en-GB" altLang="pt-BR">
                <a:solidFill>
                  <a:srgbClr val="FF0000"/>
                </a:solidFill>
                <a:latin typeface="Myfont" panose="02000503000000000000" pitchFamily="2" charset="0"/>
                <a:ea typeface="Lucida Sans Unicode" panose="020B0602030504020204" pitchFamily="34" charset="0"/>
              </a:rPr>
              <a:t>comportamento médio</a:t>
            </a:r>
            <a:r>
              <a:rPr lang="en-GB" altLang="pt-BR">
                <a:latin typeface="Myfont" panose="02000503000000000000" pitchFamily="2" charset="0"/>
                <a:ea typeface="Lucida Sans Unicode" panose="020B0602030504020204" pitchFamily="34" charset="0"/>
              </a:rPr>
              <a:t> das variáveis do sistema;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>
                <a:latin typeface="Myfont" panose="02000503000000000000" pitchFamily="2" charset="0"/>
                <a:ea typeface="Lucida Sans Unicode" panose="020B0602030504020204" pitchFamily="34" charset="0"/>
              </a:rPr>
              <a:t>para a </a:t>
            </a:r>
            <a:r>
              <a:rPr lang="en-GB" altLang="pt-BR">
                <a:solidFill>
                  <a:srgbClr val="154DE9"/>
                </a:solidFill>
                <a:latin typeface="Myfont" panose="02000503000000000000" pitchFamily="2" charset="0"/>
                <a:ea typeface="Lucida Sans Unicode" panose="020B0602030504020204" pitchFamily="34" charset="0"/>
              </a:rPr>
              <a:t>simulação</a:t>
            </a:r>
            <a:r>
              <a:rPr lang="en-GB" altLang="pt-BR">
                <a:latin typeface="Myfont" panose="02000503000000000000" pitchFamily="2" charset="0"/>
                <a:ea typeface="Lucida Sans Unicode" panose="020B0602030504020204" pitchFamily="34" charset="0"/>
              </a:rPr>
              <a:t> o objetivo é compreender o </a:t>
            </a:r>
            <a:r>
              <a:rPr lang="en-GB" altLang="pt-BR">
                <a:solidFill>
                  <a:srgbClr val="FF0000"/>
                </a:solidFill>
                <a:latin typeface="Myfont" panose="02000503000000000000" pitchFamily="2" charset="0"/>
                <a:ea typeface="Lucida Sans Unicode" panose="020B0602030504020204" pitchFamily="34" charset="0"/>
              </a:rPr>
              <a:t>comportamento dinâmico</a:t>
            </a:r>
            <a:r>
              <a:rPr lang="en-GB" altLang="pt-BR">
                <a:latin typeface="Myfont" panose="02000503000000000000" pitchFamily="2" charset="0"/>
                <a:ea typeface="Lucida Sans Unicode" panose="020B0602030504020204" pitchFamily="34" charset="0"/>
              </a:rPr>
              <a:t> </a:t>
            </a:r>
            <a:r>
              <a:rPr lang="en-GB" altLang="pt-BR">
                <a:solidFill>
                  <a:srgbClr val="FF0000"/>
                </a:solidFill>
                <a:latin typeface="Myfont" panose="02000503000000000000" pitchFamily="2" charset="0"/>
                <a:ea typeface="Lucida Sans Unicode" panose="020B0602030504020204" pitchFamily="34" charset="0"/>
              </a:rPr>
              <a:t>e aleatório das variáveis</a:t>
            </a:r>
            <a:r>
              <a:rPr lang="en-GB" altLang="pt-BR">
                <a:latin typeface="Myfont" panose="02000503000000000000" pitchFamily="2" charset="0"/>
                <a:ea typeface="Lucida Sans Unicode" panose="020B0602030504020204" pitchFamily="34" charset="0"/>
              </a:rPr>
              <a:t>, com a intenção de </a:t>
            </a:r>
            <a:r>
              <a:rPr lang="en-GB" altLang="pt-BR">
                <a:solidFill>
                  <a:srgbClr val="154DE9"/>
                </a:solidFill>
                <a:latin typeface="Myfont" panose="02000503000000000000" pitchFamily="2" charset="0"/>
                <a:ea typeface="Lucida Sans Unicode" panose="020B0602030504020204" pitchFamily="34" charset="0"/>
              </a:rPr>
              <a:t>incorporá-lo</a:t>
            </a:r>
            <a:r>
              <a:rPr lang="en-GB" altLang="pt-BR">
                <a:latin typeface="Myfont" panose="02000503000000000000" pitchFamily="2" charset="0"/>
                <a:ea typeface="Lucida Sans Unicode" panose="020B0602030504020204" pitchFamily="34" charset="0"/>
              </a:rPr>
              <a:t> ao modelo.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000">
              <a:latin typeface="Myfont" panose="02000503000000000000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93236AF9-DF20-334E-8C28-C6E8C8490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z="3200">
                <a:latin typeface="Myfont" panose="02000503000000000000" pitchFamily="2" charset="0"/>
                <a:ea typeface="ＭＳ Ｐゴシック" panose="020B0600070205080204" pitchFamily="34" charset="-128"/>
              </a:rPr>
              <a:t>O Método de Monte Carlo (MMC)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66B7E3FA-D1A7-464B-9273-1A9153C77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423150" cy="1985963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1800">
                <a:latin typeface="Myfont" panose="02000503000000000000" pitchFamily="2" charset="0"/>
                <a:ea typeface="ＭＳ Ｐゴシック" panose="020B0600070205080204" pitchFamily="34" charset="-128"/>
              </a:rPr>
              <a:t>No método de Monte Carlo, a idéia da proporcionalidade é associada a subintervalos proporcionais ao intervalo [0, 1].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1800">
                <a:latin typeface="Myfont" panose="02000503000000000000" pitchFamily="2" charset="0"/>
                <a:ea typeface="ＭＳ Ｐゴシック" panose="020B0600070205080204" pitchFamily="34" charset="-128"/>
              </a:rPr>
              <a:t>A obtenção destes subintervalos é melhor determinada a partir da distribuição de freqüências acumulada.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1800">
                <a:latin typeface="Myfont" panose="02000503000000000000" pitchFamily="2" charset="0"/>
                <a:ea typeface="ＭＳ Ｐゴシック" panose="020B0600070205080204" pitchFamily="34" charset="-128"/>
              </a:rPr>
              <a:t>Considere o TEC do exemplo anterior:</a:t>
            </a:r>
          </a:p>
        </p:txBody>
      </p:sp>
      <p:grpSp>
        <p:nvGrpSpPr>
          <p:cNvPr id="41987" name="Group 3">
            <a:extLst>
              <a:ext uri="{FF2B5EF4-FFF2-40B4-BE49-F238E27FC236}">
                <a16:creationId xmlns:a16="http://schemas.microsoft.com/office/drawing/2014/main" id="{91F6EFBA-4D7F-184D-AD0B-A1DC1CAE53E8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357563"/>
            <a:ext cx="8207375" cy="2432050"/>
            <a:chOff x="385" y="2115"/>
            <a:chExt cx="5170" cy="1532"/>
          </a:xfrm>
        </p:grpSpPr>
        <p:grpSp>
          <p:nvGrpSpPr>
            <p:cNvPr id="42004" name="Group 4">
              <a:extLst>
                <a:ext uri="{FF2B5EF4-FFF2-40B4-BE49-F238E27FC236}">
                  <a16:creationId xmlns:a16="http://schemas.microsoft.com/office/drawing/2014/main" id="{7C93B338-5D6D-184C-B287-7B624A279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2" y="2932"/>
              <a:ext cx="1133" cy="274"/>
              <a:chOff x="4422" y="2932"/>
              <a:chExt cx="1133" cy="274"/>
            </a:xfrm>
          </p:grpSpPr>
          <p:sp>
            <p:nvSpPr>
              <p:cNvPr id="42074" name="AutoShape 5">
                <a:extLst>
                  <a:ext uri="{FF2B5EF4-FFF2-40B4-BE49-F238E27FC236}">
                    <a16:creationId xmlns:a16="http://schemas.microsoft.com/office/drawing/2014/main" id="{A492165C-E073-0A4D-9DDB-7DE2B17D1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2" y="2932"/>
                <a:ext cx="1134" cy="275"/>
              </a:xfrm>
              <a:prstGeom prst="roundRect">
                <a:avLst>
                  <a:gd name="adj" fmla="val 361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2075" name="Text Box 6">
                <a:extLst>
                  <a:ext uri="{FF2B5EF4-FFF2-40B4-BE49-F238E27FC236}">
                    <a16:creationId xmlns:a16="http://schemas.microsoft.com/office/drawing/2014/main" id="{0047DDEB-0816-7244-8908-B9E0FF4E4C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2" y="2932"/>
                <a:ext cx="1134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1,000</a:t>
                </a:r>
              </a:p>
            </p:txBody>
          </p:sp>
        </p:grpSp>
        <p:grpSp>
          <p:nvGrpSpPr>
            <p:cNvPr id="42005" name="Group 7">
              <a:extLst>
                <a:ext uri="{FF2B5EF4-FFF2-40B4-BE49-F238E27FC236}">
                  <a16:creationId xmlns:a16="http://schemas.microsoft.com/office/drawing/2014/main" id="{7E0A6E38-8F26-6C49-8B2D-E4AA68241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1" y="2932"/>
              <a:ext cx="1140" cy="274"/>
              <a:chOff x="3281" y="2932"/>
              <a:chExt cx="1140" cy="274"/>
            </a:xfrm>
          </p:grpSpPr>
          <p:sp>
            <p:nvSpPr>
              <p:cNvPr id="42072" name="AutoShape 8">
                <a:extLst>
                  <a:ext uri="{FF2B5EF4-FFF2-40B4-BE49-F238E27FC236}">
                    <a16:creationId xmlns:a16="http://schemas.microsoft.com/office/drawing/2014/main" id="{65B92A74-585D-6B44-BDEA-42DFF0B2E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1" y="2932"/>
                <a:ext cx="1141" cy="275"/>
              </a:xfrm>
              <a:prstGeom prst="roundRect">
                <a:avLst>
                  <a:gd name="adj" fmla="val 361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2073" name="Text Box 9">
                <a:extLst>
                  <a:ext uri="{FF2B5EF4-FFF2-40B4-BE49-F238E27FC236}">
                    <a16:creationId xmlns:a16="http://schemas.microsoft.com/office/drawing/2014/main" id="{E1197A2C-FE00-0244-86B6-C6F9E0D1FB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1" y="2932"/>
                <a:ext cx="1141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0,666</a:t>
                </a:r>
              </a:p>
            </p:txBody>
          </p:sp>
        </p:grpSp>
        <p:grpSp>
          <p:nvGrpSpPr>
            <p:cNvPr id="42006" name="Group 10">
              <a:extLst>
                <a:ext uri="{FF2B5EF4-FFF2-40B4-BE49-F238E27FC236}">
                  <a16:creationId xmlns:a16="http://schemas.microsoft.com/office/drawing/2014/main" id="{9BBB6CD8-C1D4-6F46-82C1-3094E70749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7" y="2932"/>
              <a:ext cx="1293" cy="274"/>
              <a:chOff x="1987" y="2932"/>
              <a:chExt cx="1293" cy="274"/>
            </a:xfrm>
          </p:grpSpPr>
          <p:sp>
            <p:nvSpPr>
              <p:cNvPr id="42070" name="AutoShape 11">
                <a:extLst>
                  <a:ext uri="{FF2B5EF4-FFF2-40B4-BE49-F238E27FC236}">
                    <a16:creationId xmlns:a16="http://schemas.microsoft.com/office/drawing/2014/main" id="{BC80339E-8297-3047-A47D-36D63F00D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7" y="2932"/>
                <a:ext cx="1294" cy="275"/>
              </a:xfrm>
              <a:prstGeom prst="roundRect">
                <a:avLst>
                  <a:gd name="adj" fmla="val 361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2071" name="Text Box 12">
                <a:extLst>
                  <a:ext uri="{FF2B5EF4-FFF2-40B4-BE49-F238E27FC236}">
                    <a16:creationId xmlns:a16="http://schemas.microsoft.com/office/drawing/2014/main" id="{D75EC53A-7E68-3043-8E2B-61235BDB16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7" y="2932"/>
                <a:ext cx="1294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0,333</a:t>
                </a:r>
              </a:p>
            </p:txBody>
          </p:sp>
        </p:grpSp>
        <p:grpSp>
          <p:nvGrpSpPr>
            <p:cNvPr id="42007" name="Group 13">
              <a:extLst>
                <a:ext uri="{FF2B5EF4-FFF2-40B4-BE49-F238E27FC236}">
                  <a16:creationId xmlns:a16="http://schemas.microsoft.com/office/drawing/2014/main" id="{2F11A93E-2E3E-6D4C-B90A-7C7C41206B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2932"/>
              <a:ext cx="1601" cy="274"/>
              <a:chOff x="385" y="2932"/>
              <a:chExt cx="1601" cy="274"/>
            </a:xfrm>
          </p:grpSpPr>
          <p:sp>
            <p:nvSpPr>
              <p:cNvPr id="42068" name="AutoShape 14">
                <a:extLst>
                  <a:ext uri="{FF2B5EF4-FFF2-40B4-BE49-F238E27FC236}">
                    <a16:creationId xmlns:a16="http://schemas.microsoft.com/office/drawing/2014/main" id="{D0CB56DC-CE69-C147-A12D-99CAEBC0A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2932"/>
                <a:ext cx="1602" cy="275"/>
              </a:xfrm>
              <a:prstGeom prst="roundRect">
                <a:avLst>
                  <a:gd name="adj" fmla="val 361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2069" name="Text Box 15">
                <a:extLst>
                  <a:ext uri="{FF2B5EF4-FFF2-40B4-BE49-F238E27FC236}">
                    <a16:creationId xmlns:a16="http://schemas.microsoft.com/office/drawing/2014/main" id="{0EC84E2F-9C1D-644E-BFC9-16B912EEF0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2932"/>
                <a:ext cx="1602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Prob. Acumulada</a:t>
                </a:r>
              </a:p>
            </p:txBody>
          </p:sp>
        </p:grpSp>
        <p:grpSp>
          <p:nvGrpSpPr>
            <p:cNvPr id="42008" name="Group 16">
              <a:extLst>
                <a:ext uri="{FF2B5EF4-FFF2-40B4-BE49-F238E27FC236}">
                  <a16:creationId xmlns:a16="http://schemas.microsoft.com/office/drawing/2014/main" id="{99D8929F-3AF1-2B45-9673-966470BC14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2" y="3207"/>
              <a:ext cx="1133" cy="440"/>
              <a:chOff x="4422" y="3207"/>
              <a:chExt cx="1133" cy="440"/>
            </a:xfrm>
          </p:grpSpPr>
          <p:sp>
            <p:nvSpPr>
              <p:cNvPr id="42066" name="AutoShape 17">
                <a:extLst>
                  <a:ext uri="{FF2B5EF4-FFF2-40B4-BE49-F238E27FC236}">
                    <a16:creationId xmlns:a16="http://schemas.microsoft.com/office/drawing/2014/main" id="{5940BE6B-EEBC-6841-AF85-64E0E2549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2" y="3207"/>
                <a:ext cx="1134" cy="298"/>
              </a:xfrm>
              <a:prstGeom prst="roundRect">
                <a:avLst>
                  <a:gd name="adj" fmla="val 33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2067" name="Text Box 18">
                <a:extLst>
                  <a:ext uri="{FF2B5EF4-FFF2-40B4-BE49-F238E27FC236}">
                    <a16:creationId xmlns:a16="http://schemas.microsoft.com/office/drawing/2014/main" id="{63FFF91E-541A-A240-A964-27C07137E6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2" y="3207"/>
                <a:ext cx="1134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[0,667 – 1,000]</a:t>
                </a:r>
              </a:p>
            </p:txBody>
          </p:sp>
        </p:grpSp>
        <p:grpSp>
          <p:nvGrpSpPr>
            <p:cNvPr id="42009" name="Group 19">
              <a:extLst>
                <a:ext uri="{FF2B5EF4-FFF2-40B4-BE49-F238E27FC236}">
                  <a16:creationId xmlns:a16="http://schemas.microsoft.com/office/drawing/2014/main" id="{990E238A-96CF-9B41-B616-8A1C77C0A8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1" y="3207"/>
              <a:ext cx="1140" cy="440"/>
              <a:chOff x="3281" y="3207"/>
              <a:chExt cx="1140" cy="440"/>
            </a:xfrm>
          </p:grpSpPr>
          <p:sp>
            <p:nvSpPr>
              <p:cNvPr id="42064" name="AutoShape 20">
                <a:extLst>
                  <a:ext uri="{FF2B5EF4-FFF2-40B4-BE49-F238E27FC236}">
                    <a16:creationId xmlns:a16="http://schemas.microsoft.com/office/drawing/2014/main" id="{E91BF16E-9815-654B-BFF4-2FA2BC7BB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1" y="3207"/>
                <a:ext cx="1141" cy="298"/>
              </a:xfrm>
              <a:prstGeom prst="roundRect">
                <a:avLst>
                  <a:gd name="adj" fmla="val 33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2065" name="Text Box 21">
                <a:extLst>
                  <a:ext uri="{FF2B5EF4-FFF2-40B4-BE49-F238E27FC236}">
                    <a16:creationId xmlns:a16="http://schemas.microsoft.com/office/drawing/2014/main" id="{2C5710F2-39ED-BF4F-8541-87F1467D6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1" y="3207"/>
                <a:ext cx="1141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[0,334 – 0,666]</a:t>
                </a:r>
              </a:p>
            </p:txBody>
          </p:sp>
        </p:grpSp>
        <p:grpSp>
          <p:nvGrpSpPr>
            <p:cNvPr id="42010" name="Group 22">
              <a:extLst>
                <a:ext uri="{FF2B5EF4-FFF2-40B4-BE49-F238E27FC236}">
                  <a16:creationId xmlns:a16="http://schemas.microsoft.com/office/drawing/2014/main" id="{23535EF1-170E-B546-B14B-973478CFB5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7" y="3207"/>
              <a:ext cx="1293" cy="297"/>
              <a:chOff x="1987" y="3207"/>
              <a:chExt cx="1293" cy="297"/>
            </a:xfrm>
          </p:grpSpPr>
          <p:sp>
            <p:nvSpPr>
              <p:cNvPr id="42062" name="AutoShape 23">
                <a:extLst>
                  <a:ext uri="{FF2B5EF4-FFF2-40B4-BE49-F238E27FC236}">
                    <a16:creationId xmlns:a16="http://schemas.microsoft.com/office/drawing/2014/main" id="{461B71A9-7D67-8043-B01C-A59F326C9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7" y="3207"/>
                <a:ext cx="1294" cy="298"/>
              </a:xfrm>
              <a:prstGeom prst="roundRect">
                <a:avLst>
                  <a:gd name="adj" fmla="val 33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2063" name="Text Box 24">
                <a:extLst>
                  <a:ext uri="{FF2B5EF4-FFF2-40B4-BE49-F238E27FC236}">
                    <a16:creationId xmlns:a16="http://schemas.microsoft.com/office/drawing/2014/main" id="{90E00AE5-5E56-DF41-92D3-ACC6825A38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7" y="3207"/>
                <a:ext cx="1294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[0,001 – 0,333]</a:t>
                </a:r>
              </a:p>
            </p:txBody>
          </p:sp>
        </p:grpSp>
        <p:grpSp>
          <p:nvGrpSpPr>
            <p:cNvPr id="42011" name="Group 25">
              <a:extLst>
                <a:ext uri="{FF2B5EF4-FFF2-40B4-BE49-F238E27FC236}">
                  <a16:creationId xmlns:a16="http://schemas.microsoft.com/office/drawing/2014/main" id="{C772A5DA-8E26-314B-B909-4797BAE003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3207"/>
              <a:ext cx="1601" cy="297"/>
              <a:chOff x="385" y="3207"/>
              <a:chExt cx="1601" cy="297"/>
            </a:xfrm>
          </p:grpSpPr>
          <p:sp>
            <p:nvSpPr>
              <p:cNvPr id="42060" name="AutoShape 26">
                <a:extLst>
                  <a:ext uri="{FF2B5EF4-FFF2-40B4-BE49-F238E27FC236}">
                    <a16:creationId xmlns:a16="http://schemas.microsoft.com/office/drawing/2014/main" id="{9690CEA3-857D-A94C-9AFB-57F6E53F7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207"/>
                <a:ext cx="1602" cy="298"/>
              </a:xfrm>
              <a:prstGeom prst="roundRect">
                <a:avLst>
                  <a:gd name="adj" fmla="val 33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2061" name="Text Box 27">
                <a:extLst>
                  <a:ext uri="{FF2B5EF4-FFF2-40B4-BE49-F238E27FC236}">
                    <a16:creationId xmlns:a16="http://schemas.microsoft.com/office/drawing/2014/main" id="{145C7B73-EEE4-2948-8424-995524ED08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3207"/>
                <a:ext cx="1602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Subintervalo </a:t>
                </a:r>
              </a:p>
            </p:txBody>
          </p:sp>
        </p:grpSp>
        <p:grpSp>
          <p:nvGrpSpPr>
            <p:cNvPr id="42012" name="Group 28">
              <a:extLst>
                <a:ext uri="{FF2B5EF4-FFF2-40B4-BE49-F238E27FC236}">
                  <a16:creationId xmlns:a16="http://schemas.microsoft.com/office/drawing/2014/main" id="{6B65C1E0-F724-4743-BBD4-63A369C174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2" y="2660"/>
              <a:ext cx="1133" cy="272"/>
              <a:chOff x="4422" y="2660"/>
              <a:chExt cx="1133" cy="272"/>
            </a:xfrm>
          </p:grpSpPr>
          <p:sp>
            <p:nvSpPr>
              <p:cNvPr id="42058" name="AutoShape 29">
                <a:extLst>
                  <a:ext uri="{FF2B5EF4-FFF2-40B4-BE49-F238E27FC236}">
                    <a16:creationId xmlns:a16="http://schemas.microsoft.com/office/drawing/2014/main" id="{D09A61E9-7FE0-0648-BE5F-64C7FD61C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2" y="2660"/>
                <a:ext cx="1134" cy="273"/>
              </a:xfrm>
              <a:prstGeom prst="roundRect">
                <a:avLst>
                  <a:gd name="adj" fmla="val 366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2059" name="Text Box 30">
                <a:extLst>
                  <a:ext uri="{FF2B5EF4-FFF2-40B4-BE49-F238E27FC236}">
                    <a16:creationId xmlns:a16="http://schemas.microsoft.com/office/drawing/2014/main" id="{AA84DA47-0071-9044-B848-650FB0684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2" y="2660"/>
                <a:ext cx="1134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0,333</a:t>
                </a:r>
              </a:p>
            </p:txBody>
          </p:sp>
        </p:grpSp>
        <p:grpSp>
          <p:nvGrpSpPr>
            <p:cNvPr id="42013" name="Group 31">
              <a:extLst>
                <a:ext uri="{FF2B5EF4-FFF2-40B4-BE49-F238E27FC236}">
                  <a16:creationId xmlns:a16="http://schemas.microsoft.com/office/drawing/2014/main" id="{5A0A547C-CD06-8549-8D66-FB8416BE37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1" y="2660"/>
              <a:ext cx="1140" cy="272"/>
              <a:chOff x="3281" y="2660"/>
              <a:chExt cx="1140" cy="272"/>
            </a:xfrm>
          </p:grpSpPr>
          <p:sp>
            <p:nvSpPr>
              <p:cNvPr id="42056" name="AutoShape 32">
                <a:extLst>
                  <a:ext uri="{FF2B5EF4-FFF2-40B4-BE49-F238E27FC236}">
                    <a16:creationId xmlns:a16="http://schemas.microsoft.com/office/drawing/2014/main" id="{552199B8-5222-7747-8B00-F793DA8EF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1" y="2660"/>
                <a:ext cx="1141" cy="273"/>
              </a:xfrm>
              <a:prstGeom prst="roundRect">
                <a:avLst>
                  <a:gd name="adj" fmla="val 366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2057" name="Text Box 33">
                <a:extLst>
                  <a:ext uri="{FF2B5EF4-FFF2-40B4-BE49-F238E27FC236}">
                    <a16:creationId xmlns:a16="http://schemas.microsoft.com/office/drawing/2014/main" id="{2613D5C0-5917-DE4B-8828-468772D9D6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1" y="2660"/>
                <a:ext cx="114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0,333</a:t>
                </a:r>
              </a:p>
            </p:txBody>
          </p:sp>
        </p:grpSp>
        <p:grpSp>
          <p:nvGrpSpPr>
            <p:cNvPr id="42014" name="Group 34">
              <a:extLst>
                <a:ext uri="{FF2B5EF4-FFF2-40B4-BE49-F238E27FC236}">
                  <a16:creationId xmlns:a16="http://schemas.microsoft.com/office/drawing/2014/main" id="{496E9002-3DA4-A74C-A67A-EFE6C67C39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7" y="2660"/>
              <a:ext cx="1293" cy="272"/>
              <a:chOff x="1987" y="2660"/>
              <a:chExt cx="1293" cy="272"/>
            </a:xfrm>
          </p:grpSpPr>
          <p:sp>
            <p:nvSpPr>
              <p:cNvPr id="42054" name="AutoShape 35">
                <a:extLst>
                  <a:ext uri="{FF2B5EF4-FFF2-40B4-BE49-F238E27FC236}">
                    <a16:creationId xmlns:a16="http://schemas.microsoft.com/office/drawing/2014/main" id="{E684E2C6-0D7E-4C42-BFF1-DD06CFBD1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7" y="2660"/>
                <a:ext cx="1294" cy="273"/>
              </a:xfrm>
              <a:prstGeom prst="roundRect">
                <a:avLst>
                  <a:gd name="adj" fmla="val 366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2055" name="Text Box 36">
                <a:extLst>
                  <a:ext uri="{FF2B5EF4-FFF2-40B4-BE49-F238E27FC236}">
                    <a16:creationId xmlns:a16="http://schemas.microsoft.com/office/drawing/2014/main" id="{E4B6B928-53F3-734A-87BF-74FDE5CDD0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7" y="2660"/>
                <a:ext cx="1294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0,333</a:t>
                </a:r>
              </a:p>
            </p:txBody>
          </p:sp>
        </p:grpSp>
        <p:grpSp>
          <p:nvGrpSpPr>
            <p:cNvPr id="42015" name="Group 37">
              <a:extLst>
                <a:ext uri="{FF2B5EF4-FFF2-40B4-BE49-F238E27FC236}">
                  <a16:creationId xmlns:a16="http://schemas.microsoft.com/office/drawing/2014/main" id="{4D75417F-16B1-4A45-B425-D4EC8B72DB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2660"/>
              <a:ext cx="1601" cy="272"/>
              <a:chOff x="385" y="2660"/>
              <a:chExt cx="1601" cy="272"/>
            </a:xfrm>
          </p:grpSpPr>
          <p:sp>
            <p:nvSpPr>
              <p:cNvPr id="42052" name="AutoShape 38">
                <a:extLst>
                  <a:ext uri="{FF2B5EF4-FFF2-40B4-BE49-F238E27FC236}">
                    <a16:creationId xmlns:a16="http://schemas.microsoft.com/office/drawing/2014/main" id="{E3363101-C33C-1747-958E-C0E53F28B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2660"/>
                <a:ext cx="1602" cy="273"/>
              </a:xfrm>
              <a:prstGeom prst="roundRect">
                <a:avLst>
                  <a:gd name="adj" fmla="val 366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2053" name="Text Box 39">
                <a:extLst>
                  <a:ext uri="{FF2B5EF4-FFF2-40B4-BE49-F238E27FC236}">
                    <a16:creationId xmlns:a16="http://schemas.microsoft.com/office/drawing/2014/main" id="{507CE0B0-6861-B347-B0D7-9ABA92F7E9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2660"/>
                <a:ext cx="1602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Prob.</a:t>
                </a:r>
              </a:p>
            </p:txBody>
          </p:sp>
        </p:grpSp>
        <p:grpSp>
          <p:nvGrpSpPr>
            <p:cNvPr id="42016" name="Group 40">
              <a:extLst>
                <a:ext uri="{FF2B5EF4-FFF2-40B4-BE49-F238E27FC236}">
                  <a16:creationId xmlns:a16="http://schemas.microsoft.com/office/drawing/2014/main" id="{7DA4A03D-177F-4D47-97A5-C7C29E3BFD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2" y="2387"/>
              <a:ext cx="1133" cy="272"/>
              <a:chOff x="4422" y="2387"/>
              <a:chExt cx="1133" cy="272"/>
            </a:xfrm>
          </p:grpSpPr>
          <p:sp>
            <p:nvSpPr>
              <p:cNvPr id="42050" name="AutoShape 41">
                <a:extLst>
                  <a:ext uri="{FF2B5EF4-FFF2-40B4-BE49-F238E27FC236}">
                    <a16:creationId xmlns:a16="http://schemas.microsoft.com/office/drawing/2014/main" id="{82ED2382-A09C-BE46-9ED2-B305CBAB0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2" y="2387"/>
                <a:ext cx="1134" cy="273"/>
              </a:xfrm>
              <a:prstGeom prst="roundRect">
                <a:avLst>
                  <a:gd name="adj" fmla="val 366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2051" name="Text Box 42">
                <a:extLst>
                  <a:ext uri="{FF2B5EF4-FFF2-40B4-BE49-F238E27FC236}">
                    <a16:creationId xmlns:a16="http://schemas.microsoft.com/office/drawing/2014/main" id="{BE2F6FEB-6883-074E-980D-E9D3F07A4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2" y="2387"/>
                <a:ext cx="1134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15</a:t>
                </a:r>
              </a:p>
            </p:txBody>
          </p:sp>
        </p:grpSp>
        <p:grpSp>
          <p:nvGrpSpPr>
            <p:cNvPr id="42017" name="Group 43">
              <a:extLst>
                <a:ext uri="{FF2B5EF4-FFF2-40B4-BE49-F238E27FC236}">
                  <a16:creationId xmlns:a16="http://schemas.microsoft.com/office/drawing/2014/main" id="{437F5F9D-48AB-B148-A0CC-471E7A0BEE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1" y="2387"/>
              <a:ext cx="1140" cy="272"/>
              <a:chOff x="3281" y="2387"/>
              <a:chExt cx="1140" cy="272"/>
            </a:xfrm>
          </p:grpSpPr>
          <p:sp>
            <p:nvSpPr>
              <p:cNvPr id="42048" name="AutoShape 44">
                <a:extLst>
                  <a:ext uri="{FF2B5EF4-FFF2-40B4-BE49-F238E27FC236}">
                    <a16:creationId xmlns:a16="http://schemas.microsoft.com/office/drawing/2014/main" id="{93D8A175-03A4-1941-B313-C22F40583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1" y="2387"/>
                <a:ext cx="1141" cy="273"/>
              </a:xfrm>
              <a:prstGeom prst="roundRect">
                <a:avLst>
                  <a:gd name="adj" fmla="val 366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2049" name="Text Box 45">
                <a:extLst>
                  <a:ext uri="{FF2B5EF4-FFF2-40B4-BE49-F238E27FC236}">
                    <a16:creationId xmlns:a16="http://schemas.microsoft.com/office/drawing/2014/main" id="{1297A7FA-1628-4C4C-8148-9113D40A16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1" y="2387"/>
                <a:ext cx="114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12</a:t>
                </a:r>
              </a:p>
            </p:txBody>
          </p:sp>
        </p:grpSp>
        <p:grpSp>
          <p:nvGrpSpPr>
            <p:cNvPr id="42018" name="Group 46">
              <a:extLst>
                <a:ext uri="{FF2B5EF4-FFF2-40B4-BE49-F238E27FC236}">
                  <a16:creationId xmlns:a16="http://schemas.microsoft.com/office/drawing/2014/main" id="{50D6F500-8831-4A4B-B3A8-068C864436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7" y="2387"/>
              <a:ext cx="1293" cy="272"/>
              <a:chOff x="1987" y="2387"/>
              <a:chExt cx="1293" cy="272"/>
            </a:xfrm>
          </p:grpSpPr>
          <p:sp>
            <p:nvSpPr>
              <p:cNvPr id="42046" name="AutoShape 47">
                <a:extLst>
                  <a:ext uri="{FF2B5EF4-FFF2-40B4-BE49-F238E27FC236}">
                    <a16:creationId xmlns:a16="http://schemas.microsoft.com/office/drawing/2014/main" id="{43B3A8CB-9C5B-C24C-8197-277F8E55D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7" y="2387"/>
                <a:ext cx="1294" cy="273"/>
              </a:xfrm>
              <a:prstGeom prst="roundRect">
                <a:avLst>
                  <a:gd name="adj" fmla="val 366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2047" name="Text Box 48">
                <a:extLst>
                  <a:ext uri="{FF2B5EF4-FFF2-40B4-BE49-F238E27FC236}">
                    <a16:creationId xmlns:a16="http://schemas.microsoft.com/office/drawing/2014/main" id="{5F1FED65-F5FB-F34E-92FD-D83AE7D6FF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7" y="2387"/>
                <a:ext cx="1294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10</a:t>
                </a:r>
              </a:p>
            </p:txBody>
          </p:sp>
        </p:grpSp>
        <p:grpSp>
          <p:nvGrpSpPr>
            <p:cNvPr id="42019" name="Group 49">
              <a:extLst>
                <a:ext uri="{FF2B5EF4-FFF2-40B4-BE49-F238E27FC236}">
                  <a16:creationId xmlns:a16="http://schemas.microsoft.com/office/drawing/2014/main" id="{63AF0BDB-1A1E-8B46-A3AA-9909E6A8D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2387"/>
              <a:ext cx="1601" cy="272"/>
              <a:chOff x="385" y="2387"/>
              <a:chExt cx="1601" cy="272"/>
            </a:xfrm>
          </p:grpSpPr>
          <p:sp>
            <p:nvSpPr>
              <p:cNvPr id="42044" name="AutoShape 50">
                <a:extLst>
                  <a:ext uri="{FF2B5EF4-FFF2-40B4-BE49-F238E27FC236}">
                    <a16:creationId xmlns:a16="http://schemas.microsoft.com/office/drawing/2014/main" id="{51E4E83D-7952-2042-BE92-2856A4A93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2387"/>
                <a:ext cx="1602" cy="273"/>
              </a:xfrm>
              <a:prstGeom prst="roundRect">
                <a:avLst>
                  <a:gd name="adj" fmla="val 366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2045" name="Text Box 51">
                <a:extLst>
                  <a:ext uri="{FF2B5EF4-FFF2-40B4-BE49-F238E27FC236}">
                    <a16:creationId xmlns:a16="http://schemas.microsoft.com/office/drawing/2014/main" id="{9385048E-60E5-5B45-9D75-F3E8537A56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2387"/>
                <a:ext cx="1602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Tempos</a:t>
                </a:r>
              </a:p>
            </p:txBody>
          </p:sp>
        </p:grpSp>
        <p:grpSp>
          <p:nvGrpSpPr>
            <p:cNvPr id="42020" name="Group 52">
              <a:extLst>
                <a:ext uri="{FF2B5EF4-FFF2-40B4-BE49-F238E27FC236}">
                  <a16:creationId xmlns:a16="http://schemas.microsoft.com/office/drawing/2014/main" id="{C6EC4D50-706B-9347-9AD0-C54EB5701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2115"/>
              <a:ext cx="5170" cy="271"/>
              <a:chOff x="385" y="2115"/>
              <a:chExt cx="5170" cy="271"/>
            </a:xfrm>
          </p:grpSpPr>
          <p:sp>
            <p:nvSpPr>
              <p:cNvPr id="42042" name="AutoShape 53">
                <a:extLst>
                  <a:ext uri="{FF2B5EF4-FFF2-40B4-BE49-F238E27FC236}">
                    <a16:creationId xmlns:a16="http://schemas.microsoft.com/office/drawing/2014/main" id="{3DDF691F-2B79-994F-85F8-D7E53F59D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2115"/>
                <a:ext cx="5171" cy="272"/>
              </a:xfrm>
              <a:prstGeom prst="roundRect">
                <a:avLst>
                  <a:gd name="adj" fmla="val 366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2043" name="Text Box 54">
                <a:extLst>
                  <a:ext uri="{FF2B5EF4-FFF2-40B4-BE49-F238E27FC236}">
                    <a16:creationId xmlns:a16="http://schemas.microsoft.com/office/drawing/2014/main" id="{16D2B35E-A70A-1C46-AAE1-07315A43B7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2115"/>
                <a:ext cx="5171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TEC</a:t>
                </a:r>
              </a:p>
            </p:txBody>
          </p:sp>
        </p:grpSp>
        <p:sp>
          <p:nvSpPr>
            <p:cNvPr id="42021" name="Line 55">
              <a:extLst>
                <a:ext uri="{FF2B5EF4-FFF2-40B4-BE49-F238E27FC236}">
                  <a16:creationId xmlns:a16="http://schemas.microsoft.com/office/drawing/2014/main" id="{66A2B090-5EAC-A84B-AD7A-9B8819607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115"/>
              <a:ext cx="5171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22" name="Line 56">
              <a:extLst>
                <a:ext uri="{FF2B5EF4-FFF2-40B4-BE49-F238E27FC236}">
                  <a16:creationId xmlns:a16="http://schemas.microsoft.com/office/drawing/2014/main" id="{45D85695-4AB7-3543-A97C-051548AEA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387"/>
              <a:ext cx="517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23" name="Line 57">
              <a:extLst>
                <a:ext uri="{FF2B5EF4-FFF2-40B4-BE49-F238E27FC236}">
                  <a16:creationId xmlns:a16="http://schemas.microsoft.com/office/drawing/2014/main" id="{B052B034-706B-6949-A00A-04C5BCA17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660"/>
              <a:ext cx="517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24" name="Line 58">
              <a:extLst>
                <a:ext uri="{FF2B5EF4-FFF2-40B4-BE49-F238E27FC236}">
                  <a16:creationId xmlns:a16="http://schemas.microsoft.com/office/drawing/2014/main" id="{AF557C42-93B7-2C42-9FEE-D66C8FA36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32"/>
              <a:ext cx="517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25" name="Line 59">
              <a:extLst>
                <a:ext uri="{FF2B5EF4-FFF2-40B4-BE49-F238E27FC236}">
                  <a16:creationId xmlns:a16="http://schemas.microsoft.com/office/drawing/2014/main" id="{C7961DAD-248A-7A45-99D9-B4D2D8879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3504"/>
              <a:ext cx="5171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26" name="Line 60">
              <a:extLst>
                <a:ext uri="{FF2B5EF4-FFF2-40B4-BE49-F238E27FC236}">
                  <a16:creationId xmlns:a16="http://schemas.microsoft.com/office/drawing/2014/main" id="{8946A275-96D4-484D-A12B-5F1238BBA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7" y="2387"/>
              <a:ext cx="1" cy="54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27" name="Line 61">
              <a:extLst>
                <a:ext uri="{FF2B5EF4-FFF2-40B4-BE49-F238E27FC236}">
                  <a16:creationId xmlns:a16="http://schemas.microsoft.com/office/drawing/2014/main" id="{86544DE8-E91E-F448-9B1F-15660D144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" y="2387"/>
              <a:ext cx="1" cy="54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28" name="Line 62">
              <a:extLst>
                <a:ext uri="{FF2B5EF4-FFF2-40B4-BE49-F238E27FC236}">
                  <a16:creationId xmlns:a16="http://schemas.microsoft.com/office/drawing/2014/main" id="{4FE75CF5-6E51-D747-B0FA-D025F3226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387"/>
              <a:ext cx="1" cy="54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29" name="Line 63">
              <a:extLst>
                <a:ext uri="{FF2B5EF4-FFF2-40B4-BE49-F238E27FC236}">
                  <a16:creationId xmlns:a16="http://schemas.microsoft.com/office/drawing/2014/main" id="{620C24DA-9D32-C74D-B2D0-7BE6EE2EC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3207"/>
              <a:ext cx="5171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30" name="Line 64">
              <a:extLst>
                <a:ext uri="{FF2B5EF4-FFF2-40B4-BE49-F238E27FC236}">
                  <a16:creationId xmlns:a16="http://schemas.microsoft.com/office/drawing/2014/main" id="{85314F48-EDE0-1248-94AF-873E219EB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932"/>
              <a:ext cx="1" cy="27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31" name="Line 65">
              <a:extLst>
                <a:ext uri="{FF2B5EF4-FFF2-40B4-BE49-F238E27FC236}">
                  <a16:creationId xmlns:a16="http://schemas.microsoft.com/office/drawing/2014/main" id="{BEE2B7EE-1D93-E141-A17D-25E64495B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115"/>
              <a:ext cx="1" cy="817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32" name="Line 66">
              <a:extLst>
                <a:ext uri="{FF2B5EF4-FFF2-40B4-BE49-F238E27FC236}">
                  <a16:creationId xmlns:a16="http://schemas.microsoft.com/office/drawing/2014/main" id="{C582ABEB-71C9-804C-83E5-97D8C5AF7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3207"/>
              <a:ext cx="1" cy="297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33" name="Line 67">
              <a:extLst>
                <a:ext uri="{FF2B5EF4-FFF2-40B4-BE49-F238E27FC236}">
                  <a16:creationId xmlns:a16="http://schemas.microsoft.com/office/drawing/2014/main" id="{D1C7F045-0E5C-D043-A903-7E27E471D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7" y="2932"/>
              <a:ext cx="1" cy="27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34" name="Line 68">
              <a:extLst>
                <a:ext uri="{FF2B5EF4-FFF2-40B4-BE49-F238E27FC236}">
                  <a16:creationId xmlns:a16="http://schemas.microsoft.com/office/drawing/2014/main" id="{6D3EF48B-8E93-DA42-BCDF-8C2E0BAB1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7" y="3207"/>
              <a:ext cx="1" cy="29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35" name="Line 69">
              <a:extLst>
                <a:ext uri="{FF2B5EF4-FFF2-40B4-BE49-F238E27FC236}">
                  <a16:creationId xmlns:a16="http://schemas.microsoft.com/office/drawing/2014/main" id="{C8A07428-4D96-E245-AE0E-200DD7691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" y="2932"/>
              <a:ext cx="1" cy="27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36" name="Line 70">
              <a:extLst>
                <a:ext uri="{FF2B5EF4-FFF2-40B4-BE49-F238E27FC236}">
                  <a16:creationId xmlns:a16="http://schemas.microsoft.com/office/drawing/2014/main" id="{8D1BDDAE-4EE1-B44B-BD75-E2A3A3A9D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" y="3207"/>
              <a:ext cx="1" cy="29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37" name="Line 71">
              <a:extLst>
                <a:ext uri="{FF2B5EF4-FFF2-40B4-BE49-F238E27FC236}">
                  <a16:creationId xmlns:a16="http://schemas.microsoft.com/office/drawing/2014/main" id="{4540C5E5-F3F9-8D42-9CAA-C80731343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932"/>
              <a:ext cx="1" cy="27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38" name="Line 72">
              <a:extLst>
                <a:ext uri="{FF2B5EF4-FFF2-40B4-BE49-F238E27FC236}">
                  <a16:creationId xmlns:a16="http://schemas.microsoft.com/office/drawing/2014/main" id="{6ACAE212-324E-414C-B602-7BEA228F8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207"/>
              <a:ext cx="1" cy="29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39" name="Line 73">
              <a:extLst>
                <a:ext uri="{FF2B5EF4-FFF2-40B4-BE49-F238E27FC236}">
                  <a16:creationId xmlns:a16="http://schemas.microsoft.com/office/drawing/2014/main" id="{2589F0FA-473A-8444-968F-733B31865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2932"/>
              <a:ext cx="1" cy="275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40" name="Line 74">
              <a:extLst>
                <a:ext uri="{FF2B5EF4-FFF2-40B4-BE49-F238E27FC236}">
                  <a16:creationId xmlns:a16="http://schemas.microsoft.com/office/drawing/2014/main" id="{7C23C0A7-48E6-184C-8F2D-53ADAB5EE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2115"/>
              <a:ext cx="1" cy="817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041" name="Line 75">
              <a:extLst>
                <a:ext uri="{FF2B5EF4-FFF2-40B4-BE49-F238E27FC236}">
                  <a16:creationId xmlns:a16="http://schemas.microsoft.com/office/drawing/2014/main" id="{C39FD1AA-4C72-6241-9D7F-35E967CD6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3207"/>
              <a:ext cx="1" cy="297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1988" name="Group 76">
            <a:extLst>
              <a:ext uri="{FF2B5EF4-FFF2-40B4-BE49-F238E27FC236}">
                <a16:creationId xmlns:a16="http://schemas.microsoft.com/office/drawing/2014/main" id="{9151C813-8858-A345-BEC6-953A619FAFD5}"/>
              </a:ext>
            </a:extLst>
          </p:cNvPr>
          <p:cNvGrpSpPr>
            <a:grpSpLocks/>
          </p:cNvGrpSpPr>
          <p:nvPr/>
        </p:nvGrpSpPr>
        <p:grpSpPr bwMode="auto">
          <a:xfrm>
            <a:off x="612775" y="5737225"/>
            <a:ext cx="8216900" cy="549275"/>
            <a:chOff x="386" y="3614"/>
            <a:chExt cx="5176" cy="440"/>
          </a:xfrm>
        </p:grpSpPr>
        <p:grpSp>
          <p:nvGrpSpPr>
            <p:cNvPr id="41989" name="Group 77">
              <a:extLst>
                <a:ext uri="{FF2B5EF4-FFF2-40B4-BE49-F238E27FC236}">
                  <a16:creationId xmlns:a16="http://schemas.microsoft.com/office/drawing/2014/main" id="{7C412549-8753-A246-937D-EE7A29B499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8" y="3614"/>
              <a:ext cx="1144" cy="244"/>
              <a:chOff x="4418" y="3614"/>
              <a:chExt cx="1144" cy="244"/>
            </a:xfrm>
          </p:grpSpPr>
          <p:sp>
            <p:nvSpPr>
              <p:cNvPr id="42002" name="AutoShape 78">
                <a:extLst>
                  <a:ext uri="{FF2B5EF4-FFF2-40B4-BE49-F238E27FC236}">
                    <a16:creationId xmlns:a16="http://schemas.microsoft.com/office/drawing/2014/main" id="{5AB1F06E-7769-8C4D-AC29-EB57076B9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8" y="3614"/>
                <a:ext cx="1145" cy="141"/>
              </a:xfrm>
              <a:prstGeom prst="roundRect">
                <a:avLst>
                  <a:gd name="adj" fmla="val 71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2003" name="Text Box 79">
                <a:extLst>
                  <a:ext uri="{FF2B5EF4-FFF2-40B4-BE49-F238E27FC236}">
                    <a16:creationId xmlns:a16="http://schemas.microsoft.com/office/drawing/2014/main" id="{11329638-1502-9D4B-8734-D3D7881D53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8" y="3614"/>
                <a:ext cx="1145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667 - 000</a:t>
                </a:r>
              </a:p>
            </p:txBody>
          </p:sp>
        </p:grpSp>
        <p:grpSp>
          <p:nvGrpSpPr>
            <p:cNvPr id="41990" name="Group 80">
              <a:extLst>
                <a:ext uri="{FF2B5EF4-FFF2-40B4-BE49-F238E27FC236}">
                  <a16:creationId xmlns:a16="http://schemas.microsoft.com/office/drawing/2014/main" id="{B5A31887-30E0-E740-8EC2-975CAE0E1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1" y="3614"/>
              <a:ext cx="1136" cy="244"/>
              <a:chOff x="3281" y="3614"/>
              <a:chExt cx="1136" cy="244"/>
            </a:xfrm>
          </p:grpSpPr>
          <p:sp>
            <p:nvSpPr>
              <p:cNvPr id="42000" name="AutoShape 81">
                <a:extLst>
                  <a:ext uri="{FF2B5EF4-FFF2-40B4-BE49-F238E27FC236}">
                    <a16:creationId xmlns:a16="http://schemas.microsoft.com/office/drawing/2014/main" id="{9153C07C-E1A2-3E4D-A867-CC164662C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1" y="3614"/>
                <a:ext cx="1137" cy="141"/>
              </a:xfrm>
              <a:prstGeom prst="roundRect">
                <a:avLst>
                  <a:gd name="adj" fmla="val 71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2001" name="Text Box 82">
                <a:extLst>
                  <a:ext uri="{FF2B5EF4-FFF2-40B4-BE49-F238E27FC236}">
                    <a16:creationId xmlns:a16="http://schemas.microsoft.com/office/drawing/2014/main" id="{216B0160-1F4D-3E4D-9203-590756E603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1" y="3614"/>
                <a:ext cx="113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334 - 666</a:t>
                </a:r>
              </a:p>
            </p:txBody>
          </p:sp>
        </p:grpSp>
        <p:grpSp>
          <p:nvGrpSpPr>
            <p:cNvPr id="41991" name="Group 83">
              <a:extLst>
                <a:ext uri="{FF2B5EF4-FFF2-40B4-BE49-F238E27FC236}">
                  <a16:creationId xmlns:a16="http://schemas.microsoft.com/office/drawing/2014/main" id="{F37E9DDA-337E-E249-B2ED-F34C8492E3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8" y="3614"/>
              <a:ext cx="1292" cy="244"/>
              <a:chOff x="1988" y="3614"/>
              <a:chExt cx="1292" cy="244"/>
            </a:xfrm>
          </p:grpSpPr>
          <p:sp>
            <p:nvSpPr>
              <p:cNvPr id="41998" name="AutoShape 84">
                <a:extLst>
                  <a:ext uri="{FF2B5EF4-FFF2-40B4-BE49-F238E27FC236}">
                    <a16:creationId xmlns:a16="http://schemas.microsoft.com/office/drawing/2014/main" id="{F1841F36-8507-4248-A992-59D287674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8" y="3614"/>
                <a:ext cx="1293" cy="141"/>
              </a:xfrm>
              <a:prstGeom prst="roundRect">
                <a:avLst>
                  <a:gd name="adj" fmla="val 71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1999" name="Text Box 85">
                <a:extLst>
                  <a:ext uri="{FF2B5EF4-FFF2-40B4-BE49-F238E27FC236}">
                    <a16:creationId xmlns:a16="http://schemas.microsoft.com/office/drawing/2014/main" id="{070F0232-C4F7-0741-995D-51677CDC2F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8" y="3614"/>
                <a:ext cx="1293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001 - 333</a:t>
                </a:r>
              </a:p>
            </p:txBody>
          </p:sp>
        </p:grpSp>
        <p:grpSp>
          <p:nvGrpSpPr>
            <p:cNvPr id="41992" name="Group 86">
              <a:extLst>
                <a:ext uri="{FF2B5EF4-FFF2-40B4-BE49-F238E27FC236}">
                  <a16:creationId xmlns:a16="http://schemas.microsoft.com/office/drawing/2014/main" id="{5E9E661A-E77C-9645-BEEA-BC2598A04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" y="3614"/>
              <a:ext cx="1601" cy="440"/>
              <a:chOff x="386" y="3614"/>
              <a:chExt cx="1601" cy="440"/>
            </a:xfrm>
          </p:grpSpPr>
          <p:sp>
            <p:nvSpPr>
              <p:cNvPr id="41996" name="AutoShape 87">
                <a:extLst>
                  <a:ext uri="{FF2B5EF4-FFF2-40B4-BE49-F238E27FC236}">
                    <a16:creationId xmlns:a16="http://schemas.microsoft.com/office/drawing/2014/main" id="{2592BDE0-FDCF-BA49-8F00-AABA7F88D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" y="3614"/>
                <a:ext cx="1602" cy="141"/>
              </a:xfrm>
              <a:prstGeom prst="roundRect">
                <a:avLst>
                  <a:gd name="adj" fmla="val 71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1997" name="Text Box 88">
                <a:extLst>
                  <a:ext uri="{FF2B5EF4-FFF2-40B4-BE49-F238E27FC236}">
                    <a16:creationId xmlns:a16="http://schemas.microsoft.com/office/drawing/2014/main" id="{E98E5E2E-0E04-AE4C-9371-F8A68AD331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" y="3614"/>
                <a:ext cx="1602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Dígitos aleatórios (tab)</a:t>
                </a:r>
              </a:p>
            </p:txBody>
          </p:sp>
        </p:grpSp>
        <p:sp>
          <p:nvSpPr>
            <p:cNvPr id="41993" name="Line 92">
              <a:extLst>
                <a:ext uri="{FF2B5EF4-FFF2-40B4-BE49-F238E27FC236}">
                  <a16:creationId xmlns:a16="http://schemas.microsoft.com/office/drawing/2014/main" id="{95932B63-ED9E-EF4F-B6AB-25D7BA12F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8" y="3614"/>
              <a:ext cx="1" cy="14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994" name="Line 93">
              <a:extLst>
                <a:ext uri="{FF2B5EF4-FFF2-40B4-BE49-F238E27FC236}">
                  <a16:creationId xmlns:a16="http://schemas.microsoft.com/office/drawing/2014/main" id="{F37C8406-7100-6B4E-B332-C4A49248E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" y="3614"/>
              <a:ext cx="1" cy="14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995" name="Line 94">
              <a:extLst>
                <a:ext uri="{FF2B5EF4-FFF2-40B4-BE49-F238E27FC236}">
                  <a16:creationId xmlns:a16="http://schemas.microsoft.com/office/drawing/2014/main" id="{BEDCE896-E112-8E4A-AC91-376A23DEB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8" y="3614"/>
              <a:ext cx="1" cy="14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1E9A672F-4FAE-4F44-98FC-FE2B0204A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z="3200">
                <a:latin typeface="Myfont" panose="02000503000000000000" pitchFamily="2" charset="0"/>
                <a:ea typeface="ＭＳ Ｐゴシック" panose="020B0600070205080204" pitchFamily="34" charset="-128"/>
              </a:rPr>
              <a:t>O Método de Monte Carlo (MMC)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941124D8-B52B-4646-AD10-E6B502E15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423150" cy="16970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1800">
                <a:latin typeface="Myfont" panose="02000503000000000000" pitchFamily="2" charset="0"/>
                <a:ea typeface="ＭＳ Ｐゴシック" panose="020B0600070205080204" pitchFamily="34" charset="-128"/>
              </a:rPr>
              <a:t>Os sorteios devem ser realizados sobre o intervalo [0, 1].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1800">
                <a:latin typeface="Myfont" panose="02000503000000000000" pitchFamily="2" charset="0"/>
                <a:ea typeface="ＭＳ Ｐゴシック" panose="020B0600070205080204" pitchFamily="34" charset="-128"/>
              </a:rPr>
              <a:t>Conforme o valor obtido, identifica-se o intervalo e o correspondente valor que deve ser atribuído a variável aleatória.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1800">
                <a:latin typeface="Myfont" panose="02000503000000000000" pitchFamily="2" charset="0"/>
                <a:ea typeface="ＭＳ Ｐゴシック" panose="020B0600070205080204" pitchFamily="34" charset="-128"/>
              </a:rPr>
              <a:t>No exemplo, se o número sorteado for 0,76 (ou 76 de uma tabela), TEC valerá 15</a:t>
            </a:r>
            <a:r>
              <a:rPr lang="en-GB" altLang="pt-BR" sz="2000">
                <a:latin typeface="Myfont" panose="02000503000000000000" pitchFamily="2" charset="0"/>
                <a:ea typeface="ＭＳ Ｐゴシック" panose="020B0600070205080204" pitchFamily="34" charset="-128"/>
              </a:rPr>
              <a:t>.</a:t>
            </a:r>
          </a:p>
        </p:txBody>
      </p:sp>
      <p:grpSp>
        <p:nvGrpSpPr>
          <p:cNvPr id="44035" name="Group 3">
            <a:extLst>
              <a:ext uri="{FF2B5EF4-FFF2-40B4-BE49-F238E27FC236}">
                <a16:creationId xmlns:a16="http://schemas.microsoft.com/office/drawing/2014/main" id="{DF8FC858-7A96-7841-8ECE-EFACC74C6A0D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141663"/>
            <a:ext cx="8207375" cy="1974850"/>
            <a:chOff x="204" y="1979"/>
            <a:chExt cx="5170" cy="1244"/>
          </a:xfrm>
        </p:grpSpPr>
        <p:grpSp>
          <p:nvGrpSpPr>
            <p:cNvPr id="44056" name="Group 4">
              <a:extLst>
                <a:ext uri="{FF2B5EF4-FFF2-40B4-BE49-F238E27FC236}">
                  <a16:creationId xmlns:a16="http://schemas.microsoft.com/office/drawing/2014/main" id="{ACFF707F-23B2-C142-8B3E-1D78414423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1" y="2726"/>
              <a:ext cx="1133" cy="248"/>
              <a:chOff x="4241" y="2726"/>
              <a:chExt cx="1133" cy="248"/>
            </a:xfrm>
          </p:grpSpPr>
          <p:sp>
            <p:nvSpPr>
              <p:cNvPr id="44126" name="AutoShape 5">
                <a:extLst>
                  <a:ext uri="{FF2B5EF4-FFF2-40B4-BE49-F238E27FC236}">
                    <a16:creationId xmlns:a16="http://schemas.microsoft.com/office/drawing/2014/main" id="{37BD1ED0-02A2-E849-A103-96D344DF1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2726"/>
                <a:ext cx="1134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4127" name="Text Box 6">
                <a:extLst>
                  <a:ext uri="{FF2B5EF4-FFF2-40B4-BE49-F238E27FC236}">
                    <a16:creationId xmlns:a16="http://schemas.microsoft.com/office/drawing/2014/main" id="{8F1FE0DE-47A1-FA4C-9049-9C212FA8BD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1" y="2726"/>
                <a:ext cx="1134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1,00</a:t>
                </a:r>
              </a:p>
            </p:txBody>
          </p:sp>
        </p:grpSp>
        <p:grpSp>
          <p:nvGrpSpPr>
            <p:cNvPr id="44057" name="Group 7">
              <a:extLst>
                <a:ext uri="{FF2B5EF4-FFF2-40B4-BE49-F238E27FC236}">
                  <a16:creationId xmlns:a16="http://schemas.microsoft.com/office/drawing/2014/main" id="{D71DF23F-B06C-234A-922E-B3E2801266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0" y="2726"/>
              <a:ext cx="1140" cy="248"/>
              <a:chOff x="3100" y="2726"/>
              <a:chExt cx="1140" cy="248"/>
            </a:xfrm>
          </p:grpSpPr>
          <p:sp>
            <p:nvSpPr>
              <p:cNvPr id="44124" name="AutoShape 8">
                <a:extLst>
                  <a:ext uri="{FF2B5EF4-FFF2-40B4-BE49-F238E27FC236}">
                    <a16:creationId xmlns:a16="http://schemas.microsoft.com/office/drawing/2014/main" id="{F5D3DF2C-DB64-7E4A-9437-3533B1D00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2726"/>
                <a:ext cx="1141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4125" name="Text Box 9">
                <a:extLst>
                  <a:ext uri="{FF2B5EF4-FFF2-40B4-BE49-F238E27FC236}">
                    <a16:creationId xmlns:a16="http://schemas.microsoft.com/office/drawing/2014/main" id="{812BAC29-E3C8-1B46-9CD7-369F86F156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0" y="2726"/>
                <a:ext cx="1141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0,66</a:t>
                </a:r>
              </a:p>
            </p:txBody>
          </p:sp>
        </p:grpSp>
        <p:grpSp>
          <p:nvGrpSpPr>
            <p:cNvPr id="44058" name="Group 10">
              <a:extLst>
                <a:ext uri="{FF2B5EF4-FFF2-40B4-BE49-F238E27FC236}">
                  <a16:creationId xmlns:a16="http://schemas.microsoft.com/office/drawing/2014/main" id="{3C3F540F-4270-944C-AF4B-1FB5701B4D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6" y="2726"/>
              <a:ext cx="1293" cy="248"/>
              <a:chOff x="1806" y="2726"/>
              <a:chExt cx="1293" cy="248"/>
            </a:xfrm>
          </p:grpSpPr>
          <p:sp>
            <p:nvSpPr>
              <p:cNvPr id="44122" name="AutoShape 11">
                <a:extLst>
                  <a:ext uri="{FF2B5EF4-FFF2-40B4-BE49-F238E27FC236}">
                    <a16:creationId xmlns:a16="http://schemas.microsoft.com/office/drawing/2014/main" id="{3DBE3B15-3EFB-A047-91AB-569C75026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2726"/>
                <a:ext cx="1294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4123" name="Text Box 12">
                <a:extLst>
                  <a:ext uri="{FF2B5EF4-FFF2-40B4-BE49-F238E27FC236}">
                    <a16:creationId xmlns:a16="http://schemas.microsoft.com/office/drawing/2014/main" id="{E1264A81-522F-FF4F-91CD-273B25A928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6" y="2726"/>
                <a:ext cx="1294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0,333</a:t>
                </a:r>
              </a:p>
            </p:txBody>
          </p:sp>
        </p:grpSp>
        <p:grpSp>
          <p:nvGrpSpPr>
            <p:cNvPr id="44059" name="Group 13">
              <a:extLst>
                <a:ext uri="{FF2B5EF4-FFF2-40B4-BE49-F238E27FC236}">
                  <a16:creationId xmlns:a16="http://schemas.microsoft.com/office/drawing/2014/main" id="{2E425962-EE3D-5E45-9A27-4C6FC9E1C3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2726"/>
              <a:ext cx="1601" cy="248"/>
              <a:chOff x="204" y="2726"/>
              <a:chExt cx="1601" cy="248"/>
            </a:xfrm>
          </p:grpSpPr>
          <p:sp>
            <p:nvSpPr>
              <p:cNvPr id="44120" name="AutoShape 14">
                <a:extLst>
                  <a:ext uri="{FF2B5EF4-FFF2-40B4-BE49-F238E27FC236}">
                    <a16:creationId xmlns:a16="http://schemas.microsoft.com/office/drawing/2014/main" id="{94FAFE89-B143-2D48-8CB8-BFA01DB44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2726"/>
                <a:ext cx="1602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4121" name="Text Box 15">
                <a:extLst>
                  <a:ext uri="{FF2B5EF4-FFF2-40B4-BE49-F238E27FC236}">
                    <a16:creationId xmlns:a16="http://schemas.microsoft.com/office/drawing/2014/main" id="{1505958F-ADEC-D841-9325-387F757953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" y="2726"/>
                <a:ext cx="160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Prob. Acumulada</a:t>
                </a:r>
              </a:p>
            </p:txBody>
          </p:sp>
        </p:grpSp>
        <p:grpSp>
          <p:nvGrpSpPr>
            <p:cNvPr id="44060" name="Group 16">
              <a:extLst>
                <a:ext uri="{FF2B5EF4-FFF2-40B4-BE49-F238E27FC236}">
                  <a16:creationId xmlns:a16="http://schemas.microsoft.com/office/drawing/2014/main" id="{6BB3A818-3EA1-7945-B604-0B8EF1B7C0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1" y="2975"/>
              <a:ext cx="1133" cy="248"/>
              <a:chOff x="4241" y="2975"/>
              <a:chExt cx="1133" cy="248"/>
            </a:xfrm>
          </p:grpSpPr>
          <p:sp>
            <p:nvSpPr>
              <p:cNvPr id="44118" name="AutoShape 17">
                <a:extLst>
                  <a:ext uri="{FF2B5EF4-FFF2-40B4-BE49-F238E27FC236}">
                    <a16:creationId xmlns:a16="http://schemas.microsoft.com/office/drawing/2014/main" id="{9B467D44-B8A4-0F49-BDA3-6DF3B1161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2975"/>
                <a:ext cx="1134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4119" name="Text Box 18">
                <a:extLst>
                  <a:ext uri="{FF2B5EF4-FFF2-40B4-BE49-F238E27FC236}">
                    <a16:creationId xmlns:a16="http://schemas.microsoft.com/office/drawing/2014/main" id="{2FC93A70-20FE-864C-A0DB-609C8C1F76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1" y="2975"/>
                <a:ext cx="1134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[0,67 – 1,00]</a:t>
                </a:r>
              </a:p>
            </p:txBody>
          </p:sp>
        </p:grpSp>
        <p:grpSp>
          <p:nvGrpSpPr>
            <p:cNvPr id="44061" name="Group 19">
              <a:extLst>
                <a:ext uri="{FF2B5EF4-FFF2-40B4-BE49-F238E27FC236}">
                  <a16:creationId xmlns:a16="http://schemas.microsoft.com/office/drawing/2014/main" id="{ED38674C-BCF8-274A-AA45-C6254DACF8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0" y="2975"/>
              <a:ext cx="1140" cy="248"/>
              <a:chOff x="3100" y="2975"/>
              <a:chExt cx="1140" cy="248"/>
            </a:xfrm>
          </p:grpSpPr>
          <p:sp>
            <p:nvSpPr>
              <p:cNvPr id="44116" name="AutoShape 20">
                <a:extLst>
                  <a:ext uri="{FF2B5EF4-FFF2-40B4-BE49-F238E27FC236}">
                    <a16:creationId xmlns:a16="http://schemas.microsoft.com/office/drawing/2014/main" id="{D76F297B-17A8-C84E-8549-0ED79A2A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2975"/>
                <a:ext cx="1141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4117" name="Text Box 21">
                <a:extLst>
                  <a:ext uri="{FF2B5EF4-FFF2-40B4-BE49-F238E27FC236}">
                    <a16:creationId xmlns:a16="http://schemas.microsoft.com/office/drawing/2014/main" id="{7962DC22-9A8F-4041-9382-1F3D5524C3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0" y="2975"/>
                <a:ext cx="1141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[0,34 – 0,66]</a:t>
                </a:r>
              </a:p>
            </p:txBody>
          </p:sp>
        </p:grpSp>
        <p:grpSp>
          <p:nvGrpSpPr>
            <p:cNvPr id="44062" name="Group 22">
              <a:extLst>
                <a:ext uri="{FF2B5EF4-FFF2-40B4-BE49-F238E27FC236}">
                  <a16:creationId xmlns:a16="http://schemas.microsoft.com/office/drawing/2014/main" id="{FF2892C3-D4E7-714A-866B-2AEADB30B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6" y="2975"/>
              <a:ext cx="1293" cy="248"/>
              <a:chOff x="1806" y="2975"/>
              <a:chExt cx="1293" cy="248"/>
            </a:xfrm>
          </p:grpSpPr>
          <p:sp>
            <p:nvSpPr>
              <p:cNvPr id="44114" name="AutoShape 23">
                <a:extLst>
                  <a:ext uri="{FF2B5EF4-FFF2-40B4-BE49-F238E27FC236}">
                    <a16:creationId xmlns:a16="http://schemas.microsoft.com/office/drawing/2014/main" id="{EF9E3D60-7A43-3F45-85B4-146F75828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2975"/>
                <a:ext cx="1294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4115" name="Text Box 24">
                <a:extLst>
                  <a:ext uri="{FF2B5EF4-FFF2-40B4-BE49-F238E27FC236}">
                    <a16:creationId xmlns:a16="http://schemas.microsoft.com/office/drawing/2014/main" id="{BDF72A1C-C682-DD41-A43A-76755C68C2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6" y="2975"/>
                <a:ext cx="1294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[0,01 – 0,33]</a:t>
                </a:r>
              </a:p>
            </p:txBody>
          </p:sp>
        </p:grpSp>
        <p:grpSp>
          <p:nvGrpSpPr>
            <p:cNvPr id="44063" name="Group 25">
              <a:extLst>
                <a:ext uri="{FF2B5EF4-FFF2-40B4-BE49-F238E27FC236}">
                  <a16:creationId xmlns:a16="http://schemas.microsoft.com/office/drawing/2014/main" id="{2430DB85-4488-E04B-B7B6-E7A1F6EFBC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2975"/>
              <a:ext cx="1601" cy="248"/>
              <a:chOff x="204" y="2975"/>
              <a:chExt cx="1601" cy="248"/>
            </a:xfrm>
          </p:grpSpPr>
          <p:sp>
            <p:nvSpPr>
              <p:cNvPr id="44112" name="AutoShape 26">
                <a:extLst>
                  <a:ext uri="{FF2B5EF4-FFF2-40B4-BE49-F238E27FC236}">
                    <a16:creationId xmlns:a16="http://schemas.microsoft.com/office/drawing/2014/main" id="{77E43B8B-B5A3-064C-A7EB-31E7A7AE9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2975"/>
                <a:ext cx="1602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4113" name="Text Box 27">
                <a:extLst>
                  <a:ext uri="{FF2B5EF4-FFF2-40B4-BE49-F238E27FC236}">
                    <a16:creationId xmlns:a16="http://schemas.microsoft.com/office/drawing/2014/main" id="{3693939C-F981-794C-B0BD-ECD6BD41AA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" y="2975"/>
                <a:ext cx="160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Subintervalo </a:t>
                </a:r>
              </a:p>
            </p:txBody>
          </p:sp>
        </p:grpSp>
        <p:grpSp>
          <p:nvGrpSpPr>
            <p:cNvPr id="44064" name="Group 28">
              <a:extLst>
                <a:ext uri="{FF2B5EF4-FFF2-40B4-BE49-F238E27FC236}">
                  <a16:creationId xmlns:a16="http://schemas.microsoft.com/office/drawing/2014/main" id="{52B3B1FD-74FE-6740-872F-65FD28B89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1" y="2477"/>
              <a:ext cx="1133" cy="248"/>
              <a:chOff x="4241" y="2477"/>
              <a:chExt cx="1133" cy="248"/>
            </a:xfrm>
          </p:grpSpPr>
          <p:sp>
            <p:nvSpPr>
              <p:cNvPr id="44110" name="AutoShape 29">
                <a:extLst>
                  <a:ext uri="{FF2B5EF4-FFF2-40B4-BE49-F238E27FC236}">
                    <a16:creationId xmlns:a16="http://schemas.microsoft.com/office/drawing/2014/main" id="{D29C3AAA-AAE3-EE48-9F00-3D115AAF8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2477"/>
                <a:ext cx="1134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4111" name="Text Box 30">
                <a:extLst>
                  <a:ext uri="{FF2B5EF4-FFF2-40B4-BE49-F238E27FC236}">
                    <a16:creationId xmlns:a16="http://schemas.microsoft.com/office/drawing/2014/main" id="{EFDCA3DD-C8C2-9B45-AE25-F56EE7E6D2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1" y="2477"/>
                <a:ext cx="1134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0,333</a:t>
                </a:r>
              </a:p>
            </p:txBody>
          </p:sp>
        </p:grpSp>
        <p:grpSp>
          <p:nvGrpSpPr>
            <p:cNvPr id="44065" name="Group 31">
              <a:extLst>
                <a:ext uri="{FF2B5EF4-FFF2-40B4-BE49-F238E27FC236}">
                  <a16:creationId xmlns:a16="http://schemas.microsoft.com/office/drawing/2014/main" id="{F87E37B5-B250-CE42-AF4F-9700C4AACC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0" y="2477"/>
              <a:ext cx="1140" cy="248"/>
              <a:chOff x="3100" y="2477"/>
              <a:chExt cx="1140" cy="248"/>
            </a:xfrm>
          </p:grpSpPr>
          <p:sp>
            <p:nvSpPr>
              <p:cNvPr id="44108" name="AutoShape 32">
                <a:extLst>
                  <a:ext uri="{FF2B5EF4-FFF2-40B4-BE49-F238E27FC236}">
                    <a16:creationId xmlns:a16="http://schemas.microsoft.com/office/drawing/2014/main" id="{CF4EFD4E-9A4E-DA43-B01E-8E0998D3E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2477"/>
                <a:ext cx="1141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4109" name="Text Box 33">
                <a:extLst>
                  <a:ext uri="{FF2B5EF4-FFF2-40B4-BE49-F238E27FC236}">
                    <a16:creationId xmlns:a16="http://schemas.microsoft.com/office/drawing/2014/main" id="{97DCEFF7-2A01-FE4A-879E-788223FECB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0" y="2477"/>
                <a:ext cx="1141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0,33</a:t>
                </a:r>
              </a:p>
            </p:txBody>
          </p:sp>
        </p:grpSp>
        <p:grpSp>
          <p:nvGrpSpPr>
            <p:cNvPr id="44066" name="Group 34">
              <a:extLst>
                <a:ext uri="{FF2B5EF4-FFF2-40B4-BE49-F238E27FC236}">
                  <a16:creationId xmlns:a16="http://schemas.microsoft.com/office/drawing/2014/main" id="{03695967-D690-4242-85F2-5E69FA1FE6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6" y="2477"/>
              <a:ext cx="1293" cy="248"/>
              <a:chOff x="1806" y="2477"/>
              <a:chExt cx="1293" cy="248"/>
            </a:xfrm>
          </p:grpSpPr>
          <p:sp>
            <p:nvSpPr>
              <p:cNvPr id="44106" name="AutoShape 35">
                <a:extLst>
                  <a:ext uri="{FF2B5EF4-FFF2-40B4-BE49-F238E27FC236}">
                    <a16:creationId xmlns:a16="http://schemas.microsoft.com/office/drawing/2014/main" id="{C0EBEE8E-A9D8-3145-A48D-0F6BD0EE2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2477"/>
                <a:ext cx="1294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4107" name="Text Box 36">
                <a:extLst>
                  <a:ext uri="{FF2B5EF4-FFF2-40B4-BE49-F238E27FC236}">
                    <a16:creationId xmlns:a16="http://schemas.microsoft.com/office/drawing/2014/main" id="{377EDEE2-2451-8746-B16C-48E3CA2814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6" y="2477"/>
                <a:ext cx="1294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0,33</a:t>
                </a:r>
              </a:p>
            </p:txBody>
          </p:sp>
        </p:grpSp>
        <p:grpSp>
          <p:nvGrpSpPr>
            <p:cNvPr id="44067" name="Group 37">
              <a:extLst>
                <a:ext uri="{FF2B5EF4-FFF2-40B4-BE49-F238E27FC236}">
                  <a16:creationId xmlns:a16="http://schemas.microsoft.com/office/drawing/2014/main" id="{B1D1B21E-399B-4648-8A80-C96C53FC67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2477"/>
              <a:ext cx="1601" cy="248"/>
              <a:chOff x="204" y="2477"/>
              <a:chExt cx="1601" cy="248"/>
            </a:xfrm>
          </p:grpSpPr>
          <p:sp>
            <p:nvSpPr>
              <p:cNvPr id="44104" name="AutoShape 38">
                <a:extLst>
                  <a:ext uri="{FF2B5EF4-FFF2-40B4-BE49-F238E27FC236}">
                    <a16:creationId xmlns:a16="http://schemas.microsoft.com/office/drawing/2014/main" id="{7E15E9BA-4C68-7C4D-83EA-4F2074A41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2477"/>
                <a:ext cx="1602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4105" name="Text Box 39">
                <a:extLst>
                  <a:ext uri="{FF2B5EF4-FFF2-40B4-BE49-F238E27FC236}">
                    <a16:creationId xmlns:a16="http://schemas.microsoft.com/office/drawing/2014/main" id="{AD9860B2-A8E5-1145-B38F-33EE951447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" y="2477"/>
                <a:ext cx="160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Prob.</a:t>
                </a:r>
              </a:p>
            </p:txBody>
          </p:sp>
        </p:grpSp>
        <p:grpSp>
          <p:nvGrpSpPr>
            <p:cNvPr id="44068" name="Group 40">
              <a:extLst>
                <a:ext uri="{FF2B5EF4-FFF2-40B4-BE49-F238E27FC236}">
                  <a16:creationId xmlns:a16="http://schemas.microsoft.com/office/drawing/2014/main" id="{B3A6756A-4968-9145-A6B7-EB39E45D7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1" y="2228"/>
              <a:ext cx="1133" cy="248"/>
              <a:chOff x="4241" y="2228"/>
              <a:chExt cx="1133" cy="248"/>
            </a:xfrm>
          </p:grpSpPr>
          <p:sp>
            <p:nvSpPr>
              <p:cNvPr id="44102" name="AutoShape 41">
                <a:extLst>
                  <a:ext uri="{FF2B5EF4-FFF2-40B4-BE49-F238E27FC236}">
                    <a16:creationId xmlns:a16="http://schemas.microsoft.com/office/drawing/2014/main" id="{D525A747-E39A-A043-9989-C1138BA8A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2228"/>
                <a:ext cx="1134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4103" name="Text Box 42">
                <a:extLst>
                  <a:ext uri="{FF2B5EF4-FFF2-40B4-BE49-F238E27FC236}">
                    <a16:creationId xmlns:a16="http://schemas.microsoft.com/office/drawing/2014/main" id="{9163DB64-7438-7744-A0E3-2E1A691E53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1" y="2228"/>
                <a:ext cx="1134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15</a:t>
                </a:r>
              </a:p>
            </p:txBody>
          </p:sp>
        </p:grpSp>
        <p:grpSp>
          <p:nvGrpSpPr>
            <p:cNvPr id="44069" name="Group 43">
              <a:extLst>
                <a:ext uri="{FF2B5EF4-FFF2-40B4-BE49-F238E27FC236}">
                  <a16:creationId xmlns:a16="http://schemas.microsoft.com/office/drawing/2014/main" id="{50548AED-9210-3242-A097-3DC72428B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0" y="2228"/>
              <a:ext cx="1140" cy="248"/>
              <a:chOff x="3100" y="2228"/>
              <a:chExt cx="1140" cy="248"/>
            </a:xfrm>
          </p:grpSpPr>
          <p:sp>
            <p:nvSpPr>
              <p:cNvPr id="44100" name="AutoShape 44">
                <a:extLst>
                  <a:ext uri="{FF2B5EF4-FFF2-40B4-BE49-F238E27FC236}">
                    <a16:creationId xmlns:a16="http://schemas.microsoft.com/office/drawing/2014/main" id="{CD32705F-04F0-3D48-9FE6-E0BA6EE49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2228"/>
                <a:ext cx="1141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4101" name="Text Box 45">
                <a:extLst>
                  <a:ext uri="{FF2B5EF4-FFF2-40B4-BE49-F238E27FC236}">
                    <a16:creationId xmlns:a16="http://schemas.microsoft.com/office/drawing/2014/main" id="{95859D9B-F042-DF45-83E7-593724F64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0" y="2228"/>
                <a:ext cx="1141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12</a:t>
                </a:r>
              </a:p>
            </p:txBody>
          </p:sp>
        </p:grpSp>
        <p:grpSp>
          <p:nvGrpSpPr>
            <p:cNvPr id="44070" name="Group 46">
              <a:extLst>
                <a:ext uri="{FF2B5EF4-FFF2-40B4-BE49-F238E27FC236}">
                  <a16:creationId xmlns:a16="http://schemas.microsoft.com/office/drawing/2014/main" id="{69AB1C2B-AF9B-7445-A670-8C52C27FF8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6" y="2228"/>
              <a:ext cx="1293" cy="248"/>
              <a:chOff x="1806" y="2228"/>
              <a:chExt cx="1293" cy="248"/>
            </a:xfrm>
          </p:grpSpPr>
          <p:sp>
            <p:nvSpPr>
              <p:cNvPr id="44098" name="AutoShape 47">
                <a:extLst>
                  <a:ext uri="{FF2B5EF4-FFF2-40B4-BE49-F238E27FC236}">
                    <a16:creationId xmlns:a16="http://schemas.microsoft.com/office/drawing/2014/main" id="{8EC035F2-34F9-234F-8273-BD0BF4A0D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2228"/>
                <a:ext cx="1294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4099" name="Text Box 48">
                <a:extLst>
                  <a:ext uri="{FF2B5EF4-FFF2-40B4-BE49-F238E27FC236}">
                    <a16:creationId xmlns:a16="http://schemas.microsoft.com/office/drawing/2014/main" id="{A5F068D6-18B7-AE4C-A6BF-2F49D5AC82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6" y="2228"/>
                <a:ext cx="1294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10</a:t>
                </a:r>
              </a:p>
            </p:txBody>
          </p:sp>
        </p:grpSp>
        <p:grpSp>
          <p:nvGrpSpPr>
            <p:cNvPr id="44071" name="Group 49">
              <a:extLst>
                <a:ext uri="{FF2B5EF4-FFF2-40B4-BE49-F238E27FC236}">
                  <a16:creationId xmlns:a16="http://schemas.microsoft.com/office/drawing/2014/main" id="{BBE7F4A4-3A45-CB4F-A731-91206C2FF5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2228"/>
              <a:ext cx="1601" cy="248"/>
              <a:chOff x="204" y="2228"/>
              <a:chExt cx="1601" cy="248"/>
            </a:xfrm>
          </p:grpSpPr>
          <p:sp>
            <p:nvSpPr>
              <p:cNvPr id="44096" name="AutoShape 50">
                <a:extLst>
                  <a:ext uri="{FF2B5EF4-FFF2-40B4-BE49-F238E27FC236}">
                    <a16:creationId xmlns:a16="http://schemas.microsoft.com/office/drawing/2014/main" id="{A39AE97E-9A16-F14F-892A-D83E76C75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2228"/>
                <a:ext cx="1602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4097" name="Text Box 51">
                <a:extLst>
                  <a:ext uri="{FF2B5EF4-FFF2-40B4-BE49-F238E27FC236}">
                    <a16:creationId xmlns:a16="http://schemas.microsoft.com/office/drawing/2014/main" id="{FA940B9C-F983-F542-9940-F444FF5C07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" y="2228"/>
                <a:ext cx="160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Tempos</a:t>
                </a:r>
              </a:p>
            </p:txBody>
          </p:sp>
        </p:grpSp>
        <p:grpSp>
          <p:nvGrpSpPr>
            <p:cNvPr id="44072" name="Group 52">
              <a:extLst>
                <a:ext uri="{FF2B5EF4-FFF2-40B4-BE49-F238E27FC236}">
                  <a16:creationId xmlns:a16="http://schemas.microsoft.com/office/drawing/2014/main" id="{CB4C635B-D452-514E-9365-55258E5A00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1979"/>
              <a:ext cx="5170" cy="248"/>
              <a:chOff x="204" y="1979"/>
              <a:chExt cx="5170" cy="248"/>
            </a:xfrm>
          </p:grpSpPr>
          <p:sp>
            <p:nvSpPr>
              <p:cNvPr id="44094" name="AutoShape 53">
                <a:extLst>
                  <a:ext uri="{FF2B5EF4-FFF2-40B4-BE49-F238E27FC236}">
                    <a16:creationId xmlns:a16="http://schemas.microsoft.com/office/drawing/2014/main" id="{D83D342A-E6C6-5744-9326-6C4F71BC7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1979"/>
                <a:ext cx="5171" cy="249"/>
              </a:xfrm>
              <a:prstGeom prst="roundRect">
                <a:avLst>
                  <a:gd name="adj" fmla="val 40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4095" name="Text Box 54">
                <a:extLst>
                  <a:ext uri="{FF2B5EF4-FFF2-40B4-BE49-F238E27FC236}">
                    <a16:creationId xmlns:a16="http://schemas.microsoft.com/office/drawing/2014/main" id="{F9F8705B-17E7-B34F-A8A6-6791C9DF6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" y="1979"/>
                <a:ext cx="5171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TEC</a:t>
                </a:r>
              </a:p>
            </p:txBody>
          </p:sp>
        </p:grpSp>
        <p:sp>
          <p:nvSpPr>
            <p:cNvPr id="44073" name="Line 55">
              <a:extLst>
                <a:ext uri="{FF2B5EF4-FFF2-40B4-BE49-F238E27FC236}">
                  <a16:creationId xmlns:a16="http://schemas.microsoft.com/office/drawing/2014/main" id="{2E70C051-0654-DA4C-A51B-EE2591012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1979"/>
              <a:ext cx="5171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74" name="Line 56">
              <a:extLst>
                <a:ext uri="{FF2B5EF4-FFF2-40B4-BE49-F238E27FC236}">
                  <a16:creationId xmlns:a16="http://schemas.microsoft.com/office/drawing/2014/main" id="{28E6BDE3-3E30-6745-815A-E99A89CB2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228"/>
              <a:ext cx="517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75" name="Line 57">
              <a:extLst>
                <a:ext uri="{FF2B5EF4-FFF2-40B4-BE49-F238E27FC236}">
                  <a16:creationId xmlns:a16="http://schemas.microsoft.com/office/drawing/2014/main" id="{B6F997E2-5FFB-F146-ADBD-01D7750E6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477"/>
              <a:ext cx="517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76" name="Line 58">
              <a:extLst>
                <a:ext uri="{FF2B5EF4-FFF2-40B4-BE49-F238E27FC236}">
                  <a16:creationId xmlns:a16="http://schemas.microsoft.com/office/drawing/2014/main" id="{850C7DB7-3A35-EE44-B39F-EB1CC4E95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726"/>
              <a:ext cx="517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77" name="Line 59">
              <a:extLst>
                <a:ext uri="{FF2B5EF4-FFF2-40B4-BE49-F238E27FC236}">
                  <a16:creationId xmlns:a16="http://schemas.microsoft.com/office/drawing/2014/main" id="{F543509F-5C46-634D-9BB0-8467F09C7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3224"/>
              <a:ext cx="5171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78" name="Line 60">
              <a:extLst>
                <a:ext uri="{FF2B5EF4-FFF2-40B4-BE49-F238E27FC236}">
                  <a16:creationId xmlns:a16="http://schemas.microsoft.com/office/drawing/2014/main" id="{C23C150A-5A18-B549-A1C4-BC0C950DE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6" y="2228"/>
              <a:ext cx="1" cy="49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79" name="Line 61">
              <a:extLst>
                <a:ext uri="{FF2B5EF4-FFF2-40B4-BE49-F238E27FC236}">
                  <a16:creationId xmlns:a16="http://schemas.microsoft.com/office/drawing/2014/main" id="{C3F092A7-4EF5-1E48-9DA1-941F97886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" y="2228"/>
              <a:ext cx="1" cy="49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80" name="Line 62">
              <a:extLst>
                <a:ext uri="{FF2B5EF4-FFF2-40B4-BE49-F238E27FC236}">
                  <a16:creationId xmlns:a16="http://schemas.microsoft.com/office/drawing/2014/main" id="{D0861F40-C151-8A4E-81B7-0148AE1BA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2228"/>
              <a:ext cx="1" cy="49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81" name="Line 63">
              <a:extLst>
                <a:ext uri="{FF2B5EF4-FFF2-40B4-BE49-F238E27FC236}">
                  <a16:creationId xmlns:a16="http://schemas.microsoft.com/office/drawing/2014/main" id="{17750F13-9EB8-874D-878F-68223A6E1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975"/>
              <a:ext cx="5171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82" name="Line 64">
              <a:extLst>
                <a:ext uri="{FF2B5EF4-FFF2-40B4-BE49-F238E27FC236}">
                  <a16:creationId xmlns:a16="http://schemas.microsoft.com/office/drawing/2014/main" id="{77C70108-EF1C-3E4E-8B4F-E16EAB73F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726"/>
              <a:ext cx="1" cy="24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83" name="Line 65">
              <a:extLst>
                <a:ext uri="{FF2B5EF4-FFF2-40B4-BE49-F238E27FC236}">
                  <a16:creationId xmlns:a16="http://schemas.microsoft.com/office/drawing/2014/main" id="{294CAA5F-956B-BF4C-B5A1-E95558258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1979"/>
              <a:ext cx="1" cy="747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84" name="Line 66">
              <a:extLst>
                <a:ext uri="{FF2B5EF4-FFF2-40B4-BE49-F238E27FC236}">
                  <a16:creationId xmlns:a16="http://schemas.microsoft.com/office/drawing/2014/main" id="{CE4C9BF7-803D-FE4D-9EBD-409A5AE12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975"/>
              <a:ext cx="1" cy="24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85" name="Line 67">
              <a:extLst>
                <a:ext uri="{FF2B5EF4-FFF2-40B4-BE49-F238E27FC236}">
                  <a16:creationId xmlns:a16="http://schemas.microsoft.com/office/drawing/2014/main" id="{70593D96-97B7-2146-AEE4-EE60AF24B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6" y="2726"/>
              <a:ext cx="1" cy="24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86" name="Line 68">
              <a:extLst>
                <a:ext uri="{FF2B5EF4-FFF2-40B4-BE49-F238E27FC236}">
                  <a16:creationId xmlns:a16="http://schemas.microsoft.com/office/drawing/2014/main" id="{A65E0EC3-6E64-A445-9891-38FC10EB6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6" y="2975"/>
              <a:ext cx="1" cy="24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87" name="Line 69">
              <a:extLst>
                <a:ext uri="{FF2B5EF4-FFF2-40B4-BE49-F238E27FC236}">
                  <a16:creationId xmlns:a16="http://schemas.microsoft.com/office/drawing/2014/main" id="{725F85CD-3A79-4641-8BA0-42B0A4897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" y="2726"/>
              <a:ext cx="1" cy="24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88" name="Line 70">
              <a:extLst>
                <a:ext uri="{FF2B5EF4-FFF2-40B4-BE49-F238E27FC236}">
                  <a16:creationId xmlns:a16="http://schemas.microsoft.com/office/drawing/2014/main" id="{3D53CEF9-7166-C348-A8A3-5C6D7FB56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" y="2975"/>
              <a:ext cx="1" cy="24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89" name="Line 71">
              <a:extLst>
                <a:ext uri="{FF2B5EF4-FFF2-40B4-BE49-F238E27FC236}">
                  <a16:creationId xmlns:a16="http://schemas.microsoft.com/office/drawing/2014/main" id="{CC604ED8-3714-B244-ABBD-A3E872363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2726"/>
              <a:ext cx="1" cy="24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90" name="Line 72">
              <a:extLst>
                <a:ext uri="{FF2B5EF4-FFF2-40B4-BE49-F238E27FC236}">
                  <a16:creationId xmlns:a16="http://schemas.microsoft.com/office/drawing/2014/main" id="{F7E21B14-ADE0-1C45-8B76-117AB0F79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2975"/>
              <a:ext cx="1" cy="24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91" name="Line 73">
              <a:extLst>
                <a:ext uri="{FF2B5EF4-FFF2-40B4-BE49-F238E27FC236}">
                  <a16:creationId xmlns:a16="http://schemas.microsoft.com/office/drawing/2014/main" id="{BA889579-3674-ED49-AA90-EDE99D730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2726"/>
              <a:ext cx="1" cy="24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92" name="Line 74">
              <a:extLst>
                <a:ext uri="{FF2B5EF4-FFF2-40B4-BE49-F238E27FC236}">
                  <a16:creationId xmlns:a16="http://schemas.microsoft.com/office/drawing/2014/main" id="{5A642E70-25A2-764E-B485-9CAF3D11F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1979"/>
              <a:ext cx="1" cy="747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93" name="Line 75">
              <a:extLst>
                <a:ext uri="{FF2B5EF4-FFF2-40B4-BE49-F238E27FC236}">
                  <a16:creationId xmlns:a16="http://schemas.microsoft.com/office/drawing/2014/main" id="{9C207D40-A808-D54B-B4C6-7DA4253BE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2975"/>
              <a:ext cx="1" cy="24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4036" name="Group 76">
            <a:extLst>
              <a:ext uri="{FF2B5EF4-FFF2-40B4-BE49-F238E27FC236}">
                <a16:creationId xmlns:a16="http://schemas.microsoft.com/office/drawing/2014/main" id="{2DE31143-4865-0945-B731-F9584F1AF27A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5114925"/>
            <a:ext cx="8220075" cy="549275"/>
            <a:chOff x="204" y="3222"/>
            <a:chExt cx="5178" cy="142"/>
          </a:xfrm>
        </p:grpSpPr>
        <p:grpSp>
          <p:nvGrpSpPr>
            <p:cNvPr id="44037" name="Group 77">
              <a:extLst>
                <a:ext uri="{FF2B5EF4-FFF2-40B4-BE49-F238E27FC236}">
                  <a16:creationId xmlns:a16="http://schemas.microsoft.com/office/drawing/2014/main" id="{CED98D77-2CD5-F24F-9D2A-A1742C732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6" y="3222"/>
              <a:ext cx="1145" cy="141"/>
              <a:chOff x="4236" y="3222"/>
              <a:chExt cx="1145" cy="141"/>
            </a:xfrm>
          </p:grpSpPr>
          <p:sp>
            <p:nvSpPr>
              <p:cNvPr id="44054" name="AutoShape 78">
                <a:extLst>
                  <a:ext uri="{FF2B5EF4-FFF2-40B4-BE49-F238E27FC236}">
                    <a16:creationId xmlns:a16="http://schemas.microsoft.com/office/drawing/2014/main" id="{2E411411-6441-A64F-8FED-4E2EBDA24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6" y="3222"/>
                <a:ext cx="1145" cy="141"/>
              </a:xfrm>
              <a:prstGeom prst="roundRect">
                <a:avLst>
                  <a:gd name="adj" fmla="val 71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4055" name="Text Box 79">
                <a:extLst>
                  <a:ext uri="{FF2B5EF4-FFF2-40B4-BE49-F238E27FC236}">
                    <a16:creationId xmlns:a16="http://schemas.microsoft.com/office/drawing/2014/main" id="{60E2363C-4619-0D47-8034-74DDD10F7F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6" y="3222"/>
                <a:ext cx="1145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67 - 00</a:t>
                </a:r>
              </a:p>
            </p:txBody>
          </p:sp>
        </p:grpSp>
        <p:grpSp>
          <p:nvGrpSpPr>
            <p:cNvPr id="44038" name="Group 80">
              <a:extLst>
                <a:ext uri="{FF2B5EF4-FFF2-40B4-BE49-F238E27FC236}">
                  <a16:creationId xmlns:a16="http://schemas.microsoft.com/office/drawing/2014/main" id="{0B06330D-BBBE-4346-8837-095D4D30E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9" y="3222"/>
              <a:ext cx="1137" cy="141"/>
              <a:chOff x="3099" y="3222"/>
              <a:chExt cx="1137" cy="141"/>
            </a:xfrm>
          </p:grpSpPr>
          <p:sp>
            <p:nvSpPr>
              <p:cNvPr id="44052" name="AutoShape 81">
                <a:extLst>
                  <a:ext uri="{FF2B5EF4-FFF2-40B4-BE49-F238E27FC236}">
                    <a16:creationId xmlns:a16="http://schemas.microsoft.com/office/drawing/2014/main" id="{58477B46-723E-D74A-8254-BD0F41EE7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9" y="3222"/>
                <a:ext cx="1137" cy="141"/>
              </a:xfrm>
              <a:prstGeom prst="roundRect">
                <a:avLst>
                  <a:gd name="adj" fmla="val 71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4053" name="Text Box 82">
                <a:extLst>
                  <a:ext uri="{FF2B5EF4-FFF2-40B4-BE49-F238E27FC236}">
                    <a16:creationId xmlns:a16="http://schemas.microsoft.com/office/drawing/2014/main" id="{682E4ED4-CDA5-2A46-B559-E52861A47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9" y="3222"/>
                <a:ext cx="1137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34 - 66</a:t>
                </a:r>
              </a:p>
            </p:txBody>
          </p:sp>
        </p:grpSp>
        <p:grpSp>
          <p:nvGrpSpPr>
            <p:cNvPr id="44039" name="Group 83">
              <a:extLst>
                <a:ext uri="{FF2B5EF4-FFF2-40B4-BE49-F238E27FC236}">
                  <a16:creationId xmlns:a16="http://schemas.microsoft.com/office/drawing/2014/main" id="{A32852CD-3FE5-3D47-8110-CA08BFC341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6" y="3222"/>
              <a:ext cx="1293" cy="141"/>
              <a:chOff x="1806" y="3222"/>
              <a:chExt cx="1293" cy="141"/>
            </a:xfrm>
          </p:grpSpPr>
          <p:sp>
            <p:nvSpPr>
              <p:cNvPr id="44050" name="AutoShape 84">
                <a:extLst>
                  <a:ext uri="{FF2B5EF4-FFF2-40B4-BE49-F238E27FC236}">
                    <a16:creationId xmlns:a16="http://schemas.microsoft.com/office/drawing/2014/main" id="{6BDC0F87-F700-8D47-AA26-07402D202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3222"/>
                <a:ext cx="1293" cy="141"/>
              </a:xfrm>
              <a:prstGeom prst="roundRect">
                <a:avLst>
                  <a:gd name="adj" fmla="val 71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4051" name="Text Box 85">
                <a:extLst>
                  <a:ext uri="{FF2B5EF4-FFF2-40B4-BE49-F238E27FC236}">
                    <a16:creationId xmlns:a16="http://schemas.microsoft.com/office/drawing/2014/main" id="{7934ED26-A66D-9F4F-9D77-EE88485B4A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6" y="3222"/>
                <a:ext cx="1293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01 - 33</a:t>
                </a:r>
              </a:p>
            </p:txBody>
          </p:sp>
        </p:grpSp>
        <p:grpSp>
          <p:nvGrpSpPr>
            <p:cNvPr id="44040" name="Group 86">
              <a:extLst>
                <a:ext uri="{FF2B5EF4-FFF2-40B4-BE49-F238E27FC236}">
                  <a16:creationId xmlns:a16="http://schemas.microsoft.com/office/drawing/2014/main" id="{875EB66C-F015-9D45-8E89-EAE9F67579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3222"/>
              <a:ext cx="1602" cy="141"/>
              <a:chOff x="204" y="3222"/>
              <a:chExt cx="1602" cy="141"/>
            </a:xfrm>
          </p:grpSpPr>
          <p:sp>
            <p:nvSpPr>
              <p:cNvPr id="44048" name="AutoShape 87">
                <a:extLst>
                  <a:ext uri="{FF2B5EF4-FFF2-40B4-BE49-F238E27FC236}">
                    <a16:creationId xmlns:a16="http://schemas.microsoft.com/office/drawing/2014/main" id="{5387FE1F-B048-9344-A0B9-5806B3DCA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3222"/>
                <a:ext cx="1602" cy="141"/>
              </a:xfrm>
              <a:prstGeom prst="roundRect">
                <a:avLst>
                  <a:gd name="adj" fmla="val 71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44049" name="Text Box 88">
                <a:extLst>
                  <a:ext uri="{FF2B5EF4-FFF2-40B4-BE49-F238E27FC236}">
                    <a16:creationId xmlns:a16="http://schemas.microsoft.com/office/drawing/2014/main" id="{BC5B49F0-1903-4A44-87CF-55BEBAF1C7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" y="3222"/>
                <a:ext cx="1602" cy="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95000"/>
                  </a:lnSpc>
                  <a:spcBef>
                    <a:spcPts val="500"/>
                  </a:spcBef>
                  <a:spcAft>
                    <a:spcPts val="500"/>
                  </a:spcAft>
                  <a:buFont typeface="Monotype Sorts" pitchFamily="2" charset="2"/>
                  <a:buNone/>
                </a:pPr>
                <a:r>
                  <a:rPr lang="en-GB" altLang="pt-BR" sz="2000"/>
                  <a:t>Dígitos aleatórios (tab)</a:t>
                </a:r>
              </a:p>
            </p:txBody>
          </p:sp>
        </p:grpSp>
        <p:sp>
          <p:nvSpPr>
            <p:cNvPr id="44041" name="Line 89">
              <a:extLst>
                <a:ext uri="{FF2B5EF4-FFF2-40B4-BE49-F238E27FC236}">
                  <a16:creationId xmlns:a16="http://schemas.microsoft.com/office/drawing/2014/main" id="{4EE39BC1-41FE-574B-A324-A305E1538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3222"/>
              <a:ext cx="5177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42" name="Line 90">
              <a:extLst>
                <a:ext uri="{FF2B5EF4-FFF2-40B4-BE49-F238E27FC236}">
                  <a16:creationId xmlns:a16="http://schemas.microsoft.com/office/drawing/2014/main" id="{09AAEDD5-61B1-6548-A37A-B67F1D0F8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3363"/>
              <a:ext cx="5177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43" name="Line 91">
              <a:extLst>
                <a:ext uri="{FF2B5EF4-FFF2-40B4-BE49-F238E27FC236}">
                  <a16:creationId xmlns:a16="http://schemas.microsoft.com/office/drawing/2014/main" id="{4C707861-F2CA-D847-9946-E4C9E63DC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3222"/>
              <a:ext cx="1" cy="14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44" name="Line 92">
              <a:extLst>
                <a:ext uri="{FF2B5EF4-FFF2-40B4-BE49-F238E27FC236}">
                  <a16:creationId xmlns:a16="http://schemas.microsoft.com/office/drawing/2014/main" id="{6A0EBB49-33B1-BF4B-AC25-7A4346030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6" y="3222"/>
              <a:ext cx="1" cy="14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45" name="Line 93">
              <a:extLst>
                <a:ext uri="{FF2B5EF4-FFF2-40B4-BE49-F238E27FC236}">
                  <a16:creationId xmlns:a16="http://schemas.microsoft.com/office/drawing/2014/main" id="{52060E6D-7DDC-2647-9C5B-02AB9355F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3222"/>
              <a:ext cx="1" cy="14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46" name="Line 94">
              <a:extLst>
                <a:ext uri="{FF2B5EF4-FFF2-40B4-BE49-F238E27FC236}">
                  <a16:creationId xmlns:a16="http://schemas.microsoft.com/office/drawing/2014/main" id="{11B99CBF-115C-E44F-AF3D-813B7D722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3222"/>
              <a:ext cx="1" cy="14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047" name="Line 95">
              <a:extLst>
                <a:ext uri="{FF2B5EF4-FFF2-40B4-BE49-F238E27FC236}">
                  <a16:creationId xmlns:a16="http://schemas.microsoft.com/office/drawing/2014/main" id="{88D50311-BEC5-3048-879F-C742F92A0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1" y="3222"/>
              <a:ext cx="1" cy="14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AutoShape 1">
            <a:extLst>
              <a:ext uri="{FF2B5EF4-FFF2-40B4-BE49-F238E27FC236}">
                <a16:creationId xmlns:a16="http://schemas.microsoft.com/office/drawing/2014/main" id="{9A729E5E-1A1C-8247-8855-73BE6AF98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12168"/>
            <a:ext cx="7467600" cy="3429000"/>
          </a:xfrm>
          <a:prstGeom prst="roundRect">
            <a:avLst>
              <a:gd name="adj" fmla="val 46"/>
            </a:avLst>
          </a:prstGeom>
          <a:solidFill>
            <a:srgbClr val="CCECF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ts val="700"/>
              </a:spcBef>
              <a:spcAft>
                <a:spcPts val="700"/>
              </a:spcAft>
              <a:buClr>
                <a:srgbClr val="063DE8"/>
              </a:buClr>
              <a:buSzPct val="75000"/>
              <a:buFont typeface="Monotype Sorts" pitchFamily="2" charset="2"/>
              <a:buChar char="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Wingdings" pitchFamily="2" charset="2"/>
              <a:buChar char="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bg1"/>
              </a:solidFill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2AABDC8E-AE58-3F47-8165-AE3E23F89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4582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>
                <a:latin typeface="Myfont" panose="02000503000000000000" pitchFamily="2" charset="0"/>
                <a:ea typeface="ＭＳ Ｐゴシック" panose="020B0600070205080204" pitchFamily="34" charset="-128"/>
              </a:rPr>
              <a:t>Simulação com uso do MMC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C6A012C-2C05-C54A-B1B5-967BA18D7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5029200"/>
            <a:ext cx="8077200" cy="762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Tabela 2.10: Freqüências e valores empregados no MMC no exemplo do posto de serviços</a:t>
            </a:r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D64208A5-07F3-6042-883B-8F5E7B61B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447800"/>
          <a:ext cx="8382000" cy="337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r:id="rId4" imgW="5486400" imgH="2209800" progId="Word.Document.8">
                  <p:embed/>
                </p:oleObj>
              </mc:Choice>
              <mc:Fallback>
                <p:oleObj r:id="rId4" imgW="5486400" imgH="22098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8382000" cy="337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AutoShape 1">
            <a:extLst>
              <a:ext uri="{FF2B5EF4-FFF2-40B4-BE49-F238E27FC236}">
                <a16:creationId xmlns:a16="http://schemas.microsoft.com/office/drawing/2014/main" id="{F716B163-0912-2F4E-B39B-A05C04017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1219200"/>
            <a:ext cx="7467600" cy="3429000"/>
          </a:xfrm>
          <a:prstGeom prst="roundRect">
            <a:avLst>
              <a:gd name="adj" fmla="val 46"/>
            </a:avLst>
          </a:prstGeom>
          <a:solidFill>
            <a:srgbClr val="CCECF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ts val="700"/>
              </a:spcBef>
              <a:spcAft>
                <a:spcPts val="700"/>
              </a:spcAft>
              <a:buClr>
                <a:srgbClr val="063DE8"/>
              </a:buClr>
              <a:buSzPct val="75000"/>
              <a:buFont typeface="Monotype Sorts" pitchFamily="2" charset="2"/>
              <a:buChar char="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Wingdings" pitchFamily="2" charset="2"/>
              <a:buChar char="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bg1"/>
              </a:solidFill>
            </a:endParaRPr>
          </a:p>
        </p:txBody>
      </p:sp>
      <p:sp>
        <p:nvSpPr>
          <p:cNvPr id="48130" name="AutoShape 2">
            <a:extLst>
              <a:ext uri="{FF2B5EF4-FFF2-40B4-BE49-F238E27FC236}">
                <a16:creationId xmlns:a16="http://schemas.microsoft.com/office/drawing/2014/main" id="{3269CD8C-E6BD-3346-9D10-E4838A74A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286000"/>
            <a:ext cx="3124200" cy="304800"/>
          </a:xfrm>
          <a:prstGeom prst="roundRect">
            <a:avLst>
              <a:gd name="adj" fmla="val 519"/>
            </a:avLst>
          </a:prstGeom>
          <a:solidFill>
            <a:srgbClr val="F9FAD6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ts val="700"/>
              </a:spcBef>
              <a:spcAft>
                <a:spcPts val="700"/>
              </a:spcAft>
              <a:buClr>
                <a:srgbClr val="063DE8"/>
              </a:buClr>
              <a:buSzPct val="75000"/>
              <a:buFont typeface="Monotype Sorts" pitchFamily="2" charset="2"/>
              <a:buChar char="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Wingdings" pitchFamily="2" charset="2"/>
              <a:buChar char="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bg1"/>
              </a:solidFill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76999C4-6DE9-E946-B5DA-61BBC8D7B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z="3200">
                <a:latin typeface="Myfont" panose="02000503000000000000" pitchFamily="2" charset="0"/>
                <a:ea typeface="ＭＳ Ｐゴシック" panose="020B0600070205080204" pitchFamily="34" charset="-128"/>
              </a:rPr>
              <a:t>Obtenção de TEC Usando o MMC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C8E91FCB-3B0D-8243-8E3A-07ECB3ADE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4953000"/>
            <a:ext cx="8077200" cy="4365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Atribuição do valor de TEC após o sorteio</a:t>
            </a:r>
          </a:p>
        </p:txBody>
      </p:sp>
      <p:graphicFrame>
        <p:nvGraphicFramePr>
          <p:cNvPr id="48133" name="Object 5">
            <a:extLst>
              <a:ext uri="{FF2B5EF4-FFF2-40B4-BE49-F238E27FC236}">
                <a16:creationId xmlns:a16="http://schemas.microsoft.com/office/drawing/2014/main" id="{8BF3EC63-9A6D-D945-B9B4-D34C538B7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447800"/>
          <a:ext cx="8839200" cy="328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r:id="rId4" imgW="5486400" imgH="2044700" progId="Word.Document.8">
                  <p:embed/>
                </p:oleObj>
              </mc:Choice>
              <mc:Fallback>
                <p:oleObj r:id="rId4" imgW="5486400" imgH="20447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47800"/>
                        <a:ext cx="8839200" cy="328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4" name="Group 6">
            <a:extLst>
              <a:ext uri="{FF2B5EF4-FFF2-40B4-BE49-F238E27FC236}">
                <a16:creationId xmlns:a16="http://schemas.microsoft.com/office/drawing/2014/main" id="{E13B2F2F-66FB-A24B-9A4B-6C46C6AD6291}"/>
              </a:ext>
            </a:extLst>
          </p:cNvPr>
          <p:cNvGrpSpPr>
            <a:grpSpLocks/>
          </p:cNvGrpSpPr>
          <p:nvPr/>
        </p:nvGrpSpPr>
        <p:grpSpPr bwMode="auto">
          <a:xfrm>
            <a:off x="4732338" y="1176338"/>
            <a:ext cx="836612" cy="1096962"/>
            <a:chOff x="2981" y="741"/>
            <a:chExt cx="527" cy="691"/>
          </a:xfrm>
        </p:grpSpPr>
        <p:sp>
          <p:nvSpPr>
            <p:cNvPr id="48141" name="Freeform 7">
              <a:extLst>
                <a:ext uri="{FF2B5EF4-FFF2-40B4-BE49-F238E27FC236}">
                  <a16:creationId xmlns:a16="http://schemas.microsoft.com/office/drawing/2014/main" id="{D2FC56D3-6C82-6843-9F4D-480FC5CF9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741"/>
              <a:ext cx="528" cy="692"/>
            </a:xfrm>
            <a:custGeom>
              <a:avLst/>
              <a:gdLst>
                <a:gd name="T0" fmla="*/ 0 w 2330"/>
                <a:gd name="T1" fmla="*/ 0 h 3051"/>
                <a:gd name="T2" fmla="*/ 0 w 2330"/>
                <a:gd name="T3" fmla="*/ 0 h 3051"/>
                <a:gd name="T4" fmla="*/ 0 w 2330"/>
                <a:gd name="T5" fmla="*/ 0 h 3051"/>
                <a:gd name="T6" fmla="*/ 0 w 2330"/>
                <a:gd name="T7" fmla="*/ 0 h 3051"/>
                <a:gd name="T8" fmla="*/ 0 w 2330"/>
                <a:gd name="T9" fmla="*/ 0 h 3051"/>
                <a:gd name="T10" fmla="*/ 0 w 2330"/>
                <a:gd name="T11" fmla="*/ 0 h 3051"/>
                <a:gd name="T12" fmla="*/ 0 w 2330"/>
                <a:gd name="T13" fmla="*/ 0 h 3051"/>
                <a:gd name="T14" fmla="*/ 0 w 2330"/>
                <a:gd name="T15" fmla="*/ 0 h 3051"/>
                <a:gd name="T16" fmla="*/ 0 w 2330"/>
                <a:gd name="T17" fmla="*/ 0 h 3051"/>
                <a:gd name="T18" fmla="*/ 0 w 2330"/>
                <a:gd name="T19" fmla="*/ 0 h 3051"/>
                <a:gd name="T20" fmla="*/ 0 w 2330"/>
                <a:gd name="T21" fmla="*/ 0 h 30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0"/>
                <a:gd name="T34" fmla="*/ 0 h 3051"/>
                <a:gd name="T35" fmla="*/ 2330 w 2330"/>
                <a:gd name="T36" fmla="*/ 3051 h 305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0" h="3051">
                  <a:moveTo>
                    <a:pt x="0" y="364"/>
                  </a:moveTo>
                  <a:cubicBezTo>
                    <a:pt x="0" y="182"/>
                    <a:pt x="167" y="0"/>
                    <a:pt x="334" y="0"/>
                  </a:cubicBezTo>
                  <a:lnTo>
                    <a:pt x="1994" y="0"/>
                  </a:lnTo>
                  <a:cubicBezTo>
                    <a:pt x="2161" y="0"/>
                    <a:pt x="2329" y="182"/>
                    <a:pt x="2329" y="364"/>
                  </a:cubicBezTo>
                  <a:lnTo>
                    <a:pt x="2329" y="2176"/>
                  </a:lnTo>
                  <a:cubicBezTo>
                    <a:pt x="2329" y="2358"/>
                    <a:pt x="2161" y="2541"/>
                    <a:pt x="1994" y="2541"/>
                  </a:cubicBezTo>
                  <a:lnTo>
                    <a:pt x="981" y="2541"/>
                  </a:lnTo>
                  <a:lnTo>
                    <a:pt x="140" y="3050"/>
                  </a:lnTo>
                  <a:lnTo>
                    <a:pt x="377" y="2541"/>
                  </a:lnTo>
                  <a:cubicBezTo>
                    <a:pt x="188" y="2541"/>
                    <a:pt x="0" y="2364"/>
                    <a:pt x="0" y="2188"/>
                  </a:cubicBezTo>
                  <a:lnTo>
                    <a:pt x="0" y="364"/>
                  </a:lnTo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142" name="Text Box 8">
              <a:extLst>
                <a:ext uri="{FF2B5EF4-FFF2-40B4-BE49-F238E27FC236}">
                  <a16:creationId xmlns:a16="http://schemas.microsoft.com/office/drawing/2014/main" id="{2BA2AC53-2C8D-8841-A731-A8F67F1D4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1" y="762"/>
              <a:ext cx="489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pt-BR" sz="1600">
                  <a:solidFill>
                    <a:schemeClr val="tx1"/>
                  </a:solidFill>
                </a:rPr>
                <a:t>Valor de TEC</a:t>
              </a:r>
            </a:p>
          </p:txBody>
        </p:sp>
      </p:grpSp>
      <p:sp>
        <p:nvSpPr>
          <p:cNvPr id="48135" name="Oval 9">
            <a:extLst>
              <a:ext uri="{FF2B5EF4-FFF2-40B4-BE49-F238E27FC236}">
                <a16:creationId xmlns:a16="http://schemas.microsoft.com/office/drawing/2014/main" id="{292D45BE-8BD1-0A40-ACD9-7D0E5EA9E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057400"/>
            <a:ext cx="577850" cy="533400"/>
          </a:xfrm>
          <a:prstGeom prst="ellipse">
            <a:avLst/>
          </a:prstGeom>
          <a:solidFill>
            <a:srgbClr val="F9FAD6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ts val="700"/>
              </a:spcBef>
              <a:spcAft>
                <a:spcPts val="700"/>
              </a:spcAft>
              <a:buClr>
                <a:srgbClr val="063DE8"/>
              </a:buClr>
              <a:buSzPct val="75000"/>
              <a:buFont typeface="Monotype Sorts" pitchFamily="2" charset="2"/>
              <a:buChar char="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Wingdings" pitchFamily="2" charset="2"/>
              <a:buChar char="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bg1"/>
              </a:solidFill>
            </a:endParaRPr>
          </a:p>
        </p:txBody>
      </p:sp>
      <p:sp>
        <p:nvSpPr>
          <p:cNvPr id="48136" name="Text Box 10">
            <a:extLst>
              <a:ext uri="{FF2B5EF4-FFF2-40B4-BE49-F238E27FC236}">
                <a16:creationId xmlns:a16="http://schemas.microsoft.com/office/drawing/2014/main" id="{0E4F1455-6517-CB45-B35F-435DFD62F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170113"/>
            <a:ext cx="70485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just">
              <a:spcBef>
                <a:spcPts val="700"/>
              </a:spcBef>
              <a:spcAft>
                <a:spcPts val="700"/>
              </a:spcAft>
              <a:buClr>
                <a:srgbClr val="063DE8"/>
              </a:buClr>
              <a:buSzPct val="75000"/>
              <a:buFont typeface="Monotype Sorts" pitchFamily="2" charset="2"/>
              <a:buChar char="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Wingdings" pitchFamily="2" charset="2"/>
              <a:buChar char="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1600">
                <a:solidFill>
                  <a:schemeClr val="tx1"/>
                </a:solidFill>
              </a:rPr>
              <a:t>0,43</a:t>
            </a:r>
          </a:p>
        </p:txBody>
      </p:sp>
      <p:sp>
        <p:nvSpPr>
          <p:cNvPr id="48137" name="Freeform 11">
            <a:extLst>
              <a:ext uri="{FF2B5EF4-FFF2-40B4-BE49-F238E27FC236}">
                <a16:creationId xmlns:a16="http://schemas.microsoft.com/office/drawing/2014/main" id="{995A6D73-41C7-E146-8B45-7FA261928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286000"/>
            <a:ext cx="528638" cy="260350"/>
          </a:xfrm>
          <a:custGeom>
            <a:avLst/>
            <a:gdLst>
              <a:gd name="T0" fmla="*/ 2147483646 w 1470"/>
              <a:gd name="T1" fmla="*/ 2147483646 h 725"/>
              <a:gd name="T2" fmla="*/ 2147483646 w 1470"/>
              <a:gd name="T3" fmla="*/ 2147483646 h 725"/>
              <a:gd name="T4" fmla="*/ 2147483646 w 1470"/>
              <a:gd name="T5" fmla="*/ 0 h 725"/>
              <a:gd name="T6" fmla="*/ 0 w 1470"/>
              <a:gd name="T7" fmla="*/ 2147483646 h 725"/>
              <a:gd name="T8" fmla="*/ 2147483646 w 1470"/>
              <a:gd name="T9" fmla="*/ 2147483646 h 725"/>
              <a:gd name="T10" fmla="*/ 2147483646 w 1470"/>
              <a:gd name="T11" fmla="*/ 2147483646 h 725"/>
              <a:gd name="T12" fmla="*/ 2147483646 w 1470"/>
              <a:gd name="T13" fmla="*/ 2147483646 h 725"/>
              <a:gd name="T14" fmla="*/ 2147483646 w 1470"/>
              <a:gd name="T15" fmla="*/ 2147483646 h 7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70"/>
              <a:gd name="T25" fmla="*/ 0 h 725"/>
              <a:gd name="T26" fmla="*/ 1470 w 1470"/>
              <a:gd name="T27" fmla="*/ 725 h 7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70" h="725">
                <a:moveTo>
                  <a:pt x="1469" y="181"/>
                </a:moveTo>
                <a:lnTo>
                  <a:pt x="367" y="181"/>
                </a:lnTo>
                <a:lnTo>
                  <a:pt x="367" y="0"/>
                </a:lnTo>
                <a:lnTo>
                  <a:pt x="0" y="362"/>
                </a:lnTo>
                <a:lnTo>
                  <a:pt x="367" y="724"/>
                </a:lnTo>
                <a:lnTo>
                  <a:pt x="367" y="543"/>
                </a:lnTo>
                <a:lnTo>
                  <a:pt x="1469" y="543"/>
                </a:lnTo>
                <a:lnTo>
                  <a:pt x="1469" y="181"/>
                </a:lnTo>
              </a:path>
            </a:pathLst>
          </a:custGeom>
          <a:solidFill>
            <a:srgbClr val="C0C0C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8138" name="Group 12">
            <a:extLst>
              <a:ext uri="{FF2B5EF4-FFF2-40B4-BE49-F238E27FC236}">
                <a16:creationId xmlns:a16="http://schemas.microsoft.com/office/drawing/2014/main" id="{BF0404B6-547C-F84D-B37E-A1D309C177D9}"/>
              </a:ext>
            </a:extLst>
          </p:cNvPr>
          <p:cNvGrpSpPr>
            <a:grpSpLocks/>
          </p:cNvGrpSpPr>
          <p:nvPr/>
        </p:nvGrpSpPr>
        <p:grpSpPr bwMode="auto">
          <a:xfrm>
            <a:off x="7839075" y="465138"/>
            <a:ext cx="1219200" cy="1463675"/>
            <a:chOff x="4938" y="293"/>
            <a:chExt cx="768" cy="922"/>
          </a:xfrm>
        </p:grpSpPr>
        <p:sp>
          <p:nvSpPr>
            <p:cNvPr id="48139" name="Freeform 13">
              <a:extLst>
                <a:ext uri="{FF2B5EF4-FFF2-40B4-BE49-F238E27FC236}">
                  <a16:creationId xmlns:a16="http://schemas.microsoft.com/office/drawing/2014/main" id="{DCCDE13F-EA8F-C647-B8AA-BC466AACF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293"/>
              <a:ext cx="769" cy="923"/>
            </a:xfrm>
            <a:custGeom>
              <a:avLst/>
              <a:gdLst>
                <a:gd name="T0" fmla="*/ 0 w 3389"/>
                <a:gd name="T1" fmla="*/ 0 h 4068"/>
                <a:gd name="T2" fmla="*/ 0 w 3389"/>
                <a:gd name="T3" fmla="*/ 0 h 4068"/>
                <a:gd name="T4" fmla="*/ 0 w 3389"/>
                <a:gd name="T5" fmla="*/ 0 h 4068"/>
                <a:gd name="T6" fmla="*/ 0 w 3389"/>
                <a:gd name="T7" fmla="*/ 0 h 4068"/>
                <a:gd name="T8" fmla="*/ 0 w 3389"/>
                <a:gd name="T9" fmla="*/ 0 h 4068"/>
                <a:gd name="T10" fmla="*/ 0 w 3389"/>
                <a:gd name="T11" fmla="*/ 0 h 4068"/>
                <a:gd name="T12" fmla="*/ 0 w 3389"/>
                <a:gd name="T13" fmla="*/ 0 h 4068"/>
                <a:gd name="T14" fmla="*/ 0 w 3389"/>
                <a:gd name="T15" fmla="*/ 0 h 4068"/>
                <a:gd name="T16" fmla="*/ 0 w 3389"/>
                <a:gd name="T17" fmla="*/ 0 h 4068"/>
                <a:gd name="T18" fmla="*/ 0 w 3389"/>
                <a:gd name="T19" fmla="*/ 0 h 4068"/>
                <a:gd name="T20" fmla="*/ 0 w 3389"/>
                <a:gd name="T21" fmla="*/ 0 h 40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89"/>
                <a:gd name="T34" fmla="*/ 0 h 4068"/>
                <a:gd name="T35" fmla="*/ 3389 w 3389"/>
                <a:gd name="T36" fmla="*/ 4068 h 40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89" h="4068">
                  <a:moveTo>
                    <a:pt x="0" y="486"/>
                  </a:moveTo>
                  <a:cubicBezTo>
                    <a:pt x="0" y="243"/>
                    <a:pt x="243" y="0"/>
                    <a:pt x="486" y="0"/>
                  </a:cubicBezTo>
                  <a:lnTo>
                    <a:pt x="2901" y="0"/>
                  </a:lnTo>
                  <a:cubicBezTo>
                    <a:pt x="3144" y="0"/>
                    <a:pt x="3388" y="243"/>
                    <a:pt x="3388" y="486"/>
                  </a:cubicBezTo>
                  <a:lnTo>
                    <a:pt x="3388" y="2901"/>
                  </a:lnTo>
                  <a:cubicBezTo>
                    <a:pt x="3388" y="3144"/>
                    <a:pt x="3144" y="3388"/>
                    <a:pt x="2901" y="3388"/>
                  </a:cubicBezTo>
                  <a:lnTo>
                    <a:pt x="1427" y="3388"/>
                  </a:lnTo>
                  <a:lnTo>
                    <a:pt x="203" y="4067"/>
                  </a:lnTo>
                  <a:lnTo>
                    <a:pt x="548" y="3388"/>
                  </a:lnTo>
                  <a:cubicBezTo>
                    <a:pt x="274" y="3388"/>
                    <a:pt x="0" y="3152"/>
                    <a:pt x="0" y="2917"/>
                  </a:cubicBezTo>
                  <a:lnTo>
                    <a:pt x="0" y="486"/>
                  </a:lnTo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140" name="Text Box 14">
              <a:extLst>
                <a:ext uri="{FF2B5EF4-FFF2-40B4-BE49-F238E27FC236}">
                  <a16:creationId xmlns:a16="http://schemas.microsoft.com/office/drawing/2014/main" id="{7E4C3D37-689C-B64D-8E47-DDF4C33BC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" y="321"/>
              <a:ext cx="712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pt-BR" sz="1600">
                  <a:solidFill>
                    <a:schemeClr val="tx1"/>
                  </a:solidFill>
                </a:rPr>
                <a:t>Número aleatório sorteado</a:t>
              </a:r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72530A4C-EC8C-F44D-BAC2-D6CC5AA68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2325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Programas Geradores de Números Aleatórios</a:t>
            </a: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C3721469-3BA8-BA4F-A33D-7C8089A96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073525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Um GNA, é um </a:t>
            </a:r>
            <a:r>
              <a:rPr lang="en-GB" altLang="pt-BR" sz="2400">
                <a:solidFill>
                  <a:srgbClr val="FF0000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programa computacional</a:t>
            </a: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 que deve ser capaz de </a:t>
            </a:r>
            <a:r>
              <a:rPr lang="en-GB" altLang="pt-BR" sz="2400">
                <a:solidFill>
                  <a:srgbClr val="154DE9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gerar valores aleatórios independentes e uniformemente distribuídos</a:t>
            </a: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 (isto é, todos com a mesma probabilidade de ocorrência) no intervalo de 0 a 1. 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A busca de bons algoritmos geradores de números aleatórios só se desenvolveu plenamente quando do advento dos primeiros computadores digitais. 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EEC9C8B7-F142-2C40-ABF5-28B338C4B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>
                <a:latin typeface="Myfont" panose="02000503000000000000" pitchFamily="2" charset="0"/>
                <a:ea typeface="ＭＳ Ｐゴシック" panose="020B0600070205080204" pitchFamily="34" charset="-128"/>
              </a:rPr>
              <a:t>Números Pseudo-Aleatórios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998CF6C2-FCA0-8748-B33A-C0369D9CA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52308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200">
                <a:latin typeface="Myfont" panose="02000503000000000000" pitchFamily="2" charset="0"/>
                <a:ea typeface="ＭＳ Ｐゴシック" panose="020B0600070205080204" pitchFamily="34" charset="-128"/>
              </a:rPr>
              <a:t>Por serem gerados artificialmente, os valores aleatórios obtidos são conhecidos como números </a:t>
            </a:r>
            <a:r>
              <a:rPr lang="en-GB" altLang="pt-BR" sz="2200">
                <a:solidFill>
                  <a:srgbClr val="154DE9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pseudo-aleatórios</a:t>
            </a:r>
            <a:r>
              <a:rPr lang="en-GB" altLang="pt-BR" sz="2200">
                <a:latin typeface="Myfont" panose="02000503000000000000" pitchFamily="2" charset="0"/>
                <a:ea typeface="ＭＳ Ｐゴシック" panose="020B0600070205080204" pitchFamily="34" charset="-128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200">
                <a:latin typeface="Myfont" panose="02000503000000000000" pitchFamily="2" charset="0"/>
                <a:ea typeface="ＭＳ Ｐゴシック" panose="020B0600070205080204" pitchFamily="34" charset="-128"/>
              </a:rPr>
              <a:t>Isto significa que a </a:t>
            </a:r>
            <a:r>
              <a:rPr lang="en-GB" altLang="pt-BR" sz="2200">
                <a:solidFill>
                  <a:srgbClr val="FF0000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seqüência</a:t>
            </a:r>
            <a:r>
              <a:rPr lang="en-GB" altLang="pt-BR" sz="2200">
                <a:latin typeface="Myfont" panose="02000503000000000000" pitchFamily="2" charset="0"/>
                <a:ea typeface="ＭＳ Ｐゴシック" panose="020B0600070205080204" pitchFamily="34" charset="-128"/>
              </a:rPr>
              <a:t> de números gerada por um destes algoritmos é </a:t>
            </a:r>
            <a:r>
              <a:rPr lang="en-GB" altLang="pt-BR" sz="2200">
                <a:solidFill>
                  <a:srgbClr val="154DE9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reproduzível</a:t>
            </a:r>
            <a:r>
              <a:rPr lang="en-GB" altLang="pt-BR" sz="2200">
                <a:latin typeface="Myfont" panose="02000503000000000000" pitchFamily="2" charset="0"/>
                <a:ea typeface="ＭＳ Ｐゴシック" panose="020B0600070205080204" pitchFamily="34" charset="-128"/>
              </a:rPr>
              <a:t> e, portanto, não aleatória no sentido estrito do termo.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200">
                <a:latin typeface="Myfont" panose="02000503000000000000" pitchFamily="2" charset="0"/>
                <a:ea typeface="ＭＳ Ｐゴシック" panose="020B0600070205080204" pitchFamily="34" charset="-128"/>
              </a:rPr>
              <a:t>Estatisticamente falando, a comparação entre um conjunto de valores gerados em um computador com outro, verdadeiramente aleatório, gerado, por exemplo, pela natureza, </a:t>
            </a:r>
            <a:r>
              <a:rPr lang="en-GB" altLang="pt-BR" sz="2200">
                <a:solidFill>
                  <a:srgbClr val="154DE9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não apresenta diferenças</a:t>
            </a:r>
            <a:r>
              <a:rPr lang="en-GB" altLang="pt-BR" sz="2200">
                <a:latin typeface="Myfont" panose="02000503000000000000" pitchFamily="2" charset="0"/>
                <a:ea typeface="ＭＳ Ｐゴシック" panose="020B0600070205080204" pitchFamily="34" charset="-128"/>
              </a:rPr>
              <a:t>.</a:t>
            </a:r>
          </a:p>
          <a:p>
            <a:pPr algn="ctr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200">
                <a:latin typeface="Myfont" panose="02000503000000000000" pitchFamily="2" charset="0"/>
                <a:ea typeface="ＭＳ Ｐゴシック" panose="020B0600070205080204" pitchFamily="34" charset="-128"/>
              </a:rPr>
              <a:t>E os números </a:t>
            </a:r>
            <a:r>
              <a:rPr lang="en-GB" altLang="pt-BR" sz="2200">
                <a:solidFill>
                  <a:srgbClr val="FF0000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VERDADEIRAMENTE</a:t>
            </a:r>
            <a:r>
              <a:rPr lang="en-GB" altLang="pt-BR" sz="2200">
                <a:latin typeface="Myfont" panose="02000503000000000000" pitchFamily="2" charset="0"/>
                <a:ea typeface="ＭＳ Ｐゴシック" panose="020B0600070205080204" pitchFamily="34" charset="-128"/>
              </a:rPr>
              <a:t> aleatórios? </a:t>
            </a:r>
          </a:p>
          <a:p>
            <a:pPr algn="ctr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200">
                <a:latin typeface="Myfont" panose="02000503000000000000" pitchFamily="2" charset="0"/>
                <a:ea typeface="ＭＳ Ｐゴシック" panose="020B0600070205080204" pitchFamily="34" charset="-128"/>
              </a:rPr>
              <a:t>Você conhece algum </a:t>
            </a:r>
            <a:r>
              <a:rPr lang="en-GB" altLang="pt-BR" sz="2200">
                <a:solidFill>
                  <a:srgbClr val="154DE9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gerador natural</a:t>
            </a:r>
            <a:r>
              <a:rPr lang="en-GB" altLang="pt-BR" sz="2200">
                <a:latin typeface="Myfont" panose="02000503000000000000" pitchFamily="2" charset="0"/>
                <a:ea typeface="ＭＳ Ｐゴシック" panose="020B0600070205080204" pitchFamily="34" charset="-128"/>
              </a:rPr>
              <a:t>?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>
              <a:latin typeface="Myfont" panose="02000503000000000000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D28FAA82-D59E-BB4B-BD75-F9163CB91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>
                <a:latin typeface="Myfont" panose="02000503000000000000" pitchFamily="2" charset="0"/>
                <a:ea typeface="ＭＳ Ｐゴシック" panose="020B0600070205080204" pitchFamily="34" charset="-128"/>
              </a:rPr>
              <a:t>O MMC 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7A9F1089-58EB-9A41-B94E-0DF4D3C21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5373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>
                <a:latin typeface="Myfont" panose="02000503000000000000" pitchFamily="2" charset="0"/>
                <a:ea typeface="ＭＳ Ｐゴシック" panose="020B0600070205080204" pitchFamily="34" charset="-128"/>
              </a:rPr>
              <a:t>O MMC é básico para compreender os procedimentos que ocorrem dentro de um programa de simulação. </a:t>
            </a:r>
          </a:p>
          <a:p>
            <a:pPr eaLnBrk="1" hangingPunct="1"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000">
              <a:latin typeface="Myfont" panose="02000503000000000000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>
                <a:latin typeface="Myfont" panose="02000503000000000000" pitchFamily="2" charset="0"/>
                <a:ea typeface="ＭＳ Ｐゴシック" panose="020B0600070205080204" pitchFamily="34" charset="-128"/>
              </a:rPr>
              <a:t>Com MMC é possível reproduzir, no modelo, o comportamento das inúmeras variáveis aleatórias que compõem os sistemas do mundo real. </a:t>
            </a:r>
          </a:p>
          <a:p>
            <a:pPr eaLnBrk="1" hangingPunct="1"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000">
              <a:latin typeface="Myfont" panose="02000503000000000000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>
                <a:latin typeface="Myfont" panose="02000503000000000000" pitchFamily="2" charset="0"/>
                <a:ea typeface="ＭＳ Ｐゴシック" panose="020B0600070205080204" pitchFamily="34" charset="-128"/>
              </a:rPr>
              <a:t>Quando se está lidando com uma linguagem de simulação, os procedimentos para traduzir este comportamento podem ser realizados de diversas formas. </a:t>
            </a:r>
          </a:p>
          <a:p>
            <a:pPr eaLnBrk="1" hangingPunct="1">
              <a:lnSpc>
                <a:spcPct val="20000"/>
              </a:lnSpc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000">
              <a:latin typeface="Myfont" panose="02000503000000000000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>
                <a:latin typeface="Myfont" panose="02000503000000000000" pitchFamily="2" charset="0"/>
                <a:ea typeface="ＭＳ Ｐゴシック" panose="020B0600070205080204" pitchFamily="34" charset="-128"/>
              </a:rPr>
              <a:t>Uma delas é descrever ao modelo ou programa a distribuição de freqüências das variáveis aleatórias de forma semelhante ao que acabamos de realizar.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pt-BR" sz="2400">
              <a:latin typeface="Myfont" panose="02000503000000000000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B779953F-6BF6-0B48-9C74-4E3A5050F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7630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z="2800">
                <a:latin typeface="Myfont" panose="02000503000000000000" pitchFamily="2" charset="0"/>
                <a:ea typeface="ＭＳ Ｐゴシック" panose="020B0600070205080204" pitchFamily="34" charset="-128"/>
              </a:rPr>
              <a:t>Funções Geradoras de Variáveis Aleatórias</a:t>
            </a: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B5936364-DB90-3744-A68F-96030E6B2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495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200">
                <a:latin typeface="Myfont" panose="02000503000000000000" pitchFamily="2" charset="0"/>
                <a:ea typeface="ＭＳ Ｐゴシック" panose="020B0600070205080204" pitchFamily="34" charset="-128"/>
              </a:rPr>
              <a:t>Nos programas de simulação existe um GNA e inúmeras outras funções matemáticas descritas como </a:t>
            </a:r>
            <a:r>
              <a:rPr lang="en-GB" altLang="pt-BR" sz="2200">
                <a:solidFill>
                  <a:srgbClr val="154DE9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Funções Geradoras de Variáveis Aleatórias ou FGVA</a:t>
            </a:r>
            <a:r>
              <a:rPr lang="ja-JP" altLang="en-GB" sz="2200">
                <a:solidFill>
                  <a:srgbClr val="154DE9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’</a:t>
            </a:r>
            <a:r>
              <a:rPr lang="en-GB" altLang="ja-JP" sz="2200">
                <a:solidFill>
                  <a:srgbClr val="154DE9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s</a:t>
            </a:r>
            <a:r>
              <a:rPr lang="en-GB" altLang="ja-JP" sz="2200">
                <a:latin typeface="Myfont" panose="02000503000000000000" pitchFamily="2" charset="0"/>
                <a:ea typeface="ＭＳ Ｐゴシック" panose="020B0600070205080204" pitchFamily="34" charset="-128"/>
              </a:rPr>
              <a:t>. 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200">
                <a:latin typeface="Myfont" panose="02000503000000000000" pitchFamily="2" charset="0"/>
                <a:ea typeface="ＭＳ Ｐゴシック" panose="020B0600070205080204" pitchFamily="34" charset="-128"/>
              </a:rPr>
              <a:t>Para cada tipo de distribuição teórica de probabilidades existe um FGVA apropriada. 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200">
                <a:latin typeface="Myfont" panose="02000503000000000000" pitchFamily="2" charset="0"/>
                <a:ea typeface="ＭＳ Ｐゴシック" panose="020B0600070205080204" pitchFamily="34" charset="-128"/>
              </a:rPr>
              <a:t>Para usá-las num programa de simulação basta invocar o nome da função desejada e fornecer os parâmetros necessários. 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B60A0D6D-B93A-C041-9E30-0D5B98BB2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7630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z="2800">
                <a:latin typeface="Myfont" panose="02000503000000000000" pitchFamily="2" charset="0"/>
                <a:ea typeface="ＭＳ Ｐゴシック" panose="020B0600070205080204" pitchFamily="34" charset="-128"/>
              </a:rPr>
              <a:t>Funções Geradoras de Variáveis Aleatórias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2D9E5A86-887F-7A4C-A4C2-EDF8FEA52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5638800"/>
            <a:ext cx="8610600" cy="762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 b="1">
                <a:solidFill>
                  <a:srgbClr val="008000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Figura 2.5: Troca de dados e informações entre o modelo computacional e as FGVA</a:t>
            </a:r>
            <a:r>
              <a:rPr lang="ja-JP" altLang="en-GB" sz="2400" b="1">
                <a:solidFill>
                  <a:srgbClr val="008000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’</a:t>
            </a:r>
            <a:r>
              <a:rPr lang="en-GB" altLang="ja-JP" sz="2400" b="1">
                <a:solidFill>
                  <a:srgbClr val="008000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s</a:t>
            </a:r>
            <a:endParaRPr lang="en-GB" altLang="pt-BR" sz="2400" b="1">
              <a:solidFill>
                <a:srgbClr val="008000"/>
              </a:solidFill>
              <a:latin typeface="Myfont" panose="02000503000000000000" pitchFamily="2" charset="0"/>
              <a:ea typeface="ＭＳ Ｐゴシック" panose="020B0600070205080204" pitchFamily="34" charset="-128"/>
            </a:endParaRPr>
          </a:p>
        </p:txBody>
      </p:sp>
      <p:grpSp>
        <p:nvGrpSpPr>
          <p:cNvPr id="64515" name="Group 3">
            <a:extLst>
              <a:ext uri="{FF2B5EF4-FFF2-40B4-BE49-F238E27FC236}">
                <a16:creationId xmlns:a16="http://schemas.microsoft.com/office/drawing/2014/main" id="{78872C67-C2C4-1C43-9F42-55C0DF159181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1143000"/>
            <a:ext cx="7902575" cy="4367213"/>
            <a:chOff x="326" y="720"/>
            <a:chExt cx="4978" cy="2751"/>
          </a:xfrm>
        </p:grpSpPr>
        <p:sp>
          <p:nvSpPr>
            <p:cNvPr id="64516" name="Freeform 4">
              <a:extLst>
                <a:ext uri="{FF2B5EF4-FFF2-40B4-BE49-F238E27FC236}">
                  <a16:creationId xmlns:a16="http://schemas.microsoft.com/office/drawing/2014/main" id="{BD1F8ED7-CB3D-AB41-A53A-A8998925F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" y="1241"/>
              <a:ext cx="1809" cy="1305"/>
            </a:xfrm>
            <a:custGeom>
              <a:avLst/>
              <a:gdLst>
                <a:gd name="T0" fmla="*/ 0 w 7975"/>
                <a:gd name="T1" fmla="*/ 0 h 5753"/>
                <a:gd name="T2" fmla="*/ 0 w 7975"/>
                <a:gd name="T3" fmla="*/ 0 h 5753"/>
                <a:gd name="T4" fmla="*/ 0 w 7975"/>
                <a:gd name="T5" fmla="*/ 0 h 5753"/>
                <a:gd name="T6" fmla="*/ 0 w 7975"/>
                <a:gd name="T7" fmla="*/ 0 h 5753"/>
                <a:gd name="T8" fmla="*/ 0 w 7975"/>
                <a:gd name="T9" fmla="*/ 0 h 5753"/>
                <a:gd name="T10" fmla="*/ 0 w 7975"/>
                <a:gd name="T11" fmla="*/ 0 h 5753"/>
                <a:gd name="T12" fmla="*/ 0 w 7975"/>
                <a:gd name="T13" fmla="*/ 0 h 5753"/>
                <a:gd name="T14" fmla="*/ 0 w 7975"/>
                <a:gd name="T15" fmla="*/ 0 h 5753"/>
                <a:gd name="T16" fmla="*/ 0 w 7975"/>
                <a:gd name="T17" fmla="*/ 0 h 5753"/>
                <a:gd name="T18" fmla="*/ 0 w 7975"/>
                <a:gd name="T19" fmla="*/ 0 h 5753"/>
                <a:gd name="T20" fmla="*/ 0 w 7975"/>
                <a:gd name="T21" fmla="*/ 0 h 5753"/>
                <a:gd name="T22" fmla="*/ 0 w 7975"/>
                <a:gd name="T23" fmla="*/ 0 h 5753"/>
                <a:gd name="T24" fmla="*/ 0 w 7975"/>
                <a:gd name="T25" fmla="*/ 0 h 5753"/>
                <a:gd name="T26" fmla="*/ 0 w 7975"/>
                <a:gd name="T27" fmla="*/ 0 h 5753"/>
                <a:gd name="T28" fmla="*/ 0 w 7975"/>
                <a:gd name="T29" fmla="*/ 0 h 5753"/>
                <a:gd name="T30" fmla="*/ 0 w 7975"/>
                <a:gd name="T31" fmla="*/ 0 h 5753"/>
                <a:gd name="T32" fmla="*/ 0 w 7975"/>
                <a:gd name="T33" fmla="*/ 0 h 5753"/>
                <a:gd name="T34" fmla="*/ 0 w 7975"/>
                <a:gd name="T35" fmla="*/ 0 h 5753"/>
                <a:gd name="T36" fmla="*/ 0 w 7975"/>
                <a:gd name="T37" fmla="*/ 0 h 5753"/>
                <a:gd name="T38" fmla="*/ 0 w 7975"/>
                <a:gd name="T39" fmla="*/ 0 h 5753"/>
                <a:gd name="T40" fmla="*/ 0 w 7975"/>
                <a:gd name="T41" fmla="*/ 0 h 5753"/>
                <a:gd name="T42" fmla="*/ 0 w 7975"/>
                <a:gd name="T43" fmla="*/ 0 h 5753"/>
                <a:gd name="T44" fmla="*/ 0 w 7975"/>
                <a:gd name="T45" fmla="*/ 0 h 5753"/>
                <a:gd name="T46" fmla="*/ 0 w 7975"/>
                <a:gd name="T47" fmla="*/ 0 h 5753"/>
                <a:gd name="T48" fmla="*/ 0 w 7975"/>
                <a:gd name="T49" fmla="*/ 0 h 5753"/>
                <a:gd name="T50" fmla="*/ 0 w 7975"/>
                <a:gd name="T51" fmla="*/ 0 h 5753"/>
                <a:gd name="T52" fmla="*/ 0 w 7975"/>
                <a:gd name="T53" fmla="*/ 0 h 5753"/>
                <a:gd name="T54" fmla="*/ 0 w 7975"/>
                <a:gd name="T55" fmla="*/ 0 h 5753"/>
                <a:gd name="T56" fmla="*/ 0 w 7975"/>
                <a:gd name="T57" fmla="*/ 0 h 5753"/>
                <a:gd name="T58" fmla="*/ 0 w 7975"/>
                <a:gd name="T59" fmla="*/ 0 h 5753"/>
                <a:gd name="T60" fmla="*/ 0 w 7975"/>
                <a:gd name="T61" fmla="*/ 0 h 5753"/>
                <a:gd name="T62" fmla="*/ 0 w 7975"/>
                <a:gd name="T63" fmla="*/ 0 h 5753"/>
                <a:gd name="T64" fmla="*/ 0 w 7975"/>
                <a:gd name="T65" fmla="*/ 0 h 5753"/>
                <a:gd name="T66" fmla="*/ 0 w 7975"/>
                <a:gd name="T67" fmla="*/ 0 h 5753"/>
                <a:gd name="T68" fmla="*/ 0 w 7975"/>
                <a:gd name="T69" fmla="*/ 0 h 5753"/>
                <a:gd name="T70" fmla="*/ 0 w 7975"/>
                <a:gd name="T71" fmla="*/ 0 h 5753"/>
                <a:gd name="T72" fmla="*/ 0 w 7975"/>
                <a:gd name="T73" fmla="*/ 0 h 5753"/>
                <a:gd name="T74" fmla="*/ 0 w 7975"/>
                <a:gd name="T75" fmla="*/ 0 h 5753"/>
                <a:gd name="T76" fmla="*/ 0 w 7975"/>
                <a:gd name="T77" fmla="*/ 0 h 5753"/>
                <a:gd name="T78" fmla="*/ 0 w 7975"/>
                <a:gd name="T79" fmla="*/ 0 h 5753"/>
                <a:gd name="T80" fmla="*/ 0 w 7975"/>
                <a:gd name="T81" fmla="*/ 0 h 5753"/>
                <a:gd name="T82" fmla="*/ 0 w 7975"/>
                <a:gd name="T83" fmla="*/ 0 h 5753"/>
                <a:gd name="T84" fmla="*/ 0 w 7975"/>
                <a:gd name="T85" fmla="*/ 0 h 575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975"/>
                <a:gd name="T130" fmla="*/ 0 h 5753"/>
                <a:gd name="T131" fmla="*/ 7975 w 7975"/>
                <a:gd name="T132" fmla="*/ 5753 h 575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975" h="5753">
                  <a:moveTo>
                    <a:pt x="0" y="5389"/>
                  </a:moveTo>
                  <a:lnTo>
                    <a:pt x="516" y="5495"/>
                  </a:lnTo>
                  <a:lnTo>
                    <a:pt x="781" y="5570"/>
                  </a:lnTo>
                  <a:lnTo>
                    <a:pt x="1033" y="5604"/>
                  </a:lnTo>
                  <a:lnTo>
                    <a:pt x="1246" y="5661"/>
                  </a:lnTo>
                  <a:lnTo>
                    <a:pt x="1461" y="5676"/>
                  </a:lnTo>
                  <a:lnTo>
                    <a:pt x="1663" y="5714"/>
                  </a:lnTo>
                  <a:lnTo>
                    <a:pt x="1865" y="5752"/>
                  </a:lnTo>
                  <a:lnTo>
                    <a:pt x="2004" y="5752"/>
                  </a:lnTo>
                  <a:lnTo>
                    <a:pt x="2130" y="5752"/>
                  </a:lnTo>
                  <a:lnTo>
                    <a:pt x="2243" y="5752"/>
                  </a:lnTo>
                  <a:lnTo>
                    <a:pt x="2343" y="5733"/>
                  </a:lnTo>
                  <a:lnTo>
                    <a:pt x="2518" y="5733"/>
                  </a:lnTo>
                  <a:lnTo>
                    <a:pt x="2658" y="5714"/>
                  </a:lnTo>
                  <a:lnTo>
                    <a:pt x="2770" y="5714"/>
                  </a:lnTo>
                  <a:lnTo>
                    <a:pt x="2860" y="5695"/>
                  </a:lnTo>
                  <a:lnTo>
                    <a:pt x="2936" y="5695"/>
                  </a:lnTo>
                  <a:lnTo>
                    <a:pt x="3012" y="5676"/>
                  </a:lnTo>
                  <a:lnTo>
                    <a:pt x="3337" y="5604"/>
                  </a:lnTo>
                  <a:lnTo>
                    <a:pt x="3489" y="5570"/>
                  </a:lnTo>
                  <a:lnTo>
                    <a:pt x="3652" y="5551"/>
                  </a:lnTo>
                  <a:lnTo>
                    <a:pt x="3917" y="5442"/>
                  </a:lnTo>
                  <a:lnTo>
                    <a:pt x="4043" y="5404"/>
                  </a:lnTo>
                  <a:lnTo>
                    <a:pt x="4195" y="5351"/>
                  </a:lnTo>
                  <a:lnTo>
                    <a:pt x="4471" y="5260"/>
                  </a:lnTo>
                  <a:lnTo>
                    <a:pt x="4762" y="5151"/>
                  </a:lnTo>
                  <a:lnTo>
                    <a:pt x="5064" y="5060"/>
                  </a:lnTo>
                  <a:lnTo>
                    <a:pt x="5378" y="4950"/>
                  </a:lnTo>
                  <a:lnTo>
                    <a:pt x="5554" y="4916"/>
                  </a:lnTo>
                  <a:lnTo>
                    <a:pt x="5730" y="4878"/>
                  </a:lnTo>
                  <a:lnTo>
                    <a:pt x="5919" y="4826"/>
                  </a:lnTo>
                  <a:lnTo>
                    <a:pt x="6108" y="4788"/>
                  </a:lnTo>
                  <a:lnTo>
                    <a:pt x="6297" y="4754"/>
                  </a:lnTo>
                  <a:lnTo>
                    <a:pt x="6512" y="4716"/>
                  </a:lnTo>
                  <a:lnTo>
                    <a:pt x="6714" y="4678"/>
                  </a:lnTo>
                  <a:lnTo>
                    <a:pt x="6940" y="4644"/>
                  </a:lnTo>
                  <a:lnTo>
                    <a:pt x="7181" y="4644"/>
                  </a:lnTo>
                  <a:lnTo>
                    <a:pt x="7433" y="4625"/>
                  </a:lnTo>
                  <a:lnTo>
                    <a:pt x="7974" y="4606"/>
                  </a:lnTo>
                  <a:lnTo>
                    <a:pt x="7974" y="0"/>
                  </a:lnTo>
                  <a:lnTo>
                    <a:pt x="0" y="0"/>
                  </a:lnTo>
                  <a:lnTo>
                    <a:pt x="0" y="5389"/>
                  </a:lnTo>
                </a:path>
              </a:pathLst>
            </a:custGeom>
            <a:solidFill>
              <a:srgbClr val="C5FFF9"/>
            </a:solidFill>
            <a:ln w="648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4517" name="Group 5">
              <a:extLst>
                <a:ext uri="{FF2B5EF4-FFF2-40B4-BE49-F238E27FC236}">
                  <a16:creationId xmlns:a16="http://schemas.microsoft.com/office/drawing/2014/main" id="{851080A9-C40A-EF45-9095-E346BDBEEF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9" y="2241"/>
              <a:ext cx="3193" cy="1230"/>
              <a:chOff x="1099" y="2241"/>
              <a:chExt cx="3193" cy="1230"/>
            </a:xfrm>
          </p:grpSpPr>
          <p:sp>
            <p:nvSpPr>
              <p:cNvPr id="64560" name="Freeform 6">
                <a:extLst>
                  <a:ext uri="{FF2B5EF4-FFF2-40B4-BE49-F238E27FC236}">
                    <a16:creationId xmlns:a16="http://schemas.microsoft.com/office/drawing/2014/main" id="{B5F14814-ACB3-FB44-B323-FBF77DB1D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9" y="2241"/>
                <a:ext cx="3194" cy="1231"/>
              </a:xfrm>
              <a:custGeom>
                <a:avLst/>
                <a:gdLst>
                  <a:gd name="T0" fmla="*/ 0 w 14086"/>
                  <a:gd name="T1" fmla="*/ 0 h 5430"/>
                  <a:gd name="T2" fmla="*/ 0 w 14086"/>
                  <a:gd name="T3" fmla="*/ 0 h 5430"/>
                  <a:gd name="T4" fmla="*/ 0 w 14086"/>
                  <a:gd name="T5" fmla="*/ 0 h 5430"/>
                  <a:gd name="T6" fmla="*/ 0 w 14086"/>
                  <a:gd name="T7" fmla="*/ 0 h 5430"/>
                  <a:gd name="T8" fmla="*/ 0 w 14086"/>
                  <a:gd name="T9" fmla="*/ 0 h 5430"/>
                  <a:gd name="T10" fmla="*/ 0 w 14086"/>
                  <a:gd name="T11" fmla="*/ 0 h 5430"/>
                  <a:gd name="T12" fmla="*/ 0 w 14086"/>
                  <a:gd name="T13" fmla="*/ 0 h 5430"/>
                  <a:gd name="T14" fmla="*/ 0 w 14086"/>
                  <a:gd name="T15" fmla="*/ 0 h 5430"/>
                  <a:gd name="T16" fmla="*/ 0 w 14086"/>
                  <a:gd name="T17" fmla="*/ 0 h 5430"/>
                  <a:gd name="T18" fmla="*/ 0 w 14086"/>
                  <a:gd name="T19" fmla="*/ 0 h 5430"/>
                  <a:gd name="T20" fmla="*/ 0 w 14086"/>
                  <a:gd name="T21" fmla="*/ 0 h 5430"/>
                  <a:gd name="T22" fmla="*/ 0 w 14086"/>
                  <a:gd name="T23" fmla="*/ 0 h 5430"/>
                  <a:gd name="T24" fmla="*/ 0 w 14086"/>
                  <a:gd name="T25" fmla="*/ 0 h 5430"/>
                  <a:gd name="T26" fmla="*/ 0 w 14086"/>
                  <a:gd name="T27" fmla="*/ 0 h 5430"/>
                  <a:gd name="T28" fmla="*/ 0 w 14086"/>
                  <a:gd name="T29" fmla="*/ 0 h 5430"/>
                  <a:gd name="T30" fmla="*/ 0 w 14086"/>
                  <a:gd name="T31" fmla="*/ 0 h 5430"/>
                  <a:gd name="T32" fmla="*/ 0 w 14086"/>
                  <a:gd name="T33" fmla="*/ 0 h 5430"/>
                  <a:gd name="T34" fmla="*/ 0 w 14086"/>
                  <a:gd name="T35" fmla="*/ 0 h 5430"/>
                  <a:gd name="T36" fmla="*/ 0 w 14086"/>
                  <a:gd name="T37" fmla="*/ 0 h 5430"/>
                  <a:gd name="T38" fmla="*/ 0 w 14086"/>
                  <a:gd name="T39" fmla="*/ 0 h 5430"/>
                  <a:gd name="T40" fmla="*/ 0 w 14086"/>
                  <a:gd name="T41" fmla="*/ 0 h 5430"/>
                  <a:gd name="T42" fmla="*/ 0 w 14086"/>
                  <a:gd name="T43" fmla="*/ 0 h 5430"/>
                  <a:gd name="T44" fmla="*/ 0 w 14086"/>
                  <a:gd name="T45" fmla="*/ 0 h 5430"/>
                  <a:gd name="T46" fmla="*/ 0 w 14086"/>
                  <a:gd name="T47" fmla="*/ 0 h 5430"/>
                  <a:gd name="T48" fmla="*/ 0 w 14086"/>
                  <a:gd name="T49" fmla="*/ 0 h 5430"/>
                  <a:gd name="T50" fmla="*/ 0 w 14086"/>
                  <a:gd name="T51" fmla="*/ 0 h 5430"/>
                  <a:gd name="T52" fmla="*/ 0 w 14086"/>
                  <a:gd name="T53" fmla="*/ 0 h 5430"/>
                  <a:gd name="T54" fmla="*/ 0 w 14086"/>
                  <a:gd name="T55" fmla="*/ 0 h 5430"/>
                  <a:gd name="T56" fmla="*/ 0 w 14086"/>
                  <a:gd name="T57" fmla="*/ 0 h 5430"/>
                  <a:gd name="T58" fmla="*/ 0 w 14086"/>
                  <a:gd name="T59" fmla="*/ 0 h 5430"/>
                  <a:gd name="T60" fmla="*/ 0 w 14086"/>
                  <a:gd name="T61" fmla="*/ 0 h 5430"/>
                  <a:gd name="T62" fmla="*/ 0 w 14086"/>
                  <a:gd name="T63" fmla="*/ 0 h 5430"/>
                  <a:gd name="T64" fmla="*/ 0 w 14086"/>
                  <a:gd name="T65" fmla="*/ 0 h 5430"/>
                  <a:gd name="T66" fmla="*/ 0 w 14086"/>
                  <a:gd name="T67" fmla="*/ 0 h 5430"/>
                  <a:gd name="T68" fmla="*/ 0 w 14086"/>
                  <a:gd name="T69" fmla="*/ 0 h 5430"/>
                  <a:gd name="T70" fmla="*/ 0 w 14086"/>
                  <a:gd name="T71" fmla="*/ 0 h 5430"/>
                  <a:gd name="T72" fmla="*/ 0 w 14086"/>
                  <a:gd name="T73" fmla="*/ 0 h 5430"/>
                  <a:gd name="T74" fmla="*/ 0 w 14086"/>
                  <a:gd name="T75" fmla="*/ 0 h 5430"/>
                  <a:gd name="T76" fmla="*/ 0 w 14086"/>
                  <a:gd name="T77" fmla="*/ 0 h 5430"/>
                  <a:gd name="T78" fmla="*/ 0 w 14086"/>
                  <a:gd name="T79" fmla="*/ 0 h 5430"/>
                  <a:gd name="T80" fmla="*/ 0 w 14086"/>
                  <a:gd name="T81" fmla="*/ 0 h 5430"/>
                  <a:gd name="T82" fmla="*/ 0 w 14086"/>
                  <a:gd name="T83" fmla="*/ 0 h 5430"/>
                  <a:gd name="T84" fmla="*/ 0 w 14086"/>
                  <a:gd name="T85" fmla="*/ 0 h 543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4086"/>
                  <a:gd name="T130" fmla="*/ 0 h 5430"/>
                  <a:gd name="T131" fmla="*/ 14086 w 14086"/>
                  <a:gd name="T132" fmla="*/ 5430 h 543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4086" h="5430">
                    <a:moveTo>
                      <a:pt x="14085" y="0"/>
                    </a:moveTo>
                    <a:lnTo>
                      <a:pt x="14085" y="278"/>
                    </a:lnTo>
                    <a:lnTo>
                      <a:pt x="14066" y="549"/>
                    </a:lnTo>
                    <a:lnTo>
                      <a:pt x="14029" y="828"/>
                    </a:lnTo>
                    <a:lnTo>
                      <a:pt x="13996" y="1090"/>
                    </a:lnTo>
                    <a:lnTo>
                      <a:pt x="13940" y="1352"/>
                    </a:lnTo>
                    <a:lnTo>
                      <a:pt x="13869" y="1606"/>
                    </a:lnTo>
                    <a:lnTo>
                      <a:pt x="13799" y="1851"/>
                    </a:lnTo>
                    <a:lnTo>
                      <a:pt x="13709" y="2098"/>
                    </a:lnTo>
                    <a:lnTo>
                      <a:pt x="13602" y="2343"/>
                    </a:lnTo>
                    <a:lnTo>
                      <a:pt x="13494" y="2570"/>
                    </a:lnTo>
                    <a:lnTo>
                      <a:pt x="13368" y="2799"/>
                    </a:lnTo>
                    <a:lnTo>
                      <a:pt x="13227" y="3019"/>
                    </a:lnTo>
                    <a:lnTo>
                      <a:pt x="13085" y="3231"/>
                    </a:lnTo>
                    <a:lnTo>
                      <a:pt x="12922" y="3433"/>
                    </a:lnTo>
                    <a:lnTo>
                      <a:pt x="12763" y="3627"/>
                    </a:lnTo>
                    <a:lnTo>
                      <a:pt x="12584" y="3822"/>
                    </a:lnTo>
                    <a:lnTo>
                      <a:pt x="12406" y="4000"/>
                    </a:lnTo>
                    <a:lnTo>
                      <a:pt x="12209" y="4160"/>
                    </a:lnTo>
                    <a:lnTo>
                      <a:pt x="12016" y="4330"/>
                    </a:lnTo>
                    <a:lnTo>
                      <a:pt x="11801" y="4481"/>
                    </a:lnTo>
                    <a:lnTo>
                      <a:pt x="11586" y="4617"/>
                    </a:lnTo>
                    <a:lnTo>
                      <a:pt x="11355" y="4752"/>
                    </a:lnTo>
                    <a:lnTo>
                      <a:pt x="11125" y="4870"/>
                    </a:lnTo>
                    <a:lnTo>
                      <a:pt x="10891" y="4981"/>
                    </a:lnTo>
                    <a:lnTo>
                      <a:pt x="10642" y="5073"/>
                    </a:lnTo>
                    <a:lnTo>
                      <a:pt x="10393" y="5166"/>
                    </a:lnTo>
                    <a:lnTo>
                      <a:pt x="10145" y="5235"/>
                    </a:lnTo>
                    <a:lnTo>
                      <a:pt x="9877" y="5302"/>
                    </a:lnTo>
                    <a:lnTo>
                      <a:pt x="9609" y="5344"/>
                    </a:lnTo>
                    <a:lnTo>
                      <a:pt x="9343" y="5387"/>
                    </a:lnTo>
                    <a:lnTo>
                      <a:pt x="9075" y="5404"/>
                    </a:lnTo>
                    <a:lnTo>
                      <a:pt x="8789" y="5411"/>
                    </a:lnTo>
                    <a:lnTo>
                      <a:pt x="6398" y="5429"/>
                    </a:lnTo>
                    <a:lnTo>
                      <a:pt x="6167" y="5429"/>
                    </a:lnTo>
                    <a:lnTo>
                      <a:pt x="5952" y="5411"/>
                    </a:lnTo>
                    <a:lnTo>
                      <a:pt x="5740" y="5395"/>
                    </a:lnTo>
                    <a:lnTo>
                      <a:pt x="5526" y="5362"/>
                    </a:lnTo>
                    <a:lnTo>
                      <a:pt x="5313" y="5327"/>
                    </a:lnTo>
                    <a:lnTo>
                      <a:pt x="5098" y="5284"/>
                    </a:lnTo>
                    <a:lnTo>
                      <a:pt x="4902" y="5235"/>
                    </a:lnTo>
                    <a:lnTo>
                      <a:pt x="4705" y="5175"/>
                    </a:lnTo>
                    <a:lnTo>
                      <a:pt x="4493" y="5108"/>
                    </a:lnTo>
                    <a:lnTo>
                      <a:pt x="4296" y="5031"/>
                    </a:lnTo>
                    <a:lnTo>
                      <a:pt x="4099" y="4946"/>
                    </a:lnTo>
                    <a:lnTo>
                      <a:pt x="3921" y="4855"/>
                    </a:lnTo>
                    <a:lnTo>
                      <a:pt x="3724" y="4761"/>
                    </a:lnTo>
                    <a:lnTo>
                      <a:pt x="3546" y="4659"/>
                    </a:lnTo>
                    <a:lnTo>
                      <a:pt x="3367" y="4550"/>
                    </a:lnTo>
                    <a:lnTo>
                      <a:pt x="3190" y="4432"/>
                    </a:lnTo>
                    <a:lnTo>
                      <a:pt x="3011" y="4303"/>
                    </a:lnTo>
                    <a:lnTo>
                      <a:pt x="2851" y="4176"/>
                    </a:lnTo>
                    <a:lnTo>
                      <a:pt x="2692" y="4043"/>
                    </a:lnTo>
                    <a:lnTo>
                      <a:pt x="2532" y="3898"/>
                    </a:lnTo>
                    <a:lnTo>
                      <a:pt x="2387" y="3747"/>
                    </a:lnTo>
                    <a:lnTo>
                      <a:pt x="2247" y="3593"/>
                    </a:lnTo>
                    <a:lnTo>
                      <a:pt x="2105" y="3433"/>
                    </a:lnTo>
                    <a:lnTo>
                      <a:pt x="1979" y="3273"/>
                    </a:lnTo>
                    <a:lnTo>
                      <a:pt x="1853" y="3104"/>
                    </a:lnTo>
                    <a:lnTo>
                      <a:pt x="1730" y="2926"/>
                    </a:lnTo>
                    <a:lnTo>
                      <a:pt x="1604" y="2748"/>
                    </a:lnTo>
                    <a:lnTo>
                      <a:pt x="1496" y="2563"/>
                    </a:lnTo>
                    <a:lnTo>
                      <a:pt x="1407" y="2367"/>
                    </a:lnTo>
                    <a:lnTo>
                      <a:pt x="1318" y="2174"/>
                    </a:lnTo>
                    <a:lnTo>
                      <a:pt x="1214" y="1971"/>
                    </a:lnTo>
                    <a:lnTo>
                      <a:pt x="1139" y="1767"/>
                    </a:lnTo>
                    <a:lnTo>
                      <a:pt x="0" y="1775"/>
                    </a:lnTo>
                    <a:lnTo>
                      <a:pt x="2016" y="75"/>
                    </a:lnTo>
                    <a:lnTo>
                      <a:pt x="4689" y="1751"/>
                    </a:lnTo>
                    <a:lnTo>
                      <a:pt x="3546" y="1758"/>
                    </a:lnTo>
                    <a:lnTo>
                      <a:pt x="3672" y="2089"/>
                    </a:lnTo>
                    <a:lnTo>
                      <a:pt x="3814" y="2401"/>
                    </a:lnTo>
                    <a:lnTo>
                      <a:pt x="3991" y="2705"/>
                    </a:lnTo>
                    <a:lnTo>
                      <a:pt x="4170" y="3001"/>
                    </a:lnTo>
                    <a:lnTo>
                      <a:pt x="4385" y="3288"/>
                    </a:lnTo>
                    <a:lnTo>
                      <a:pt x="4493" y="3424"/>
                    </a:lnTo>
                    <a:lnTo>
                      <a:pt x="4615" y="3551"/>
                    </a:lnTo>
                    <a:lnTo>
                      <a:pt x="4723" y="3678"/>
                    </a:lnTo>
                    <a:lnTo>
                      <a:pt x="4849" y="3805"/>
                    </a:lnTo>
                    <a:lnTo>
                      <a:pt x="4971" y="3923"/>
                    </a:lnTo>
                    <a:lnTo>
                      <a:pt x="5098" y="4043"/>
                    </a:lnTo>
                    <a:lnTo>
                      <a:pt x="5239" y="4152"/>
                    </a:lnTo>
                    <a:lnTo>
                      <a:pt x="5366" y="4261"/>
                    </a:lnTo>
                    <a:lnTo>
                      <a:pt x="5506" y="4363"/>
                    </a:lnTo>
                    <a:lnTo>
                      <a:pt x="5651" y="4465"/>
                    </a:lnTo>
                    <a:lnTo>
                      <a:pt x="5792" y="4559"/>
                    </a:lnTo>
                    <a:lnTo>
                      <a:pt x="5952" y="4650"/>
                    </a:lnTo>
                    <a:lnTo>
                      <a:pt x="6097" y="4735"/>
                    </a:lnTo>
                    <a:lnTo>
                      <a:pt x="6256" y="4819"/>
                    </a:lnTo>
                    <a:lnTo>
                      <a:pt x="6398" y="4897"/>
                    </a:lnTo>
                    <a:lnTo>
                      <a:pt x="6576" y="4964"/>
                    </a:lnTo>
                    <a:lnTo>
                      <a:pt x="6740" y="5031"/>
                    </a:lnTo>
                    <a:lnTo>
                      <a:pt x="6899" y="5091"/>
                    </a:lnTo>
                    <a:lnTo>
                      <a:pt x="7077" y="5151"/>
                    </a:lnTo>
                    <a:lnTo>
                      <a:pt x="7237" y="5200"/>
                    </a:lnTo>
                    <a:lnTo>
                      <a:pt x="7415" y="5251"/>
                    </a:lnTo>
                    <a:lnTo>
                      <a:pt x="7575" y="5284"/>
                    </a:lnTo>
                    <a:lnTo>
                      <a:pt x="7809" y="5235"/>
                    </a:lnTo>
                    <a:lnTo>
                      <a:pt x="8039" y="5166"/>
                    </a:lnTo>
                    <a:lnTo>
                      <a:pt x="8255" y="5091"/>
                    </a:lnTo>
                    <a:lnTo>
                      <a:pt x="8466" y="5006"/>
                    </a:lnTo>
                    <a:lnTo>
                      <a:pt x="8682" y="4913"/>
                    </a:lnTo>
                    <a:lnTo>
                      <a:pt x="8879" y="4803"/>
                    </a:lnTo>
                    <a:lnTo>
                      <a:pt x="9075" y="4692"/>
                    </a:lnTo>
                    <a:lnTo>
                      <a:pt x="9268" y="4575"/>
                    </a:lnTo>
                    <a:lnTo>
                      <a:pt x="9446" y="4456"/>
                    </a:lnTo>
                    <a:lnTo>
                      <a:pt x="9643" y="4321"/>
                    </a:lnTo>
                    <a:lnTo>
                      <a:pt x="9803" y="4176"/>
                    </a:lnTo>
                    <a:lnTo>
                      <a:pt x="9981" y="4034"/>
                    </a:lnTo>
                    <a:lnTo>
                      <a:pt x="10145" y="3880"/>
                    </a:lnTo>
                    <a:lnTo>
                      <a:pt x="10286" y="3720"/>
                    </a:lnTo>
                    <a:lnTo>
                      <a:pt x="10427" y="3560"/>
                    </a:lnTo>
                    <a:lnTo>
                      <a:pt x="10572" y="3382"/>
                    </a:lnTo>
                    <a:lnTo>
                      <a:pt x="10713" y="3204"/>
                    </a:lnTo>
                    <a:lnTo>
                      <a:pt x="10839" y="3019"/>
                    </a:lnTo>
                    <a:lnTo>
                      <a:pt x="10962" y="2832"/>
                    </a:lnTo>
                    <a:lnTo>
                      <a:pt x="11051" y="2639"/>
                    </a:lnTo>
                    <a:lnTo>
                      <a:pt x="11158" y="2443"/>
                    </a:lnTo>
                    <a:lnTo>
                      <a:pt x="11247" y="2240"/>
                    </a:lnTo>
                    <a:lnTo>
                      <a:pt x="11337" y="2029"/>
                    </a:lnTo>
                    <a:lnTo>
                      <a:pt x="11407" y="1818"/>
                    </a:lnTo>
                    <a:lnTo>
                      <a:pt x="11481" y="1606"/>
                    </a:lnTo>
                    <a:lnTo>
                      <a:pt x="11534" y="1386"/>
                    </a:lnTo>
                    <a:lnTo>
                      <a:pt x="11586" y="1166"/>
                    </a:lnTo>
                    <a:lnTo>
                      <a:pt x="11623" y="947"/>
                    </a:lnTo>
                    <a:lnTo>
                      <a:pt x="11641" y="710"/>
                    </a:lnTo>
                    <a:lnTo>
                      <a:pt x="11674" y="483"/>
                    </a:lnTo>
                    <a:lnTo>
                      <a:pt x="11674" y="254"/>
                    </a:lnTo>
                    <a:lnTo>
                      <a:pt x="11674" y="18"/>
                    </a:lnTo>
                    <a:lnTo>
                      <a:pt x="14085" y="0"/>
                    </a:lnTo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4561" name="Freeform 7">
                <a:extLst>
                  <a:ext uri="{FF2B5EF4-FFF2-40B4-BE49-F238E27FC236}">
                    <a16:creationId xmlns:a16="http://schemas.microsoft.com/office/drawing/2014/main" id="{7764DB0F-9D9E-A44F-8676-986909388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0" y="2241"/>
                <a:ext cx="1743" cy="1231"/>
              </a:xfrm>
              <a:custGeom>
                <a:avLst/>
                <a:gdLst>
                  <a:gd name="T0" fmla="*/ 0 w 7688"/>
                  <a:gd name="T1" fmla="*/ 0 h 5430"/>
                  <a:gd name="T2" fmla="*/ 0 w 7688"/>
                  <a:gd name="T3" fmla="*/ 0 h 5430"/>
                  <a:gd name="T4" fmla="*/ 0 w 7688"/>
                  <a:gd name="T5" fmla="*/ 0 h 5430"/>
                  <a:gd name="T6" fmla="*/ 0 w 7688"/>
                  <a:gd name="T7" fmla="*/ 0 h 5430"/>
                  <a:gd name="T8" fmla="*/ 0 w 7688"/>
                  <a:gd name="T9" fmla="*/ 0 h 5430"/>
                  <a:gd name="T10" fmla="*/ 0 w 7688"/>
                  <a:gd name="T11" fmla="*/ 0 h 5430"/>
                  <a:gd name="T12" fmla="*/ 0 w 7688"/>
                  <a:gd name="T13" fmla="*/ 0 h 5430"/>
                  <a:gd name="T14" fmla="*/ 0 w 7688"/>
                  <a:gd name="T15" fmla="*/ 0 h 5430"/>
                  <a:gd name="T16" fmla="*/ 0 w 7688"/>
                  <a:gd name="T17" fmla="*/ 0 h 5430"/>
                  <a:gd name="T18" fmla="*/ 0 w 7688"/>
                  <a:gd name="T19" fmla="*/ 0 h 5430"/>
                  <a:gd name="T20" fmla="*/ 0 w 7688"/>
                  <a:gd name="T21" fmla="*/ 0 h 5430"/>
                  <a:gd name="T22" fmla="*/ 0 w 7688"/>
                  <a:gd name="T23" fmla="*/ 0 h 5430"/>
                  <a:gd name="T24" fmla="*/ 0 w 7688"/>
                  <a:gd name="T25" fmla="*/ 0 h 5430"/>
                  <a:gd name="T26" fmla="*/ 0 w 7688"/>
                  <a:gd name="T27" fmla="*/ 0 h 5430"/>
                  <a:gd name="T28" fmla="*/ 0 w 7688"/>
                  <a:gd name="T29" fmla="*/ 0 h 5430"/>
                  <a:gd name="T30" fmla="*/ 0 w 7688"/>
                  <a:gd name="T31" fmla="*/ 0 h 5430"/>
                  <a:gd name="T32" fmla="*/ 0 w 7688"/>
                  <a:gd name="T33" fmla="*/ 0 h 5430"/>
                  <a:gd name="T34" fmla="*/ 0 w 7688"/>
                  <a:gd name="T35" fmla="*/ 0 h 5430"/>
                  <a:gd name="T36" fmla="*/ 0 w 7688"/>
                  <a:gd name="T37" fmla="*/ 0 h 5430"/>
                  <a:gd name="T38" fmla="*/ 0 w 7688"/>
                  <a:gd name="T39" fmla="*/ 0 h 5430"/>
                  <a:gd name="T40" fmla="*/ 0 w 7688"/>
                  <a:gd name="T41" fmla="*/ 0 h 5430"/>
                  <a:gd name="T42" fmla="*/ 0 w 7688"/>
                  <a:gd name="T43" fmla="*/ 0 h 5430"/>
                  <a:gd name="T44" fmla="*/ 0 w 7688"/>
                  <a:gd name="T45" fmla="*/ 0 h 5430"/>
                  <a:gd name="T46" fmla="*/ 0 w 7688"/>
                  <a:gd name="T47" fmla="*/ 0 h 5430"/>
                  <a:gd name="T48" fmla="*/ 0 w 7688"/>
                  <a:gd name="T49" fmla="*/ 0 h 5430"/>
                  <a:gd name="T50" fmla="*/ 0 w 7688"/>
                  <a:gd name="T51" fmla="*/ 0 h 5430"/>
                  <a:gd name="T52" fmla="*/ 0 w 7688"/>
                  <a:gd name="T53" fmla="*/ 0 h 5430"/>
                  <a:gd name="T54" fmla="*/ 0 w 7688"/>
                  <a:gd name="T55" fmla="*/ 0 h 5430"/>
                  <a:gd name="T56" fmla="*/ 0 w 7688"/>
                  <a:gd name="T57" fmla="*/ 0 h 5430"/>
                  <a:gd name="T58" fmla="*/ 0 w 7688"/>
                  <a:gd name="T59" fmla="*/ 0 h 5430"/>
                  <a:gd name="T60" fmla="*/ 0 w 7688"/>
                  <a:gd name="T61" fmla="*/ 0 h 5430"/>
                  <a:gd name="T62" fmla="*/ 0 w 7688"/>
                  <a:gd name="T63" fmla="*/ 0 h 5430"/>
                  <a:gd name="T64" fmla="*/ 0 w 7688"/>
                  <a:gd name="T65" fmla="*/ 0 h 5430"/>
                  <a:gd name="T66" fmla="*/ 0 w 7688"/>
                  <a:gd name="T67" fmla="*/ 0 h 543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7688"/>
                  <a:gd name="T103" fmla="*/ 0 h 5430"/>
                  <a:gd name="T104" fmla="*/ 7688 w 7688"/>
                  <a:gd name="T105" fmla="*/ 5430 h 543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7688" h="5430">
                    <a:moveTo>
                      <a:pt x="7687" y="0"/>
                    </a:moveTo>
                    <a:lnTo>
                      <a:pt x="7687" y="278"/>
                    </a:lnTo>
                    <a:lnTo>
                      <a:pt x="7668" y="549"/>
                    </a:lnTo>
                    <a:lnTo>
                      <a:pt x="7631" y="828"/>
                    </a:lnTo>
                    <a:lnTo>
                      <a:pt x="7598" y="1090"/>
                    </a:lnTo>
                    <a:lnTo>
                      <a:pt x="7542" y="1352"/>
                    </a:lnTo>
                    <a:lnTo>
                      <a:pt x="7471" y="1606"/>
                    </a:lnTo>
                    <a:lnTo>
                      <a:pt x="7401" y="1851"/>
                    </a:lnTo>
                    <a:lnTo>
                      <a:pt x="7311" y="2098"/>
                    </a:lnTo>
                    <a:lnTo>
                      <a:pt x="7204" y="2343"/>
                    </a:lnTo>
                    <a:lnTo>
                      <a:pt x="7096" y="2570"/>
                    </a:lnTo>
                    <a:lnTo>
                      <a:pt x="6970" y="2799"/>
                    </a:lnTo>
                    <a:lnTo>
                      <a:pt x="6829" y="3019"/>
                    </a:lnTo>
                    <a:lnTo>
                      <a:pt x="6687" y="3231"/>
                    </a:lnTo>
                    <a:lnTo>
                      <a:pt x="6524" y="3433"/>
                    </a:lnTo>
                    <a:lnTo>
                      <a:pt x="6364" y="3627"/>
                    </a:lnTo>
                    <a:lnTo>
                      <a:pt x="6186" y="3822"/>
                    </a:lnTo>
                    <a:lnTo>
                      <a:pt x="6008" y="4000"/>
                    </a:lnTo>
                    <a:lnTo>
                      <a:pt x="5811" y="4160"/>
                    </a:lnTo>
                    <a:lnTo>
                      <a:pt x="5618" y="4330"/>
                    </a:lnTo>
                    <a:lnTo>
                      <a:pt x="5403" y="4481"/>
                    </a:lnTo>
                    <a:lnTo>
                      <a:pt x="5187" y="4617"/>
                    </a:lnTo>
                    <a:lnTo>
                      <a:pt x="4957" y="4752"/>
                    </a:lnTo>
                    <a:lnTo>
                      <a:pt x="4727" y="4870"/>
                    </a:lnTo>
                    <a:lnTo>
                      <a:pt x="4493" y="4981"/>
                    </a:lnTo>
                    <a:lnTo>
                      <a:pt x="4244" y="5073"/>
                    </a:lnTo>
                    <a:lnTo>
                      <a:pt x="3995" y="5166"/>
                    </a:lnTo>
                    <a:lnTo>
                      <a:pt x="3746" y="5235"/>
                    </a:lnTo>
                    <a:lnTo>
                      <a:pt x="3479" y="5302"/>
                    </a:lnTo>
                    <a:lnTo>
                      <a:pt x="3211" y="5344"/>
                    </a:lnTo>
                    <a:lnTo>
                      <a:pt x="2945" y="5387"/>
                    </a:lnTo>
                    <a:lnTo>
                      <a:pt x="2677" y="5404"/>
                    </a:lnTo>
                    <a:lnTo>
                      <a:pt x="2391" y="5411"/>
                    </a:lnTo>
                    <a:lnTo>
                      <a:pt x="0" y="5429"/>
                    </a:lnTo>
                    <a:lnTo>
                      <a:pt x="267" y="5420"/>
                    </a:lnTo>
                    <a:lnTo>
                      <a:pt x="553" y="5395"/>
                    </a:lnTo>
                    <a:lnTo>
                      <a:pt x="820" y="5362"/>
                    </a:lnTo>
                    <a:lnTo>
                      <a:pt x="1088" y="5311"/>
                    </a:lnTo>
                    <a:lnTo>
                      <a:pt x="1355" y="5251"/>
                    </a:lnTo>
                    <a:lnTo>
                      <a:pt x="1607" y="5175"/>
                    </a:lnTo>
                    <a:lnTo>
                      <a:pt x="1857" y="5091"/>
                    </a:lnTo>
                    <a:lnTo>
                      <a:pt x="2087" y="4988"/>
                    </a:lnTo>
                    <a:lnTo>
                      <a:pt x="2335" y="4888"/>
                    </a:lnTo>
                    <a:lnTo>
                      <a:pt x="2569" y="4761"/>
                    </a:lnTo>
                    <a:lnTo>
                      <a:pt x="2781" y="4635"/>
                    </a:lnTo>
                    <a:lnTo>
                      <a:pt x="3015" y="4490"/>
                    </a:lnTo>
                    <a:lnTo>
                      <a:pt x="3211" y="4347"/>
                    </a:lnTo>
                    <a:lnTo>
                      <a:pt x="3405" y="4176"/>
                    </a:lnTo>
                    <a:lnTo>
                      <a:pt x="3601" y="4007"/>
                    </a:lnTo>
                    <a:lnTo>
                      <a:pt x="3780" y="3831"/>
                    </a:lnTo>
                    <a:lnTo>
                      <a:pt x="3977" y="3644"/>
                    </a:lnTo>
                    <a:lnTo>
                      <a:pt x="4136" y="3451"/>
                    </a:lnTo>
                    <a:lnTo>
                      <a:pt x="4281" y="3239"/>
                    </a:lnTo>
                    <a:lnTo>
                      <a:pt x="4441" y="3035"/>
                    </a:lnTo>
                    <a:lnTo>
                      <a:pt x="4564" y="2808"/>
                    </a:lnTo>
                    <a:lnTo>
                      <a:pt x="4690" y="2587"/>
                    </a:lnTo>
                    <a:lnTo>
                      <a:pt x="4816" y="2351"/>
                    </a:lnTo>
                    <a:lnTo>
                      <a:pt x="4905" y="2114"/>
                    </a:lnTo>
                    <a:lnTo>
                      <a:pt x="4994" y="1869"/>
                    </a:lnTo>
                    <a:lnTo>
                      <a:pt x="5083" y="1615"/>
                    </a:lnTo>
                    <a:lnTo>
                      <a:pt x="5154" y="1362"/>
                    </a:lnTo>
                    <a:lnTo>
                      <a:pt x="5187" y="1099"/>
                    </a:lnTo>
                    <a:lnTo>
                      <a:pt x="5243" y="836"/>
                    </a:lnTo>
                    <a:lnTo>
                      <a:pt x="5262" y="567"/>
                    </a:lnTo>
                    <a:lnTo>
                      <a:pt x="5276" y="296"/>
                    </a:lnTo>
                    <a:lnTo>
                      <a:pt x="5276" y="18"/>
                    </a:lnTo>
                    <a:lnTo>
                      <a:pt x="7687" y="0"/>
                    </a:lnTo>
                  </a:path>
                </a:pathLst>
              </a:custGeom>
              <a:solidFill>
                <a:srgbClr val="00A4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4562" name="Freeform 8">
                <a:extLst>
                  <a:ext uri="{FF2B5EF4-FFF2-40B4-BE49-F238E27FC236}">
                    <a16:creationId xmlns:a16="http://schemas.microsoft.com/office/drawing/2014/main" id="{DC3EF617-3BD9-FB4E-8020-89B22B8DA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9" y="2241"/>
                <a:ext cx="3194" cy="1231"/>
              </a:xfrm>
              <a:custGeom>
                <a:avLst/>
                <a:gdLst>
                  <a:gd name="T0" fmla="*/ 0 w 14086"/>
                  <a:gd name="T1" fmla="*/ 0 h 5430"/>
                  <a:gd name="T2" fmla="*/ 0 w 14086"/>
                  <a:gd name="T3" fmla="*/ 0 h 5430"/>
                  <a:gd name="T4" fmla="*/ 0 w 14086"/>
                  <a:gd name="T5" fmla="*/ 0 h 5430"/>
                  <a:gd name="T6" fmla="*/ 0 w 14086"/>
                  <a:gd name="T7" fmla="*/ 0 h 5430"/>
                  <a:gd name="T8" fmla="*/ 0 w 14086"/>
                  <a:gd name="T9" fmla="*/ 0 h 5430"/>
                  <a:gd name="T10" fmla="*/ 0 w 14086"/>
                  <a:gd name="T11" fmla="*/ 0 h 5430"/>
                  <a:gd name="T12" fmla="*/ 0 w 14086"/>
                  <a:gd name="T13" fmla="*/ 0 h 5430"/>
                  <a:gd name="T14" fmla="*/ 0 w 14086"/>
                  <a:gd name="T15" fmla="*/ 0 h 5430"/>
                  <a:gd name="T16" fmla="*/ 0 w 14086"/>
                  <a:gd name="T17" fmla="*/ 0 h 5430"/>
                  <a:gd name="T18" fmla="*/ 0 w 14086"/>
                  <a:gd name="T19" fmla="*/ 0 h 5430"/>
                  <a:gd name="T20" fmla="*/ 0 w 14086"/>
                  <a:gd name="T21" fmla="*/ 0 h 5430"/>
                  <a:gd name="T22" fmla="*/ 0 w 14086"/>
                  <a:gd name="T23" fmla="*/ 0 h 5430"/>
                  <a:gd name="T24" fmla="*/ 0 w 14086"/>
                  <a:gd name="T25" fmla="*/ 0 h 5430"/>
                  <a:gd name="T26" fmla="*/ 0 w 14086"/>
                  <a:gd name="T27" fmla="*/ 0 h 5430"/>
                  <a:gd name="T28" fmla="*/ 0 w 14086"/>
                  <a:gd name="T29" fmla="*/ 0 h 5430"/>
                  <a:gd name="T30" fmla="*/ 0 w 14086"/>
                  <a:gd name="T31" fmla="*/ 0 h 5430"/>
                  <a:gd name="T32" fmla="*/ 0 w 14086"/>
                  <a:gd name="T33" fmla="*/ 0 h 5430"/>
                  <a:gd name="T34" fmla="*/ 0 w 14086"/>
                  <a:gd name="T35" fmla="*/ 0 h 5430"/>
                  <a:gd name="T36" fmla="*/ 0 w 14086"/>
                  <a:gd name="T37" fmla="*/ 0 h 5430"/>
                  <a:gd name="T38" fmla="*/ 0 w 14086"/>
                  <a:gd name="T39" fmla="*/ 0 h 5430"/>
                  <a:gd name="T40" fmla="*/ 0 w 14086"/>
                  <a:gd name="T41" fmla="*/ 0 h 5430"/>
                  <a:gd name="T42" fmla="*/ 0 w 14086"/>
                  <a:gd name="T43" fmla="*/ 0 h 5430"/>
                  <a:gd name="T44" fmla="*/ 0 w 14086"/>
                  <a:gd name="T45" fmla="*/ 0 h 5430"/>
                  <a:gd name="T46" fmla="*/ 0 w 14086"/>
                  <a:gd name="T47" fmla="*/ 0 h 5430"/>
                  <a:gd name="T48" fmla="*/ 0 w 14086"/>
                  <a:gd name="T49" fmla="*/ 0 h 5430"/>
                  <a:gd name="T50" fmla="*/ 0 w 14086"/>
                  <a:gd name="T51" fmla="*/ 0 h 5430"/>
                  <a:gd name="T52" fmla="*/ 0 w 14086"/>
                  <a:gd name="T53" fmla="*/ 0 h 5430"/>
                  <a:gd name="T54" fmla="*/ 0 w 14086"/>
                  <a:gd name="T55" fmla="*/ 0 h 5430"/>
                  <a:gd name="T56" fmla="*/ 0 w 14086"/>
                  <a:gd name="T57" fmla="*/ 0 h 5430"/>
                  <a:gd name="T58" fmla="*/ 0 w 14086"/>
                  <a:gd name="T59" fmla="*/ 0 h 5430"/>
                  <a:gd name="T60" fmla="*/ 0 w 14086"/>
                  <a:gd name="T61" fmla="*/ 0 h 5430"/>
                  <a:gd name="T62" fmla="*/ 0 w 14086"/>
                  <a:gd name="T63" fmla="*/ 0 h 5430"/>
                  <a:gd name="T64" fmla="*/ 0 w 14086"/>
                  <a:gd name="T65" fmla="*/ 0 h 5430"/>
                  <a:gd name="T66" fmla="*/ 0 w 14086"/>
                  <a:gd name="T67" fmla="*/ 0 h 5430"/>
                  <a:gd name="T68" fmla="*/ 0 w 14086"/>
                  <a:gd name="T69" fmla="*/ 0 h 5430"/>
                  <a:gd name="T70" fmla="*/ 0 w 14086"/>
                  <a:gd name="T71" fmla="*/ 0 h 5430"/>
                  <a:gd name="T72" fmla="*/ 0 w 14086"/>
                  <a:gd name="T73" fmla="*/ 0 h 5430"/>
                  <a:gd name="T74" fmla="*/ 0 w 14086"/>
                  <a:gd name="T75" fmla="*/ 0 h 5430"/>
                  <a:gd name="T76" fmla="*/ 0 w 14086"/>
                  <a:gd name="T77" fmla="*/ 0 h 5430"/>
                  <a:gd name="T78" fmla="*/ 0 w 14086"/>
                  <a:gd name="T79" fmla="*/ 0 h 5430"/>
                  <a:gd name="T80" fmla="*/ 0 w 14086"/>
                  <a:gd name="T81" fmla="*/ 0 h 5430"/>
                  <a:gd name="T82" fmla="*/ 0 w 14086"/>
                  <a:gd name="T83" fmla="*/ 0 h 5430"/>
                  <a:gd name="T84" fmla="*/ 0 w 14086"/>
                  <a:gd name="T85" fmla="*/ 0 h 543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4086"/>
                  <a:gd name="T130" fmla="*/ 0 h 5430"/>
                  <a:gd name="T131" fmla="*/ 14086 w 14086"/>
                  <a:gd name="T132" fmla="*/ 5430 h 543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4086" h="5430">
                    <a:moveTo>
                      <a:pt x="14085" y="0"/>
                    </a:moveTo>
                    <a:lnTo>
                      <a:pt x="14085" y="278"/>
                    </a:lnTo>
                    <a:lnTo>
                      <a:pt x="14066" y="549"/>
                    </a:lnTo>
                    <a:lnTo>
                      <a:pt x="14029" y="828"/>
                    </a:lnTo>
                    <a:lnTo>
                      <a:pt x="13996" y="1090"/>
                    </a:lnTo>
                    <a:lnTo>
                      <a:pt x="13940" y="1352"/>
                    </a:lnTo>
                    <a:lnTo>
                      <a:pt x="13869" y="1606"/>
                    </a:lnTo>
                    <a:lnTo>
                      <a:pt x="13799" y="1851"/>
                    </a:lnTo>
                    <a:lnTo>
                      <a:pt x="13709" y="2098"/>
                    </a:lnTo>
                    <a:lnTo>
                      <a:pt x="13602" y="2343"/>
                    </a:lnTo>
                    <a:lnTo>
                      <a:pt x="13494" y="2570"/>
                    </a:lnTo>
                    <a:lnTo>
                      <a:pt x="13368" y="2799"/>
                    </a:lnTo>
                    <a:lnTo>
                      <a:pt x="13227" y="3019"/>
                    </a:lnTo>
                    <a:lnTo>
                      <a:pt x="13085" y="3231"/>
                    </a:lnTo>
                    <a:lnTo>
                      <a:pt x="12922" y="3433"/>
                    </a:lnTo>
                    <a:lnTo>
                      <a:pt x="12763" y="3627"/>
                    </a:lnTo>
                    <a:lnTo>
                      <a:pt x="12584" y="3822"/>
                    </a:lnTo>
                    <a:lnTo>
                      <a:pt x="12406" y="4000"/>
                    </a:lnTo>
                    <a:lnTo>
                      <a:pt x="12209" y="4160"/>
                    </a:lnTo>
                    <a:lnTo>
                      <a:pt x="12016" y="4330"/>
                    </a:lnTo>
                    <a:lnTo>
                      <a:pt x="11801" y="4481"/>
                    </a:lnTo>
                    <a:lnTo>
                      <a:pt x="11586" y="4617"/>
                    </a:lnTo>
                    <a:lnTo>
                      <a:pt x="11355" y="4752"/>
                    </a:lnTo>
                    <a:lnTo>
                      <a:pt x="11125" y="4870"/>
                    </a:lnTo>
                    <a:lnTo>
                      <a:pt x="10891" y="4981"/>
                    </a:lnTo>
                    <a:lnTo>
                      <a:pt x="10642" y="5073"/>
                    </a:lnTo>
                    <a:lnTo>
                      <a:pt x="10393" y="5166"/>
                    </a:lnTo>
                    <a:lnTo>
                      <a:pt x="10145" y="5235"/>
                    </a:lnTo>
                    <a:lnTo>
                      <a:pt x="9877" y="5302"/>
                    </a:lnTo>
                    <a:lnTo>
                      <a:pt x="9609" y="5344"/>
                    </a:lnTo>
                    <a:lnTo>
                      <a:pt x="9343" y="5387"/>
                    </a:lnTo>
                    <a:lnTo>
                      <a:pt x="9075" y="5404"/>
                    </a:lnTo>
                    <a:lnTo>
                      <a:pt x="8789" y="5411"/>
                    </a:lnTo>
                    <a:lnTo>
                      <a:pt x="6398" y="5429"/>
                    </a:lnTo>
                    <a:lnTo>
                      <a:pt x="6167" y="5429"/>
                    </a:lnTo>
                    <a:lnTo>
                      <a:pt x="5952" y="5411"/>
                    </a:lnTo>
                    <a:lnTo>
                      <a:pt x="5740" y="5395"/>
                    </a:lnTo>
                    <a:lnTo>
                      <a:pt x="5526" y="5362"/>
                    </a:lnTo>
                    <a:lnTo>
                      <a:pt x="5313" y="5327"/>
                    </a:lnTo>
                    <a:lnTo>
                      <a:pt x="5098" y="5284"/>
                    </a:lnTo>
                    <a:lnTo>
                      <a:pt x="4902" y="5235"/>
                    </a:lnTo>
                    <a:lnTo>
                      <a:pt x="4705" y="5175"/>
                    </a:lnTo>
                    <a:lnTo>
                      <a:pt x="4493" y="5108"/>
                    </a:lnTo>
                    <a:lnTo>
                      <a:pt x="4296" y="5031"/>
                    </a:lnTo>
                    <a:lnTo>
                      <a:pt x="4099" y="4946"/>
                    </a:lnTo>
                    <a:lnTo>
                      <a:pt x="3921" y="4855"/>
                    </a:lnTo>
                    <a:lnTo>
                      <a:pt x="3724" y="4761"/>
                    </a:lnTo>
                    <a:lnTo>
                      <a:pt x="3546" y="4659"/>
                    </a:lnTo>
                    <a:lnTo>
                      <a:pt x="3367" y="4550"/>
                    </a:lnTo>
                    <a:lnTo>
                      <a:pt x="3190" y="4432"/>
                    </a:lnTo>
                    <a:lnTo>
                      <a:pt x="3011" y="4303"/>
                    </a:lnTo>
                    <a:lnTo>
                      <a:pt x="2851" y="4176"/>
                    </a:lnTo>
                    <a:lnTo>
                      <a:pt x="2692" y="4043"/>
                    </a:lnTo>
                    <a:lnTo>
                      <a:pt x="2532" y="3898"/>
                    </a:lnTo>
                    <a:lnTo>
                      <a:pt x="2387" y="3747"/>
                    </a:lnTo>
                    <a:lnTo>
                      <a:pt x="2247" y="3593"/>
                    </a:lnTo>
                    <a:lnTo>
                      <a:pt x="2105" y="3433"/>
                    </a:lnTo>
                    <a:lnTo>
                      <a:pt x="1979" y="3273"/>
                    </a:lnTo>
                    <a:lnTo>
                      <a:pt x="1853" y="3104"/>
                    </a:lnTo>
                    <a:lnTo>
                      <a:pt x="1730" y="2926"/>
                    </a:lnTo>
                    <a:lnTo>
                      <a:pt x="1604" y="2748"/>
                    </a:lnTo>
                    <a:lnTo>
                      <a:pt x="1496" y="2563"/>
                    </a:lnTo>
                    <a:lnTo>
                      <a:pt x="1407" y="2367"/>
                    </a:lnTo>
                    <a:lnTo>
                      <a:pt x="1318" y="2174"/>
                    </a:lnTo>
                    <a:lnTo>
                      <a:pt x="1214" y="1971"/>
                    </a:lnTo>
                    <a:lnTo>
                      <a:pt x="1139" y="1767"/>
                    </a:lnTo>
                    <a:lnTo>
                      <a:pt x="0" y="1775"/>
                    </a:lnTo>
                    <a:lnTo>
                      <a:pt x="2016" y="75"/>
                    </a:lnTo>
                    <a:lnTo>
                      <a:pt x="4689" y="1751"/>
                    </a:lnTo>
                    <a:lnTo>
                      <a:pt x="3546" y="1758"/>
                    </a:lnTo>
                    <a:lnTo>
                      <a:pt x="3672" y="2089"/>
                    </a:lnTo>
                    <a:lnTo>
                      <a:pt x="3814" y="2401"/>
                    </a:lnTo>
                    <a:lnTo>
                      <a:pt x="3991" y="2705"/>
                    </a:lnTo>
                    <a:lnTo>
                      <a:pt x="4170" y="3001"/>
                    </a:lnTo>
                    <a:lnTo>
                      <a:pt x="4385" y="3288"/>
                    </a:lnTo>
                    <a:lnTo>
                      <a:pt x="4493" y="3424"/>
                    </a:lnTo>
                    <a:lnTo>
                      <a:pt x="4615" y="3551"/>
                    </a:lnTo>
                    <a:lnTo>
                      <a:pt x="4723" y="3678"/>
                    </a:lnTo>
                    <a:lnTo>
                      <a:pt x="4849" y="3805"/>
                    </a:lnTo>
                    <a:lnTo>
                      <a:pt x="4971" y="3923"/>
                    </a:lnTo>
                    <a:lnTo>
                      <a:pt x="5098" y="4043"/>
                    </a:lnTo>
                    <a:lnTo>
                      <a:pt x="5239" y="4152"/>
                    </a:lnTo>
                    <a:lnTo>
                      <a:pt x="5366" y="4261"/>
                    </a:lnTo>
                    <a:lnTo>
                      <a:pt x="5506" y="4363"/>
                    </a:lnTo>
                    <a:lnTo>
                      <a:pt x="5651" y="4465"/>
                    </a:lnTo>
                    <a:lnTo>
                      <a:pt x="5792" y="4559"/>
                    </a:lnTo>
                    <a:lnTo>
                      <a:pt x="5952" y="4650"/>
                    </a:lnTo>
                    <a:lnTo>
                      <a:pt x="6097" y="4735"/>
                    </a:lnTo>
                    <a:lnTo>
                      <a:pt x="6256" y="4819"/>
                    </a:lnTo>
                    <a:lnTo>
                      <a:pt x="6398" y="4897"/>
                    </a:lnTo>
                    <a:lnTo>
                      <a:pt x="6576" y="4964"/>
                    </a:lnTo>
                    <a:lnTo>
                      <a:pt x="6740" y="5031"/>
                    </a:lnTo>
                    <a:lnTo>
                      <a:pt x="6899" y="5091"/>
                    </a:lnTo>
                    <a:lnTo>
                      <a:pt x="7077" y="5151"/>
                    </a:lnTo>
                    <a:lnTo>
                      <a:pt x="7237" y="5200"/>
                    </a:lnTo>
                    <a:lnTo>
                      <a:pt x="7415" y="5251"/>
                    </a:lnTo>
                    <a:lnTo>
                      <a:pt x="7575" y="5284"/>
                    </a:lnTo>
                    <a:lnTo>
                      <a:pt x="7809" y="5235"/>
                    </a:lnTo>
                    <a:lnTo>
                      <a:pt x="8039" y="5166"/>
                    </a:lnTo>
                    <a:lnTo>
                      <a:pt x="8255" y="5091"/>
                    </a:lnTo>
                    <a:lnTo>
                      <a:pt x="8466" y="5006"/>
                    </a:lnTo>
                    <a:lnTo>
                      <a:pt x="8682" y="4913"/>
                    </a:lnTo>
                    <a:lnTo>
                      <a:pt x="8879" y="4803"/>
                    </a:lnTo>
                    <a:lnTo>
                      <a:pt x="9075" y="4692"/>
                    </a:lnTo>
                    <a:lnTo>
                      <a:pt x="9268" y="4575"/>
                    </a:lnTo>
                    <a:lnTo>
                      <a:pt x="9446" y="4456"/>
                    </a:lnTo>
                    <a:lnTo>
                      <a:pt x="9643" y="4321"/>
                    </a:lnTo>
                    <a:lnTo>
                      <a:pt x="9803" y="4176"/>
                    </a:lnTo>
                    <a:lnTo>
                      <a:pt x="9981" y="4034"/>
                    </a:lnTo>
                    <a:lnTo>
                      <a:pt x="10145" y="3880"/>
                    </a:lnTo>
                    <a:lnTo>
                      <a:pt x="10286" y="3720"/>
                    </a:lnTo>
                    <a:lnTo>
                      <a:pt x="10427" y="3560"/>
                    </a:lnTo>
                    <a:lnTo>
                      <a:pt x="10572" y="3382"/>
                    </a:lnTo>
                    <a:lnTo>
                      <a:pt x="10713" y="3204"/>
                    </a:lnTo>
                    <a:lnTo>
                      <a:pt x="10839" y="3019"/>
                    </a:lnTo>
                    <a:lnTo>
                      <a:pt x="10962" y="2832"/>
                    </a:lnTo>
                    <a:lnTo>
                      <a:pt x="11051" y="2639"/>
                    </a:lnTo>
                    <a:lnTo>
                      <a:pt x="11158" y="2443"/>
                    </a:lnTo>
                    <a:lnTo>
                      <a:pt x="11247" y="2240"/>
                    </a:lnTo>
                    <a:lnTo>
                      <a:pt x="11337" y="2029"/>
                    </a:lnTo>
                    <a:lnTo>
                      <a:pt x="11407" y="1818"/>
                    </a:lnTo>
                    <a:lnTo>
                      <a:pt x="11481" y="1606"/>
                    </a:lnTo>
                    <a:lnTo>
                      <a:pt x="11534" y="1386"/>
                    </a:lnTo>
                    <a:lnTo>
                      <a:pt x="11586" y="1166"/>
                    </a:lnTo>
                    <a:lnTo>
                      <a:pt x="11623" y="947"/>
                    </a:lnTo>
                    <a:lnTo>
                      <a:pt x="11641" y="710"/>
                    </a:lnTo>
                    <a:lnTo>
                      <a:pt x="11674" y="483"/>
                    </a:lnTo>
                    <a:lnTo>
                      <a:pt x="11674" y="254"/>
                    </a:lnTo>
                    <a:lnTo>
                      <a:pt x="11674" y="18"/>
                    </a:lnTo>
                    <a:lnTo>
                      <a:pt x="14085" y="0"/>
                    </a:lnTo>
                  </a:path>
                </a:pathLst>
              </a:custGeom>
              <a:noFill/>
              <a:ln w="648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4563" name="Freeform 9">
                <a:extLst>
                  <a:ext uri="{FF2B5EF4-FFF2-40B4-BE49-F238E27FC236}">
                    <a16:creationId xmlns:a16="http://schemas.microsoft.com/office/drawing/2014/main" id="{6469B94A-83AB-D242-8250-6ADA52C4F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0" y="3439"/>
                <a:ext cx="267" cy="33"/>
              </a:xfrm>
              <a:custGeom>
                <a:avLst/>
                <a:gdLst>
                  <a:gd name="T0" fmla="*/ 0 w 1179"/>
                  <a:gd name="T1" fmla="*/ 0 h 146"/>
                  <a:gd name="T2" fmla="*/ 0 w 1179"/>
                  <a:gd name="T3" fmla="*/ 0 h 146"/>
                  <a:gd name="T4" fmla="*/ 0 w 1179"/>
                  <a:gd name="T5" fmla="*/ 0 h 146"/>
                  <a:gd name="T6" fmla="*/ 0 w 1179"/>
                  <a:gd name="T7" fmla="*/ 0 h 146"/>
                  <a:gd name="T8" fmla="*/ 0 w 1179"/>
                  <a:gd name="T9" fmla="*/ 0 h 146"/>
                  <a:gd name="T10" fmla="*/ 0 w 1179"/>
                  <a:gd name="T11" fmla="*/ 0 h 146"/>
                  <a:gd name="T12" fmla="*/ 0 w 1179"/>
                  <a:gd name="T13" fmla="*/ 0 h 146"/>
                  <a:gd name="T14" fmla="*/ 0 w 1179"/>
                  <a:gd name="T15" fmla="*/ 0 h 146"/>
                  <a:gd name="T16" fmla="*/ 0 w 1179"/>
                  <a:gd name="T17" fmla="*/ 0 h 146"/>
                  <a:gd name="T18" fmla="*/ 0 w 1179"/>
                  <a:gd name="T19" fmla="*/ 0 h 14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79"/>
                  <a:gd name="T31" fmla="*/ 0 h 146"/>
                  <a:gd name="T32" fmla="*/ 1179 w 1179"/>
                  <a:gd name="T33" fmla="*/ 146 h 14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79" h="146">
                    <a:moveTo>
                      <a:pt x="0" y="145"/>
                    </a:moveTo>
                    <a:lnTo>
                      <a:pt x="0" y="145"/>
                    </a:lnTo>
                    <a:lnTo>
                      <a:pt x="145" y="145"/>
                    </a:lnTo>
                    <a:lnTo>
                      <a:pt x="285" y="136"/>
                    </a:lnTo>
                    <a:lnTo>
                      <a:pt x="445" y="120"/>
                    </a:lnTo>
                    <a:lnTo>
                      <a:pt x="590" y="111"/>
                    </a:lnTo>
                    <a:lnTo>
                      <a:pt x="732" y="85"/>
                    </a:lnTo>
                    <a:lnTo>
                      <a:pt x="895" y="69"/>
                    </a:lnTo>
                    <a:lnTo>
                      <a:pt x="1036" y="35"/>
                    </a:lnTo>
                    <a:lnTo>
                      <a:pt x="1178" y="0"/>
                    </a:lnTo>
                  </a:path>
                </a:pathLst>
              </a:custGeom>
              <a:noFill/>
              <a:ln w="648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64518" name="Group 10">
              <a:extLst>
                <a:ext uri="{FF2B5EF4-FFF2-40B4-BE49-F238E27FC236}">
                  <a16:creationId xmlns:a16="http://schemas.microsoft.com/office/drawing/2014/main" id="{E51055D9-9C48-FE47-A98C-A4FBBC8E5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9" y="1536"/>
              <a:ext cx="1454" cy="651"/>
              <a:chOff x="2099" y="1536"/>
              <a:chExt cx="1454" cy="651"/>
            </a:xfrm>
          </p:grpSpPr>
          <p:sp>
            <p:nvSpPr>
              <p:cNvPr id="64558" name="Freeform 11">
                <a:extLst>
                  <a:ext uri="{FF2B5EF4-FFF2-40B4-BE49-F238E27FC236}">
                    <a16:creationId xmlns:a16="http://schemas.microsoft.com/office/drawing/2014/main" id="{FB423E27-67A2-C448-979C-8F6AB36E6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6" y="1536"/>
                <a:ext cx="1449" cy="652"/>
              </a:xfrm>
              <a:custGeom>
                <a:avLst/>
                <a:gdLst>
                  <a:gd name="T0" fmla="*/ 0 w 6388"/>
                  <a:gd name="T1" fmla="*/ 0 h 2876"/>
                  <a:gd name="T2" fmla="*/ 0 w 6388"/>
                  <a:gd name="T3" fmla="*/ 0 h 2876"/>
                  <a:gd name="T4" fmla="*/ 0 w 6388"/>
                  <a:gd name="T5" fmla="*/ 0 h 2876"/>
                  <a:gd name="T6" fmla="*/ 0 w 6388"/>
                  <a:gd name="T7" fmla="*/ 0 h 2876"/>
                  <a:gd name="T8" fmla="*/ 0 w 6388"/>
                  <a:gd name="T9" fmla="*/ 0 h 2876"/>
                  <a:gd name="T10" fmla="*/ 0 w 6388"/>
                  <a:gd name="T11" fmla="*/ 0 h 2876"/>
                  <a:gd name="T12" fmla="*/ 0 w 6388"/>
                  <a:gd name="T13" fmla="*/ 0 h 2876"/>
                  <a:gd name="T14" fmla="*/ 0 w 6388"/>
                  <a:gd name="T15" fmla="*/ 0 h 2876"/>
                  <a:gd name="T16" fmla="*/ 0 w 6388"/>
                  <a:gd name="T17" fmla="*/ 0 h 287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388"/>
                  <a:gd name="T28" fmla="*/ 0 h 2876"/>
                  <a:gd name="T29" fmla="*/ 6388 w 6388"/>
                  <a:gd name="T30" fmla="*/ 2876 h 287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388" h="2876">
                    <a:moveTo>
                      <a:pt x="4406" y="0"/>
                    </a:moveTo>
                    <a:lnTo>
                      <a:pt x="4406" y="733"/>
                    </a:lnTo>
                    <a:lnTo>
                      <a:pt x="0" y="733"/>
                    </a:lnTo>
                    <a:lnTo>
                      <a:pt x="0" y="2141"/>
                    </a:lnTo>
                    <a:lnTo>
                      <a:pt x="4406" y="2141"/>
                    </a:lnTo>
                    <a:lnTo>
                      <a:pt x="4406" y="2875"/>
                    </a:lnTo>
                    <a:lnTo>
                      <a:pt x="6387" y="1438"/>
                    </a:lnTo>
                    <a:lnTo>
                      <a:pt x="4406" y="0"/>
                    </a:lnTo>
                  </a:path>
                </a:pathLst>
              </a:custGeom>
              <a:solidFill>
                <a:srgbClr val="F9FAD6"/>
              </a:solidFill>
              <a:ln w="648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4559" name="Text Box 12">
                <a:extLst>
                  <a:ext uri="{FF2B5EF4-FFF2-40B4-BE49-F238E27FC236}">
                    <a16:creationId xmlns:a16="http://schemas.microsoft.com/office/drawing/2014/main" id="{2E992FAA-3905-FC49-BCE1-8AE51C2F6D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9" y="1719"/>
                <a:ext cx="1294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pt-BR" sz="1600"/>
                  <a:t>Fornece o parâmetro </a:t>
                </a:r>
              </a:p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pt-BR" sz="1600"/>
                  <a:t>(10) para a FGVA</a:t>
                </a:r>
              </a:p>
            </p:txBody>
          </p:sp>
        </p:grpSp>
        <p:sp>
          <p:nvSpPr>
            <p:cNvPr id="64519" name="AutoShape 13">
              <a:extLst>
                <a:ext uri="{FF2B5EF4-FFF2-40B4-BE49-F238E27FC236}">
                  <a16:creationId xmlns:a16="http://schemas.microsoft.com/office/drawing/2014/main" id="{DC189A03-DC77-8B47-8EB6-D640612FA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1198"/>
              <a:ext cx="819" cy="292"/>
            </a:xfrm>
            <a:prstGeom prst="roundRect">
              <a:avLst>
                <a:gd name="adj" fmla="val 338"/>
              </a:avLst>
            </a:prstGeom>
            <a:solidFill>
              <a:srgbClr val="FF0000"/>
            </a:solidFill>
            <a:ln w="648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  <p:sp>
          <p:nvSpPr>
            <p:cNvPr id="64520" name="AutoShape 14">
              <a:extLst>
                <a:ext uri="{FF2B5EF4-FFF2-40B4-BE49-F238E27FC236}">
                  <a16:creationId xmlns:a16="http://schemas.microsoft.com/office/drawing/2014/main" id="{F7A248BC-7253-4249-8826-AD6F77022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1301"/>
              <a:ext cx="362" cy="155"/>
            </a:xfrm>
            <a:prstGeom prst="roundRect">
              <a:avLst>
                <a:gd name="adj" fmla="val 64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  <p:sp>
          <p:nvSpPr>
            <p:cNvPr id="64521" name="AutoShape 15">
              <a:extLst>
                <a:ext uri="{FF2B5EF4-FFF2-40B4-BE49-F238E27FC236}">
                  <a16:creationId xmlns:a16="http://schemas.microsoft.com/office/drawing/2014/main" id="{0A3C9D60-FC32-9047-BBB0-0716C4F3F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1328"/>
              <a:ext cx="414" cy="172"/>
            </a:xfrm>
            <a:prstGeom prst="roundRect">
              <a:avLst>
                <a:gd name="adj" fmla="val 57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  <p:sp>
          <p:nvSpPr>
            <p:cNvPr id="64522" name="AutoShape 16">
              <a:extLst>
                <a:ext uri="{FF2B5EF4-FFF2-40B4-BE49-F238E27FC236}">
                  <a16:creationId xmlns:a16="http://schemas.microsoft.com/office/drawing/2014/main" id="{565F88AC-D774-2546-A7DC-A805C272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1285"/>
              <a:ext cx="355" cy="154"/>
            </a:xfrm>
            <a:prstGeom prst="roundRect">
              <a:avLst>
                <a:gd name="adj" fmla="val 64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EAEC5E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pt-BR" sz="1600" b="1">
                  <a:solidFill>
                    <a:srgbClr val="EAEC5E"/>
                  </a:solidFill>
                </a:rPr>
                <a:t>EXPO</a:t>
              </a:r>
            </a:p>
          </p:txBody>
        </p:sp>
        <p:sp>
          <p:nvSpPr>
            <p:cNvPr id="64523" name="AutoShape 17">
              <a:extLst>
                <a:ext uri="{FF2B5EF4-FFF2-40B4-BE49-F238E27FC236}">
                  <a16:creationId xmlns:a16="http://schemas.microsoft.com/office/drawing/2014/main" id="{77F630CC-F36C-2442-B0FC-CEC1552B4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" y="1403"/>
              <a:ext cx="1699" cy="307"/>
            </a:xfrm>
            <a:prstGeom prst="roundRect">
              <a:avLst>
                <a:gd name="adj" fmla="val 32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  <p:sp>
          <p:nvSpPr>
            <p:cNvPr id="64524" name="AutoShape 18">
              <a:extLst>
                <a:ext uri="{FF2B5EF4-FFF2-40B4-BE49-F238E27FC236}">
                  <a16:creationId xmlns:a16="http://schemas.microsoft.com/office/drawing/2014/main" id="{801E595F-EC65-0A40-93EB-1C3E92D3E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1341"/>
              <a:ext cx="892" cy="106"/>
            </a:xfrm>
            <a:prstGeom prst="roundRect">
              <a:avLst>
                <a:gd name="adj" fmla="val 94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  <p:sp>
          <p:nvSpPr>
            <p:cNvPr id="64525" name="AutoShape 19">
              <a:extLst>
                <a:ext uri="{FF2B5EF4-FFF2-40B4-BE49-F238E27FC236}">
                  <a16:creationId xmlns:a16="http://schemas.microsoft.com/office/drawing/2014/main" id="{BB6430CE-96AC-574C-9594-E96AF15DA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1348"/>
              <a:ext cx="942" cy="120"/>
            </a:xfrm>
            <a:prstGeom prst="roundRect">
              <a:avLst>
                <a:gd name="adj" fmla="val 83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  <p:sp>
          <p:nvSpPr>
            <p:cNvPr id="64526" name="Text Box 20">
              <a:extLst>
                <a:ext uri="{FF2B5EF4-FFF2-40B4-BE49-F238E27FC236}">
                  <a16:creationId xmlns:a16="http://schemas.microsoft.com/office/drawing/2014/main" id="{5462B67C-D901-064D-B69A-091C17DC0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459"/>
              <a:ext cx="9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pt-BR" sz="1600"/>
                <a:t>TEC= </a:t>
              </a:r>
              <a:r>
                <a:rPr lang="en-GB" altLang="pt-BR" sz="1600" b="1">
                  <a:solidFill>
                    <a:srgbClr val="FF0000"/>
                  </a:solidFill>
                </a:rPr>
                <a:t>EXPO (10)</a:t>
              </a:r>
            </a:p>
          </p:txBody>
        </p:sp>
        <p:sp>
          <p:nvSpPr>
            <p:cNvPr id="64527" name="Freeform 21">
              <a:extLst>
                <a:ext uri="{FF2B5EF4-FFF2-40B4-BE49-F238E27FC236}">
                  <a16:creationId xmlns:a16="http://schemas.microsoft.com/office/drawing/2014/main" id="{11D3CD9B-FC6C-8743-AD53-A080C032C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" y="720"/>
              <a:ext cx="1018" cy="576"/>
            </a:xfrm>
            <a:custGeom>
              <a:avLst/>
              <a:gdLst>
                <a:gd name="T0" fmla="*/ 0 w 4491"/>
                <a:gd name="T1" fmla="*/ 0 h 2542"/>
                <a:gd name="T2" fmla="*/ 0 w 4491"/>
                <a:gd name="T3" fmla="*/ 0 h 2542"/>
                <a:gd name="T4" fmla="*/ 0 w 4491"/>
                <a:gd name="T5" fmla="*/ 0 h 2542"/>
                <a:gd name="T6" fmla="*/ 0 w 4491"/>
                <a:gd name="T7" fmla="*/ 0 h 2542"/>
                <a:gd name="T8" fmla="*/ 0 w 4491"/>
                <a:gd name="T9" fmla="*/ 0 h 2542"/>
                <a:gd name="T10" fmla="*/ 0 w 4491"/>
                <a:gd name="T11" fmla="*/ 0 h 2542"/>
                <a:gd name="T12" fmla="*/ 0 w 4491"/>
                <a:gd name="T13" fmla="*/ 0 h 2542"/>
                <a:gd name="T14" fmla="*/ 0 w 4491"/>
                <a:gd name="T15" fmla="*/ 0 h 2542"/>
                <a:gd name="T16" fmla="*/ 0 w 4491"/>
                <a:gd name="T17" fmla="*/ 0 h 2542"/>
                <a:gd name="T18" fmla="*/ 0 w 4491"/>
                <a:gd name="T19" fmla="*/ 0 h 2542"/>
                <a:gd name="T20" fmla="*/ 0 w 4491"/>
                <a:gd name="T21" fmla="*/ 0 h 2542"/>
                <a:gd name="T22" fmla="*/ 0 w 4491"/>
                <a:gd name="T23" fmla="*/ 0 h 2542"/>
                <a:gd name="T24" fmla="*/ 0 w 4491"/>
                <a:gd name="T25" fmla="*/ 0 h 2542"/>
                <a:gd name="T26" fmla="*/ 0 w 4491"/>
                <a:gd name="T27" fmla="*/ 0 h 2542"/>
                <a:gd name="T28" fmla="*/ 0 w 4491"/>
                <a:gd name="T29" fmla="*/ 0 h 2542"/>
                <a:gd name="T30" fmla="*/ 0 w 4491"/>
                <a:gd name="T31" fmla="*/ 0 h 2542"/>
                <a:gd name="T32" fmla="*/ 0 w 4491"/>
                <a:gd name="T33" fmla="*/ 0 h 2542"/>
                <a:gd name="T34" fmla="*/ 0 w 4491"/>
                <a:gd name="T35" fmla="*/ 0 h 2542"/>
                <a:gd name="T36" fmla="*/ 0 w 4491"/>
                <a:gd name="T37" fmla="*/ 0 h 2542"/>
                <a:gd name="T38" fmla="*/ 0 w 4491"/>
                <a:gd name="T39" fmla="*/ 0 h 2542"/>
                <a:gd name="T40" fmla="*/ 0 w 4491"/>
                <a:gd name="T41" fmla="*/ 0 h 2542"/>
                <a:gd name="T42" fmla="*/ 0 w 4491"/>
                <a:gd name="T43" fmla="*/ 0 h 2542"/>
                <a:gd name="T44" fmla="*/ 0 w 4491"/>
                <a:gd name="T45" fmla="*/ 0 h 2542"/>
                <a:gd name="T46" fmla="*/ 0 w 4491"/>
                <a:gd name="T47" fmla="*/ 0 h 2542"/>
                <a:gd name="T48" fmla="*/ 0 w 4491"/>
                <a:gd name="T49" fmla="*/ 0 h 2542"/>
                <a:gd name="T50" fmla="*/ 0 w 4491"/>
                <a:gd name="T51" fmla="*/ 0 h 2542"/>
                <a:gd name="T52" fmla="*/ 0 w 4491"/>
                <a:gd name="T53" fmla="*/ 0 h 2542"/>
                <a:gd name="T54" fmla="*/ 0 w 4491"/>
                <a:gd name="T55" fmla="*/ 0 h 2542"/>
                <a:gd name="T56" fmla="*/ 0 w 4491"/>
                <a:gd name="T57" fmla="*/ 0 h 2542"/>
                <a:gd name="T58" fmla="*/ 0 w 4491"/>
                <a:gd name="T59" fmla="*/ 0 h 2542"/>
                <a:gd name="T60" fmla="*/ 0 w 4491"/>
                <a:gd name="T61" fmla="*/ 0 h 2542"/>
                <a:gd name="T62" fmla="*/ 0 w 4491"/>
                <a:gd name="T63" fmla="*/ 0 h 2542"/>
                <a:gd name="T64" fmla="*/ 0 w 4491"/>
                <a:gd name="T65" fmla="*/ 0 h 2542"/>
                <a:gd name="T66" fmla="*/ 0 w 4491"/>
                <a:gd name="T67" fmla="*/ 0 h 2542"/>
                <a:gd name="T68" fmla="*/ 0 w 4491"/>
                <a:gd name="T69" fmla="*/ 0 h 2542"/>
                <a:gd name="T70" fmla="*/ 0 w 4491"/>
                <a:gd name="T71" fmla="*/ 0 h 2542"/>
                <a:gd name="T72" fmla="*/ 0 w 4491"/>
                <a:gd name="T73" fmla="*/ 0 h 2542"/>
                <a:gd name="T74" fmla="*/ 0 w 4491"/>
                <a:gd name="T75" fmla="*/ 0 h 2542"/>
                <a:gd name="T76" fmla="*/ 0 w 4491"/>
                <a:gd name="T77" fmla="*/ 0 h 2542"/>
                <a:gd name="T78" fmla="*/ 0 w 4491"/>
                <a:gd name="T79" fmla="*/ 0 h 2542"/>
                <a:gd name="T80" fmla="*/ 0 w 4491"/>
                <a:gd name="T81" fmla="*/ 0 h 2542"/>
                <a:gd name="T82" fmla="*/ 0 w 4491"/>
                <a:gd name="T83" fmla="*/ 0 h 2542"/>
                <a:gd name="T84" fmla="*/ 0 w 4491"/>
                <a:gd name="T85" fmla="*/ 0 h 2542"/>
                <a:gd name="T86" fmla="*/ 0 w 4491"/>
                <a:gd name="T87" fmla="*/ 0 h 2542"/>
                <a:gd name="T88" fmla="*/ 0 w 4491"/>
                <a:gd name="T89" fmla="*/ 0 h 2542"/>
                <a:gd name="T90" fmla="*/ 0 w 4491"/>
                <a:gd name="T91" fmla="*/ 0 h 2542"/>
                <a:gd name="T92" fmla="*/ 0 w 4491"/>
                <a:gd name="T93" fmla="*/ 0 h 2542"/>
                <a:gd name="T94" fmla="*/ 0 w 4491"/>
                <a:gd name="T95" fmla="*/ 0 h 2542"/>
                <a:gd name="T96" fmla="*/ 0 w 4491"/>
                <a:gd name="T97" fmla="*/ 0 h 2542"/>
                <a:gd name="T98" fmla="*/ 0 w 4491"/>
                <a:gd name="T99" fmla="*/ 0 h 2542"/>
                <a:gd name="T100" fmla="*/ 0 w 4491"/>
                <a:gd name="T101" fmla="*/ 0 h 2542"/>
                <a:gd name="T102" fmla="*/ 0 w 4491"/>
                <a:gd name="T103" fmla="*/ 0 h 2542"/>
                <a:gd name="T104" fmla="*/ 0 w 4491"/>
                <a:gd name="T105" fmla="*/ 0 h 2542"/>
                <a:gd name="T106" fmla="*/ 0 w 4491"/>
                <a:gd name="T107" fmla="*/ 0 h 2542"/>
                <a:gd name="T108" fmla="*/ 0 w 4491"/>
                <a:gd name="T109" fmla="*/ 0 h 2542"/>
                <a:gd name="T110" fmla="*/ 0 w 4491"/>
                <a:gd name="T111" fmla="*/ 0 h 2542"/>
                <a:gd name="T112" fmla="*/ 0 w 4491"/>
                <a:gd name="T113" fmla="*/ 0 h 2542"/>
                <a:gd name="T114" fmla="*/ 0 w 4491"/>
                <a:gd name="T115" fmla="*/ 0 h 2542"/>
                <a:gd name="T116" fmla="*/ 0 w 4491"/>
                <a:gd name="T117" fmla="*/ 0 h 2542"/>
                <a:gd name="T118" fmla="*/ 0 w 4491"/>
                <a:gd name="T119" fmla="*/ 0 h 254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491"/>
                <a:gd name="T181" fmla="*/ 0 h 2542"/>
                <a:gd name="T182" fmla="*/ 4491 w 4491"/>
                <a:gd name="T183" fmla="*/ 2542 h 254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491" h="2542">
                  <a:moveTo>
                    <a:pt x="2251" y="1791"/>
                  </a:moveTo>
                  <a:lnTo>
                    <a:pt x="2251" y="1791"/>
                  </a:lnTo>
                  <a:lnTo>
                    <a:pt x="1793" y="1770"/>
                  </a:lnTo>
                  <a:lnTo>
                    <a:pt x="1374" y="1723"/>
                  </a:lnTo>
                  <a:lnTo>
                    <a:pt x="1170" y="1678"/>
                  </a:lnTo>
                  <a:lnTo>
                    <a:pt x="993" y="1633"/>
                  </a:lnTo>
                  <a:lnTo>
                    <a:pt x="815" y="1576"/>
                  </a:lnTo>
                  <a:lnTo>
                    <a:pt x="662" y="1519"/>
                  </a:lnTo>
                  <a:lnTo>
                    <a:pt x="508" y="1463"/>
                  </a:lnTo>
                  <a:lnTo>
                    <a:pt x="370" y="1394"/>
                  </a:lnTo>
                  <a:lnTo>
                    <a:pt x="267" y="1314"/>
                  </a:lnTo>
                  <a:lnTo>
                    <a:pt x="166" y="1236"/>
                  </a:lnTo>
                  <a:lnTo>
                    <a:pt x="103" y="1167"/>
                  </a:lnTo>
                  <a:lnTo>
                    <a:pt x="39" y="1077"/>
                  </a:lnTo>
                  <a:lnTo>
                    <a:pt x="0" y="985"/>
                  </a:lnTo>
                  <a:lnTo>
                    <a:pt x="0" y="895"/>
                  </a:lnTo>
                  <a:lnTo>
                    <a:pt x="0" y="815"/>
                  </a:lnTo>
                  <a:lnTo>
                    <a:pt x="39" y="713"/>
                  </a:lnTo>
                  <a:lnTo>
                    <a:pt x="103" y="633"/>
                  </a:lnTo>
                  <a:lnTo>
                    <a:pt x="166" y="555"/>
                  </a:lnTo>
                  <a:lnTo>
                    <a:pt x="267" y="475"/>
                  </a:lnTo>
                  <a:lnTo>
                    <a:pt x="370" y="406"/>
                  </a:lnTo>
                  <a:lnTo>
                    <a:pt x="508" y="328"/>
                  </a:lnTo>
                  <a:lnTo>
                    <a:pt x="662" y="271"/>
                  </a:lnTo>
                  <a:lnTo>
                    <a:pt x="815" y="203"/>
                  </a:lnTo>
                  <a:lnTo>
                    <a:pt x="993" y="158"/>
                  </a:lnTo>
                  <a:lnTo>
                    <a:pt x="1170" y="113"/>
                  </a:lnTo>
                  <a:lnTo>
                    <a:pt x="1374" y="78"/>
                  </a:lnTo>
                  <a:lnTo>
                    <a:pt x="1793" y="21"/>
                  </a:lnTo>
                  <a:lnTo>
                    <a:pt x="2251" y="0"/>
                  </a:lnTo>
                  <a:lnTo>
                    <a:pt x="2696" y="21"/>
                  </a:lnTo>
                  <a:lnTo>
                    <a:pt x="3117" y="78"/>
                  </a:lnTo>
                  <a:lnTo>
                    <a:pt x="3319" y="113"/>
                  </a:lnTo>
                  <a:lnTo>
                    <a:pt x="3486" y="158"/>
                  </a:lnTo>
                  <a:lnTo>
                    <a:pt x="3663" y="203"/>
                  </a:lnTo>
                  <a:lnTo>
                    <a:pt x="3841" y="271"/>
                  </a:lnTo>
                  <a:lnTo>
                    <a:pt x="3981" y="328"/>
                  </a:lnTo>
                  <a:lnTo>
                    <a:pt x="4108" y="406"/>
                  </a:lnTo>
                  <a:lnTo>
                    <a:pt x="4222" y="475"/>
                  </a:lnTo>
                  <a:lnTo>
                    <a:pt x="4312" y="555"/>
                  </a:lnTo>
                  <a:lnTo>
                    <a:pt x="4376" y="633"/>
                  </a:lnTo>
                  <a:lnTo>
                    <a:pt x="4439" y="713"/>
                  </a:lnTo>
                  <a:lnTo>
                    <a:pt x="4476" y="815"/>
                  </a:lnTo>
                  <a:lnTo>
                    <a:pt x="4490" y="895"/>
                  </a:lnTo>
                  <a:lnTo>
                    <a:pt x="4476" y="964"/>
                  </a:lnTo>
                  <a:lnTo>
                    <a:pt x="4463" y="1042"/>
                  </a:lnTo>
                  <a:lnTo>
                    <a:pt x="4426" y="1087"/>
                  </a:lnTo>
                  <a:lnTo>
                    <a:pt x="4376" y="1167"/>
                  </a:lnTo>
                  <a:lnTo>
                    <a:pt x="4325" y="1224"/>
                  </a:lnTo>
                  <a:lnTo>
                    <a:pt x="4262" y="1281"/>
                  </a:lnTo>
                  <a:lnTo>
                    <a:pt x="4198" y="1337"/>
                  </a:lnTo>
                  <a:lnTo>
                    <a:pt x="4108" y="1394"/>
                  </a:lnTo>
                  <a:lnTo>
                    <a:pt x="3904" y="1496"/>
                  </a:lnTo>
                  <a:lnTo>
                    <a:pt x="3663" y="1588"/>
                  </a:lnTo>
                  <a:lnTo>
                    <a:pt x="3395" y="1678"/>
                  </a:lnTo>
                  <a:lnTo>
                    <a:pt x="3104" y="1734"/>
                  </a:lnTo>
                  <a:lnTo>
                    <a:pt x="3078" y="2541"/>
                  </a:lnTo>
                  <a:lnTo>
                    <a:pt x="2251" y="1791"/>
                  </a:lnTo>
                </a:path>
              </a:pathLst>
            </a:custGeom>
            <a:solidFill>
              <a:srgbClr val="F9FAD6"/>
            </a:solidFill>
            <a:ln w="648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4528" name="Group 22">
              <a:extLst>
                <a:ext uri="{FF2B5EF4-FFF2-40B4-BE49-F238E27FC236}">
                  <a16:creationId xmlns:a16="http://schemas.microsoft.com/office/drawing/2014/main" id="{4FE12D49-9E7B-2842-BAFC-2FF35847F1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736"/>
              <a:ext cx="897" cy="314"/>
              <a:chOff x="336" y="736"/>
              <a:chExt cx="897" cy="314"/>
            </a:xfrm>
          </p:grpSpPr>
          <p:sp>
            <p:nvSpPr>
              <p:cNvPr id="64552" name="AutoShape 23">
                <a:extLst>
                  <a:ext uri="{FF2B5EF4-FFF2-40B4-BE49-F238E27FC236}">
                    <a16:creationId xmlns:a16="http://schemas.microsoft.com/office/drawing/2014/main" id="{FB42A618-3D0C-BA44-A6AE-96DDD57D8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736"/>
                <a:ext cx="271" cy="98"/>
              </a:xfrm>
              <a:prstGeom prst="roundRect">
                <a:avLst>
                  <a:gd name="adj" fmla="val 1019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64553" name="AutoShape 24">
                <a:extLst>
                  <a:ext uri="{FF2B5EF4-FFF2-40B4-BE49-F238E27FC236}">
                    <a16:creationId xmlns:a16="http://schemas.microsoft.com/office/drawing/2014/main" id="{E58C2F89-1AE5-7B4C-B297-7389CAA40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743"/>
                <a:ext cx="340" cy="120"/>
              </a:xfrm>
              <a:prstGeom prst="roundRect">
                <a:avLst>
                  <a:gd name="adj" fmla="val 83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64554" name="AutoShape 25">
                <a:extLst>
                  <a:ext uri="{FF2B5EF4-FFF2-40B4-BE49-F238E27FC236}">
                    <a16:creationId xmlns:a16="http://schemas.microsoft.com/office/drawing/2014/main" id="{208D621D-6A5B-DB49-A14D-6BB5AED3E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" y="742"/>
                <a:ext cx="785" cy="309"/>
              </a:xfrm>
              <a:prstGeom prst="roundRect">
                <a:avLst>
                  <a:gd name="adj" fmla="val 32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pt-BR" sz="1600"/>
                  <a:t>Modelo </a:t>
                </a:r>
              </a:p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pt-BR" sz="1600"/>
                  <a:t>Computacional</a:t>
                </a:r>
              </a:p>
            </p:txBody>
          </p:sp>
          <p:sp>
            <p:nvSpPr>
              <p:cNvPr id="64555" name="AutoShape 26">
                <a:extLst>
                  <a:ext uri="{FF2B5EF4-FFF2-40B4-BE49-F238E27FC236}">
                    <a16:creationId xmlns:a16="http://schemas.microsoft.com/office/drawing/2014/main" id="{37EE4499-61B5-3742-9907-AFCEFABE8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835"/>
                <a:ext cx="532" cy="97"/>
              </a:xfrm>
              <a:prstGeom prst="roundRect">
                <a:avLst>
                  <a:gd name="adj" fmla="val 1042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64556" name="AutoShape 27">
                <a:extLst>
                  <a:ext uri="{FF2B5EF4-FFF2-40B4-BE49-F238E27FC236}">
                    <a16:creationId xmlns:a16="http://schemas.microsoft.com/office/drawing/2014/main" id="{7D51D5D2-42D5-F541-ACFF-D99F22D39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842"/>
                <a:ext cx="628" cy="120"/>
              </a:xfrm>
              <a:prstGeom prst="roundRect">
                <a:avLst>
                  <a:gd name="adj" fmla="val 83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64557" name="AutoShape 28">
                <a:extLst>
                  <a:ext uri="{FF2B5EF4-FFF2-40B4-BE49-F238E27FC236}">
                    <a16:creationId xmlns:a16="http://schemas.microsoft.com/office/drawing/2014/main" id="{38D281C9-CFF4-864F-ABFE-2DB748869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842"/>
                <a:ext cx="1" cy="154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4529" name="AutoShape 29">
              <a:extLst>
                <a:ext uri="{FF2B5EF4-FFF2-40B4-BE49-F238E27FC236}">
                  <a16:creationId xmlns:a16="http://schemas.microsoft.com/office/drawing/2014/main" id="{889C4D7D-7F79-254B-81F3-D9627E2CD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2140"/>
              <a:ext cx="89" cy="95"/>
            </a:xfrm>
            <a:prstGeom prst="roundRect">
              <a:avLst>
                <a:gd name="adj" fmla="val 113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  <p:grpSp>
          <p:nvGrpSpPr>
            <p:cNvPr id="64530" name="Group 30">
              <a:extLst>
                <a:ext uri="{FF2B5EF4-FFF2-40B4-BE49-F238E27FC236}">
                  <a16:creationId xmlns:a16="http://schemas.microsoft.com/office/drawing/2014/main" id="{95032FB5-D6A5-B84B-90CF-21AFF1ABE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9" y="1241"/>
              <a:ext cx="1408" cy="289"/>
              <a:chOff x="2099" y="1241"/>
              <a:chExt cx="1408" cy="289"/>
            </a:xfrm>
          </p:grpSpPr>
          <p:sp>
            <p:nvSpPr>
              <p:cNvPr id="64548" name="Freeform 31">
                <a:extLst>
                  <a:ext uri="{FF2B5EF4-FFF2-40B4-BE49-F238E27FC236}">
                    <a16:creationId xmlns:a16="http://schemas.microsoft.com/office/drawing/2014/main" id="{D5F1D9BF-B2A3-0643-96D9-84813C43D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" y="1241"/>
                <a:ext cx="1409" cy="290"/>
              </a:xfrm>
              <a:custGeom>
                <a:avLst/>
                <a:gdLst>
                  <a:gd name="T0" fmla="*/ 0 w 6214"/>
                  <a:gd name="T1" fmla="*/ 0 h 1280"/>
                  <a:gd name="T2" fmla="*/ 0 w 6214"/>
                  <a:gd name="T3" fmla="*/ 0 h 1280"/>
                  <a:gd name="T4" fmla="*/ 0 w 6214"/>
                  <a:gd name="T5" fmla="*/ 0 h 1280"/>
                  <a:gd name="T6" fmla="*/ 0 w 6214"/>
                  <a:gd name="T7" fmla="*/ 0 h 1280"/>
                  <a:gd name="T8" fmla="*/ 0 w 6214"/>
                  <a:gd name="T9" fmla="*/ 0 h 1280"/>
                  <a:gd name="T10" fmla="*/ 0 w 6214"/>
                  <a:gd name="T11" fmla="*/ 0 h 1280"/>
                  <a:gd name="T12" fmla="*/ 0 w 6214"/>
                  <a:gd name="T13" fmla="*/ 0 h 1280"/>
                  <a:gd name="T14" fmla="*/ 0 w 6214"/>
                  <a:gd name="T15" fmla="*/ 0 h 1280"/>
                  <a:gd name="T16" fmla="*/ 0 w 6214"/>
                  <a:gd name="T17" fmla="*/ 0 h 12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214"/>
                  <a:gd name="T28" fmla="*/ 0 h 1280"/>
                  <a:gd name="T29" fmla="*/ 6214 w 6214"/>
                  <a:gd name="T30" fmla="*/ 1280 h 128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214" h="1280">
                    <a:moveTo>
                      <a:pt x="4286" y="0"/>
                    </a:moveTo>
                    <a:lnTo>
                      <a:pt x="4286" y="326"/>
                    </a:lnTo>
                    <a:lnTo>
                      <a:pt x="0" y="326"/>
                    </a:lnTo>
                    <a:lnTo>
                      <a:pt x="0" y="952"/>
                    </a:lnTo>
                    <a:lnTo>
                      <a:pt x="4286" y="952"/>
                    </a:lnTo>
                    <a:lnTo>
                      <a:pt x="4286" y="1279"/>
                    </a:lnTo>
                    <a:lnTo>
                      <a:pt x="6213" y="640"/>
                    </a:lnTo>
                    <a:lnTo>
                      <a:pt x="4286" y="0"/>
                    </a:lnTo>
                  </a:path>
                </a:pathLst>
              </a:custGeom>
              <a:solidFill>
                <a:srgbClr val="F9FAD6"/>
              </a:solidFill>
              <a:ln w="648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4549" name="AutoShape 32">
                <a:extLst>
                  <a:ext uri="{FF2B5EF4-FFF2-40B4-BE49-F238E27FC236}">
                    <a16:creationId xmlns:a16="http://schemas.microsoft.com/office/drawing/2014/main" id="{72828FF5-2BA5-5947-A665-DC694AD2B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1272"/>
                <a:ext cx="1025" cy="171"/>
              </a:xfrm>
              <a:prstGeom prst="roundRect">
                <a:avLst>
                  <a:gd name="adj" fmla="val 588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64550" name="AutoShape 33">
                <a:extLst>
                  <a:ext uri="{FF2B5EF4-FFF2-40B4-BE49-F238E27FC236}">
                    <a16:creationId xmlns:a16="http://schemas.microsoft.com/office/drawing/2014/main" id="{AC0BEC66-EE3F-F146-92F3-E94C6A16A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8" y="1307"/>
                <a:ext cx="939" cy="134"/>
              </a:xfrm>
              <a:prstGeom prst="roundRect">
                <a:avLst>
                  <a:gd name="adj" fmla="val 745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64551" name="AutoShape 34">
                <a:extLst>
                  <a:ext uri="{FF2B5EF4-FFF2-40B4-BE49-F238E27FC236}">
                    <a16:creationId xmlns:a16="http://schemas.microsoft.com/office/drawing/2014/main" id="{C0BAC385-F2EA-D74D-93B1-213EEEB9E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8" y="1315"/>
                <a:ext cx="816" cy="154"/>
              </a:xfrm>
              <a:prstGeom prst="roundRect">
                <a:avLst>
                  <a:gd name="adj" fmla="val 648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pt-BR" sz="1600"/>
                  <a:t>Invoca a FGVA</a:t>
                </a:r>
              </a:p>
            </p:txBody>
          </p:sp>
        </p:grpSp>
        <p:grpSp>
          <p:nvGrpSpPr>
            <p:cNvPr id="64531" name="Group 35">
              <a:extLst>
                <a:ext uri="{FF2B5EF4-FFF2-40B4-BE49-F238E27FC236}">
                  <a16:creationId xmlns:a16="http://schemas.microsoft.com/office/drawing/2014/main" id="{D45A2056-F81B-8E46-8B25-E830E4F84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9" y="1502"/>
              <a:ext cx="818" cy="775"/>
              <a:chOff x="3599" y="1502"/>
              <a:chExt cx="818" cy="775"/>
            </a:xfrm>
          </p:grpSpPr>
          <p:sp>
            <p:nvSpPr>
              <p:cNvPr id="64546" name="AutoShape 36">
                <a:extLst>
                  <a:ext uri="{FF2B5EF4-FFF2-40B4-BE49-F238E27FC236}">
                    <a16:creationId xmlns:a16="http://schemas.microsoft.com/office/drawing/2014/main" id="{A7547713-2787-9A45-AFC0-5BB338BD8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1502"/>
                <a:ext cx="819" cy="776"/>
              </a:xfrm>
              <a:prstGeom prst="roundRect">
                <a:avLst>
                  <a:gd name="adj" fmla="val 125"/>
                </a:avLst>
              </a:prstGeom>
              <a:solidFill>
                <a:srgbClr val="C5FFF9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64547" name="Text Box 37">
                <a:extLst>
                  <a:ext uri="{FF2B5EF4-FFF2-40B4-BE49-F238E27FC236}">
                    <a16:creationId xmlns:a16="http://schemas.microsoft.com/office/drawing/2014/main" id="{E53E935D-2FBE-0942-85BD-9D2EB6D587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9" y="1502"/>
                <a:ext cx="819" cy="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GB" altLang="pt-BR" sz="1600"/>
              </a:p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pt-BR" sz="1600"/>
                  <a:t>Argumentos:</a:t>
                </a:r>
              </a:p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pt-BR" sz="1600"/>
                  <a:t>NA[0;1] +</a:t>
                </a:r>
              </a:p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pt-BR" sz="1600"/>
                  <a:t>Média (10)</a:t>
                </a:r>
              </a:p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GB" altLang="pt-BR" sz="1600"/>
              </a:p>
            </p:txBody>
          </p:sp>
        </p:grpSp>
        <p:sp>
          <p:nvSpPr>
            <p:cNvPr id="64532" name="AutoShape 38">
              <a:extLst>
                <a:ext uri="{FF2B5EF4-FFF2-40B4-BE49-F238E27FC236}">
                  <a16:creationId xmlns:a16="http://schemas.microsoft.com/office/drawing/2014/main" id="{588D9D1C-9898-BD49-8B24-1DB6233E1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1922"/>
              <a:ext cx="318" cy="134"/>
            </a:xfrm>
            <a:prstGeom prst="roundRect">
              <a:avLst>
                <a:gd name="adj" fmla="val 74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  <p:sp>
          <p:nvSpPr>
            <p:cNvPr id="64533" name="AutoShape 39">
              <a:extLst>
                <a:ext uri="{FF2B5EF4-FFF2-40B4-BE49-F238E27FC236}">
                  <a16:creationId xmlns:a16="http://schemas.microsoft.com/office/drawing/2014/main" id="{2518FC4F-A019-2D4A-8D13-72F80CB39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" y="2893"/>
              <a:ext cx="407" cy="135"/>
            </a:xfrm>
            <a:prstGeom prst="roundRect">
              <a:avLst>
                <a:gd name="adj" fmla="val 74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  <p:sp>
          <p:nvSpPr>
            <p:cNvPr id="64534" name="AutoShape 40">
              <a:extLst>
                <a:ext uri="{FF2B5EF4-FFF2-40B4-BE49-F238E27FC236}">
                  <a16:creationId xmlns:a16="http://schemas.microsoft.com/office/drawing/2014/main" id="{9964A987-3225-C148-BCF3-C2C7936DA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1308"/>
              <a:ext cx="558" cy="137"/>
            </a:xfrm>
            <a:prstGeom prst="roundRect">
              <a:avLst>
                <a:gd name="adj" fmla="val 7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  <p:sp>
          <p:nvSpPr>
            <p:cNvPr id="64535" name="AutoShape 41">
              <a:extLst>
                <a:ext uri="{FF2B5EF4-FFF2-40B4-BE49-F238E27FC236}">
                  <a16:creationId xmlns:a16="http://schemas.microsoft.com/office/drawing/2014/main" id="{00350CD7-2C68-874E-BBEA-CD1759287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" y="1950"/>
              <a:ext cx="300" cy="152"/>
            </a:xfrm>
            <a:prstGeom prst="roundRect">
              <a:avLst>
                <a:gd name="adj" fmla="val 65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  <p:sp>
          <p:nvSpPr>
            <p:cNvPr id="64536" name="AutoShape 42">
              <a:extLst>
                <a:ext uri="{FF2B5EF4-FFF2-40B4-BE49-F238E27FC236}">
                  <a16:creationId xmlns:a16="http://schemas.microsoft.com/office/drawing/2014/main" id="{8DDC023E-B568-B744-96B4-550AE0124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" y="1958"/>
              <a:ext cx="354" cy="173"/>
            </a:xfrm>
            <a:prstGeom prst="roundRect">
              <a:avLst>
                <a:gd name="adj" fmla="val 57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  <p:grpSp>
          <p:nvGrpSpPr>
            <p:cNvPr id="64537" name="Group 43">
              <a:extLst>
                <a:ext uri="{FF2B5EF4-FFF2-40B4-BE49-F238E27FC236}">
                  <a16:creationId xmlns:a16="http://schemas.microsoft.com/office/drawing/2014/main" id="{14024028-86F1-4844-AC25-7F833EE66F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0" y="1241"/>
              <a:ext cx="614" cy="467"/>
              <a:chOff x="4690" y="1241"/>
              <a:chExt cx="614" cy="467"/>
            </a:xfrm>
          </p:grpSpPr>
          <p:sp>
            <p:nvSpPr>
              <p:cNvPr id="64544" name="AutoShape 44">
                <a:extLst>
                  <a:ext uri="{FF2B5EF4-FFF2-40B4-BE49-F238E27FC236}">
                    <a16:creationId xmlns:a16="http://schemas.microsoft.com/office/drawing/2014/main" id="{CBA4ECF7-AEF1-A74E-9D5E-4364B512E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1241"/>
                <a:ext cx="615" cy="468"/>
              </a:xfrm>
              <a:prstGeom prst="roundRect">
                <a:avLst>
                  <a:gd name="adj" fmla="val 213"/>
                </a:avLst>
              </a:prstGeom>
              <a:solidFill>
                <a:srgbClr val="FF0000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64545" name="Text Box 45">
                <a:extLst>
                  <a:ext uri="{FF2B5EF4-FFF2-40B4-BE49-F238E27FC236}">
                    <a16:creationId xmlns:a16="http://schemas.microsoft.com/office/drawing/2014/main" id="{5448910D-F264-9F47-8429-A1D37C76E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0" y="1241"/>
                <a:ext cx="615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EAEC5E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pt-BR" sz="1600" b="1">
                    <a:solidFill>
                      <a:srgbClr val="EAEC5E"/>
                    </a:solidFill>
                  </a:rPr>
                  <a:t>GNA fornece NA</a:t>
                </a:r>
              </a:p>
            </p:txBody>
          </p:sp>
        </p:grpSp>
        <p:sp>
          <p:nvSpPr>
            <p:cNvPr id="64538" name="Freeform 46">
              <a:extLst>
                <a:ext uri="{FF2B5EF4-FFF2-40B4-BE49-F238E27FC236}">
                  <a16:creationId xmlns:a16="http://schemas.microsoft.com/office/drawing/2014/main" id="{59B394BB-9CA7-CA46-9C4F-EC11D0F22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1728"/>
              <a:ext cx="552" cy="251"/>
            </a:xfrm>
            <a:custGeom>
              <a:avLst/>
              <a:gdLst>
                <a:gd name="T0" fmla="*/ 0 w 2436"/>
                <a:gd name="T1" fmla="*/ 0 h 1109"/>
                <a:gd name="T2" fmla="*/ 0 w 2436"/>
                <a:gd name="T3" fmla="*/ 0 h 1109"/>
                <a:gd name="T4" fmla="*/ 0 w 2436"/>
                <a:gd name="T5" fmla="*/ 0 h 1109"/>
                <a:gd name="T6" fmla="*/ 0 w 2436"/>
                <a:gd name="T7" fmla="*/ 0 h 1109"/>
                <a:gd name="T8" fmla="*/ 0 w 2436"/>
                <a:gd name="T9" fmla="*/ 0 h 1109"/>
                <a:gd name="T10" fmla="*/ 0 w 2436"/>
                <a:gd name="T11" fmla="*/ 0 h 1109"/>
                <a:gd name="T12" fmla="*/ 0 w 2436"/>
                <a:gd name="T13" fmla="*/ 0 h 1109"/>
                <a:gd name="T14" fmla="*/ 0 w 2436"/>
                <a:gd name="T15" fmla="*/ 0 h 1109"/>
                <a:gd name="T16" fmla="*/ 0 w 2436"/>
                <a:gd name="T17" fmla="*/ 0 h 1109"/>
                <a:gd name="T18" fmla="*/ 0 w 2436"/>
                <a:gd name="T19" fmla="*/ 0 h 1109"/>
                <a:gd name="T20" fmla="*/ 0 w 2436"/>
                <a:gd name="T21" fmla="*/ 0 h 1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36"/>
                <a:gd name="T34" fmla="*/ 0 h 1109"/>
                <a:gd name="T35" fmla="*/ 2436 w 2436"/>
                <a:gd name="T36" fmla="*/ 1109 h 1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36" h="1109">
                  <a:moveTo>
                    <a:pt x="0" y="831"/>
                  </a:moveTo>
                  <a:lnTo>
                    <a:pt x="765" y="550"/>
                  </a:lnTo>
                  <a:lnTo>
                    <a:pt x="765" y="708"/>
                  </a:lnTo>
                  <a:lnTo>
                    <a:pt x="1815" y="708"/>
                  </a:lnTo>
                  <a:lnTo>
                    <a:pt x="1815" y="0"/>
                  </a:lnTo>
                  <a:lnTo>
                    <a:pt x="2435" y="0"/>
                  </a:lnTo>
                  <a:lnTo>
                    <a:pt x="2435" y="949"/>
                  </a:lnTo>
                  <a:lnTo>
                    <a:pt x="765" y="949"/>
                  </a:lnTo>
                  <a:lnTo>
                    <a:pt x="765" y="1108"/>
                  </a:lnTo>
                  <a:lnTo>
                    <a:pt x="0" y="831"/>
                  </a:lnTo>
                </a:path>
              </a:pathLst>
            </a:custGeom>
            <a:solidFill>
              <a:srgbClr val="F9FAD6"/>
            </a:solidFill>
            <a:ln w="648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4539" name="AutoShape 47">
              <a:extLst>
                <a:ext uri="{FF2B5EF4-FFF2-40B4-BE49-F238E27FC236}">
                  <a16:creationId xmlns:a16="http://schemas.microsoft.com/office/drawing/2014/main" id="{F0C8C12F-8DE2-2B40-8677-77645AD68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2886"/>
              <a:ext cx="688" cy="284"/>
            </a:xfrm>
            <a:prstGeom prst="roundRect">
              <a:avLst>
                <a:gd name="adj" fmla="val 35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  <p:grpSp>
          <p:nvGrpSpPr>
            <p:cNvPr id="64540" name="Group 48">
              <a:extLst>
                <a:ext uri="{FF2B5EF4-FFF2-40B4-BE49-F238E27FC236}">
                  <a16:creationId xmlns:a16="http://schemas.microsoft.com/office/drawing/2014/main" id="{23EA9682-E381-704F-8AD1-16AE15D11B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0" y="2893"/>
              <a:ext cx="1209" cy="313"/>
              <a:chOff x="2190" y="2893"/>
              <a:chExt cx="1209" cy="313"/>
            </a:xfrm>
          </p:grpSpPr>
          <p:sp>
            <p:nvSpPr>
              <p:cNvPr id="64542" name="AutoShape 49">
                <a:extLst>
                  <a:ext uri="{FF2B5EF4-FFF2-40B4-BE49-F238E27FC236}">
                    <a16:creationId xmlns:a16="http://schemas.microsoft.com/office/drawing/2014/main" id="{2B84975C-A97D-6C4F-9F5A-9F962C287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0" y="2893"/>
                <a:ext cx="1210" cy="314"/>
              </a:xfrm>
              <a:prstGeom prst="roundRect">
                <a:avLst>
                  <a:gd name="adj" fmla="val 315"/>
                </a:avLst>
              </a:prstGeom>
              <a:solidFill>
                <a:srgbClr val="CCECF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64543" name="Text Box 50">
                <a:extLst>
                  <a:ext uri="{FF2B5EF4-FFF2-40B4-BE49-F238E27FC236}">
                    <a16:creationId xmlns:a16="http://schemas.microsoft.com/office/drawing/2014/main" id="{5000A8BB-4BAF-F749-95FC-3BD44A56BA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0" y="2893"/>
                <a:ext cx="1210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GB" altLang="pt-BR" sz="1600"/>
                  <a:t>Retorna o valor de TEC</a:t>
                </a:r>
              </a:p>
            </p:txBody>
          </p:sp>
        </p:grpSp>
        <p:sp>
          <p:nvSpPr>
            <p:cNvPr id="64541" name="Text Box 51">
              <a:extLst>
                <a:ext uri="{FF2B5EF4-FFF2-40B4-BE49-F238E27FC236}">
                  <a16:creationId xmlns:a16="http://schemas.microsoft.com/office/drawing/2014/main" id="{E9E7DEE0-6F54-A044-8741-7FD6CE5D9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110"/>
              <a:ext cx="8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pt-BR" sz="1600"/>
                <a:t>TEC = </a:t>
              </a:r>
              <a:r>
                <a:rPr lang="en-GB" altLang="pt-BR" sz="1600" b="1">
                  <a:solidFill>
                    <a:srgbClr val="FF0000"/>
                  </a:solidFill>
                </a:rPr>
                <a:t>7,45823</a:t>
              </a:r>
            </a:p>
          </p:txBody>
        </p:sp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25E1C936-1578-9F4F-A00C-1BE7EB5C8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>
                <a:latin typeface="Myfont" panose="02000503000000000000" pitchFamily="2" charset="0"/>
                <a:ea typeface="ＭＳ Ｐゴシック" panose="020B0600070205080204" pitchFamily="34" charset="-128"/>
              </a:rPr>
              <a:t>Exercício MMC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2CC248CD-9758-4048-9FAA-D2CA6DBCF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27432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Exercício 2 (Lista do Capítulo 2)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>
                <a:latin typeface="Myfont" panose="02000503000000000000" pitchFamily="2" charset="0"/>
                <a:ea typeface="ＭＳ Ｐゴシック" panose="020B0600070205080204" pitchFamily="34" charset="-128"/>
              </a:rPr>
              <a:t>As tabelas de dados apresentadas a seguir foram obtidas de um sistema que oferece um serviço realizado por um único servidor. 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>
                <a:latin typeface="Myfont" panose="02000503000000000000" pitchFamily="2" charset="0"/>
                <a:ea typeface="ＭＳ Ｐゴシック" panose="020B0600070205080204" pitchFamily="34" charset="-128"/>
              </a:rPr>
              <a:t>Monte uma tabela de simulação manual usando o MMC. 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>
                <a:latin typeface="Myfont" panose="02000503000000000000" pitchFamily="2" charset="0"/>
                <a:ea typeface="ＭＳ Ｐゴシック" panose="020B0600070205080204" pitchFamily="34" charset="-128"/>
              </a:rPr>
              <a:t>A simulação deve considerar os 15 primeiros clientes. 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>
                <a:latin typeface="Myfont" panose="02000503000000000000" pitchFamily="2" charset="0"/>
                <a:ea typeface="ＭＳ Ｐゴシック" panose="020B0600070205080204" pitchFamily="34" charset="-128"/>
              </a:rPr>
              <a:t>Determine as principais estatísticas de desempenho para o sistema. </a:t>
            </a:r>
          </a:p>
        </p:txBody>
      </p:sp>
    </p:spTree>
    <p:extLst>
      <p:ext uri="{BB962C8B-B14F-4D97-AF65-F5344CB8AC3E}">
        <p14:creationId xmlns:p14="http://schemas.microsoft.com/office/powerpoint/2010/main" val="311503515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>
            <a:extLst>
              <a:ext uri="{FF2B5EF4-FFF2-40B4-BE49-F238E27FC236}">
                <a16:creationId xmlns:a16="http://schemas.microsoft.com/office/drawing/2014/main" id="{16C4D915-AE3E-CD4A-83D7-A21685FB2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752600"/>
            <a:ext cx="6705600" cy="3124200"/>
          </a:xfrm>
          <a:prstGeom prst="roundRect">
            <a:avLst>
              <a:gd name="adj" fmla="val 46"/>
            </a:avLst>
          </a:prstGeom>
          <a:solidFill>
            <a:srgbClr val="CCECF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ts val="700"/>
              </a:spcBef>
              <a:spcAft>
                <a:spcPts val="700"/>
              </a:spcAft>
              <a:buClr>
                <a:srgbClr val="063DE8"/>
              </a:buClr>
              <a:buSzPct val="75000"/>
              <a:buFont typeface="Monotype Sorts" pitchFamily="2" charset="2"/>
              <a:buChar char="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Wingdings" pitchFamily="2" charset="2"/>
              <a:buChar char="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bg1"/>
              </a:solidFill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E9BBA9E-0B1F-6146-BC6A-636763C95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>
                <a:latin typeface="Myfont" panose="02000503000000000000" pitchFamily="2" charset="0"/>
                <a:ea typeface="ＭＳ Ｐゴシック" panose="020B0600070205080204" pitchFamily="34" charset="-128"/>
              </a:rPr>
              <a:t>Incorporando Aleatoriedade </a:t>
            </a:r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3B9D5E37-9233-1D4C-B644-4D8CDB9D0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981200"/>
          <a:ext cx="8610600" cy="290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4" imgW="5486400" imgH="1841500" progId="Word.Document.8">
                  <p:embed/>
                </p:oleObj>
              </mc:Choice>
              <mc:Fallback>
                <p:oleObj r:id="rId4" imgW="5486400" imgH="18415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81200"/>
                        <a:ext cx="8610600" cy="290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AutoShape 4">
            <a:extLst>
              <a:ext uri="{FF2B5EF4-FFF2-40B4-BE49-F238E27FC236}">
                <a16:creationId xmlns:a16="http://schemas.microsoft.com/office/drawing/2014/main" id="{417B55FF-09E9-8E45-8CE1-63E6537C9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0" y="5105400"/>
            <a:ext cx="6988175" cy="814388"/>
          </a:xfrm>
          <a:prstGeom prst="roundRect">
            <a:avLst>
              <a:gd name="adj" fmla="val 19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algn="just">
              <a:spcBef>
                <a:spcPts val="700"/>
              </a:spcBef>
              <a:spcAft>
                <a:spcPts val="700"/>
              </a:spcAft>
              <a:buClr>
                <a:srgbClr val="063DE8"/>
              </a:buClr>
              <a:buSzPct val="75000"/>
              <a:buFont typeface="Monotype Sorts" pitchFamily="2" charset="2"/>
              <a:buChar char="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Wingdings" pitchFamily="2" charset="2"/>
              <a:buChar char="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2400">
                <a:solidFill>
                  <a:schemeClr val="tx1"/>
                </a:solidFill>
                <a:latin typeface="Myfont" panose="02000503000000000000" pitchFamily="2" charset="0"/>
              </a:rPr>
              <a:t>Dados brutos dos tempos entre chegadas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2400">
                <a:solidFill>
                  <a:schemeClr val="tx1"/>
                </a:solidFill>
                <a:latin typeface="Myfont" panose="02000503000000000000" pitchFamily="2" charset="0"/>
              </a:rPr>
              <a:t> de 100 automóveis (min.)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872698A4-B738-9941-AD3D-8808AFC5D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>
                <a:latin typeface="Myfont" panose="02000503000000000000" pitchFamily="2" charset="0"/>
                <a:ea typeface="ＭＳ Ｐゴシック" panose="020B0600070205080204" pitchFamily="34" charset="-128"/>
              </a:rPr>
              <a:t>Exercício MMC...dados</a:t>
            </a:r>
          </a:p>
        </p:txBody>
      </p:sp>
      <p:grpSp>
        <p:nvGrpSpPr>
          <p:cNvPr id="58370" name="Group 2">
            <a:extLst>
              <a:ext uri="{FF2B5EF4-FFF2-40B4-BE49-F238E27FC236}">
                <a16:creationId xmlns:a16="http://schemas.microsoft.com/office/drawing/2014/main" id="{28DE0E9E-A04A-B24C-8688-A1C673C4A39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143000"/>
            <a:ext cx="8456613" cy="2374900"/>
            <a:chOff x="240" y="720"/>
            <a:chExt cx="5327" cy="1496"/>
          </a:xfrm>
        </p:grpSpPr>
        <p:sp>
          <p:nvSpPr>
            <p:cNvPr id="58372" name="AutoShape 3">
              <a:extLst>
                <a:ext uri="{FF2B5EF4-FFF2-40B4-BE49-F238E27FC236}">
                  <a16:creationId xmlns:a16="http://schemas.microsoft.com/office/drawing/2014/main" id="{26C9A381-962A-A042-9701-BAA3DAAE5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720"/>
              <a:ext cx="5328" cy="1497"/>
            </a:xfrm>
            <a:prstGeom prst="roundRect">
              <a:avLst>
                <a:gd name="adj" fmla="val 65"/>
              </a:avLst>
            </a:prstGeom>
            <a:solidFill>
              <a:srgbClr val="EEEEEE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  <p:pic>
          <p:nvPicPr>
            <p:cNvPr id="58373" name="Picture 4">
              <a:extLst>
                <a:ext uri="{FF2B5EF4-FFF2-40B4-BE49-F238E27FC236}">
                  <a16:creationId xmlns:a16="http://schemas.microsoft.com/office/drawing/2014/main" id="{F0FA34CB-419D-A24E-9141-32C482B82F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720"/>
              <a:ext cx="5328" cy="1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74" name="AutoShape 5">
              <a:extLst>
                <a:ext uri="{FF2B5EF4-FFF2-40B4-BE49-F238E27FC236}">
                  <a16:creationId xmlns:a16="http://schemas.microsoft.com/office/drawing/2014/main" id="{3EECE945-5033-D14A-9866-F3CE4DBF1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720"/>
              <a:ext cx="5328" cy="1497"/>
            </a:xfrm>
            <a:prstGeom prst="roundRect">
              <a:avLst>
                <a:gd name="adj" fmla="val 65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</p:grpSp>
      <p:sp>
        <p:nvSpPr>
          <p:cNvPr id="58371" name="AutoShape 6">
            <a:extLst>
              <a:ext uri="{FF2B5EF4-FFF2-40B4-BE49-F238E27FC236}">
                <a16:creationId xmlns:a16="http://schemas.microsoft.com/office/drawing/2014/main" id="{8F37C979-331A-0B4C-955C-7EE0DA61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581400"/>
            <a:ext cx="5380038" cy="427038"/>
          </a:xfrm>
          <a:prstGeom prst="roundRect">
            <a:avLst>
              <a:gd name="adj" fmla="val 37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algn="just">
              <a:spcBef>
                <a:spcPts val="700"/>
              </a:spcBef>
              <a:spcAft>
                <a:spcPts val="700"/>
              </a:spcAft>
              <a:buClr>
                <a:srgbClr val="063DE8"/>
              </a:buClr>
              <a:buSzPct val="75000"/>
              <a:buFont typeface="Monotype Sorts" pitchFamily="2" charset="2"/>
              <a:buChar char="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Wingdings" pitchFamily="2" charset="2"/>
              <a:buChar char="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2200">
                <a:solidFill>
                  <a:schemeClr val="tx1"/>
                </a:solidFill>
              </a:rPr>
              <a:t>Tempos decorridos entre chegadas no sistema </a:t>
            </a:r>
          </a:p>
        </p:txBody>
      </p:sp>
    </p:spTree>
    <p:extLst>
      <p:ext uri="{BB962C8B-B14F-4D97-AF65-F5344CB8AC3E}">
        <p14:creationId xmlns:p14="http://schemas.microsoft.com/office/powerpoint/2010/main" val="289054104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56A3CD41-E719-D94C-AEE0-AB778B871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>
                <a:latin typeface="Myfont" panose="02000503000000000000" pitchFamily="2" charset="0"/>
                <a:ea typeface="ＭＳ Ｐゴシック" panose="020B0600070205080204" pitchFamily="34" charset="-128"/>
              </a:rPr>
              <a:t>Exercício MMC...dados</a:t>
            </a:r>
          </a:p>
        </p:txBody>
      </p:sp>
      <p:sp>
        <p:nvSpPr>
          <p:cNvPr id="60418" name="AutoShape 2">
            <a:extLst>
              <a:ext uri="{FF2B5EF4-FFF2-40B4-BE49-F238E27FC236}">
                <a16:creationId xmlns:a16="http://schemas.microsoft.com/office/drawing/2014/main" id="{81A4E276-6DD6-064F-AA41-3E4D21F59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300" y="3581400"/>
            <a:ext cx="3797300" cy="427038"/>
          </a:xfrm>
          <a:prstGeom prst="roundRect">
            <a:avLst>
              <a:gd name="adj" fmla="val 37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algn="just">
              <a:spcBef>
                <a:spcPts val="700"/>
              </a:spcBef>
              <a:spcAft>
                <a:spcPts val="700"/>
              </a:spcAft>
              <a:buClr>
                <a:srgbClr val="063DE8"/>
              </a:buClr>
              <a:buSzPct val="75000"/>
              <a:buFont typeface="Monotype Sorts" pitchFamily="2" charset="2"/>
              <a:buChar char="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Wingdings" pitchFamily="2" charset="2"/>
              <a:buChar char="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pt-BR" sz="2200">
                <a:solidFill>
                  <a:schemeClr val="tx1"/>
                </a:solidFill>
              </a:rPr>
              <a:t>Tempos dos serviços realizados </a:t>
            </a:r>
          </a:p>
        </p:txBody>
      </p:sp>
      <p:grpSp>
        <p:nvGrpSpPr>
          <p:cNvPr id="60419" name="Group 3">
            <a:extLst>
              <a:ext uri="{FF2B5EF4-FFF2-40B4-BE49-F238E27FC236}">
                <a16:creationId xmlns:a16="http://schemas.microsoft.com/office/drawing/2014/main" id="{054777CD-EC8C-574E-820C-FCE192E3BF6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219200"/>
            <a:ext cx="8380413" cy="2355850"/>
            <a:chOff x="144" y="768"/>
            <a:chExt cx="5279" cy="1484"/>
          </a:xfrm>
        </p:grpSpPr>
        <p:sp>
          <p:nvSpPr>
            <p:cNvPr id="60420" name="AutoShape 4">
              <a:extLst>
                <a:ext uri="{FF2B5EF4-FFF2-40B4-BE49-F238E27FC236}">
                  <a16:creationId xmlns:a16="http://schemas.microsoft.com/office/drawing/2014/main" id="{F8959A5F-5CCF-634B-A3DD-C4FAC61CC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768"/>
              <a:ext cx="5280" cy="1485"/>
            </a:xfrm>
            <a:prstGeom prst="roundRect">
              <a:avLst>
                <a:gd name="adj" fmla="val 65"/>
              </a:avLst>
            </a:prstGeom>
            <a:solidFill>
              <a:srgbClr val="EEEEEE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  <p:pic>
          <p:nvPicPr>
            <p:cNvPr id="60421" name="Picture 5">
              <a:extLst>
                <a:ext uri="{FF2B5EF4-FFF2-40B4-BE49-F238E27FC236}">
                  <a16:creationId xmlns:a16="http://schemas.microsoft.com/office/drawing/2014/main" id="{D86DB2E1-C37A-F441-BF8B-B3DED14A9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768"/>
              <a:ext cx="5280" cy="1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22" name="AutoShape 6">
              <a:extLst>
                <a:ext uri="{FF2B5EF4-FFF2-40B4-BE49-F238E27FC236}">
                  <a16:creationId xmlns:a16="http://schemas.microsoft.com/office/drawing/2014/main" id="{4AFE2E61-6DBA-1447-B275-E368146F5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768"/>
              <a:ext cx="5280" cy="1485"/>
            </a:xfrm>
            <a:prstGeom prst="roundRect">
              <a:avLst>
                <a:gd name="adj" fmla="val 65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863792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2712C6A8-7697-0C4F-97C5-CC1E3CDEF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7013"/>
            <a:ext cx="7773988" cy="6889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>
                <a:latin typeface="Myfont" panose="02000503000000000000" pitchFamily="2" charset="0"/>
                <a:ea typeface="ＭＳ Ｐゴシック" panose="020B0600070205080204" pitchFamily="34" charset="-128"/>
              </a:rPr>
              <a:t>Atividades Sugeridas  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ED67492-DAC3-C04A-81B9-52EEDC6B6A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6935788" cy="1295400"/>
          </a:xfrm>
        </p:spPr>
        <p:txBody>
          <a:bodyPr/>
          <a:lstStyle/>
          <a:p>
            <a:pPr marL="334963" indent="-334963" eaLnBrk="1" hangingPunct="1">
              <a:lnSpc>
                <a:spcPct val="95000"/>
              </a:lnSpc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</a:tabLst>
            </a:pPr>
            <a:r>
              <a:rPr lang="en-GB" altLang="pt-BR">
                <a:latin typeface="Myfont" panose="02000503000000000000" pitchFamily="2" charset="0"/>
                <a:ea typeface="ＭＳ Ｐゴシック" panose="020B0600070205080204" pitchFamily="34" charset="-128"/>
              </a:rPr>
              <a:t>Leitura dos capítulo 2 da referência [1];</a:t>
            </a:r>
          </a:p>
          <a:p>
            <a:pPr marL="334963" indent="-334963" eaLnBrk="1" hangingPunct="1">
              <a:tabLst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</a:tabLst>
            </a:pPr>
            <a:r>
              <a:rPr lang="en-GB" altLang="pt-BR">
                <a:latin typeface="Myfont" panose="02000503000000000000" pitchFamily="2" charset="0"/>
                <a:ea typeface="ＭＳ Ｐゴシック" panose="020B0600070205080204" pitchFamily="34" charset="-128"/>
              </a:rPr>
              <a:t>Leitura material prof. Maurício Pereira (Material Didático)</a:t>
            </a:r>
          </a:p>
        </p:txBody>
      </p:sp>
      <p:grpSp>
        <p:nvGrpSpPr>
          <p:cNvPr id="66563" name="Group 3">
            <a:extLst>
              <a:ext uri="{FF2B5EF4-FFF2-40B4-BE49-F238E27FC236}">
                <a16:creationId xmlns:a16="http://schemas.microsoft.com/office/drawing/2014/main" id="{317CCE4D-EF1F-4B41-99D3-33FE04E63BE0}"/>
              </a:ext>
            </a:extLst>
          </p:cNvPr>
          <p:cNvGrpSpPr>
            <a:grpSpLocks/>
          </p:cNvGrpSpPr>
          <p:nvPr/>
        </p:nvGrpSpPr>
        <p:grpSpPr bwMode="auto">
          <a:xfrm>
            <a:off x="2068513" y="5638800"/>
            <a:ext cx="7070725" cy="665163"/>
            <a:chOff x="1303" y="3552"/>
            <a:chExt cx="4454" cy="419"/>
          </a:xfrm>
        </p:grpSpPr>
        <p:sp>
          <p:nvSpPr>
            <p:cNvPr id="66564" name="AutoShape 4">
              <a:extLst>
                <a:ext uri="{FF2B5EF4-FFF2-40B4-BE49-F238E27FC236}">
                  <a16:creationId xmlns:a16="http://schemas.microsoft.com/office/drawing/2014/main" id="{5687A8E7-D546-2B40-9DAD-33ED84072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" y="3552"/>
              <a:ext cx="4455" cy="420"/>
            </a:xfrm>
            <a:prstGeom prst="roundRect">
              <a:avLst>
                <a:gd name="adj" fmla="val 236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  <p:grpSp>
          <p:nvGrpSpPr>
            <p:cNvPr id="66565" name="Group 5">
              <a:extLst>
                <a:ext uri="{FF2B5EF4-FFF2-40B4-BE49-F238E27FC236}">
                  <a16:creationId xmlns:a16="http://schemas.microsoft.com/office/drawing/2014/main" id="{09ECE524-0AC2-B746-ADCA-7C49284F97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3552"/>
              <a:ext cx="4453" cy="418"/>
              <a:chOff x="1303" y="3552"/>
              <a:chExt cx="4453" cy="418"/>
            </a:xfrm>
          </p:grpSpPr>
          <p:sp>
            <p:nvSpPr>
              <p:cNvPr id="66566" name="AutoShape 6">
                <a:extLst>
                  <a:ext uri="{FF2B5EF4-FFF2-40B4-BE49-F238E27FC236}">
                    <a16:creationId xmlns:a16="http://schemas.microsoft.com/office/drawing/2014/main" id="{F7C06471-6516-1847-B935-736D69C75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" y="3552"/>
                <a:ext cx="4454" cy="419"/>
              </a:xfrm>
              <a:prstGeom prst="roundRect">
                <a:avLst>
                  <a:gd name="adj" fmla="val 236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spcBef>
                    <a:spcPts val="700"/>
                  </a:spcBef>
                  <a:spcAft>
                    <a:spcPts val="700"/>
                  </a:spcAft>
                  <a:buClr>
                    <a:srgbClr val="063DE8"/>
                  </a:buClr>
                  <a:buSzPct val="75000"/>
                  <a:buFont typeface="Monotype Sorts" pitchFamily="2" charset="2"/>
                  <a:buChar char="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Lucida Sans Unicode" panose="020B0602030504020204" pitchFamily="34" charset="0"/>
                  </a:defRPr>
                </a:lvl1pPr>
                <a:lvl2pPr marL="742950" indent="-28575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0000"/>
                  </a:buClr>
                  <a:buSzPct val="75000"/>
                  <a:buFont typeface="Wingdings" pitchFamily="2" charset="2"/>
                  <a:buChar char="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Char char="•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l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pt-BR" altLang="pt-BR" sz="240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6567" name="Group 7">
                <a:extLst>
                  <a:ext uri="{FF2B5EF4-FFF2-40B4-BE49-F238E27FC236}">
                    <a16:creationId xmlns:a16="http://schemas.microsoft.com/office/drawing/2014/main" id="{91EA50E5-E674-854D-9701-3A79460048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3" y="3552"/>
                <a:ext cx="4453" cy="418"/>
                <a:chOff x="1303" y="3552"/>
                <a:chExt cx="4453" cy="418"/>
              </a:xfrm>
            </p:grpSpPr>
            <p:sp>
              <p:nvSpPr>
                <p:cNvPr id="66568" name="AutoShape 8">
                  <a:extLst>
                    <a:ext uri="{FF2B5EF4-FFF2-40B4-BE49-F238E27FC236}">
                      <a16:creationId xmlns:a16="http://schemas.microsoft.com/office/drawing/2014/main" id="{2C746501-8D43-A746-96AA-82DECF327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3" y="3552"/>
                  <a:ext cx="4454" cy="419"/>
                </a:xfrm>
                <a:prstGeom prst="roundRect">
                  <a:avLst>
                    <a:gd name="adj" fmla="val 23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just">
                    <a:spcBef>
                      <a:spcPts val="700"/>
                    </a:spcBef>
                    <a:spcAft>
                      <a:spcPts val="700"/>
                    </a:spcAft>
                    <a:buClr>
                      <a:srgbClr val="063DE8"/>
                    </a:buClr>
                    <a:buSzPct val="75000"/>
                    <a:buFont typeface="Monotype Sorts" pitchFamily="2" charset="2"/>
                    <a:buChar char=""/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  <a:cs typeface="Lucida Sans Unicode" panose="020B0602030504020204" pitchFamily="34" charset="0"/>
                    </a:defRPr>
                  </a:lvl1pPr>
                  <a:lvl2pPr marL="742950" indent="-285750" algn="just"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F0000"/>
                    </a:buClr>
                    <a:buSzPct val="75000"/>
                    <a:buFont typeface="Wingdings" pitchFamily="2" charset="2"/>
                    <a:buChar char=""/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•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–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•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•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•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•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•"/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algn="l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pt-BR" altLang="pt-BR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6569" name="AutoShape 9">
                  <a:extLst>
                    <a:ext uri="{FF2B5EF4-FFF2-40B4-BE49-F238E27FC236}">
                      <a16:creationId xmlns:a16="http://schemas.microsoft.com/office/drawing/2014/main" id="{37DAC54E-1F60-F046-9078-F2A56141C6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3" y="3552"/>
                  <a:ext cx="4454" cy="419"/>
                </a:xfrm>
                <a:prstGeom prst="roundRect">
                  <a:avLst>
                    <a:gd name="adj" fmla="val 236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algn="just">
                    <a:spcBef>
                      <a:spcPts val="700"/>
                    </a:spcBef>
                    <a:spcAft>
                      <a:spcPts val="700"/>
                    </a:spcAft>
                    <a:buClr>
                      <a:srgbClr val="063DE8"/>
                    </a:buClr>
                    <a:buSzPct val="75000"/>
                    <a:buFont typeface="Monotype Sorts" pitchFamily="2" charset="2"/>
                    <a:buChar char="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  <a:cs typeface="Lucida Sans Unicode" panose="020B0602030504020204" pitchFamily="34" charset="0"/>
                    </a:defRPr>
                  </a:lvl1pPr>
                  <a:lvl2pPr marL="742950" indent="-285750" algn="just">
                    <a:spcBef>
                      <a:spcPts val="600"/>
                    </a:spcBef>
                    <a:spcAft>
                      <a:spcPts val="600"/>
                    </a:spcAft>
                    <a:buClr>
                      <a:srgbClr val="FF0000"/>
                    </a:buClr>
                    <a:buSzPct val="75000"/>
                    <a:buFont typeface="Wingdings" pitchFamily="2" charset="2"/>
                    <a:buChar char="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Lucida Sans Unicode" panose="020B0602030504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algn="l" eaLnBrk="1" hangingPunct="1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GB" altLang="pt-BR" sz="2200">
                      <a:solidFill>
                        <a:schemeClr val="tx1"/>
                      </a:solidFill>
                    </a:rPr>
                    <a:t>Obs.: Transparências geradas da obra do Prof. Paulo J. Freitas, </a:t>
                  </a:r>
                </a:p>
                <a:p>
                  <a:pPr algn="l" eaLnBrk="1" hangingPunct="1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ja-JP" altLang="en-GB" sz="2200">
                      <a:solidFill>
                        <a:schemeClr val="tx1"/>
                      </a:solidFill>
                    </a:rPr>
                    <a:t>“</a:t>
                  </a:r>
                  <a:r>
                    <a:rPr lang="en-GB" altLang="ja-JP" sz="2200">
                      <a:solidFill>
                        <a:schemeClr val="tx1"/>
                      </a:solidFill>
                    </a:rPr>
                    <a:t>Introdução à Modelagem e Simulação de Sistemas</a:t>
                  </a:r>
                  <a:r>
                    <a:rPr lang="ja-JP" altLang="en-GB" sz="2200">
                      <a:solidFill>
                        <a:schemeClr val="tx1"/>
                      </a:solidFill>
                    </a:rPr>
                    <a:t>”</a:t>
                  </a:r>
                  <a:r>
                    <a:rPr lang="en-GB" altLang="ja-JP" sz="2200">
                      <a:solidFill>
                        <a:schemeClr val="tx1"/>
                      </a:solidFill>
                    </a:rPr>
                    <a:t>.</a:t>
                  </a:r>
                  <a:endParaRPr lang="en-GB" altLang="pt-BR" sz="220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213926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>
            <a:extLst>
              <a:ext uri="{FF2B5EF4-FFF2-40B4-BE49-F238E27FC236}">
                <a16:creationId xmlns:a16="http://schemas.microsoft.com/office/drawing/2014/main" id="{05AB2EB1-A36B-7349-9157-5B29AD1E2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524000"/>
            <a:ext cx="3505200" cy="3429000"/>
          </a:xfrm>
          <a:prstGeom prst="roundRect">
            <a:avLst>
              <a:gd name="adj" fmla="val 46"/>
            </a:avLst>
          </a:prstGeom>
          <a:solidFill>
            <a:srgbClr val="C5FFF9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ts val="700"/>
              </a:spcBef>
              <a:spcAft>
                <a:spcPts val="700"/>
              </a:spcAft>
              <a:buClr>
                <a:srgbClr val="063DE8"/>
              </a:buClr>
              <a:buSzPct val="75000"/>
              <a:buFont typeface="Monotype Sorts" pitchFamily="2" charset="2"/>
              <a:buChar char="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Wingdings" pitchFamily="2" charset="2"/>
              <a:buChar char="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bg1"/>
              </a:solidFill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10A7399B-0D55-C64B-89FB-51FD87C7B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z="2800">
                <a:latin typeface="Myfont" panose="02000503000000000000" pitchFamily="2" charset="0"/>
                <a:ea typeface="ＭＳ Ｐゴシック" panose="020B0600070205080204" pitchFamily="34" charset="-128"/>
              </a:rPr>
              <a:t>Distribuição de Freqüências dos TEC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7C8853A-16B1-924F-A0DE-99F3953A9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5105400"/>
            <a:ext cx="8077200" cy="81597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Distribuição de freqüências das observações efetuadas para os </a:t>
            </a:r>
            <a:r>
              <a:rPr lang="en-GB" altLang="pt-BR" sz="2400">
                <a:solidFill>
                  <a:srgbClr val="063DE8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tempos entre chegadas</a:t>
            </a: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.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5C7451C7-09EB-5C42-93BA-D66054D73D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752600"/>
          <a:ext cx="8610600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r:id="rId4" imgW="5486400" imgH="2006600" progId="Word.Document.8">
                  <p:embed/>
                </p:oleObj>
              </mc:Choice>
              <mc:Fallback>
                <p:oleObj r:id="rId4" imgW="5486400" imgH="2006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52600"/>
                        <a:ext cx="8610600" cy="315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1">
            <a:extLst>
              <a:ext uri="{FF2B5EF4-FFF2-40B4-BE49-F238E27FC236}">
                <a16:creationId xmlns:a16="http://schemas.microsoft.com/office/drawing/2014/main" id="{A4BAF832-4D5D-7F4A-AFF8-CCCF89912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447800"/>
            <a:ext cx="4191000" cy="3352800"/>
          </a:xfrm>
          <a:prstGeom prst="roundRect">
            <a:avLst>
              <a:gd name="adj" fmla="val 46"/>
            </a:avLst>
          </a:prstGeom>
          <a:solidFill>
            <a:srgbClr val="C5FFF9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ts val="700"/>
              </a:spcBef>
              <a:spcAft>
                <a:spcPts val="700"/>
              </a:spcAft>
              <a:buClr>
                <a:srgbClr val="063DE8"/>
              </a:buClr>
              <a:buSzPct val="75000"/>
              <a:buFont typeface="Monotype Sorts" pitchFamily="2" charset="2"/>
              <a:buChar char="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Wingdings" pitchFamily="2" charset="2"/>
              <a:buChar char="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bg1"/>
              </a:solidFill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B04E1516-413E-3443-96FF-EF1EF7D3B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sz="3200">
                <a:latin typeface="Myfont" panose="02000503000000000000" pitchFamily="2" charset="0"/>
                <a:ea typeface="ＭＳ Ｐゴシック" panose="020B0600070205080204" pitchFamily="34" charset="-128"/>
              </a:rPr>
              <a:t>Distribuição de Freqüências dos TS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DCE7598-A2E7-9C45-A19E-FDDD22F8A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181600"/>
            <a:ext cx="8077200" cy="81597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Distribuição de freqüências das observações efetuadas para os </a:t>
            </a:r>
            <a:r>
              <a:rPr lang="en-GB" altLang="pt-BR" sz="2400">
                <a:solidFill>
                  <a:srgbClr val="063DE8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tempos de serviço</a:t>
            </a: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 </a:t>
            </a: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55984D49-36CC-544A-8140-992C321F2B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676400"/>
          <a:ext cx="8458200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r:id="rId4" imgW="5486400" imgH="2044700" progId="Word.Document.8">
                  <p:embed/>
                </p:oleObj>
              </mc:Choice>
              <mc:Fallback>
                <p:oleObj r:id="rId4" imgW="5486400" imgH="20447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76400"/>
                        <a:ext cx="8458200" cy="314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5685BBE3-79B7-D24D-AD15-770C5E855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>
                <a:latin typeface="Myfont" panose="02000503000000000000" pitchFamily="2" charset="0"/>
                <a:ea typeface="ＭＳ Ｐゴシック" panose="020B0600070205080204" pitchFamily="34" charset="-128"/>
              </a:rPr>
              <a:t>Instruções para Sorteio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B91EDFCD-E63D-D244-A673-9AAEEF3A9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077200" cy="5529262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>
                <a:solidFill>
                  <a:srgbClr val="154DE9"/>
                </a:solidFill>
                <a:latin typeface="Myfont" panose="02000503000000000000" pitchFamily="2" charset="0"/>
                <a:ea typeface="ＭＳ Ｐゴシック" panose="020B0600070205080204" pitchFamily="34" charset="-128"/>
              </a:rPr>
              <a:t>Procedimento sistemático semelhante ao das rifas ou loterias</a:t>
            </a:r>
            <a:r>
              <a:rPr lang="en-GB" altLang="pt-BR" sz="2000">
                <a:latin typeface="Myfont" panose="02000503000000000000" pitchFamily="2" charset="0"/>
                <a:ea typeface="ＭＳ Ｐゴシック" panose="020B0600070205080204" pitchFamily="34" charset="-128"/>
              </a:rPr>
              <a:t>. Desta forma, a seguinte estratégia é adotada:</a:t>
            </a:r>
          </a:p>
          <a:p>
            <a:pPr lvl="1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>
                <a:latin typeface="Myfont" panose="02000503000000000000" pitchFamily="2" charset="0"/>
                <a:ea typeface="Lucida Sans Unicode" panose="020B0602030504020204" pitchFamily="34" charset="0"/>
              </a:rPr>
              <a:t>Um total de 100 bilhetes, são confeccionados e colocados numa urna;</a:t>
            </a:r>
          </a:p>
          <a:p>
            <a:pPr lvl="1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>
                <a:latin typeface="Myfont" panose="02000503000000000000" pitchFamily="2" charset="0"/>
                <a:ea typeface="Lucida Sans Unicode" panose="020B0602030504020204" pitchFamily="34" charset="0"/>
              </a:rPr>
              <a:t>Cada número representa o </a:t>
            </a:r>
            <a:r>
              <a:rPr lang="en-GB" altLang="pt-BR" sz="2000">
                <a:solidFill>
                  <a:srgbClr val="063DE8"/>
                </a:solidFill>
                <a:latin typeface="Myfont" panose="02000503000000000000" pitchFamily="2" charset="0"/>
                <a:ea typeface="Lucida Sans Unicode" panose="020B0602030504020204" pitchFamily="34" charset="0"/>
              </a:rPr>
              <a:t>ponto médio da classe</a:t>
            </a:r>
            <a:r>
              <a:rPr lang="en-GB" altLang="pt-BR" sz="2000">
                <a:latin typeface="Myfont" panose="02000503000000000000" pitchFamily="2" charset="0"/>
                <a:ea typeface="Lucida Sans Unicode" panose="020B0602030504020204" pitchFamily="34" charset="0"/>
              </a:rPr>
              <a:t> a qual pertence. </a:t>
            </a:r>
          </a:p>
          <a:p>
            <a:pPr lvl="1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>
                <a:latin typeface="Myfont" panose="02000503000000000000" pitchFamily="2" charset="0"/>
                <a:ea typeface="Lucida Sans Unicode" panose="020B0602030504020204" pitchFamily="34" charset="0"/>
              </a:rPr>
              <a:t>Um bilhete representante da classe que inicia em 10 e termina em 15, deve estar marcado com o número 12,5 (min.). </a:t>
            </a:r>
          </a:p>
          <a:p>
            <a:pPr lvl="1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>
                <a:latin typeface="Myfont" panose="02000503000000000000" pitchFamily="2" charset="0"/>
                <a:ea typeface="Lucida Sans Unicode" panose="020B0602030504020204" pitchFamily="34" charset="0"/>
              </a:rPr>
              <a:t>As diversas </a:t>
            </a:r>
            <a:r>
              <a:rPr lang="en-GB" altLang="pt-BR" sz="2000">
                <a:solidFill>
                  <a:srgbClr val="063DE8"/>
                </a:solidFill>
                <a:latin typeface="Myfont" panose="02000503000000000000" pitchFamily="2" charset="0"/>
                <a:ea typeface="Lucida Sans Unicode" panose="020B0602030504020204" pitchFamily="34" charset="0"/>
              </a:rPr>
              <a:t>classes</a:t>
            </a:r>
            <a:r>
              <a:rPr lang="en-GB" altLang="pt-BR" sz="2000">
                <a:latin typeface="Myfont" panose="02000503000000000000" pitchFamily="2" charset="0"/>
                <a:ea typeface="Lucida Sans Unicode" panose="020B0602030504020204" pitchFamily="34" charset="0"/>
              </a:rPr>
              <a:t> devem concorrer com um </a:t>
            </a:r>
            <a:r>
              <a:rPr lang="en-GB" altLang="pt-BR" sz="2000">
                <a:solidFill>
                  <a:srgbClr val="063DE8"/>
                </a:solidFill>
                <a:latin typeface="Myfont" panose="02000503000000000000" pitchFamily="2" charset="0"/>
                <a:ea typeface="Lucida Sans Unicode" panose="020B0602030504020204" pitchFamily="34" charset="0"/>
              </a:rPr>
              <a:t>número de bilhetes</a:t>
            </a:r>
            <a:r>
              <a:rPr lang="en-GB" altLang="pt-BR" sz="2000">
                <a:latin typeface="Myfont" panose="02000503000000000000" pitchFamily="2" charset="0"/>
                <a:ea typeface="Lucida Sans Unicode" panose="020B0602030504020204" pitchFamily="34" charset="0"/>
              </a:rPr>
              <a:t> </a:t>
            </a:r>
            <a:r>
              <a:rPr lang="en-GB" altLang="pt-BR" sz="2000">
                <a:solidFill>
                  <a:srgbClr val="FF0000"/>
                </a:solidFill>
                <a:latin typeface="Myfont" panose="02000503000000000000" pitchFamily="2" charset="0"/>
                <a:ea typeface="Lucida Sans Unicode" panose="020B0602030504020204" pitchFamily="34" charset="0"/>
              </a:rPr>
              <a:t>equivalentes aos percentuais de participação na amostra levantada</a:t>
            </a:r>
            <a:r>
              <a:rPr lang="en-GB" altLang="pt-BR" sz="2000">
                <a:latin typeface="Myfont" panose="02000503000000000000" pitchFamily="2" charset="0"/>
                <a:ea typeface="Lucida Sans Unicode" panose="020B0602030504020204" pitchFamily="34" charset="0"/>
              </a:rPr>
              <a:t>. </a:t>
            </a:r>
          </a:p>
          <a:p>
            <a:pPr lvl="1" eaLnBrk="1" hangingPunct="1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000">
                <a:latin typeface="Myfont" panose="02000503000000000000" pitchFamily="2" charset="0"/>
                <a:ea typeface="Lucida Sans Unicode" panose="020B0602030504020204" pitchFamily="34" charset="0"/>
              </a:rPr>
              <a:t>Por exemplo: Classe de 0 a 5, deve concorrer com 35 bilhetes do total de 100 bilhetes. O valor 2,5 (min.) estará anotado em cada um deles.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1">
            <a:extLst>
              <a:ext uri="{FF2B5EF4-FFF2-40B4-BE49-F238E27FC236}">
                <a16:creationId xmlns:a16="http://schemas.microsoft.com/office/drawing/2014/main" id="{2A25395D-859A-D244-BC3A-CC37D0532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3000"/>
            <a:ext cx="9144000" cy="4419600"/>
          </a:xfrm>
          <a:prstGeom prst="roundRect">
            <a:avLst>
              <a:gd name="adj" fmla="val 32"/>
            </a:avLst>
          </a:prstGeom>
          <a:solidFill>
            <a:srgbClr val="F9FAD6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just">
              <a:spcBef>
                <a:spcPts val="700"/>
              </a:spcBef>
              <a:spcAft>
                <a:spcPts val="700"/>
              </a:spcAft>
              <a:buClr>
                <a:srgbClr val="063DE8"/>
              </a:buClr>
              <a:buSzPct val="75000"/>
              <a:buFont typeface="Monotype Sorts" pitchFamily="2" charset="2"/>
              <a:buChar char="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 algn="just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5000"/>
              <a:buFont typeface="Wingdings" pitchFamily="2" charset="2"/>
              <a:buChar char="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2400">
              <a:solidFill>
                <a:schemeClr val="bg1"/>
              </a:solidFill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FB2B300D-7513-DC45-98B4-0BC5AF847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>
                <a:latin typeface="Myfont" panose="02000503000000000000" pitchFamily="2" charset="0"/>
                <a:ea typeface="ＭＳ Ｐゴシック" panose="020B0600070205080204" pitchFamily="34" charset="-128"/>
              </a:rPr>
              <a:t>Tabela de Simulação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F4ACF97-32B0-E948-B071-6C8E4EEC6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5791200"/>
            <a:ext cx="7772400" cy="436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Novo modelo e simulação do posto de serviços</a:t>
            </a: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5C5A6B22-319F-634F-8B9B-4EB70D7D7E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143000"/>
          <a:ext cx="9144000" cy="431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r:id="rId4" imgW="6642100" imgH="3136900" progId="Excel.Sheet.8">
                  <p:embed/>
                </p:oleObj>
              </mc:Choice>
              <mc:Fallback>
                <p:oleObj r:id="rId4" imgW="6642100" imgH="31369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43000"/>
                        <a:ext cx="9144000" cy="431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DE7B6831-514A-B342-A944-57BBC2DFB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>
                <a:latin typeface="Myfont" panose="02000503000000000000" pitchFamily="2" charset="0"/>
                <a:ea typeface="ＭＳ Ｐゴシック" panose="020B0600070205080204" pitchFamily="34" charset="-128"/>
              </a:rPr>
              <a:t>Resultados</a:t>
            </a:r>
          </a:p>
        </p:txBody>
      </p:sp>
      <p:grpSp>
        <p:nvGrpSpPr>
          <p:cNvPr id="17410" name="Group 2">
            <a:extLst>
              <a:ext uri="{FF2B5EF4-FFF2-40B4-BE49-F238E27FC236}">
                <a16:creationId xmlns:a16="http://schemas.microsoft.com/office/drawing/2014/main" id="{07220076-C0B6-3340-8423-DB8E018D1C8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524000"/>
            <a:ext cx="7694613" cy="722313"/>
            <a:chOff x="528" y="960"/>
            <a:chExt cx="4847" cy="455"/>
          </a:xfrm>
        </p:grpSpPr>
        <p:sp>
          <p:nvSpPr>
            <p:cNvPr id="17427" name="AutoShape 3">
              <a:extLst>
                <a:ext uri="{FF2B5EF4-FFF2-40B4-BE49-F238E27FC236}">
                  <a16:creationId xmlns:a16="http://schemas.microsoft.com/office/drawing/2014/main" id="{EB6B6B71-B5AE-264A-81AA-868A2C7EE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960"/>
              <a:ext cx="4848" cy="456"/>
            </a:xfrm>
            <a:prstGeom prst="roundRect">
              <a:avLst>
                <a:gd name="adj" fmla="val 218"/>
              </a:avLst>
            </a:prstGeom>
            <a:solidFill>
              <a:srgbClr val="C5FFF9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  <p:graphicFrame>
          <p:nvGraphicFramePr>
            <p:cNvPr id="17428" name="Object 4">
              <a:extLst>
                <a:ext uri="{FF2B5EF4-FFF2-40B4-BE49-F238E27FC236}">
                  <a16:creationId xmlns:a16="http://schemas.microsoft.com/office/drawing/2014/main" id="{0E5BAA84-6F6B-2A42-ABD9-E16E1DBC6C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960"/>
            <a:ext cx="4848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0" r:id="rId4" imgW="4000500" imgH="381000" progId="Equation.3">
                    <p:embed/>
                  </p:oleObj>
                </mc:Choice>
                <mc:Fallback>
                  <p:oleObj r:id="rId4" imgW="4000500" imgH="381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960"/>
                          <a:ext cx="4848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9" name="AutoShape 5">
              <a:extLst>
                <a:ext uri="{FF2B5EF4-FFF2-40B4-BE49-F238E27FC236}">
                  <a16:creationId xmlns:a16="http://schemas.microsoft.com/office/drawing/2014/main" id="{7FB03FED-CD72-E549-BA29-4F2A69D16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960"/>
              <a:ext cx="4848" cy="456"/>
            </a:xfrm>
            <a:prstGeom prst="roundRect">
              <a:avLst>
                <a:gd name="adj" fmla="val 218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7411" name="Group 6">
            <a:extLst>
              <a:ext uri="{FF2B5EF4-FFF2-40B4-BE49-F238E27FC236}">
                <a16:creationId xmlns:a16="http://schemas.microsoft.com/office/drawing/2014/main" id="{1EF7EA4E-45E0-3143-A054-493CAD361EF0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2454275"/>
            <a:ext cx="8380413" cy="652463"/>
            <a:chOff x="312" y="1546"/>
            <a:chExt cx="5279" cy="411"/>
          </a:xfrm>
        </p:grpSpPr>
        <p:sp>
          <p:nvSpPr>
            <p:cNvPr id="17424" name="AutoShape 7">
              <a:extLst>
                <a:ext uri="{FF2B5EF4-FFF2-40B4-BE49-F238E27FC236}">
                  <a16:creationId xmlns:a16="http://schemas.microsoft.com/office/drawing/2014/main" id="{89E4C0A5-738D-CF47-9CA5-8072D17DD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546"/>
              <a:ext cx="5280" cy="412"/>
            </a:xfrm>
            <a:prstGeom prst="roundRect">
              <a:avLst>
                <a:gd name="adj" fmla="val 241"/>
              </a:avLst>
            </a:prstGeom>
            <a:solidFill>
              <a:srgbClr val="C5FFF9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  <p:graphicFrame>
          <p:nvGraphicFramePr>
            <p:cNvPr id="17425" name="Object 8">
              <a:extLst>
                <a:ext uri="{FF2B5EF4-FFF2-40B4-BE49-F238E27FC236}">
                  <a16:creationId xmlns:a16="http://schemas.microsoft.com/office/drawing/2014/main" id="{F19A3BE0-C690-E349-B205-3613B8BB34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" y="1546"/>
            <a:ext cx="5280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1" r:id="rId6" imgW="4521200" imgH="355600" progId="Equation.3">
                    <p:embed/>
                  </p:oleObj>
                </mc:Choice>
                <mc:Fallback>
                  <p:oleObj r:id="rId6" imgW="4521200" imgH="355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" y="1546"/>
                          <a:ext cx="5280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6" name="AutoShape 9">
              <a:extLst>
                <a:ext uri="{FF2B5EF4-FFF2-40B4-BE49-F238E27FC236}">
                  <a16:creationId xmlns:a16="http://schemas.microsoft.com/office/drawing/2014/main" id="{097E681C-B799-374D-8BB3-F4EEB67B9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546"/>
              <a:ext cx="5280" cy="412"/>
            </a:xfrm>
            <a:prstGeom prst="roundRect">
              <a:avLst>
                <a:gd name="adj" fmla="val 241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7412" name="Group 10">
            <a:extLst>
              <a:ext uri="{FF2B5EF4-FFF2-40B4-BE49-F238E27FC236}">
                <a16:creationId xmlns:a16="http://schemas.microsoft.com/office/drawing/2014/main" id="{442EA863-8B55-D743-9054-D1F3536E0CB1}"/>
              </a:ext>
            </a:extLst>
          </p:cNvPr>
          <p:cNvGrpSpPr>
            <a:grpSpLocks/>
          </p:cNvGrpSpPr>
          <p:nvPr/>
        </p:nvGrpSpPr>
        <p:grpSpPr bwMode="auto">
          <a:xfrm>
            <a:off x="952500" y="3316288"/>
            <a:ext cx="7466013" cy="720725"/>
            <a:chOff x="600" y="2089"/>
            <a:chExt cx="4703" cy="454"/>
          </a:xfrm>
        </p:grpSpPr>
        <p:sp>
          <p:nvSpPr>
            <p:cNvPr id="17421" name="AutoShape 11">
              <a:extLst>
                <a:ext uri="{FF2B5EF4-FFF2-40B4-BE49-F238E27FC236}">
                  <a16:creationId xmlns:a16="http://schemas.microsoft.com/office/drawing/2014/main" id="{467A69CE-0DB3-B240-9FB8-C5A0C7F1E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" y="2089"/>
              <a:ext cx="4704" cy="455"/>
            </a:xfrm>
            <a:prstGeom prst="roundRect">
              <a:avLst>
                <a:gd name="adj" fmla="val 218"/>
              </a:avLst>
            </a:prstGeom>
            <a:solidFill>
              <a:srgbClr val="C5FFF9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  <p:graphicFrame>
          <p:nvGraphicFramePr>
            <p:cNvPr id="17422" name="Object 12">
              <a:extLst>
                <a:ext uri="{FF2B5EF4-FFF2-40B4-BE49-F238E27FC236}">
                  <a16:creationId xmlns:a16="http://schemas.microsoft.com/office/drawing/2014/main" id="{8CB2130A-2BC4-6C46-880A-2F90E1BADA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0" y="2089"/>
            <a:ext cx="4704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2" r:id="rId8" imgW="3886200" imgH="381000" progId="Equation.3">
                    <p:embed/>
                  </p:oleObj>
                </mc:Choice>
                <mc:Fallback>
                  <p:oleObj r:id="rId8" imgW="3886200" imgH="381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2089"/>
                          <a:ext cx="4704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3" name="AutoShape 13">
              <a:extLst>
                <a:ext uri="{FF2B5EF4-FFF2-40B4-BE49-F238E27FC236}">
                  <a16:creationId xmlns:a16="http://schemas.microsoft.com/office/drawing/2014/main" id="{981ED86D-8DD9-224A-8AA9-753A57681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" y="2089"/>
              <a:ext cx="4704" cy="455"/>
            </a:xfrm>
            <a:prstGeom prst="roundRect">
              <a:avLst>
                <a:gd name="adj" fmla="val 218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7413" name="Group 14">
            <a:extLst>
              <a:ext uri="{FF2B5EF4-FFF2-40B4-BE49-F238E27FC236}">
                <a16:creationId xmlns:a16="http://schemas.microsoft.com/office/drawing/2014/main" id="{4AC45BF6-0A3B-FD4A-8F43-785BF70AB8AD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244975"/>
            <a:ext cx="7542213" cy="727075"/>
            <a:chOff x="576" y="2674"/>
            <a:chExt cx="4751" cy="458"/>
          </a:xfrm>
        </p:grpSpPr>
        <p:sp>
          <p:nvSpPr>
            <p:cNvPr id="17418" name="AutoShape 15">
              <a:extLst>
                <a:ext uri="{FF2B5EF4-FFF2-40B4-BE49-F238E27FC236}">
                  <a16:creationId xmlns:a16="http://schemas.microsoft.com/office/drawing/2014/main" id="{8976F252-C306-F743-9A72-76B088ACA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74"/>
              <a:ext cx="4752" cy="459"/>
            </a:xfrm>
            <a:prstGeom prst="roundRect">
              <a:avLst>
                <a:gd name="adj" fmla="val 218"/>
              </a:avLst>
            </a:prstGeom>
            <a:solidFill>
              <a:srgbClr val="C5FFF9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  <p:graphicFrame>
          <p:nvGraphicFramePr>
            <p:cNvPr id="17419" name="Object 16">
              <a:extLst>
                <a:ext uri="{FF2B5EF4-FFF2-40B4-BE49-F238E27FC236}">
                  <a16:creationId xmlns:a16="http://schemas.microsoft.com/office/drawing/2014/main" id="{06D4EA69-C59A-5C40-A6D8-4B730911C2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2674"/>
            <a:ext cx="4752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3" r:id="rId10" imgW="3657600" imgH="355600" progId="Equation.3">
                    <p:embed/>
                  </p:oleObj>
                </mc:Choice>
                <mc:Fallback>
                  <p:oleObj r:id="rId10" imgW="3657600" imgH="355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674"/>
                          <a:ext cx="4752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AutoShape 17">
              <a:extLst>
                <a:ext uri="{FF2B5EF4-FFF2-40B4-BE49-F238E27FC236}">
                  <a16:creationId xmlns:a16="http://schemas.microsoft.com/office/drawing/2014/main" id="{13090070-D8F1-784A-BE79-42207BF5B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74"/>
              <a:ext cx="4752" cy="459"/>
            </a:xfrm>
            <a:prstGeom prst="roundRect">
              <a:avLst>
                <a:gd name="adj" fmla="val 218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7414" name="Group 18">
            <a:extLst>
              <a:ext uri="{FF2B5EF4-FFF2-40B4-BE49-F238E27FC236}">
                <a16:creationId xmlns:a16="http://schemas.microsoft.com/office/drawing/2014/main" id="{5F233B6B-5041-094D-A334-8D5119B9F05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181600"/>
            <a:ext cx="7847013" cy="708025"/>
            <a:chOff x="480" y="3264"/>
            <a:chExt cx="4943" cy="446"/>
          </a:xfrm>
        </p:grpSpPr>
        <p:sp>
          <p:nvSpPr>
            <p:cNvPr id="17415" name="AutoShape 19">
              <a:extLst>
                <a:ext uri="{FF2B5EF4-FFF2-40B4-BE49-F238E27FC236}">
                  <a16:creationId xmlns:a16="http://schemas.microsoft.com/office/drawing/2014/main" id="{098DD349-6223-864B-9134-6FDF86B14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264"/>
              <a:ext cx="4944" cy="447"/>
            </a:xfrm>
            <a:prstGeom prst="roundRect">
              <a:avLst>
                <a:gd name="adj" fmla="val 222"/>
              </a:avLst>
            </a:prstGeom>
            <a:solidFill>
              <a:srgbClr val="C5FFF9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  <p:graphicFrame>
          <p:nvGraphicFramePr>
            <p:cNvPr id="17416" name="Object 20">
              <a:extLst>
                <a:ext uri="{FF2B5EF4-FFF2-40B4-BE49-F238E27FC236}">
                  <a16:creationId xmlns:a16="http://schemas.microsoft.com/office/drawing/2014/main" id="{6C6650DF-DFEF-F148-9BB2-0571DCE02D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3264"/>
            <a:ext cx="4944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4" r:id="rId12" imgW="4165600" imgH="381000" progId="Equation.3">
                    <p:embed/>
                  </p:oleObj>
                </mc:Choice>
                <mc:Fallback>
                  <p:oleObj r:id="rId12" imgW="4165600" imgH="3810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264"/>
                          <a:ext cx="4944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7" name="AutoShape 21">
              <a:extLst>
                <a:ext uri="{FF2B5EF4-FFF2-40B4-BE49-F238E27FC236}">
                  <a16:creationId xmlns:a16="http://schemas.microsoft.com/office/drawing/2014/main" id="{61037A35-ABF3-D44A-A6EA-491A66982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264"/>
              <a:ext cx="4944" cy="447"/>
            </a:xfrm>
            <a:prstGeom prst="roundRect">
              <a:avLst>
                <a:gd name="adj" fmla="val 222"/>
              </a:avLst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just">
                <a:spcBef>
                  <a:spcPts val="700"/>
                </a:spcBef>
                <a:spcAft>
                  <a:spcPts val="700"/>
                </a:spcAft>
                <a:buClr>
                  <a:srgbClr val="063DE8"/>
                </a:buClr>
                <a:buSzPct val="75000"/>
                <a:buFont typeface="Monotype Sorts" pitchFamily="2" charset="2"/>
                <a:buChar char="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Lucida Sans Unicode" panose="020B0602030504020204" pitchFamily="34" charset="0"/>
                </a:defRPr>
              </a:lvl1pPr>
              <a:lvl2pPr marL="742950" indent="-285750" algn="just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Pct val="75000"/>
                <a:buFont typeface="Wingdings" pitchFamily="2" charset="2"/>
                <a:buChar char="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Char char="•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pt-BR" altLang="pt-BR" sz="2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6A5B2350-F6A5-9C47-8CA9-93F463229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7772400" cy="6477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>
                <a:latin typeface="Myfont" panose="02000503000000000000" pitchFamily="2" charset="0"/>
                <a:ea typeface="ＭＳ Ｐゴシック" panose="020B0600070205080204" pitchFamily="34" charset="-128"/>
              </a:rPr>
              <a:t>Nº de Carros no Sistema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AD1B988-7842-DC4D-85FE-574F071AA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990600"/>
          </a:xfrm>
        </p:spPr>
        <p:txBody>
          <a:bodyPr/>
          <a:lstStyle/>
          <a:p>
            <a:pPr algn="ctr" ea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pt-BR" sz="2400">
                <a:latin typeface="Myfont" panose="02000503000000000000" pitchFamily="2" charset="0"/>
                <a:ea typeface="ＭＳ Ｐゴシック" panose="020B0600070205080204" pitchFamily="34" charset="-128"/>
              </a:rPr>
              <a:t>Gráfico do comportamento da variável número de carros no sistema ao longo do período simulado.</a:t>
            </a:r>
          </a:p>
        </p:txBody>
      </p:sp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CE2A88F6-D82F-D544-BC13-A8101869B4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743200"/>
          <a:ext cx="8534400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r:id="rId4" imgW="4965700" imgH="1879600" progId="Excel.Sheet.8">
                  <p:embed/>
                </p:oleObj>
              </mc:Choice>
              <mc:Fallback>
                <p:oleObj r:id="rId4" imgW="4965700" imgH="18796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743200"/>
                        <a:ext cx="8534400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"/>
        <a:cs typeface="Lucida Sans Unicode"/>
      </a:majorFont>
      <a:minorFont>
        <a:latin typeface="Times New Roman"/>
        <a:ea typeface=""/>
        <a:cs typeface="Lucida Sans Unicode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4712</TotalTime>
  <Words>1676</Words>
  <Application>Microsoft Macintosh PowerPoint</Application>
  <PresentationFormat>Apresentação na tela (4:3)</PresentationFormat>
  <Paragraphs>181</Paragraphs>
  <Slides>32</Slides>
  <Notes>32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3</vt:i4>
      </vt:variant>
      <vt:variant>
        <vt:lpstr>Títulos de slides</vt:lpstr>
      </vt:variant>
      <vt:variant>
        <vt:i4>32</vt:i4>
      </vt:variant>
    </vt:vector>
  </HeadingPairs>
  <TitlesOfParts>
    <vt:vector size="43" baseType="lpstr">
      <vt:lpstr>Times New Roman</vt:lpstr>
      <vt:lpstr>ＭＳ Ｐゴシック</vt:lpstr>
      <vt:lpstr>Lucida Sans Unicode</vt:lpstr>
      <vt:lpstr>Arial</vt:lpstr>
      <vt:lpstr>Monotype Sorts</vt:lpstr>
      <vt:lpstr>Wingdings</vt:lpstr>
      <vt:lpstr>Myfont</vt:lpstr>
      <vt:lpstr>Tema do Office</vt:lpstr>
      <vt:lpstr>Documento do Microsoft Office Word 97 - 2003</vt:lpstr>
      <vt:lpstr>Planilha do Microsoft Office Excel 97-2003</vt:lpstr>
      <vt:lpstr>Microsoft Equation 3.0</vt:lpstr>
      <vt:lpstr>COMO FUNCIONA A SIMULAÇÃO</vt:lpstr>
      <vt:lpstr>Tratando a Variabilidade dos Sistemas</vt:lpstr>
      <vt:lpstr>Incorporando Aleatoriedade </vt:lpstr>
      <vt:lpstr>Distribuição de Freqüências dos TEC </vt:lpstr>
      <vt:lpstr>Distribuição de Freqüências dos TS</vt:lpstr>
      <vt:lpstr>Instruções para Sorteio</vt:lpstr>
      <vt:lpstr>Tabela de Simulação</vt:lpstr>
      <vt:lpstr>Resultados</vt:lpstr>
      <vt:lpstr>Nº de Carros no Sistema</vt:lpstr>
      <vt:lpstr>Constatação</vt:lpstr>
      <vt:lpstr>Dúvidas</vt:lpstr>
      <vt:lpstr>Dúvidas</vt:lpstr>
      <vt:lpstr>Tratamento dos Resultados</vt:lpstr>
      <vt:lpstr>Tratamento dos Resultados</vt:lpstr>
      <vt:lpstr>Incorporando Distribuições Empíricas</vt:lpstr>
      <vt:lpstr>O Método de Monte Carlo (MMC)</vt:lpstr>
      <vt:lpstr>Tabelas de números aleatórios</vt:lpstr>
      <vt:lpstr>Tabela de números aleatórios</vt:lpstr>
      <vt:lpstr>O Método de Monte Carlo (MMC)</vt:lpstr>
      <vt:lpstr>O Método de Monte Carlo (MMC)</vt:lpstr>
      <vt:lpstr>O Método de Monte Carlo (MMC)</vt:lpstr>
      <vt:lpstr>Simulação com uso do MMC</vt:lpstr>
      <vt:lpstr>Obtenção de TEC Usando o MMC</vt:lpstr>
      <vt:lpstr>Programas Geradores de Números Aleatórios</vt:lpstr>
      <vt:lpstr>Números Pseudo-Aleatórios</vt:lpstr>
      <vt:lpstr>O MMC </vt:lpstr>
      <vt:lpstr>Funções Geradoras de Variáveis Aleatórias</vt:lpstr>
      <vt:lpstr>Funções Geradoras de Variáveis Aleatórias</vt:lpstr>
      <vt:lpstr>Exercício MMC</vt:lpstr>
      <vt:lpstr>Exercício MMC...dados</vt:lpstr>
      <vt:lpstr>Exercício MMC...dados</vt:lpstr>
      <vt:lpstr>Atividades Sugeridas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FUNCIONA A SIMULAÇÃO</dc:title>
  <cp:lastModifiedBy>Paulo Roberto Oliveira Valim</cp:lastModifiedBy>
  <cp:revision>16</cp:revision>
  <dcterms:modified xsi:type="dcterms:W3CDTF">2020-03-26T10:55:08Z</dcterms:modified>
</cp:coreProperties>
</file>