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2"/>
  </p:notesMasterIdLst>
  <p:sldIdLst>
    <p:sldId id="674" r:id="rId5"/>
    <p:sldId id="351" r:id="rId6"/>
    <p:sldId id="670" r:id="rId7"/>
    <p:sldId id="680" r:id="rId8"/>
    <p:sldId id="857" r:id="rId9"/>
    <p:sldId id="727" r:id="rId10"/>
    <p:sldId id="701" r:id="rId11"/>
    <p:sldId id="766" r:id="rId12"/>
    <p:sldId id="771" r:id="rId13"/>
    <p:sldId id="772" r:id="rId14"/>
    <p:sldId id="774" r:id="rId15"/>
    <p:sldId id="773" r:id="rId16"/>
    <p:sldId id="775" r:id="rId17"/>
    <p:sldId id="776" r:id="rId18"/>
    <p:sldId id="777" r:id="rId19"/>
    <p:sldId id="764" r:id="rId20"/>
    <p:sldId id="790" r:id="rId21"/>
    <p:sldId id="760" r:id="rId22"/>
    <p:sldId id="767" r:id="rId23"/>
    <p:sldId id="794" r:id="rId24"/>
    <p:sldId id="729" r:id="rId25"/>
    <p:sldId id="769" r:id="rId26"/>
    <p:sldId id="862" r:id="rId27"/>
    <p:sldId id="793" r:id="rId28"/>
    <p:sldId id="878" r:id="rId29"/>
    <p:sldId id="786" r:id="rId30"/>
    <p:sldId id="788" r:id="rId31"/>
    <p:sldId id="856" r:id="rId32"/>
    <p:sldId id="858" r:id="rId33"/>
    <p:sldId id="782" r:id="rId34"/>
    <p:sldId id="765" r:id="rId35"/>
    <p:sldId id="859" r:id="rId36"/>
    <p:sldId id="866" r:id="rId37"/>
    <p:sldId id="726" r:id="rId38"/>
    <p:sldId id="879" r:id="rId39"/>
    <p:sldId id="728" r:id="rId40"/>
    <p:sldId id="880" r:id="rId41"/>
    <p:sldId id="730" r:id="rId42"/>
    <p:sldId id="731" r:id="rId43"/>
    <p:sldId id="732" r:id="rId44"/>
    <p:sldId id="750" r:id="rId45"/>
    <p:sldId id="751" r:id="rId46"/>
    <p:sldId id="734" r:id="rId47"/>
    <p:sldId id="752" r:id="rId48"/>
    <p:sldId id="753" r:id="rId49"/>
    <p:sldId id="754" r:id="rId50"/>
    <p:sldId id="755" r:id="rId51"/>
    <p:sldId id="756" r:id="rId52"/>
    <p:sldId id="757" r:id="rId53"/>
    <p:sldId id="758" r:id="rId54"/>
    <p:sldId id="759" r:id="rId55"/>
    <p:sldId id="761" r:id="rId56"/>
    <p:sldId id="762" r:id="rId57"/>
    <p:sldId id="877" r:id="rId58"/>
    <p:sldId id="831" r:id="rId59"/>
    <p:sldId id="695" r:id="rId60"/>
    <p:sldId id="646" r:id="rId61"/>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008000"/>
    <a:srgbClr val="5DD5FF"/>
    <a:srgbClr val="FF9999"/>
    <a:srgbClr val="339933"/>
    <a:srgbClr val="990000"/>
    <a:srgbClr val="003A1A"/>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8" autoAdjust="0"/>
    <p:restoredTop sz="66430" autoAdjust="0"/>
  </p:normalViewPr>
  <p:slideViewPr>
    <p:cSldViewPr>
      <p:cViewPr varScale="1">
        <p:scale>
          <a:sx n="78" d="100"/>
          <a:sy n="78" d="100"/>
        </p:scale>
        <p:origin x="117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6D4C934-FEA0-426E-B081-61FE807EA637}" type="datetimeFigureOut">
              <a:rPr lang="pt-BR" smtClean="0"/>
              <a:t>14/04/2025</a:t>
            </a:fld>
            <a:endParaRPr lang="pt-BR"/>
          </a:p>
        </p:txBody>
      </p:sp>
      <p:sp>
        <p:nvSpPr>
          <p:cNvPr id="4" name="Espaço Reservado para Imagem de Slide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69DE88B-C5FB-4190-8CD8-D803F1201C56}" type="slidenum">
              <a:rPr lang="pt-BR" smtClean="0"/>
              <a:t>‹nº›</a:t>
            </a:fld>
            <a:endParaRPr lang="pt-BR"/>
          </a:p>
        </p:txBody>
      </p:sp>
    </p:spTree>
    <p:extLst>
      <p:ext uri="{BB962C8B-B14F-4D97-AF65-F5344CB8AC3E}">
        <p14:creationId xmlns:p14="http://schemas.microsoft.com/office/powerpoint/2010/main" val="10591881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Shape 88"/>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marL="0" lvl="0" indent="0">
              <a:spcBef>
                <a:spcPts val="0"/>
              </a:spcBef>
              <a:spcAft>
                <a:spcPts val="0"/>
              </a:spcAft>
              <a:buNone/>
            </a:pPr>
            <a:endParaRPr/>
          </a:p>
        </p:txBody>
      </p:sp>
      <p:sp>
        <p:nvSpPr>
          <p:cNvPr id="89" name="Shape 89"/>
          <p:cNvSpPr>
            <a:spLocks noGrp="1" noRot="1" noChangeAspect="1"/>
          </p:cNvSpPr>
          <p:nvPr>
            <p:ph type="sldImg" idx="2"/>
          </p:nvPr>
        </p:nvSpPr>
        <p:spPr>
          <a:xfrm>
            <a:off x="1143000" y="685800"/>
            <a:ext cx="4572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69DE88B-C5FB-4190-8CD8-D803F1201C56}" type="slidenum">
              <a:rPr lang="pt-BR" smtClean="0"/>
              <a:t>2</a:t>
            </a:fld>
            <a:endParaRPr lang="pt-BR"/>
          </a:p>
        </p:txBody>
      </p:sp>
    </p:spTree>
    <p:extLst>
      <p:ext uri="{BB962C8B-B14F-4D97-AF65-F5344CB8AC3E}">
        <p14:creationId xmlns:p14="http://schemas.microsoft.com/office/powerpoint/2010/main" val="2432172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892442">
              <a:defRPr sz="2200">
                <a:solidFill>
                  <a:schemeClr val="tx1"/>
                </a:solidFill>
                <a:latin typeface="Times New Roman" pitchFamily="18" charset="0"/>
              </a:defRPr>
            </a:lvl1pPr>
            <a:lvl2pPr marL="685817" indent="-263776" defTabSz="892442">
              <a:defRPr sz="2200">
                <a:solidFill>
                  <a:schemeClr val="tx1"/>
                </a:solidFill>
                <a:latin typeface="Times New Roman" pitchFamily="18" charset="0"/>
              </a:defRPr>
            </a:lvl2pPr>
            <a:lvl3pPr marL="1055103" indent="-211021" defTabSz="892442">
              <a:defRPr sz="2200">
                <a:solidFill>
                  <a:schemeClr val="tx1"/>
                </a:solidFill>
                <a:latin typeface="Times New Roman" pitchFamily="18" charset="0"/>
              </a:defRPr>
            </a:lvl3pPr>
            <a:lvl4pPr marL="1477145" indent="-211021" defTabSz="892442">
              <a:defRPr sz="2200">
                <a:solidFill>
                  <a:schemeClr val="tx1"/>
                </a:solidFill>
                <a:latin typeface="Times New Roman" pitchFamily="18" charset="0"/>
              </a:defRPr>
            </a:lvl4pPr>
            <a:lvl5pPr marL="1899186" indent="-211021" defTabSz="892442">
              <a:defRPr sz="2200">
                <a:solidFill>
                  <a:schemeClr val="tx1"/>
                </a:solidFill>
                <a:latin typeface="Times New Roman" pitchFamily="18" charset="0"/>
              </a:defRPr>
            </a:lvl5pPr>
            <a:lvl6pPr marL="2321227" indent="-211021" defTabSz="892442" eaLnBrk="0" fontAlgn="base" hangingPunct="0">
              <a:spcBef>
                <a:spcPct val="0"/>
              </a:spcBef>
              <a:spcAft>
                <a:spcPct val="0"/>
              </a:spcAft>
              <a:defRPr sz="2200">
                <a:solidFill>
                  <a:schemeClr val="tx1"/>
                </a:solidFill>
                <a:latin typeface="Times New Roman" pitchFamily="18" charset="0"/>
              </a:defRPr>
            </a:lvl6pPr>
            <a:lvl7pPr marL="2743269" indent="-211021" defTabSz="892442" eaLnBrk="0" fontAlgn="base" hangingPunct="0">
              <a:spcBef>
                <a:spcPct val="0"/>
              </a:spcBef>
              <a:spcAft>
                <a:spcPct val="0"/>
              </a:spcAft>
              <a:defRPr sz="2200">
                <a:solidFill>
                  <a:schemeClr val="tx1"/>
                </a:solidFill>
                <a:latin typeface="Times New Roman" pitchFamily="18" charset="0"/>
              </a:defRPr>
            </a:lvl7pPr>
            <a:lvl8pPr marL="3165310" indent="-211021" defTabSz="892442" eaLnBrk="0" fontAlgn="base" hangingPunct="0">
              <a:spcBef>
                <a:spcPct val="0"/>
              </a:spcBef>
              <a:spcAft>
                <a:spcPct val="0"/>
              </a:spcAft>
              <a:defRPr sz="2200">
                <a:solidFill>
                  <a:schemeClr val="tx1"/>
                </a:solidFill>
                <a:latin typeface="Times New Roman" pitchFamily="18" charset="0"/>
              </a:defRPr>
            </a:lvl8pPr>
            <a:lvl9pPr marL="3587351" indent="-211021" defTabSz="892442" eaLnBrk="0" fontAlgn="base" hangingPunct="0">
              <a:spcBef>
                <a:spcPct val="0"/>
              </a:spcBef>
              <a:spcAft>
                <a:spcPct val="0"/>
              </a:spcAft>
              <a:defRPr sz="2200">
                <a:solidFill>
                  <a:schemeClr val="tx1"/>
                </a:solidFill>
                <a:latin typeface="Times New Roman" pitchFamily="18" charset="0"/>
              </a:defRPr>
            </a:lvl9pPr>
          </a:lstStyle>
          <a:p>
            <a:fld id="{7B22A9B4-EA13-4D9D-801C-C6E1A09A0D26}" type="slidenum">
              <a:rPr lang="pt-BR" altLang="pt-BR" sz="1200"/>
              <a:pPr/>
              <a:t>4</a:t>
            </a:fld>
            <a:endParaRPr lang="pt-BR" altLang="pt-BR" sz="1200"/>
          </a:p>
        </p:txBody>
      </p:sp>
      <p:sp>
        <p:nvSpPr>
          <p:cNvPr id="73731" name="Rectangle 2"/>
          <p:cNvSpPr>
            <a:spLocks noGrp="1" noRot="1" noChangeAspect="1"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a:xfrm>
            <a:off x="913991" y="4342939"/>
            <a:ext cx="5030018" cy="4116005"/>
          </a:xfrm>
          <a:noFill/>
        </p:spPr>
        <p:txBody>
          <a:bodyPr/>
          <a:lstStyle/>
          <a:p>
            <a:endParaRPr lang="pt-BR" alt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lvl1pPr defTabSz="892442">
              <a:defRPr sz="2200">
                <a:solidFill>
                  <a:schemeClr val="tx1"/>
                </a:solidFill>
                <a:latin typeface="Times New Roman" pitchFamily="18" charset="0"/>
              </a:defRPr>
            </a:lvl1pPr>
            <a:lvl2pPr marL="685817" indent="-263776" defTabSz="892442">
              <a:defRPr sz="2200">
                <a:solidFill>
                  <a:schemeClr val="tx1"/>
                </a:solidFill>
                <a:latin typeface="Times New Roman" pitchFamily="18" charset="0"/>
              </a:defRPr>
            </a:lvl2pPr>
            <a:lvl3pPr marL="1055103" indent="-211021" defTabSz="892442">
              <a:defRPr sz="2200">
                <a:solidFill>
                  <a:schemeClr val="tx1"/>
                </a:solidFill>
                <a:latin typeface="Times New Roman" pitchFamily="18" charset="0"/>
              </a:defRPr>
            </a:lvl3pPr>
            <a:lvl4pPr marL="1477145" indent="-211021" defTabSz="892442">
              <a:defRPr sz="2200">
                <a:solidFill>
                  <a:schemeClr val="tx1"/>
                </a:solidFill>
                <a:latin typeface="Times New Roman" pitchFamily="18" charset="0"/>
              </a:defRPr>
            </a:lvl4pPr>
            <a:lvl5pPr marL="1899186" indent="-211021" defTabSz="892442">
              <a:defRPr sz="2200">
                <a:solidFill>
                  <a:schemeClr val="tx1"/>
                </a:solidFill>
                <a:latin typeface="Times New Roman" pitchFamily="18" charset="0"/>
              </a:defRPr>
            </a:lvl5pPr>
            <a:lvl6pPr marL="2321227" indent="-211021" defTabSz="892442" eaLnBrk="0" fontAlgn="base" hangingPunct="0">
              <a:spcBef>
                <a:spcPct val="0"/>
              </a:spcBef>
              <a:spcAft>
                <a:spcPct val="0"/>
              </a:spcAft>
              <a:defRPr sz="2200">
                <a:solidFill>
                  <a:schemeClr val="tx1"/>
                </a:solidFill>
                <a:latin typeface="Times New Roman" pitchFamily="18" charset="0"/>
              </a:defRPr>
            </a:lvl6pPr>
            <a:lvl7pPr marL="2743269" indent="-211021" defTabSz="892442" eaLnBrk="0" fontAlgn="base" hangingPunct="0">
              <a:spcBef>
                <a:spcPct val="0"/>
              </a:spcBef>
              <a:spcAft>
                <a:spcPct val="0"/>
              </a:spcAft>
              <a:defRPr sz="2200">
                <a:solidFill>
                  <a:schemeClr val="tx1"/>
                </a:solidFill>
                <a:latin typeface="Times New Roman" pitchFamily="18" charset="0"/>
              </a:defRPr>
            </a:lvl7pPr>
            <a:lvl8pPr marL="3165310" indent="-211021" defTabSz="892442" eaLnBrk="0" fontAlgn="base" hangingPunct="0">
              <a:spcBef>
                <a:spcPct val="0"/>
              </a:spcBef>
              <a:spcAft>
                <a:spcPct val="0"/>
              </a:spcAft>
              <a:defRPr sz="2200">
                <a:solidFill>
                  <a:schemeClr val="tx1"/>
                </a:solidFill>
                <a:latin typeface="Times New Roman" pitchFamily="18" charset="0"/>
              </a:defRPr>
            </a:lvl8pPr>
            <a:lvl9pPr marL="3587351" indent="-211021" defTabSz="892442" eaLnBrk="0" fontAlgn="base" hangingPunct="0">
              <a:spcBef>
                <a:spcPct val="0"/>
              </a:spcBef>
              <a:spcAft>
                <a:spcPct val="0"/>
              </a:spcAft>
              <a:defRPr sz="2200">
                <a:solidFill>
                  <a:schemeClr val="tx1"/>
                </a:solidFill>
                <a:latin typeface="Times New Roman" pitchFamily="18" charset="0"/>
              </a:defRPr>
            </a:lvl9pPr>
          </a:lstStyle>
          <a:p>
            <a:fld id="{7B22A9B4-EA13-4D9D-801C-C6E1A09A0D26}" type="slidenum">
              <a:rPr lang="pt-BR" altLang="pt-BR" sz="1200"/>
              <a:pPr/>
              <a:t>20</a:t>
            </a:fld>
            <a:endParaRPr lang="pt-BR" altLang="pt-BR" sz="1200"/>
          </a:p>
        </p:txBody>
      </p:sp>
      <p:sp>
        <p:nvSpPr>
          <p:cNvPr id="73731" name="Rectangle 2"/>
          <p:cNvSpPr>
            <a:spLocks noGrp="1" noRot="1" noChangeAspect="1" noChangeArrowheads="1" noTextEdit="1"/>
          </p:cNvSpPr>
          <p:nvPr>
            <p:ph type="sldImg"/>
          </p:nvPr>
        </p:nvSpPr>
        <p:spPr>
          <a:xfrm>
            <a:off x="1150938" y="692150"/>
            <a:ext cx="4556125" cy="3416300"/>
          </a:xfrm>
          <a:ln/>
        </p:spPr>
      </p:sp>
      <p:sp>
        <p:nvSpPr>
          <p:cNvPr id="73732" name="Rectangle 3"/>
          <p:cNvSpPr>
            <a:spLocks noGrp="1" noChangeArrowheads="1"/>
          </p:cNvSpPr>
          <p:nvPr>
            <p:ph type="body" idx="1"/>
          </p:nvPr>
        </p:nvSpPr>
        <p:spPr>
          <a:xfrm>
            <a:off x="913991" y="4342939"/>
            <a:ext cx="5030018" cy="4116005"/>
          </a:xfrm>
          <a:noFill/>
        </p:spPr>
        <p:txBody>
          <a:bodyPr/>
          <a:lstStyle/>
          <a:p>
            <a:endParaRPr lang="pt-BR" altLang="pt-BR"/>
          </a:p>
        </p:txBody>
      </p:sp>
    </p:spTree>
    <p:extLst>
      <p:ext uri="{BB962C8B-B14F-4D97-AF65-F5344CB8AC3E}">
        <p14:creationId xmlns:p14="http://schemas.microsoft.com/office/powerpoint/2010/main" val="2974793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Espaço Reservado para Imagem de Slide 1"/>
          <p:cNvSpPr>
            <a:spLocks noGrp="1" noRot="1" noChangeAspect="1" noTextEdit="1"/>
          </p:cNvSpPr>
          <p:nvPr>
            <p:ph type="sldImg"/>
          </p:nvPr>
        </p:nvSpPr>
        <p:spPr>
          <a:ln/>
        </p:spPr>
      </p:sp>
      <p:sp>
        <p:nvSpPr>
          <p:cNvPr id="78851" name="Espaço Reservado para Anotações 2"/>
          <p:cNvSpPr>
            <a:spLocks noGrp="1"/>
          </p:cNvSpPr>
          <p:nvPr>
            <p:ph type="body" idx="1"/>
          </p:nvPr>
        </p:nvSpPr>
        <p:spPr>
          <a:noFill/>
        </p:spPr>
        <p:txBody>
          <a:bodyPr/>
          <a:lstStyle/>
          <a:p>
            <a:endParaRPr lang="pt-BR" altLang="pt-BR"/>
          </a:p>
        </p:txBody>
      </p:sp>
      <p:sp>
        <p:nvSpPr>
          <p:cNvPr id="78852" name="Espaço Reservado para Número de Slide 3"/>
          <p:cNvSpPr>
            <a:spLocks noGrp="1"/>
          </p:cNvSpPr>
          <p:nvPr>
            <p:ph type="sldNum" sz="quarter" idx="5"/>
          </p:nvPr>
        </p:nvSpPr>
        <p:spPr>
          <a:noFill/>
        </p:spPr>
        <p:txBody>
          <a:bodyPr/>
          <a:lstStyle>
            <a:lvl1pPr defTabSz="892442">
              <a:defRPr sz="2200">
                <a:solidFill>
                  <a:schemeClr val="tx1"/>
                </a:solidFill>
                <a:latin typeface="Times New Roman" pitchFamily="18" charset="0"/>
              </a:defRPr>
            </a:lvl1pPr>
            <a:lvl2pPr marL="685817" indent="-263776" defTabSz="892442">
              <a:defRPr sz="2200">
                <a:solidFill>
                  <a:schemeClr val="tx1"/>
                </a:solidFill>
                <a:latin typeface="Times New Roman" pitchFamily="18" charset="0"/>
              </a:defRPr>
            </a:lvl2pPr>
            <a:lvl3pPr marL="1055103" indent="-211021" defTabSz="892442">
              <a:defRPr sz="2200">
                <a:solidFill>
                  <a:schemeClr val="tx1"/>
                </a:solidFill>
                <a:latin typeface="Times New Roman" pitchFamily="18" charset="0"/>
              </a:defRPr>
            </a:lvl3pPr>
            <a:lvl4pPr marL="1477145" indent="-211021" defTabSz="892442">
              <a:defRPr sz="2200">
                <a:solidFill>
                  <a:schemeClr val="tx1"/>
                </a:solidFill>
                <a:latin typeface="Times New Roman" pitchFamily="18" charset="0"/>
              </a:defRPr>
            </a:lvl4pPr>
            <a:lvl5pPr marL="1899186" indent="-211021" defTabSz="892442">
              <a:defRPr sz="2200">
                <a:solidFill>
                  <a:schemeClr val="tx1"/>
                </a:solidFill>
                <a:latin typeface="Times New Roman" pitchFamily="18" charset="0"/>
              </a:defRPr>
            </a:lvl5pPr>
            <a:lvl6pPr marL="2321227" indent="-211021" defTabSz="892442" eaLnBrk="0" fontAlgn="base" hangingPunct="0">
              <a:spcBef>
                <a:spcPct val="0"/>
              </a:spcBef>
              <a:spcAft>
                <a:spcPct val="0"/>
              </a:spcAft>
              <a:defRPr sz="2200">
                <a:solidFill>
                  <a:schemeClr val="tx1"/>
                </a:solidFill>
                <a:latin typeface="Times New Roman" pitchFamily="18" charset="0"/>
              </a:defRPr>
            </a:lvl6pPr>
            <a:lvl7pPr marL="2743269" indent="-211021" defTabSz="892442" eaLnBrk="0" fontAlgn="base" hangingPunct="0">
              <a:spcBef>
                <a:spcPct val="0"/>
              </a:spcBef>
              <a:spcAft>
                <a:spcPct val="0"/>
              </a:spcAft>
              <a:defRPr sz="2200">
                <a:solidFill>
                  <a:schemeClr val="tx1"/>
                </a:solidFill>
                <a:latin typeface="Times New Roman" pitchFamily="18" charset="0"/>
              </a:defRPr>
            </a:lvl7pPr>
            <a:lvl8pPr marL="3165310" indent="-211021" defTabSz="892442" eaLnBrk="0" fontAlgn="base" hangingPunct="0">
              <a:spcBef>
                <a:spcPct val="0"/>
              </a:spcBef>
              <a:spcAft>
                <a:spcPct val="0"/>
              </a:spcAft>
              <a:defRPr sz="2200">
                <a:solidFill>
                  <a:schemeClr val="tx1"/>
                </a:solidFill>
                <a:latin typeface="Times New Roman" pitchFamily="18" charset="0"/>
              </a:defRPr>
            </a:lvl8pPr>
            <a:lvl9pPr marL="3587351" indent="-211021" defTabSz="892442" eaLnBrk="0" fontAlgn="base" hangingPunct="0">
              <a:spcBef>
                <a:spcPct val="0"/>
              </a:spcBef>
              <a:spcAft>
                <a:spcPct val="0"/>
              </a:spcAft>
              <a:defRPr sz="2200">
                <a:solidFill>
                  <a:schemeClr val="tx1"/>
                </a:solidFill>
                <a:latin typeface="Times New Roman" pitchFamily="18" charset="0"/>
              </a:defRPr>
            </a:lvl9pPr>
          </a:lstStyle>
          <a:p>
            <a:fld id="{55C354AC-C8DA-4F04-A3CF-24F2369A549A}" type="slidenum">
              <a:rPr lang="pt-BR" altLang="pt-BR" sz="1200"/>
              <a:pPr/>
              <a:t>21</a:t>
            </a:fld>
            <a:endParaRPr lang="pt-BR" altLang="pt-BR" sz="1200"/>
          </a:p>
        </p:txBody>
      </p:sp>
    </p:spTree>
    <p:extLst>
      <p:ext uri="{BB962C8B-B14F-4D97-AF65-F5344CB8AC3E}">
        <p14:creationId xmlns:p14="http://schemas.microsoft.com/office/powerpoint/2010/main" val="37808611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72F4A-787B-F6F0-97C7-AB52B6C6A4FD}"/>
            </a:ext>
          </a:extLst>
        </p:cNvPr>
        <p:cNvGrpSpPr/>
        <p:nvPr/>
      </p:nvGrpSpPr>
      <p:grpSpPr>
        <a:xfrm>
          <a:off x="0" y="0"/>
          <a:ext cx="0" cy="0"/>
          <a:chOff x="0" y="0"/>
          <a:chExt cx="0" cy="0"/>
        </a:xfrm>
      </p:grpSpPr>
      <p:sp>
        <p:nvSpPr>
          <p:cNvPr id="73730" name="Rectangle 7">
            <a:extLst>
              <a:ext uri="{FF2B5EF4-FFF2-40B4-BE49-F238E27FC236}">
                <a16:creationId xmlns:a16="http://schemas.microsoft.com/office/drawing/2014/main" id="{91483C0E-5AD7-CE26-155B-B135BCA76BA2}"/>
              </a:ext>
            </a:extLst>
          </p:cNvPr>
          <p:cNvSpPr>
            <a:spLocks noGrp="1" noChangeArrowheads="1"/>
          </p:cNvSpPr>
          <p:nvPr>
            <p:ph type="sldNum" sz="quarter" idx="5"/>
          </p:nvPr>
        </p:nvSpPr>
        <p:spPr>
          <a:noFill/>
        </p:spPr>
        <p:txBody>
          <a:bodyPr/>
          <a:lstStyle>
            <a:lvl1pPr defTabSz="892442">
              <a:defRPr sz="2200">
                <a:solidFill>
                  <a:schemeClr val="tx1"/>
                </a:solidFill>
                <a:latin typeface="Times New Roman" pitchFamily="18" charset="0"/>
              </a:defRPr>
            </a:lvl1pPr>
            <a:lvl2pPr marL="685817" indent="-263776" defTabSz="892442">
              <a:defRPr sz="2200">
                <a:solidFill>
                  <a:schemeClr val="tx1"/>
                </a:solidFill>
                <a:latin typeface="Times New Roman" pitchFamily="18" charset="0"/>
              </a:defRPr>
            </a:lvl2pPr>
            <a:lvl3pPr marL="1055103" indent="-211021" defTabSz="892442">
              <a:defRPr sz="2200">
                <a:solidFill>
                  <a:schemeClr val="tx1"/>
                </a:solidFill>
                <a:latin typeface="Times New Roman" pitchFamily="18" charset="0"/>
              </a:defRPr>
            </a:lvl3pPr>
            <a:lvl4pPr marL="1477145" indent="-211021" defTabSz="892442">
              <a:defRPr sz="2200">
                <a:solidFill>
                  <a:schemeClr val="tx1"/>
                </a:solidFill>
                <a:latin typeface="Times New Roman" pitchFamily="18" charset="0"/>
              </a:defRPr>
            </a:lvl4pPr>
            <a:lvl5pPr marL="1899186" indent="-211021" defTabSz="892442">
              <a:defRPr sz="2200">
                <a:solidFill>
                  <a:schemeClr val="tx1"/>
                </a:solidFill>
                <a:latin typeface="Times New Roman" pitchFamily="18" charset="0"/>
              </a:defRPr>
            </a:lvl5pPr>
            <a:lvl6pPr marL="2321227" indent="-211021" defTabSz="892442" eaLnBrk="0" fontAlgn="base" hangingPunct="0">
              <a:spcBef>
                <a:spcPct val="0"/>
              </a:spcBef>
              <a:spcAft>
                <a:spcPct val="0"/>
              </a:spcAft>
              <a:defRPr sz="2200">
                <a:solidFill>
                  <a:schemeClr val="tx1"/>
                </a:solidFill>
                <a:latin typeface="Times New Roman" pitchFamily="18" charset="0"/>
              </a:defRPr>
            </a:lvl6pPr>
            <a:lvl7pPr marL="2743269" indent="-211021" defTabSz="892442" eaLnBrk="0" fontAlgn="base" hangingPunct="0">
              <a:spcBef>
                <a:spcPct val="0"/>
              </a:spcBef>
              <a:spcAft>
                <a:spcPct val="0"/>
              </a:spcAft>
              <a:defRPr sz="2200">
                <a:solidFill>
                  <a:schemeClr val="tx1"/>
                </a:solidFill>
                <a:latin typeface="Times New Roman" pitchFamily="18" charset="0"/>
              </a:defRPr>
            </a:lvl7pPr>
            <a:lvl8pPr marL="3165310" indent="-211021" defTabSz="892442" eaLnBrk="0" fontAlgn="base" hangingPunct="0">
              <a:spcBef>
                <a:spcPct val="0"/>
              </a:spcBef>
              <a:spcAft>
                <a:spcPct val="0"/>
              </a:spcAft>
              <a:defRPr sz="2200">
                <a:solidFill>
                  <a:schemeClr val="tx1"/>
                </a:solidFill>
                <a:latin typeface="Times New Roman" pitchFamily="18" charset="0"/>
              </a:defRPr>
            </a:lvl8pPr>
            <a:lvl9pPr marL="3587351" indent="-211021" defTabSz="892442" eaLnBrk="0" fontAlgn="base" hangingPunct="0">
              <a:spcBef>
                <a:spcPct val="0"/>
              </a:spcBef>
              <a:spcAft>
                <a:spcPct val="0"/>
              </a:spcAft>
              <a:defRPr sz="2200">
                <a:solidFill>
                  <a:schemeClr val="tx1"/>
                </a:solidFill>
                <a:latin typeface="Times New Roman" pitchFamily="18" charset="0"/>
              </a:defRPr>
            </a:lvl9pPr>
          </a:lstStyle>
          <a:p>
            <a:fld id="{7B22A9B4-EA13-4D9D-801C-C6E1A09A0D26}" type="slidenum">
              <a:rPr lang="pt-BR" altLang="pt-BR" sz="1200"/>
              <a:pPr/>
              <a:t>29</a:t>
            </a:fld>
            <a:endParaRPr lang="pt-BR" altLang="pt-BR" sz="1200"/>
          </a:p>
        </p:txBody>
      </p:sp>
      <p:sp>
        <p:nvSpPr>
          <p:cNvPr id="73731" name="Rectangle 2">
            <a:extLst>
              <a:ext uri="{FF2B5EF4-FFF2-40B4-BE49-F238E27FC236}">
                <a16:creationId xmlns:a16="http://schemas.microsoft.com/office/drawing/2014/main" id="{1D9643A7-5250-A14F-9FDD-2A2892AF6D39}"/>
              </a:ext>
            </a:extLst>
          </p:cNvPr>
          <p:cNvSpPr>
            <a:spLocks noGrp="1" noRot="1" noChangeAspect="1" noChangeArrowheads="1" noTextEdit="1"/>
          </p:cNvSpPr>
          <p:nvPr>
            <p:ph type="sldImg"/>
          </p:nvPr>
        </p:nvSpPr>
        <p:spPr>
          <a:xfrm>
            <a:off x="1150938" y="692150"/>
            <a:ext cx="4556125" cy="3416300"/>
          </a:xfrm>
          <a:ln/>
        </p:spPr>
      </p:sp>
      <p:sp>
        <p:nvSpPr>
          <p:cNvPr id="73732" name="Rectangle 3">
            <a:extLst>
              <a:ext uri="{FF2B5EF4-FFF2-40B4-BE49-F238E27FC236}">
                <a16:creationId xmlns:a16="http://schemas.microsoft.com/office/drawing/2014/main" id="{379AF05B-7214-0C09-D885-36CE724A768C}"/>
              </a:ext>
            </a:extLst>
          </p:cNvPr>
          <p:cNvSpPr>
            <a:spLocks noGrp="1" noChangeArrowheads="1"/>
          </p:cNvSpPr>
          <p:nvPr>
            <p:ph type="body" idx="1"/>
          </p:nvPr>
        </p:nvSpPr>
        <p:spPr>
          <a:xfrm>
            <a:off x="913991" y="4342939"/>
            <a:ext cx="5030018" cy="4116005"/>
          </a:xfrm>
          <a:noFill/>
        </p:spPr>
        <p:txBody>
          <a:bodyPr/>
          <a:lstStyle/>
          <a:p>
            <a:endParaRPr lang="pt-BR" altLang="pt-BR"/>
          </a:p>
        </p:txBody>
      </p:sp>
    </p:spTree>
    <p:extLst>
      <p:ext uri="{BB962C8B-B14F-4D97-AF65-F5344CB8AC3E}">
        <p14:creationId xmlns:p14="http://schemas.microsoft.com/office/powerpoint/2010/main" val="3751770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5C7D6E4F-98CC-F176-4688-8DC772EF4074}"/>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defTabSz="966788">
              <a:defRPr sz="2400">
                <a:solidFill>
                  <a:schemeClr val="tx1"/>
                </a:solidFill>
                <a:latin typeface="Times New Roman" panose="02020603050405020304" pitchFamily="18" charset="0"/>
              </a:defRPr>
            </a:lvl1pPr>
            <a:lvl2pPr marL="742950" indent="-285750" defTabSz="966788">
              <a:defRPr sz="2400">
                <a:solidFill>
                  <a:schemeClr val="tx1"/>
                </a:solidFill>
                <a:latin typeface="Times New Roman" panose="02020603050405020304" pitchFamily="18" charset="0"/>
              </a:defRPr>
            </a:lvl2pPr>
            <a:lvl3pPr marL="1143000" indent="-228600" defTabSz="966788">
              <a:defRPr sz="2400">
                <a:solidFill>
                  <a:schemeClr val="tx1"/>
                </a:solidFill>
                <a:latin typeface="Times New Roman" panose="02020603050405020304" pitchFamily="18" charset="0"/>
              </a:defRPr>
            </a:lvl3pPr>
            <a:lvl4pPr marL="1600200" indent="-228600" defTabSz="966788">
              <a:defRPr sz="2400">
                <a:solidFill>
                  <a:schemeClr val="tx1"/>
                </a:solidFill>
                <a:latin typeface="Times New Roman" panose="02020603050405020304" pitchFamily="18" charset="0"/>
              </a:defRPr>
            </a:lvl4pPr>
            <a:lvl5pPr marL="2057400" indent="-228600" defTabSz="966788">
              <a:defRPr sz="2400">
                <a:solidFill>
                  <a:schemeClr val="tx1"/>
                </a:solidFill>
                <a:latin typeface="Times New Roman" panose="02020603050405020304" pitchFamily="18" charset="0"/>
              </a:defRPr>
            </a:lvl5pPr>
            <a:lvl6pPr marL="2514600" indent="-228600" defTabSz="966788"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66788"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66788"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66788" eaLnBrk="0" fontAlgn="base" hangingPunct="0">
              <a:spcBef>
                <a:spcPct val="0"/>
              </a:spcBef>
              <a:spcAft>
                <a:spcPct val="0"/>
              </a:spcAft>
              <a:defRPr sz="2400">
                <a:solidFill>
                  <a:schemeClr val="tx1"/>
                </a:solidFill>
                <a:latin typeface="Times New Roman" panose="02020603050405020304" pitchFamily="18" charset="0"/>
              </a:defRPr>
            </a:lvl9pPr>
          </a:lstStyle>
          <a:p>
            <a:fld id="{1124A576-5B14-4BE9-8868-29356FF294EF}" type="slidenum">
              <a:rPr lang="pt-BR" altLang="pt-BR" sz="1300" smtClean="0"/>
              <a:pPr/>
              <a:t>33</a:t>
            </a:fld>
            <a:endParaRPr lang="pt-BR" altLang="pt-BR" sz="1300"/>
          </a:p>
        </p:txBody>
      </p:sp>
      <p:sp>
        <p:nvSpPr>
          <p:cNvPr id="98307" name="Rectangle 2">
            <a:extLst>
              <a:ext uri="{FF2B5EF4-FFF2-40B4-BE49-F238E27FC236}">
                <a16:creationId xmlns:a16="http://schemas.microsoft.com/office/drawing/2014/main" id="{F719A706-7A74-B8D9-F410-7C94EDF80556}"/>
              </a:ext>
            </a:extLst>
          </p:cNvPr>
          <p:cNvSpPr>
            <a:spLocks noGrp="1" noRot="1" noChangeAspect="1" noChangeArrowheads="1" noTextEdit="1"/>
          </p:cNvSpPr>
          <p:nvPr>
            <p:ph type="sldImg"/>
          </p:nvPr>
        </p:nvSpPr>
        <p:spPr>
          <a:xfrm>
            <a:off x="1000125" y="774700"/>
            <a:ext cx="5099050" cy="3824288"/>
          </a:xfrm>
          <a:ln/>
        </p:spPr>
      </p:sp>
      <p:sp>
        <p:nvSpPr>
          <p:cNvPr id="98308" name="Rectangle 3">
            <a:extLst>
              <a:ext uri="{FF2B5EF4-FFF2-40B4-BE49-F238E27FC236}">
                <a16:creationId xmlns:a16="http://schemas.microsoft.com/office/drawing/2014/main" id="{0D1AB2F9-773E-4A01-39FF-9AA968D1E20F}"/>
              </a:ext>
            </a:extLst>
          </p:cNvPr>
          <p:cNvSpPr>
            <a:spLocks noGrp="1" noChangeArrowheads="1"/>
          </p:cNvSpPr>
          <p:nvPr>
            <p:ph type="body" idx="1"/>
          </p:nvPr>
        </p:nvSpPr>
        <p:spPr>
          <a:xfrm>
            <a:off x="946150" y="4860925"/>
            <a:ext cx="5207000" cy="4606925"/>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pt-BR" altLang="pt-B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a:prstGeom prst="rect">
            <a:avLst/>
          </a:prstGeom>
        </p:spPr>
        <p:txBody>
          <a:bodyPr/>
          <a:lstStyle/>
          <a:p>
            <a:r>
              <a:rPr lang="pt-BR"/>
              <a:t>Clique para editar o título mestre</a:t>
            </a:r>
          </a:p>
        </p:txBody>
      </p:sp>
      <p:sp>
        <p:nvSpPr>
          <p:cNvPr id="3" name="Subtítulo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24187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título mestre</a:t>
            </a:r>
          </a:p>
        </p:txBody>
      </p:sp>
      <p:sp>
        <p:nvSpPr>
          <p:cNvPr id="3" name="Espaço Reservado para Texto Vertical 2"/>
          <p:cNvSpPr>
            <a:spLocks noGrp="1"/>
          </p:cNvSpPr>
          <p:nvPr>
            <p:ph type="body" orient="vert" idx="1"/>
          </p:nvPr>
        </p:nvSpPr>
        <p:spPr>
          <a:xfrm>
            <a:off x="457200" y="1600200"/>
            <a:ext cx="8229600" cy="4525963"/>
          </a:xfrm>
          <a:prstGeom prst="rect">
            <a:avLst/>
          </a:prstGeo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31784496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a:prstGeom prst="rect">
            <a:avLst/>
          </a:prstGeo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457200" y="274638"/>
            <a:ext cx="6019800" cy="5851525"/>
          </a:xfrm>
          <a:prstGeom prst="rect">
            <a:avLst/>
          </a:prstGeo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1678003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údo">
    <p:spTree>
      <p:nvGrpSpPr>
        <p:cNvPr id="1" name=""/>
        <p:cNvGrpSpPr/>
        <p:nvPr/>
      </p:nvGrpSpPr>
      <p:grpSpPr>
        <a:xfrm>
          <a:off x="0" y="0"/>
          <a:ext cx="0" cy="0"/>
          <a:chOff x="0" y="0"/>
          <a:chExt cx="0" cy="0"/>
        </a:xfrm>
      </p:grpSpPr>
      <p:sp>
        <p:nvSpPr>
          <p:cNvPr id="2" name="Espaço Reservado para Conteúdo 1"/>
          <p:cNvSpPr>
            <a:spLocks noGrp="1"/>
          </p:cNvSpPr>
          <p:nvPr>
            <p:ph/>
          </p:nvPr>
        </p:nvSpPr>
        <p:spPr>
          <a:xfrm>
            <a:off x="685800" y="609600"/>
            <a:ext cx="7772400" cy="5486400"/>
          </a:xfrm>
          <a:prstGeom prst="rect">
            <a:avLst/>
          </a:prstGeo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3" name="Rectangle 4"/>
          <p:cNvSpPr>
            <a:spLocks noGrp="1" noChangeArrowheads="1"/>
          </p:cNvSpPr>
          <p:nvPr>
            <p:ph type="dt" sz="half" idx="10"/>
          </p:nvPr>
        </p:nvSpPr>
        <p:spPr>
          <a:xfrm>
            <a:off x="685800" y="6248400"/>
            <a:ext cx="1905000" cy="457200"/>
          </a:xfrm>
          <a:prstGeom prst="rect">
            <a:avLst/>
          </a:prstGeom>
        </p:spPr>
        <p:txBody>
          <a:bodyPr/>
          <a:lstStyle>
            <a:lvl1pPr>
              <a:defRPr/>
            </a:lvl1pPr>
          </a:lstStyle>
          <a:p>
            <a:pPr>
              <a:defRPr/>
            </a:pPr>
            <a:endParaRPr lang="pt-BR"/>
          </a:p>
        </p:txBody>
      </p:sp>
      <p:sp>
        <p:nvSpPr>
          <p:cNvPr id="4" name="Rectangle 5"/>
          <p:cNvSpPr>
            <a:spLocks noGrp="1" noChangeArrowheads="1"/>
          </p:cNvSpPr>
          <p:nvPr>
            <p:ph type="ftr" sz="quarter" idx="11"/>
          </p:nvPr>
        </p:nvSpPr>
        <p:spPr>
          <a:xfrm>
            <a:off x="3124200" y="6248400"/>
            <a:ext cx="2895600" cy="457200"/>
          </a:xfrm>
          <a:prstGeom prst="rect">
            <a:avLst/>
          </a:prstGeom>
        </p:spPr>
        <p:txBody>
          <a:bodyPr/>
          <a:lstStyle>
            <a:lvl1pPr>
              <a:defRPr/>
            </a:lvl1pPr>
          </a:lstStyle>
          <a:p>
            <a:pPr>
              <a:defRPr/>
            </a:pPr>
            <a:endParaRPr lang="pt-BR"/>
          </a:p>
        </p:txBody>
      </p:sp>
      <p:sp>
        <p:nvSpPr>
          <p:cNvPr id="5" name="Rectangle 6"/>
          <p:cNvSpPr>
            <a:spLocks noGrp="1" noChangeArrowheads="1"/>
          </p:cNvSpPr>
          <p:nvPr>
            <p:ph type="sldNum" sz="quarter" idx="12"/>
          </p:nvPr>
        </p:nvSpPr>
        <p:spPr>
          <a:xfrm>
            <a:off x="6553200" y="6248400"/>
            <a:ext cx="1905000" cy="457200"/>
          </a:xfrm>
          <a:prstGeom prst="rect">
            <a:avLst/>
          </a:prstGeom>
        </p:spPr>
        <p:txBody>
          <a:bodyPr/>
          <a:lstStyle>
            <a:lvl1pPr>
              <a:defRPr/>
            </a:lvl1pPr>
          </a:lstStyle>
          <a:p>
            <a:pPr>
              <a:defRPr/>
            </a:pPr>
            <a:fld id="{FB9BAA9B-BD8B-47B1-B50F-9B043A5E6E7E}" type="slidenum">
              <a:rPr lang="pt-BR"/>
              <a:pPr>
                <a:defRPr/>
              </a:pPr>
              <a:t>‹nº›</a:t>
            </a:fld>
            <a:endParaRPr lang="pt-BR"/>
          </a:p>
        </p:txBody>
      </p:sp>
    </p:spTree>
    <p:extLst>
      <p:ext uri="{BB962C8B-B14F-4D97-AF65-F5344CB8AC3E}">
        <p14:creationId xmlns:p14="http://schemas.microsoft.com/office/powerpoint/2010/main" val="2057858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título mestre</a:t>
            </a:r>
          </a:p>
        </p:txBody>
      </p:sp>
      <p:sp>
        <p:nvSpPr>
          <p:cNvPr id="3" name="Espaço Reservado para Conteúdo 2"/>
          <p:cNvSpPr>
            <a:spLocks noGrp="1"/>
          </p:cNvSpPr>
          <p:nvPr>
            <p:ph idx="1"/>
          </p:nvPr>
        </p:nvSpPr>
        <p:spPr>
          <a:xfrm>
            <a:off x="457200" y="1600200"/>
            <a:ext cx="8229600" cy="4525963"/>
          </a:xfrm>
          <a:prstGeom prst="rect">
            <a:avLst/>
          </a:prstGeo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3382847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pt-BR"/>
              <a:t>Clique para editar o título mestre</a:t>
            </a:r>
          </a:p>
        </p:txBody>
      </p:sp>
      <p:sp>
        <p:nvSpPr>
          <p:cNvPr id="3" name="Espaço Reservado para Texto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5" name="Espaço Reservado para Rodapé 4"/>
          <p:cNvSpPr>
            <a:spLocks noGrp="1"/>
          </p:cNvSpPr>
          <p:nvPr>
            <p:ph type="ftr" sz="quarter" idx="11"/>
          </p:nvPr>
        </p:nvSpPr>
        <p:spPr>
          <a:xfrm>
            <a:off x="3124200" y="6356350"/>
            <a:ext cx="2895600" cy="365125"/>
          </a:xfrm>
          <a:prstGeom prst="rect">
            <a:avLst/>
          </a:prstGeom>
        </p:spPr>
        <p:txBody>
          <a:bodyPr/>
          <a:lstStyle/>
          <a:p>
            <a:endParaRPr lang="pt-BR"/>
          </a:p>
        </p:txBody>
      </p:sp>
      <p:sp>
        <p:nvSpPr>
          <p:cNvPr id="6" name="Espaço Reservado para Número de Slide 5"/>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1427330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título mestre</a:t>
            </a:r>
          </a:p>
        </p:txBody>
      </p:sp>
      <p:sp>
        <p:nvSpPr>
          <p:cNvPr id="3" name="Espaço Reservado para Conteúdo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224204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lvl1pPr>
              <a:defRPr/>
            </a:lvl1pPr>
          </a:lstStyle>
          <a:p>
            <a:r>
              <a:rPr lang="pt-BR"/>
              <a:t>Clique para editar o título mestre</a:t>
            </a:r>
          </a:p>
        </p:txBody>
      </p:sp>
      <p:sp>
        <p:nvSpPr>
          <p:cNvPr id="3" name="Espaço Reservado para Texto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8" name="Espaço Reservado para Rodapé 7"/>
          <p:cNvSpPr>
            <a:spLocks noGrp="1"/>
          </p:cNvSpPr>
          <p:nvPr>
            <p:ph type="ftr" sz="quarter" idx="11"/>
          </p:nvPr>
        </p:nvSpPr>
        <p:spPr>
          <a:xfrm>
            <a:off x="3124200" y="6356350"/>
            <a:ext cx="2895600" cy="365125"/>
          </a:xfrm>
          <a:prstGeom prst="rect">
            <a:avLst/>
          </a:prstGeom>
        </p:spPr>
        <p:txBody>
          <a:bodyPr/>
          <a:lstStyle/>
          <a:p>
            <a:endParaRPr lang="pt-BR"/>
          </a:p>
        </p:txBody>
      </p:sp>
      <p:sp>
        <p:nvSpPr>
          <p:cNvPr id="9" name="Espaço Reservado para Número de Slide 8"/>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3192355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4638"/>
            <a:ext cx="8229600" cy="1143000"/>
          </a:xfrm>
          <a:prstGeom prst="rect">
            <a:avLst/>
          </a:prstGeom>
        </p:spPr>
        <p:txBody>
          <a:bodyPr/>
          <a:lstStyle/>
          <a:p>
            <a:r>
              <a:rPr lang="pt-BR"/>
              <a:t>Clique para editar o título mestre</a:t>
            </a:r>
          </a:p>
        </p:txBody>
      </p:sp>
      <p:sp>
        <p:nvSpPr>
          <p:cNvPr id="3" name="Espaço Reservado para Data 2"/>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4" name="Espaço Reservado para Rodapé 3"/>
          <p:cNvSpPr>
            <a:spLocks noGrp="1"/>
          </p:cNvSpPr>
          <p:nvPr>
            <p:ph type="ftr" sz="quarter" idx="11"/>
          </p:nvPr>
        </p:nvSpPr>
        <p:spPr>
          <a:xfrm>
            <a:off x="3124200" y="6356350"/>
            <a:ext cx="2895600" cy="365125"/>
          </a:xfrm>
          <a:prstGeom prst="rect">
            <a:avLst/>
          </a:prstGeom>
        </p:spPr>
        <p:txBody>
          <a:bodyPr/>
          <a:lstStyle/>
          <a:p>
            <a:endParaRPr lang="pt-BR"/>
          </a:p>
        </p:txBody>
      </p:sp>
      <p:sp>
        <p:nvSpPr>
          <p:cNvPr id="5" name="Espaço Reservado para Número de Slide 4"/>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632852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3" name="Espaço Reservado para Rodapé 2"/>
          <p:cNvSpPr>
            <a:spLocks noGrp="1"/>
          </p:cNvSpPr>
          <p:nvPr>
            <p:ph type="ftr" sz="quarter" idx="11"/>
          </p:nvPr>
        </p:nvSpPr>
        <p:spPr>
          <a:xfrm>
            <a:off x="3124200" y="6356350"/>
            <a:ext cx="2895600" cy="365125"/>
          </a:xfrm>
          <a:prstGeom prst="rect">
            <a:avLst/>
          </a:prstGeom>
        </p:spPr>
        <p:txBody>
          <a:bodyPr/>
          <a:lstStyle/>
          <a:p>
            <a:endParaRPr lang="pt-BR"/>
          </a:p>
        </p:txBody>
      </p:sp>
      <p:sp>
        <p:nvSpPr>
          <p:cNvPr id="4" name="Espaço Reservado para Número de Slide 3"/>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1535003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a:prstGeom prst="rect">
            <a:avLst/>
          </a:prstGeom>
        </p:spPr>
        <p:txBody>
          <a:bodyPr anchor="b"/>
          <a:lstStyle>
            <a:lvl1pPr algn="l">
              <a:defRPr sz="2000" b="1"/>
            </a:lvl1pPr>
          </a:lstStyle>
          <a:p>
            <a:r>
              <a:rPr lang="pt-BR"/>
              <a:t>Clique para editar o título mestre</a:t>
            </a:r>
          </a:p>
        </p:txBody>
      </p:sp>
      <p:sp>
        <p:nvSpPr>
          <p:cNvPr id="3" name="Espaço Reservado para Conteúdo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72722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a:prstGeom prst="rect">
            <a:avLst/>
          </a:prstGeom>
        </p:spPr>
        <p:txBody>
          <a:bodyPr anchor="b"/>
          <a:lstStyle>
            <a:lvl1pPr algn="l">
              <a:defRPr sz="2000" b="1"/>
            </a:lvl1pPr>
          </a:lstStyle>
          <a:p>
            <a:r>
              <a:rPr lang="pt-BR"/>
              <a:t>Clique para editar o título mestre</a:t>
            </a:r>
          </a:p>
        </p:txBody>
      </p:sp>
      <p:sp>
        <p:nvSpPr>
          <p:cNvPr id="3" name="Espaço Reservado para Imagem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Espaço Reservado para Data 4"/>
          <p:cNvSpPr>
            <a:spLocks noGrp="1"/>
          </p:cNvSpPr>
          <p:nvPr>
            <p:ph type="dt" sz="half" idx="10"/>
          </p:nvPr>
        </p:nvSpPr>
        <p:spPr>
          <a:xfrm>
            <a:off x="457200" y="6356350"/>
            <a:ext cx="2133600" cy="365125"/>
          </a:xfrm>
          <a:prstGeom prst="rect">
            <a:avLst/>
          </a:prstGeom>
        </p:spPr>
        <p:txBody>
          <a:bodyPr/>
          <a:lstStyle/>
          <a:p>
            <a:fld id="{89C4B140-6DEB-45EB-A5FE-2FE213A19AB6}" type="datetimeFigureOut">
              <a:rPr lang="pt-BR" smtClean="0"/>
              <a:t>14/04/2025</a:t>
            </a:fld>
            <a:endParaRPr lang="pt-BR"/>
          </a:p>
        </p:txBody>
      </p:sp>
      <p:sp>
        <p:nvSpPr>
          <p:cNvPr id="6" name="Espaço Reservado para Rodapé 5"/>
          <p:cNvSpPr>
            <a:spLocks noGrp="1"/>
          </p:cNvSpPr>
          <p:nvPr>
            <p:ph type="ftr" sz="quarter" idx="11"/>
          </p:nvPr>
        </p:nvSpPr>
        <p:spPr>
          <a:xfrm>
            <a:off x="3124200" y="6356350"/>
            <a:ext cx="2895600" cy="365125"/>
          </a:xfrm>
          <a:prstGeom prst="rect">
            <a:avLst/>
          </a:prstGeom>
        </p:spPr>
        <p:txBody>
          <a:bodyPr/>
          <a:lstStyle/>
          <a:p>
            <a:endParaRPr lang="pt-BR"/>
          </a:p>
        </p:txBody>
      </p:sp>
      <p:sp>
        <p:nvSpPr>
          <p:cNvPr id="7" name="Espaço Reservado para Número de Slide 6"/>
          <p:cNvSpPr>
            <a:spLocks noGrp="1"/>
          </p:cNvSpPr>
          <p:nvPr>
            <p:ph type="sldNum" sz="quarter" idx="12"/>
          </p:nvPr>
        </p:nvSpPr>
        <p:spPr>
          <a:xfrm>
            <a:off x="6553200" y="6356350"/>
            <a:ext cx="2133600" cy="365125"/>
          </a:xfrm>
          <a:prstGeom prst="rect">
            <a:avLst/>
          </a:prstGeom>
        </p:spPr>
        <p:txBody>
          <a:bodyPr/>
          <a:lstStyle/>
          <a:p>
            <a:fld id="{1BC5D9AF-0A3A-46C6-9823-3468E6F7B9BB}" type="slidenum">
              <a:rPr lang="pt-BR" smtClean="0"/>
              <a:t>‹nº›</a:t>
            </a:fld>
            <a:endParaRPr lang="pt-BR"/>
          </a:p>
        </p:txBody>
      </p:sp>
    </p:spTree>
    <p:extLst>
      <p:ext uri="{BB962C8B-B14F-4D97-AF65-F5344CB8AC3E}">
        <p14:creationId xmlns:p14="http://schemas.microsoft.com/office/powerpoint/2010/main" val="3033404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tm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tm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pic>
        <p:nvPicPr>
          <p:cNvPr id="12" name="Imagem 11" descr="Recorte de Tela"/>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017" y="871"/>
            <a:ext cx="1876687" cy="543001"/>
          </a:xfrm>
          <a:prstGeom prst="rect">
            <a:avLst/>
          </a:prstGeom>
        </p:spPr>
      </p:pic>
      <p:pic>
        <p:nvPicPr>
          <p:cNvPr id="14" name="Imagem 13" descr="Recorte de Tela"/>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0" y="6642847"/>
            <a:ext cx="9144000" cy="215153"/>
          </a:xfrm>
          <a:prstGeom prst="rect">
            <a:avLst/>
          </a:prstGeom>
        </p:spPr>
      </p:pic>
      <p:sp>
        <p:nvSpPr>
          <p:cNvPr id="2" name="Retângulo 1"/>
          <p:cNvSpPr/>
          <p:nvPr/>
        </p:nvSpPr>
        <p:spPr>
          <a:xfrm>
            <a:off x="1979712" y="0"/>
            <a:ext cx="7129279" cy="54387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b="1" baseline="0" dirty="0">
                <a:solidFill>
                  <a:schemeClr val="tx1"/>
                </a:solidFill>
              </a:rPr>
              <a:t>DATA GOVERNANCE</a:t>
            </a:r>
            <a:endParaRPr lang="pt-BR" sz="2400" b="1" dirty="0">
              <a:solidFill>
                <a:schemeClr val="tx1"/>
              </a:solidFill>
            </a:endParaRPr>
          </a:p>
        </p:txBody>
      </p:sp>
      <p:sp>
        <p:nvSpPr>
          <p:cNvPr id="5" name="Retângulo 4"/>
          <p:cNvSpPr/>
          <p:nvPr/>
        </p:nvSpPr>
        <p:spPr>
          <a:xfrm>
            <a:off x="6300191" y="6705364"/>
            <a:ext cx="2808799" cy="108012"/>
          </a:xfrm>
          <a:prstGeom prst="rect">
            <a:avLst/>
          </a:prstGeom>
          <a:solidFill>
            <a:srgbClr val="FF00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bg1"/>
                </a:solidFill>
              </a:rPr>
              <a:t>Prof. Renato Jardim Parducci</a:t>
            </a:r>
          </a:p>
        </p:txBody>
      </p:sp>
    </p:spTree>
    <p:extLst>
      <p:ext uri="{BB962C8B-B14F-4D97-AF65-F5344CB8AC3E}">
        <p14:creationId xmlns:p14="http://schemas.microsoft.com/office/powerpoint/2010/main" val="1138645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tmp"/><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image" Target="../media/image14.tmp"/><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tmp"/><Relationship Id="rId7" Type="http://schemas.openxmlformats.org/officeDocument/2006/relationships/image" Target="../media/image24.tmp"/><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tmp"/><Relationship Id="rId5" Type="http://schemas.openxmlformats.org/officeDocument/2006/relationships/image" Target="../media/image22.tmp"/><Relationship Id="rId4" Type="http://schemas.openxmlformats.org/officeDocument/2006/relationships/image" Target="../media/image21.tmp"/></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5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pic>
        <p:nvPicPr>
          <p:cNvPr id="2" name="Imagem 1"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22" y="0"/>
            <a:ext cx="9159821" cy="6669360"/>
          </a:xfrm>
          <a:prstGeom prst="rect">
            <a:avLst/>
          </a:prstGeom>
        </p:spPr>
      </p:pic>
    </p:spTree>
    <p:extLst>
      <p:ext uri="{BB962C8B-B14F-4D97-AF65-F5344CB8AC3E}">
        <p14:creationId xmlns:p14="http://schemas.microsoft.com/office/powerpoint/2010/main" val="1364183053"/>
      </p:ext>
    </p:extLst>
  </p:cSld>
  <p:clrMapOvr>
    <a:masterClrMapping/>
  </p:clrMapOvr>
  <mc:AlternateContent xmlns:mc="http://schemas.openxmlformats.org/markup-compatibility/2006" xmlns:p14="http://schemas.microsoft.com/office/powerpoint/2010/main">
    <mc:Choice Requires="p14">
      <p:transition spd="slow">
        <p14:gallery dir="l"/>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3800132" y="1307397"/>
            <a:ext cx="4372268" cy="2294813"/>
          </a:xfrm>
          <a:prstGeom prst="wedgeRoundRectCallout">
            <a:avLst>
              <a:gd name="adj1" fmla="val -56135"/>
              <a:gd name="adj2" fmla="val 12448"/>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o requerimento informacional; responsabilidades pela geração e manutenção da informação;  partes interessadas na informação; cadeia de atestação de acessos às informações; dicionário de dados e regras de negócio associadas;</a:t>
            </a:r>
          </a:p>
          <a:p>
            <a:pPr algn="ctr"/>
            <a:r>
              <a:rPr lang="pt-BR" b="1" dirty="0"/>
              <a:t>Modelagem  lógica de banco de dados.</a:t>
            </a:r>
          </a:p>
        </p:txBody>
      </p:sp>
    </p:spTree>
    <p:extLst>
      <p:ext uri="{BB962C8B-B14F-4D97-AF65-F5344CB8AC3E}">
        <p14:creationId xmlns:p14="http://schemas.microsoft.com/office/powerpoint/2010/main" val="3453135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4622305" y="1412340"/>
            <a:ext cx="3550096" cy="2592907"/>
          </a:xfrm>
          <a:prstGeom prst="wedgeRoundRectCallout">
            <a:avLst>
              <a:gd name="adj1" fmla="val -59140"/>
              <a:gd name="adj2" fmla="val 23111"/>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Criação das estruturas de dados em bancos de dados digitais, refletindo os modelos desenvolvidos na fase anterior.</a:t>
            </a:r>
          </a:p>
          <a:p>
            <a:pPr algn="ctr"/>
            <a:r>
              <a:rPr lang="pt-BR" dirty="0"/>
              <a:t>Criação de programas de aplicação, scripts, triggers, etc.</a:t>
            </a:r>
          </a:p>
          <a:p>
            <a:pPr algn="ctr"/>
            <a:r>
              <a:rPr lang="pt-BR" b="1" dirty="0"/>
              <a:t>Implementação física, testes e entrega em ambiente para uso.</a:t>
            </a:r>
          </a:p>
        </p:txBody>
      </p:sp>
    </p:spTree>
    <p:extLst>
      <p:ext uri="{BB962C8B-B14F-4D97-AF65-F5344CB8AC3E}">
        <p14:creationId xmlns:p14="http://schemas.microsoft.com/office/powerpoint/2010/main" val="1711000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4766320" y="1978778"/>
            <a:ext cx="3406080" cy="2592907"/>
          </a:xfrm>
          <a:prstGeom prst="wedgeRoundRectCallout">
            <a:avLst>
              <a:gd name="adj1" fmla="val -59140"/>
              <a:gd name="adj2" fmla="val 23111"/>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Alimentação de dados nos bancos de dados por cargas de dados em massa ou individual, on-line ou batch, por interface com outro sistema ou por interface para usuário dentro do sistema de informação  (uso da aplicação em software)</a:t>
            </a:r>
          </a:p>
        </p:txBody>
      </p:sp>
    </p:spTree>
    <p:extLst>
      <p:ext uri="{BB962C8B-B14F-4D97-AF65-F5344CB8AC3E}">
        <p14:creationId xmlns:p14="http://schemas.microsoft.com/office/powerpoint/2010/main" val="2552172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4886486" y="2506213"/>
            <a:ext cx="3406080" cy="2592907"/>
          </a:xfrm>
          <a:prstGeom prst="wedgeRoundRectCallout">
            <a:avLst>
              <a:gd name="adj1" fmla="val -59140"/>
              <a:gd name="adj2" fmla="val 23111"/>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Garantir a retenção do dado (persistência em banco), protegendo a infraestrutura contra indisponibilidades.</a:t>
            </a:r>
          </a:p>
          <a:p>
            <a:pPr algn="ctr"/>
            <a:r>
              <a:rPr lang="pt-BR" dirty="0"/>
              <a:t>Garantir cópias de segurança que permitam recuperação em caso de falhas.</a:t>
            </a:r>
          </a:p>
        </p:txBody>
      </p:sp>
    </p:spTree>
    <p:extLst>
      <p:ext uri="{BB962C8B-B14F-4D97-AF65-F5344CB8AC3E}">
        <p14:creationId xmlns:p14="http://schemas.microsoft.com/office/powerpoint/2010/main" val="14557406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5011071" y="2699478"/>
            <a:ext cx="3161329" cy="2844316"/>
          </a:xfrm>
          <a:prstGeom prst="wedgeRoundRectCallout">
            <a:avLst>
              <a:gd name="adj1" fmla="val -59140"/>
              <a:gd name="adj2" fmla="val 23111"/>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 a informação e permitir a sua atualização, se necessário, por meio das interfaces de sistemas de informação ou procedimentos de consulta  por SQL, sempre respeitando a política de segurança de acesso à informação</a:t>
            </a:r>
          </a:p>
        </p:txBody>
      </p:sp>
    </p:spTree>
    <p:extLst>
      <p:ext uri="{BB962C8B-B14F-4D97-AF65-F5344CB8AC3E}">
        <p14:creationId xmlns:p14="http://schemas.microsoft.com/office/powerpoint/2010/main" val="925428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b="1" dirty="0">
                <a:solidFill>
                  <a:schemeClr val="bg1"/>
                </a:solidFill>
              </a:rPr>
              <a:t>O Ciclo da </a:t>
            </a:r>
            <a:r>
              <a:rPr lang="pt-BR" altLang="pt-BR" sz="2800" dirty="0">
                <a:solidFill>
                  <a:schemeClr val="bg1"/>
                </a:solidFill>
              </a:rPr>
              <a:t>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5011071" y="1412340"/>
            <a:ext cx="3305345" cy="4419485"/>
          </a:xfrm>
          <a:prstGeom prst="wedgeRoundRectCallout">
            <a:avLst>
              <a:gd name="adj1" fmla="val -55881"/>
              <a:gd name="adj2" fmla="val 43487"/>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Expurgar a informação obsoleta que possa gerar problemas de interpretação e influenciar decisões erradas na operação do negócio, </a:t>
            </a:r>
            <a:r>
              <a:rPr lang="pt-BR" b="1" dirty="0"/>
              <a:t>limpando</a:t>
            </a:r>
            <a:r>
              <a:rPr lang="pt-BR" dirty="0"/>
              <a:t> essa informação do banco de dados (exclusão).</a:t>
            </a:r>
          </a:p>
          <a:p>
            <a:pPr algn="ctr"/>
            <a:r>
              <a:rPr lang="pt-BR" dirty="0"/>
              <a:t>Enviar para </a:t>
            </a:r>
            <a:r>
              <a:rPr lang="pt-BR" b="1" dirty="0"/>
              <a:t>histórico</a:t>
            </a:r>
            <a:r>
              <a:rPr lang="pt-BR" dirty="0"/>
              <a:t> (transporte para outra mídia como fitas) a informação com baixo acesso recente, de forma a reduzir informações no banco de dados de uso diário da empresa para garanto </a:t>
            </a:r>
            <a:r>
              <a:rPr lang="pt-BR" dirty="0" err="1"/>
              <a:t>perfomance</a:t>
            </a:r>
            <a:r>
              <a:rPr lang="pt-BR" dirty="0"/>
              <a:t>.</a:t>
            </a:r>
          </a:p>
        </p:txBody>
      </p:sp>
    </p:spTree>
    <p:extLst>
      <p:ext uri="{BB962C8B-B14F-4D97-AF65-F5344CB8AC3E}">
        <p14:creationId xmlns:p14="http://schemas.microsoft.com/office/powerpoint/2010/main" val="2713025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tângulo 1"/>
          <p:cNvSpPr>
            <a:spLocks noChangeArrowheads="1"/>
          </p:cNvSpPr>
          <p:nvPr/>
        </p:nvSpPr>
        <p:spPr bwMode="auto">
          <a:xfrm>
            <a:off x="179388" y="836613"/>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sp>
        <p:nvSpPr>
          <p:cNvPr id="59395" name="CaixaDeTexto 2"/>
          <p:cNvSpPr txBox="1">
            <a:spLocks noChangeArrowheads="1"/>
          </p:cNvSpPr>
          <p:nvPr/>
        </p:nvSpPr>
        <p:spPr bwMode="auto">
          <a:xfrm>
            <a:off x="179388" y="1719263"/>
            <a:ext cx="86407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pt-BR" altLang="pt-BR" dirty="0">
                <a:solidFill>
                  <a:schemeClr val="bg1"/>
                </a:solidFill>
              </a:rPr>
              <a:t>Define as </a:t>
            </a:r>
            <a:r>
              <a:rPr lang="pt-BR" altLang="pt-BR" b="1" dirty="0">
                <a:solidFill>
                  <a:schemeClr val="bg1"/>
                </a:solidFill>
              </a:rPr>
              <a:t>fases pelas quais o DADO passa</a:t>
            </a:r>
            <a:r>
              <a:rPr lang="pt-BR" altLang="pt-BR" dirty="0">
                <a:solidFill>
                  <a:schemeClr val="bg1"/>
                </a:solidFill>
              </a:rPr>
              <a:t>, da introdução à aposentadoria</a:t>
            </a:r>
          </a:p>
          <a:p>
            <a:pPr>
              <a:buFontTx/>
              <a:buChar char="•"/>
            </a:pPr>
            <a:endParaRPr lang="pt-BR" altLang="pt-BR" dirty="0">
              <a:solidFill>
                <a:schemeClr val="bg1"/>
              </a:solidFill>
            </a:endParaRPr>
          </a:p>
          <a:p>
            <a:pPr>
              <a:buFontTx/>
              <a:buChar char="•"/>
            </a:pPr>
            <a:r>
              <a:rPr lang="pt-BR" altLang="pt-BR" dirty="0">
                <a:solidFill>
                  <a:schemeClr val="bg1"/>
                </a:solidFill>
              </a:rPr>
              <a:t>Define </a:t>
            </a:r>
            <a:r>
              <a:rPr lang="pt-BR" altLang="pt-BR" b="1" dirty="0">
                <a:solidFill>
                  <a:schemeClr val="bg1"/>
                </a:solidFill>
              </a:rPr>
              <a:t>o que se pode esperar como UTILIDADE e DISPONIBILIDADE do dados em cada fase.</a:t>
            </a:r>
            <a:endParaRPr lang="pt-BR" altLang="pt-BR" dirty="0">
              <a:solidFill>
                <a:schemeClr val="bg1"/>
              </a:solidFill>
            </a:endParaRPr>
          </a:p>
        </p:txBody>
      </p:sp>
      <p:sp>
        <p:nvSpPr>
          <p:cNvPr id="2" name="Retângulo de cantos arredondados 1"/>
          <p:cNvSpPr/>
          <p:nvPr/>
        </p:nvSpPr>
        <p:spPr>
          <a:xfrm>
            <a:off x="467544" y="5085184"/>
            <a:ext cx="8208912" cy="1080120"/>
          </a:xfrm>
          <a:prstGeom prst="roundRect">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Esse Ciclo de Vida dos Dados pode ser associado com o Ciclo de Vida de Software de Aplicação</a:t>
            </a:r>
          </a:p>
        </p:txBody>
      </p:sp>
      <p:sp>
        <p:nvSpPr>
          <p:cNvPr id="3" name="Seta para baixo 2"/>
          <p:cNvSpPr/>
          <p:nvPr/>
        </p:nvSpPr>
        <p:spPr>
          <a:xfrm rot="10800000">
            <a:off x="3923928" y="3861048"/>
            <a:ext cx="1224136" cy="1008112"/>
          </a:xfrm>
          <a:prstGeom prst="downArrow">
            <a:avLst/>
          </a:prstGeom>
          <a:solidFill>
            <a:srgbClr val="99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16030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tângulo 1"/>
          <p:cNvSpPr>
            <a:spLocks noChangeArrowheads="1"/>
          </p:cNvSpPr>
          <p:nvPr/>
        </p:nvSpPr>
        <p:spPr bwMode="auto">
          <a:xfrm>
            <a:off x="34925" y="1819275"/>
            <a:ext cx="9001125" cy="4705350"/>
          </a:xfrm>
          <a:prstGeom prst="rect">
            <a:avLst/>
          </a:prstGeom>
          <a:solidFill>
            <a:schemeClr val="bg1"/>
          </a:solidFill>
          <a:ln w="9525"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Faça uma associação do ciclo de vida de dados com o ciclo de vida de software cascata:</a:t>
            </a:r>
          </a:p>
        </p:txBody>
      </p:sp>
      <p:sp>
        <p:nvSpPr>
          <p:cNvPr id="17410" name="Text Box 24"/>
          <p:cNvSpPr txBox="1">
            <a:spLocks noChangeArrowheads="1"/>
          </p:cNvSpPr>
          <p:nvPr/>
        </p:nvSpPr>
        <p:spPr bwMode="auto">
          <a:xfrm>
            <a:off x="158750" y="712788"/>
            <a:ext cx="4219297" cy="461665"/>
          </a:xfrm>
          <a:prstGeom prst="rect">
            <a:avLst/>
          </a:prstGeom>
          <a:ln/>
        </p:spPr>
        <p:style>
          <a:lnRef idx="0">
            <a:schemeClr val="accent3"/>
          </a:lnRef>
          <a:fillRef idx="3">
            <a:schemeClr val="accent3"/>
          </a:fillRef>
          <a:effectRef idx="3">
            <a:schemeClr val="accent3"/>
          </a:effectRef>
          <a:fontRef idx="minor">
            <a:schemeClr val="lt1"/>
          </a:fontRef>
        </p:style>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pt-BR" altLang="pt-BR" dirty="0"/>
              <a:t>CICLOS DE VIDA DE DADOS</a:t>
            </a:r>
          </a:p>
        </p:txBody>
      </p:sp>
      <p:sp>
        <p:nvSpPr>
          <p:cNvPr id="45062" name="CaixaDeTexto 1"/>
          <p:cNvSpPr txBox="1">
            <a:spLocks noChangeArrowheads="1"/>
          </p:cNvSpPr>
          <p:nvPr/>
        </p:nvSpPr>
        <p:spPr bwMode="auto">
          <a:xfrm>
            <a:off x="158750" y="1357313"/>
            <a:ext cx="8734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ATIVIDADE</a:t>
            </a:r>
          </a:p>
        </p:txBody>
      </p:sp>
      <p:pic>
        <p:nvPicPr>
          <p:cNvPr id="45063" name="Imagem 5" descr="Recorte de Tela"/>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4963" y="925513"/>
            <a:ext cx="1081087" cy="874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4" name="Imagem 3">
            <a:extLst>
              <a:ext uri="{FF2B5EF4-FFF2-40B4-BE49-F238E27FC236}">
                <a16:creationId xmlns:a16="http://schemas.microsoft.com/office/drawing/2014/main" id="{E2835425-9CA9-2682-8755-ECB0E341F11B}"/>
              </a:ext>
            </a:extLst>
          </p:cNvPr>
          <p:cNvPicPr>
            <a:picLocks noChangeAspect="1"/>
          </p:cNvPicPr>
          <p:nvPr/>
        </p:nvPicPr>
        <p:blipFill>
          <a:blip r:embed="rId3"/>
          <a:stretch>
            <a:fillRect/>
          </a:stretch>
        </p:blipFill>
        <p:spPr>
          <a:xfrm>
            <a:off x="377398" y="3068960"/>
            <a:ext cx="3002059" cy="3262784"/>
          </a:xfrm>
          <a:prstGeom prst="rect">
            <a:avLst/>
          </a:prstGeom>
        </p:spPr>
      </p:pic>
      <p:sp>
        <p:nvSpPr>
          <p:cNvPr id="6" name="Retângulo: Cantos Arredondados 5">
            <a:extLst>
              <a:ext uri="{FF2B5EF4-FFF2-40B4-BE49-F238E27FC236}">
                <a16:creationId xmlns:a16="http://schemas.microsoft.com/office/drawing/2014/main" id="{4E59FAB6-C991-9BF4-89BB-CBFCA358B635}"/>
              </a:ext>
            </a:extLst>
          </p:cNvPr>
          <p:cNvSpPr/>
          <p:nvPr/>
        </p:nvSpPr>
        <p:spPr>
          <a:xfrm>
            <a:off x="7934833" y="5004047"/>
            <a:ext cx="1081087" cy="307081"/>
          </a:xfrm>
          <a:prstGeom prst="round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t>Manutenção</a:t>
            </a:r>
          </a:p>
        </p:txBody>
      </p:sp>
      <p:pic>
        <p:nvPicPr>
          <p:cNvPr id="16" name="Imagem 15">
            <a:extLst>
              <a:ext uri="{FF2B5EF4-FFF2-40B4-BE49-F238E27FC236}">
                <a16:creationId xmlns:a16="http://schemas.microsoft.com/office/drawing/2014/main" id="{8EDAB0B1-01BB-E96C-6D72-78F27D2FF071}"/>
              </a:ext>
            </a:extLst>
          </p:cNvPr>
          <p:cNvPicPr>
            <a:picLocks noChangeAspect="1"/>
          </p:cNvPicPr>
          <p:nvPr/>
        </p:nvPicPr>
        <p:blipFill>
          <a:blip r:embed="rId4"/>
          <a:stretch>
            <a:fillRect/>
          </a:stretch>
        </p:blipFill>
        <p:spPr>
          <a:xfrm>
            <a:off x="3067504" y="2332685"/>
            <a:ext cx="5941699" cy="2652312"/>
          </a:xfrm>
          <a:prstGeom prst="rect">
            <a:avLst/>
          </a:prstGeom>
        </p:spPr>
      </p:pic>
      <p:pic>
        <p:nvPicPr>
          <p:cNvPr id="3" name="Imagem 2">
            <a:extLst>
              <a:ext uri="{FF2B5EF4-FFF2-40B4-BE49-F238E27FC236}">
                <a16:creationId xmlns:a16="http://schemas.microsoft.com/office/drawing/2014/main" id="{AE7342B0-43E6-1E31-C903-811DBBA36F33}"/>
              </a:ext>
            </a:extLst>
          </p:cNvPr>
          <p:cNvPicPr>
            <a:picLocks noChangeAspect="1"/>
          </p:cNvPicPr>
          <p:nvPr/>
        </p:nvPicPr>
        <p:blipFill>
          <a:blip r:embed="rId5"/>
          <a:stretch>
            <a:fillRect/>
          </a:stretch>
        </p:blipFill>
        <p:spPr>
          <a:xfrm>
            <a:off x="4997675" y="5791692"/>
            <a:ext cx="1533739" cy="504895"/>
          </a:xfrm>
          <a:prstGeom prst="rect">
            <a:avLst/>
          </a:prstGeom>
        </p:spPr>
      </p:pic>
      <p:sp>
        <p:nvSpPr>
          <p:cNvPr id="5" name="CaixaDeTexto 4">
            <a:extLst>
              <a:ext uri="{FF2B5EF4-FFF2-40B4-BE49-F238E27FC236}">
                <a16:creationId xmlns:a16="http://schemas.microsoft.com/office/drawing/2014/main" id="{4D1C3911-8F2C-D025-CDFE-C135AF37E9DE}"/>
              </a:ext>
            </a:extLst>
          </p:cNvPr>
          <p:cNvSpPr txBox="1"/>
          <p:nvPr/>
        </p:nvSpPr>
        <p:spPr>
          <a:xfrm>
            <a:off x="4652829" y="5478302"/>
            <a:ext cx="2223429" cy="369332"/>
          </a:xfrm>
          <a:prstGeom prst="rect">
            <a:avLst/>
          </a:prstGeom>
          <a:noFill/>
        </p:spPr>
        <p:txBody>
          <a:bodyPr wrap="none" rtlCol="0">
            <a:spAutoFit/>
          </a:bodyPr>
          <a:lstStyle/>
          <a:p>
            <a:r>
              <a:rPr lang="pt-BR" dirty="0"/>
              <a:t>Vamos colaborar no...</a:t>
            </a:r>
          </a:p>
        </p:txBody>
      </p:sp>
    </p:spTree>
    <p:extLst>
      <p:ext uri="{BB962C8B-B14F-4D97-AF65-F5344CB8AC3E}">
        <p14:creationId xmlns:p14="http://schemas.microsoft.com/office/powerpoint/2010/main" val="37873320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4"/>
          <p:cNvSpPr txBox="1">
            <a:spLocks noChangeArrowheads="1"/>
          </p:cNvSpPr>
          <p:nvPr/>
        </p:nvSpPr>
        <p:spPr bwMode="auto">
          <a:xfrm>
            <a:off x="158750" y="712788"/>
            <a:ext cx="6956776" cy="461665"/>
          </a:xfrm>
          <a:prstGeom prst="rect">
            <a:avLst/>
          </a:prstGeom>
          <a:ln/>
        </p:spPr>
        <p:style>
          <a:lnRef idx="0">
            <a:schemeClr val="accent3"/>
          </a:lnRef>
          <a:fillRef idx="3">
            <a:schemeClr val="accent3"/>
          </a:fillRef>
          <a:effectRef idx="3">
            <a:schemeClr val="accent3"/>
          </a:effectRef>
          <a:fontRef idx="minor">
            <a:schemeClr val="lt1"/>
          </a:fontRef>
        </p:style>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pt-BR" altLang="pt-BR" dirty="0"/>
              <a:t>CICLOS DE VIDA DE SOFTWARE  E DOS DADOS</a:t>
            </a:r>
          </a:p>
        </p:txBody>
      </p:sp>
      <p:sp>
        <p:nvSpPr>
          <p:cNvPr id="47109" name="CaixaDeTexto 1"/>
          <p:cNvSpPr txBox="1">
            <a:spLocks noChangeArrowheads="1"/>
          </p:cNvSpPr>
          <p:nvPr/>
        </p:nvSpPr>
        <p:spPr bwMode="auto">
          <a:xfrm>
            <a:off x="158750" y="1357313"/>
            <a:ext cx="87344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Perceba que o </a:t>
            </a:r>
            <a:r>
              <a:rPr lang="pt-BR" altLang="pt-BR" dirty="0">
                <a:solidFill>
                  <a:srgbClr val="FFFF00"/>
                </a:solidFill>
              </a:rPr>
              <a:t>Ciclo de Vida dos Dados vai além do Ciclo de Vida do Projeto de Sistema</a:t>
            </a:r>
            <a:r>
              <a:rPr lang="pt-BR" altLang="pt-BR" dirty="0">
                <a:solidFill>
                  <a:schemeClr val="bg1"/>
                </a:solidFill>
              </a:rPr>
              <a:t> de Informação.</a:t>
            </a:r>
          </a:p>
          <a:p>
            <a:endParaRPr lang="pt-BR" altLang="pt-BR" dirty="0">
              <a:solidFill>
                <a:schemeClr val="bg1"/>
              </a:solidFill>
            </a:endParaRPr>
          </a:p>
          <a:p>
            <a:r>
              <a:rPr lang="pt-BR" altLang="pt-BR" dirty="0">
                <a:solidFill>
                  <a:schemeClr val="bg1"/>
                </a:solidFill>
              </a:rPr>
              <a:t>Isso indica que </a:t>
            </a:r>
            <a:r>
              <a:rPr lang="pt-BR" altLang="pt-BR" dirty="0">
                <a:solidFill>
                  <a:srgbClr val="92D050"/>
                </a:solidFill>
              </a:rPr>
              <a:t>devem existir processos </a:t>
            </a:r>
            <a:r>
              <a:rPr lang="pt-BR" altLang="pt-BR" dirty="0">
                <a:solidFill>
                  <a:schemeClr val="bg1"/>
                </a:solidFill>
              </a:rPr>
              <a:t>de trabalho </a:t>
            </a:r>
            <a:r>
              <a:rPr lang="pt-BR" altLang="pt-BR" dirty="0">
                <a:solidFill>
                  <a:srgbClr val="92D050"/>
                </a:solidFill>
              </a:rPr>
              <a:t>que CUIDEM do dado </a:t>
            </a:r>
            <a:r>
              <a:rPr lang="pt-BR" altLang="pt-BR" dirty="0">
                <a:solidFill>
                  <a:schemeClr val="bg1"/>
                </a:solidFill>
              </a:rPr>
              <a:t>desde a sua concepção até a sua aposentadoria!</a:t>
            </a:r>
          </a:p>
        </p:txBody>
      </p:sp>
      <p:pic>
        <p:nvPicPr>
          <p:cNvPr id="2" name="Imagem 1"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54375" y="3789040"/>
            <a:ext cx="3743174" cy="2692919"/>
          </a:xfrm>
          <a:prstGeom prst="rect">
            <a:avLst/>
          </a:prstGeom>
        </p:spPr>
      </p:pic>
      <p:pic>
        <p:nvPicPr>
          <p:cNvPr id="4" name="Imagem 3" descr="Recorte de Tela"/>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3789039"/>
            <a:ext cx="1332565" cy="1288689"/>
          </a:xfrm>
          <a:prstGeom prst="rect">
            <a:avLst/>
          </a:prstGeom>
        </p:spPr>
      </p:pic>
    </p:spTree>
    <p:extLst>
      <p:ext uri="{BB962C8B-B14F-4D97-AF65-F5344CB8AC3E}">
        <p14:creationId xmlns:p14="http://schemas.microsoft.com/office/powerpoint/2010/main" val="934248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4"/>
          <p:cNvSpPr txBox="1">
            <a:spLocks noChangeArrowheads="1"/>
          </p:cNvSpPr>
          <p:nvPr/>
        </p:nvSpPr>
        <p:spPr bwMode="auto">
          <a:xfrm>
            <a:off x="122238" y="765175"/>
            <a:ext cx="877024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Assim como no ciclo de vida de software, o </a:t>
            </a:r>
            <a:r>
              <a:rPr lang="pt-BR" altLang="pt-BR" dirty="0">
                <a:solidFill>
                  <a:srgbClr val="FFFF00"/>
                </a:solidFill>
              </a:rPr>
              <a:t>ciclo de vida dos dados </a:t>
            </a:r>
            <a:r>
              <a:rPr lang="pt-BR" altLang="pt-BR" dirty="0">
                <a:solidFill>
                  <a:schemeClr val="bg1"/>
                </a:solidFill>
              </a:rPr>
              <a:t>demanda a complementação de </a:t>
            </a:r>
            <a:r>
              <a:rPr lang="pt-BR" altLang="pt-BR" dirty="0">
                <a:solidFill>
                  <a:srgbClr val="FFFF00"/>
                </a:solidFill>
              </a:rPr>
              <a:t>detalhes operacionais e de gestão</a:t>
            </a:r>
            <a:r>
              <a:rPr lang="pt-BR" altLang="pt-BR" dirty="0">
                <a:solidFill>
                  <a:schemeClr val="bg1"/>
                </a:solidFill>
              </a:rPr>
              <a:t>, explicados através de processos que detalham:</a:t>
            </a:r>
          </a:p>
        </p:txBody>
      </p:sp>
      <p:sp>
        <p:nvSpPr>
          <p:cNvPr id="50181" name="CaixaDeTexto 8"/>
          <p:cNvSpPr txBox="1">
            <a:spLocks noChangeArrowheads="1"/>
          </p:cNvSpPr>
          <p:nvPr/>
        </p:nvSpPr>
        <p:spPr bwMode="auto">
          <a:xfrm>
            <a:off x="196536" y="2276872"/>
            <a:ext cx="8569325" cy="193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pt-BR" altLang="pt-BR" dirty="0">
                <a:solidFill>
                  <a:schemeClr val="bg1"/>
                </a:solidFill>
              </a:rPr>
              <a:t>como executar as </a:t>
            </a:r>
            <a:r>
              <a:rPr lang="pt-BR" altLang="pt-BR" dirty="0">
                <a:solidFill>
                  <a:srgbClr val="FFC000"/>
                </a:solidFill>
              </a:rPr>
              <a:t>tarefas de administração dos dados</a:t>
            </a:r>
            <a:r>
              <a:rPr lang="pt-BR" altLang="pt-BR" dirty="0">
                <a:solidFill>
                  <a:schemeClr val="bg1"/>
                </a:solidFill>
              </a:rPr>
              <a:t>;</a:t>
            </a:r>
          </a:p>
          <a:p>
            <a:pPr>
              <a:buFontTx/>
              <a:buChar char="•"/>
            </a:pPr>
            <a:r>
              <a:rPr lang="pt-BR" altLang="pt-BR" dirty="0">
                <a:solidFill>
                  <a:schemeClr val="bg1"/>
                </a:solidFill>
              </a:rPr>
              <a:t>papéis e </a:t>
            </a:r>
            <a:r>
              <a:rPr lang="pt-BR" altLang="pt-BR" dirty="0">
                <a:solidFill>
                  <a:srgbClr val="FFC000"/>
                </a:solidFill>
              </a:rPr>
              <a:t>responsabilidades</a:t>
            </a:r>
            <a:r>
              <a:rPr lang="pt-BR" altLang="pt-BR" dirty="0">
                <a:solidFill>
                  <a:schemeClr val="bg1"/>
                </a:solidFill>
              </a:rPr>
              <a:t> em cada tarefa;</a:t>
            </a:r>
          </a:p>
          <a:p>
            <a:pPr>
              <a:buFontTx/>
              <a:buChar char="•"/>
            </a:pPr>
            <a:r>
              <a:rPr lang="pt-BR" altLang="pt-BR" dirty="0">
                <a:solidFill>
                  <a:schemeClr val="bg1"/>
                </a:solidFill>
              </a:rPr>
              <a:t>entradas e saídas (</a:t>
            </a:r>
            <a:r>
              <a:rPr lang="pt-BR" altLang="pt-BR" dirty="0">
                <a:solidFill>
                  <a:srgbClr val="FFC000"/>
                </a:solidFill>
              </a:rPr>
              <a:t>resultados</a:t>
            </a:r>
            <a:r>
              <a:rPr lang="pt-BR" altLang="pt-BR" dirty="0">
                <a:solidFill>
                  <a:schemeClr val="bg1"/>
                </a:solidFill>
              </a:rPr>
              <a:t>) esperadas por tarefa e fase;</a:t>
            </a:r>
          </a:p>
          <a:p>
            <a:pPr>
              <a:buFontTx/>
              <a:buChar char="•"/>
            </a:pPr>
            <a:r>
              <a:rPr lang="pt-BR" altLang="pt-BR" dirty="0">
                <a:solidFill>
                  <a:schemeClr val="bg1"/>
                </a:solidFill>
              </a:rPr>
              <a:t>artefatos (</a:t>
            </a:r>
            <a:r>
              <a:rPr lang="pt-BR" altLang="pt-BR" dirty="0">
                <a:solidFill>
                  <a:srgbClr val="FFC000"/>
                </a:solidFill>
              </a:rPr>
              <a:t>ferramentas, documentos</a:t>
            </a:r>
            <a:r>
              <a:rPr lang="pt-BR" altLang="pt-BR" dirty="0">
                <a:solidFill>
                  <a:schemeClr val="bg1"/>
                </a:solidFill>
              </a:rPr>
              <a:t>) a serem empregados;</a:t>
            </a:r>
          </a:p>
          <a:p>
            <a:pPr>
              <a:buFontTx/>
              <a:buChar char="•"/>
            </a:pPr>
            <a:r>
              <a:rPr lang="pt-BR" altLang="pt-BR" dirty="0">
                <a:solidFill>
                  <a:srgbClr val="FFC000"/>
                </a:solidFill>
              </a:rPr>
              <a:t>indicadores e controles </a:t>
            </a:r>
            <a:r>
              <a:rPr lang="pt-BR" altLang="pt-BR" dirty="0">
                <a:solidFill>
                  <a:schemeClr val="bg1"/>
                </a:solidFill>
              </a:rPr>
              <a:t>de desempenho e resultados.</a:t>
            </a:r>
          </a:p>
        </p:txBody>
      </p:sp>
      <p:sp>
        <p:nvSpPr>
          <p:cNvPr id="4" name="Retângulo de cantos arredondados 3"/>
          <p:cNvSpPr/>
          <p:nvPr/>
        </p:nvSpPr>
        <p:spPr>
          <a:xfrm>
            <a:off x="323528" y="5517232"/>
            <a:ext cx="8568952" cy="864096"/>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400" dirty="0"/>
              <a:t>A Governança de Dados depende da garantia desses princípios</a:t>
            </a:r>
          </a:p>
        </p:txBody>
      </p:sp>
      <p:sp>
        <p:nvSpPr>
          <p:cNvPr id="5" name="Seta para baixo 4"/>
          <p:cNvSpPr/>
          <p:nvPr/>
        </p:nvSpPr>
        <p:spPr>
          <a:xfrm rot="10800000">
            <a:off x="3923928" y="4509120"/>
            <a:ext cx="1080120" cy="864096"/>
          </a:xfrm>
          <a:prstGeom prst="down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866966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tângulo de cantos arredondados 9"/>
          <p:cNvSpPr/>
          <p:nvPr/>
        </p:nvSpPr>
        <p:spPr>
          <a:xfrm>
            <a:off x="683568" y="908721"/>
            <a:ext cx="7704856" cy="1224136"/>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de cantos arredondados 12"/>
          <p:cNvSpPr/>
          <p:nvPr/>
        </p:nvSpPr>
        <p:spPr>
          <a:xfrm>
            <a:off x="683568" y="2552834"/>
            <a:ext cx="7704856" cy="1308214"/>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CaixaDeTexto 13"/>
          <p:cNvSpPr txBox="1"/>
          <p:nvPr/>
        </p:nvSpPr>
        <p:spPr>
          <a:xfrm>
            <a:off x="755576" y="2721694"/>
            <a:ext cx="7488832" cy="646331"/>
          </a:xfrm>
          <a:prstGeom prst="rect">
            <a:avLst/>
          </a:prstGeom>
          <a:solidFill>
            <a:schemeClr val="bg1"/>
          </a:solidFill>
        </p:spPr>
        <p:txBody>
          <a:bodyPr wrap="square" rtlCol="0">
            <a:spAutoFit/>
          </a:bodyPr>
          <a:lstStyle/>
          <a:p>
            <a:r>
              <a:rPr lang="pt-BR" sz="1800" dirty="0">
                <a:latin typeface="Calibri" panose="020F0502020204030204" pitchFamily="34" charset="0"/>
              </a:rPr>
              <a:t>AULA: </a:t>
            </a:r>
          </a:p>
          <a:p>
            <a:r>
              <a:rPr lang="pt-BR" b="1" dirty="0">
                <a:latin typeface="Calibri" panose="020F0502020204030204" pitchFamily="34" charset="0"/>
              </a:rPr>
              <a:t>3 </a:t>
            </a:r>
            <a:r>
              <a:rPr lang="pt-BR" sz="1800" b="1" dirty="0">
                <a:latin typeface="Calibri" panose="020F0502020204030204" pitchFamily="34" charset="0"/>
              </a:rPr>
              <a:t>– </a:t>
            </a:r>
            <a:r>
              <a:rPr lang="pt-BR" b="1" dirty="0">
                <a:latin typeface="Calibri" panose="020F0502020204030204" pitchFamily="34" charset="0"/>
              </a:rPr>
              <a:t>CICLO DE VIDA DE DADOS EM PROJETOS DE SOFTWARE</a:t>
            </a:r>
            <a:endParaRPr lang="pt-BR" sz="1800" b="1" dirty="0">
              <a:latin typeface="Calibri" panose="020F0502020204030204" pitchFamily="34" charset="0"/>
            </a:endParaRPr>
          </a:p>
        </p:txBody>
      </p:sp>
      <p:sp>
        <p:nvSpPr>
          <p:cNvPr id="15" name="Retângulo de cantos arredondados 14"/>
          <p:cNvSpPr/>
          <p:nvPr/>
        </p:nvSpPr>
        <p:spPr>
          <a:xfrm>
            <a:off x="683568" y="4293096"/>
            <a:ext cx="7704856" cy="1440160"/>
          </a:xfrm>
          <a:prstGeom prst="roundRect">
            <a:avLst/>
          </a:prstGeom>
          <a:solidFill>
            <a:schemeClr val="bg1"/>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CaixaDeTexto 15"/>
          <p:cNvSpPr txBox="1"/>
          <p:nvPr/>
        </p:nvSpPr>
        <p:spPr>
          <a:xfrm>
            <a:off x="753249" y="4510861"/>
            <a:ext cx="2954655" cy="646331"/>
          </a:xfrm>
          <a:prstGeom prst="rect">
            <a:avLst/>
          </a:prstGeom>
          <a:solidFill>
            <a:schemeClr val="bg1"/>
          </a:solidFill>
        </p:spPr>
        <p:txBody>
          <a:bodyPr wrap="none" rtlCol="0">
            <a:spAutoFit/>
          </a:bodyPr>
          <a:lstStyle/>
          <a:p>
            <a:r>
              <a:rPr lang="pt-BR" sz="1800" dirty="0">
                <a:latin typeface="Calibri" panose="020F0502020204030204" pitchFamily="34" charset="0"/>
              </a:rPr>
              <a:t>PROFESSOR: </a:t>
            </a:r>
          </a:p>
          <a:p>
            <a:r>
              <a:rPr lang="pt-BR" sz="1800" b="1" dirty="0">
                <a:latin typeface="Calibri" panose="020F0502020204030204" pitchFamily="34" charset="0"/>
              </a:rPr>
              <a:t>RENATO JARDIM PARDUCCI	</a:t>
            </a:r>
          </a:p>
        </p:txBody>
      </p:sp>
      <p:sp>
        <p:nvSpPr>
          <p:cNvPr id="12" name="CaixaDeTexto 11"/>
          <p:cNvSpPr txBox="1"/>
          <p:nvPr/>
        </p:nvSpPr>
        <p:spPr>
          <a:xfrm>
            <a:off x="720276" y="5301208"/>
            <a:ext cx="3064878" cy="307777"/>
          </a:xfrm>
          <a:prstGeom prst="rect">
            <a:avLst/>
          </a:prstGeom>
          <a:solidFill>
            <a:schemeClr val="bg1"/>
          </a:solidFill>
        </p:spPr>
        <p:txBody>
          <a:bodyPr wrap="none" rtlCol="0">
            <a:spAutoFit/>
          </a:bodyPr>
          <a:lstStyle/>
          <a:p>
            <a:r>
              <a:rPr lang="pt-BR" sz="1400" dirty="0"/>
              <a:t>PROFRENATO.PARDUCCI@FIAP.COM.BR</a:t>
            </a:r>
          </a:p>
        </p:txBody>
      </p:sp>
      <p:sp>
        <p:nvSpPr>
          <p:cNvPr id="9" name="CaixaDeTexto 8"/>
          <p:cNvSpPr txBox="1"/>
          <p:nvPr/>
        </p:nvSpPr>
        <p:spPr>
          <a:xfrm>
            <a:off x="735997" y="1052736"/>
            <a:ext cx="3354765" cy="369332"/>
          </a:xfrm>
          <a:prstGeom prst="rect">
            <a:avLst/>
          </a:prstGeom>
          <a:solidFill>
            <a:schemeClr val="bg1"/>
          </a:solidFill>
        </p:spPr>
        <p:txBody>
          <a:bodyPr wrap="none" rtlCol="0">
            <a:spAutoFit/>
          </a:bodyPr>
          <a:lstStyle/>
          <a:p>
            <a:r>
              <a:rPr lang="pt-BR" sz="1800" dirty="0">
                <a:latin typeface="Calibri" panose="020F0502020204030204" pitchFamily="34" charset="0"/>
              </a:rPr>
              <a:t>DISCIPLINA:   </a:t>
            </a:r>
            <a:r>
              <a:rPr lang="pt-BR" b="1" dirty="0"/>
              <a:t>DATA GOVERNANCE</a:t>
            </a:r>
          </a:p>
        </p:txBody>
      </p:sp>
    </p:spTree>
    <p:extLst>
      <p:ext uri="{BB962C8B-B14F-4D97-AF65-F5344CB8AC3E}">
        <p14:creationId xmlns:p14="http://schemas.microsoft.com/office/powerpoint/2010/main" val="5553031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tângulo de cantos arredondados 1"/>
          <p:cNvSpPr>
            <a:spLocks noChangeArrowheads="1"/>
          </p:cNvSpPr>
          <p:nvPr/>
        </p:nvSpPr>
        <p:spPr bwMode="auto">
          <a:xfrm>
            <a:off x="2268538" y="2908300"/>
            <a:ext cx="4895850" cy="2033588"/>
          </a:xfrm>
          <a:prstGeom prst="roundRect">
            <a:avLst>
              <a:gd name="adj" fmla="val 16667"/>
            </a:avLst>
          </a:prstGeom>
          <a:solidFill>
            <a:srgbClr val="C00000"/>
          </a:solidFill>
          <a:ln w="9525" algn="ctr">
            <a:solidFill>
              <a:schemeClr val="tx1"/>
            </a:solidFill>
            <a:round/>
            <a:headEnd/>
            <a:tailEnd/>
          </a:ln>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pt-BR" altLang="pt-BR" b="1" dirty="0">
                <a:solidFill>
                  <a:schemeClr val="bg1"/>
                </a:solidFill>
              </a:rPr>
              <a:t>Busca de Resultados com a Administração do </a:t>
            </a:r>
          </a:p>
          <a:p>
            <a:pPr algn="ctr"/>
            <a:r>
              <a:rPr lang="pt-BR" altLang="pt-BR" b="1" dirty="0">
                <a:solidFill>
                  <a:schemeClr val="bg1"/>
                </a:solidFill>
              </a:rPr>
              <a:t>Ciclo de Vida de Dados</a:t>
            </a:r>
          </a:p>
        </p:txBody>
      </p:sp>
    </p:spTree>
    <p:extLst>
      <p:ext uri="{BB962C8B-B14F-4D97-AF65-F5344CB8AC3E}">
        <p14:creationId xmlns:p14="http://schemas.microsoft.com/office/powerpoint/2010/main" val="32559868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tângulo 7"/>
          <p:cNvSpPr/>
          <p:nvPr/>
        </p:nvSpPr>
        <p:spPr bwMode="auto">
          <a:xfrm>
            <a:off x="34925" y="1531938"/>
            <a:ext cx="9001125" cy="5065712"/>
          </a:xfrm>
          <a:prstGeom prst="rect">
            <a:avLst/>
          </a:prstGeom>
          <a:solidFill>
            <a:srgbClr val="002060"/>
          </a:solidFill>
          <a:ln w="9525" cap="flat" cmpd="sng" algn="ctr">
            <a:solidFill>
              <a:schemeClr val="tx1"/>
            </a:solidFill>
            <a:prstDash val="solid"/>
            <a:round/>
            <a:headEnd type="none" w="med" len="med"/>
            <a:tailEnd type="none" w="med" len="med"/>
          </a:ln>
          <a:effectLst/>
        </p:spPr>
        <p:txBody>
          <a:bodyPr/>
          <a:lstStyle/>
          <a:p>
            <a:pPr>
              <a:defRPr/>
            </a:pPr>
            <a:r>
              <a:rPr lang="pt-BR" altLang="pt-BR" sz="2000" dirty="0">
                <a:solidFill>
                  <a:schemeClr val="bg1"/>
                </a:solidFill>
              </a:rPr>
              <a:t>Para a IBM, gigante global em serviços de tecnologia o gerenciamento do ciclo de vida de dados, que cuida dos dados desde o surgimento até a aposentadoria, traz:</a:t>
            </a:r>
          </a:p>
          <a:p>
            <a:pPr>
              <a:defRPr/>
            </a:pPr>
            <a:endParaRPr lang="pt-BR" altLang="pt-BR" sz="1500" i="1" dirty="0">
              <a:solidFill>
                <a:srgbClr val="FFFF00"/>
              </a:solidFill>
            </a:endParaRPr>
          </a:p>
          <a:p>
            <a:pPr>
              <a:defRPr/>
            </a:pPr>
            <a:endParaRPr lang="pt-BR" altLang="pt-BR" sz="1500" i="1" dirty="0">
              <a:solidFill>
                <a:srgbClr val="FFFF00"/>
              </a:solidFill>
            </a:endParaRPr>
          </a:p>
          <a:p>
            <a:pPr algn="l" fontAlgn="base"/>
            <a:r>
              <a:rPr lang="pt-BR" altLang="pt-BR" sz="1500" i="1" dirty="0">
                <a:solidFill>
                  <a:srgbClr val="FFFF00"/>
                </a:solidFill>
              </a:rPr>
              <a:t>“</a:t>
            </a:r>
            <a:r>
              <a:rPr lang="pt-BR" sz="1500" b="0" i="1" dirty="0">
                <a:solidFill>
                  <a:srgbClr val="FFFF00"/>
                </a:solidFill>
                <a:effectLst/>
                <a:latin typeface="IBM Plex Sans" panose="020F0502020204030204" pitchFamily="34" charset="0"/>
              </a:rPr>
              <a:t>• Melhoria de processos: DLM </a:t>
            </a:r>
            <a:r>
              <a:rPr lang="pt-BR" sz="1500" i="1" dirty="0">
                <a:solidFill>
                  <a:srgbClr val="FFFF00"/>
                </a:solidFill>
                <a:latin typeface="IBM Plex Sans" panose="020F0502020204030204" pitchFamily="34" charset="0"/>
              </a:rPr>
              <a:t>(Data </a:t>
            </a:r>
            <a:r>
              <a:rPr lang="pt-BR" sz="1500" i="1" dirty="0" err="1">
                <a:solidFill>
                  <a:srgbClr val="FFFF00"/>
                </a:solidFill>
                <a:latin typeface="IBM Plex Sans" panose="020F0502020204030204" pitchFamily="34" charset="0"/>
              </a:rPr>
              <a:t>Lifecicle</a:t>
            </a:r>
            <a:r>
              <a:rPr lang="pt-BR" sz="1500" i="1" dirty="0">
                <a:solidFill>
                  <a:srgbClr val="FFFF00"/>
                </a:solidFill>
                <a:latin typeface="IBM Plex Sans" panose="020F0502020204030204" pitchFamily="34" charset="0"/>
              </a:rPr>
              <a:t> Management) </a:t>
            </a:r>
            <a:r>
              <a:rPr lang="pt-BR" sz="1500" b="0" i="1" dirty="0">
                <a:solidFill>
                  <a:srgbClr val="FFFF00"/>
                </a:solidFill>
                <a:effectLst/>
                <a:latin typeface="IBM Plex Sans" panose="020F0502020204030204" pitchFamily="34" charset="0"/>
              </a:rPr>
              <a:t>ajuda a manter a qualidade dos dados durante todo o seu ciclo de vida. Uma boa estratégia de DLM garante que os dados disponíveis aos usuários sejam precisos e confiáveis, permitindo que as empresas maximizem o valor deles.</a:t>
            </a:r>
          </a:p>
          <a:p>
            <a:pPr algn="l" fontAlgn="base"/>
            <a:endParaRPr lang="pt-BR" sz="1500" b="0" i="1" dirty="0">
              <a:solidFill>
                <a:srgbClr val="FFFF00"/>
              </a:solidFill>
              <a:effectLst/>
              <a:latin typeface="IBM Plex Sans" panose="020F0502020204030204" pitchFamily="34" charset="0"/>
            </a:endParaRPr>
          </a:p>
          <a:p>
            <a:pPr algn="l" fontAlgn="base"/>
            <a:r>
              <a:rPr lang="pt-BR" sz="1500" b="0" i="1" dirty="0">
                <a:solidFill>
                  <a:srgbClr val="FFFF00"/>
                </a:solidFill>
                <a:effectLst/>
                <a:latin typeface="IBM Plex Sans" panose="020F0502020204030204" pitchFamily="34" charset="0"/>
              </a:rPr>
              <a:t>• Controle de custos: Quando os dados não são mais úteis para ambientes de produção, as organizações podem utilizar uma gama de soluções para reduzir custos, como backup de dados, replicação e arquivamento. Por exemplo, os dados podem ser movidos para armazenamento mais barato, local, na nuvem ou conectado à rede.</a:t>
            </a:r>
          </a:p>
          <a:p>
            <a:pPr algn="l" fontAlgn="base"/>
            <a:endParaRPr lang="pt-BR" sz="1500" b="0" i="1" dirty="0">
              <a:solidFill>
                <a:srgbClr val="FFFF00"/>
              </a:solidFill>
              <a:effectLst/>
              <a:latin typeface="IBM Plex Sans" panose="020F0502020204030204" pitchFamily="34" charset="0"/>
            </a:endParaRPr>
          </a:p>
          <a:p>
            <a:pPr algn="l" fontAlgn="base"/>
            <a:r>
              <a:rPr lang="pt-BR" sz="1500" b="0" i="1" dirty="0">
                <a:solidFill>
                  <a:srgbClr val="FFFF00"/>
                </a:solidFill>
                <a:effectLst/>
                <a:latin typeface="IBM Plex Sans" panose="020F0502020204030204" pitchFamily="34" charset="0"/>
              </a:rPr>
              <a:t>• Usabilidade dos dados: A disponibilidade de dados limpos e úteis, disponíveis quando da necessidade da sua aplicação, aumenta a agilidade e a eficiência dos processos e decisões da empresa.</a:t>
            </a:r>
          </a:p>
          <a:p>
            <a:pPr algn="l" fontAlgn="base"/>
            <a:endParaRPr lang="pt-BR" sz="1500" b="0" i="1" dirty="0">
              <a:solidFill>
                <a:srgbClr val="FFFF00"/>
              </a:solidFill>
              <a:effectLst/>
              <a:latin typeface="IBM Plex Sans" panose="020F0502020204030204" pitchFamily="34" charset="0"/>
            </a:endParaRPr>
          </a:p>
          <a:p>
            <a:pPr algn="l" fontAlgn="base"/>
            <a:r>
              <a:rPr lang="pt-BR" sz="1500" b="0" i="1" dirty="0">
                <a:solidFill>
                  <a:srgbClr val="FFFF00"/>
                </a:solidFill>
                <a:effectLst/>
                <a:latin typeface="IBM Plex Sans" panose="020F0502020204030204" pitchFamily="34" charset="0"/>
              </a:rPr>
              <a:t>• Conformidade e governança: cada setor da indústria possui suas próprias regras e regulamentações para a retenção de dados, e uma estratégia sólida de DLM ajuda as empresas a manterem-se em conformidade. O DLM permite ainda que as organizações estejam em conformidade com as leis de privacidade de dados relativas a dados pessoais e registros organizacionais.</a:t>
            </a:r>
            <a:r>
              <a:rPr lang="pt-BR" sz="1500" i="1" dirty="0">
                <a:solidFill>
                  <a:srgbClr val="FFFF00"/>
                </a:solidFill>
                <a:effectLst/>
              </a:rPr>
              <a:t>.</a:t>
            </a:r>
            <a:r>
              <a:rPr lang="pt-BR" altLang="pt-BR" sz="1500" i="1" dirty="0">
                <a:solidFill>
                  <a:srgbClr val="FFFF00"/>
                </a:solidFill>
              </a:rPr>
              <a:t>“</a:t>
            </a:r>
          </a:p>
        </p:txBody>
      </p:sp>
      <p:sp>
        <p:nvSpPr>
          <p:cNvPr id="9" name="CaixaDeTexto 1"/>
          <p:cNvSpPr txBox="1">
            <a:spLocks noChangeArrowheads="1"/>
          </p:cNvSpPr>
          <p:nvPr/>
        </p:nvSpPr>
        <p:spPr bwMode="auto">
          <a:xfrm>
            <a:off x="158750" y="782638"/>
            <a:ext cx="8734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CASO VERDADE</a:t>
            </a:r>
          </a:p>
        </p:txBody>
      </p:sp>
      <p:pic>
        <p:nvPicPr>
          <p:cNvPr id="3" name="Imagem 2">
            <a:extLst>
              <a:ext uri="{FF2B5EF4-FFF2-40B4-BE49-F238E27FC236}">
                <a16:creationId xmlns:a16="http://schemas.microsoft.com/office/drawing/2014/main" id="{55316CEA-B4A5-1AA0-915C-49FC410380DE}"/>
              </a:ext>
            </a:extLst>
          </p:cNvPr>
          <p:cNvPicPr>
            <a:picLocks noChangeAspect="1"/>
          </p:cNvPicPr>
          <p:nvPr/>
        </p:nvPicPr>
        <p:blipFill>
          <a:blip r:embed="rId3"/>
          <a:stretch>
            <a:fillRect/>
          </a:stretch>
        </p:blipFill>
        <p:spPr>
          <a:xfrm>
            <a:off x="7468969" y="671651"/>
            <a:ext cx="1567081" cy="838317"/>
          </a:xfrm>
          <a:prstGeom prst="rect">
            <a:avLst/>
          </a:prstGeom>
        </p:spPr>
      </p:pic>
      <p:pic>
        <p:nvPicPr>
          <p:cNvPr id="5" name="Imagem 4">
            <a:extLst>
              <a:ext uri="{FF2B5EF4-FFF2-40B4-BE49-F238E27FC236}">
                <a16:creationId xmlns:a16="http://schemas.microsoft.com/office/drawing/2014/main" id="{0E300771-EF05-DF1E-FC0D-AB869B25E5DE}"/>
              </a:ext>
            </a:extLst>
          </p:cNvPr>
          <p:cNvPicPr>
            <a:picLocks noChangeAspect="1"/>
          </p:cNvPicPr>
          <p:nvPr/>
        </p:nvPicPr>
        <p:blipFill>
          <a:blip r:embed="rId4"/>
          <a:stretch>
            <a:fillRect/>
          </a:stretch>
        </p:blipFill>
        <p:spPr>
          <a:xfrm>
            <a:off x="8235887" y="6186349"/>
            <a:ext cx="628738" cy="295316"/>
          </a:xfrm>
          <a:prstGeom prst="rect">
            <a:avLst/>
          </a:prstGeom>
        </p:spPr>
      </p:pic>
    </p:spTree>
    <p:extLst>
      <p:ext uri="{BB962C8B-B14F-4D97-AF65-F5344CB8AC3E}">
        <p14:creationId xmlns:p14="http://schemas.microsoft.com/office/powerpoint/2010/main" val="1769887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4"/>
          <p:cNvSpPr txBox="1">
            <a:spLocks noChangeArrowheads="1"/>
          </p:cNvSpPr>
          <p:nvPr/>
        </p:nvSpPr>
        <p:spPr bwMode="auto">
          <a:xfrm>
            <a:off x="158750" y="712788"/>
            <a:ext cx="8730147" cy="446276"/>
          </a:xfrm>
          <a:prstGeom prst="rect">
            <a:avLst/>
          </a:prstGeom>
          <a:ln/>
        </p:spPr>
        <p:style>
          <a:lnRef idx="0">
            <a:schemeClr val="accent3"/>
          </a:lnRef>
          <a:fillRef idx="3">
            <a:schemeClr val="accent3"/>
          </a:fillRef>
          <a:effectRef idx="3">
            <a:schemeClr val="accent3"/>
          </a:effectRef>
          <a:fontRef idx="minor">
            <a:schemeClr val="lt1"/>
          </a:fontRef>
        </p:style>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pt-BR" altLang="pt-BR" sz="2300" dirty="0"/>
              <a:t>OBJETIVOS DE RESULTADO COM A ADMINISTRAÇÃO DO CVD</a:t>
            </a:r>
          </a:p>
        </p:txBody>
      </p:sp>
      <p:sp>
        <p:nvSpPr>
          <p:cNvPr id="47109" name="CaixaDeTexto 1"/>
          <p:cNvSpPr txBox="1">
            <a:spLocks noChangeArrowheads="1"/>
          </p:cNvSpPr>
          <p:nvPr/>
        </p:nvSpPr>
        <p:spPr bwMode="auto">
          <a:xfrm>
            <a:off x="158750" y="1357313"/>
            <a:ext cx="8734425"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Com a </a:t>
            </a:r>
            <a:r>
              <a:rPr lang="pt-BR" altLang="pt-BR" dirty="0">
                <a:solidFill>
                  <a:srgbClr val="92D050"/>
                </a:solidFill>
              </a:rPr>
              <a:t>correta administração </a:t>
            </a:r>
            <a:r>
              <a:rPr lang="pt-BR" altLang="pt-BR" dirty="0">
                <a:solidFill>
                  <a:schemeClr val="bg1"/>
                </a:solidFill>
              </a:rPr>
              <a:t>das atividades previstas nas fases do CVD (</a:t>
            </a:r>
            <a:r>
              <a:rPr lang="pt-BR" altLang="pt-BR" dirty="0">
                <a:solidFill>
                  <a:srgbClr val="92D050"/>
                </a:solidFill>
              </a:rPr>
              <a:t>Ciclo de Vida de Dados</a:t>
            </a:r>
            <a:r>
              <a:rPr lang="pt-BR" altLang="pt-BR" dirty="0">
                <a:solidFill>
                  <a:schemeClr val="bg1"/>
                </a:solidFill>
              </a:rPr>
              <a:t>), espera-se o </a:t>
            </a:r>
            <a:r>
              <a:rPr lang="pt-BR" altLang="pt-BR" dirty="0">
                <a:solidFill>
                  <a:srgbClr val="92D050"/>
                </a:solidFill>
              </a:rPr>
              <a:t>maior impacto positivo de aplicação prática nas atividades de negócio</a:t>
            </a:r>
            <a:r>
              <a:rPr lang="pt-BR" altLang="pt-BR" dirty="0">
                <a:solidFill>
                  <a:schemeClr val="bg1"/>
                </a:solidFill>
              </a:rPr>
              <a:t>, sempre garantindo segurança sobre cada momento do ciclo de vida, </a:t>
            </a:r>
            <a:r>
              <a:rPr lang="pt-BR" altLang="pt-BR" dirty="0">
                <a:solidFill>
                  <a:srgbClr val="92D050"/>
                </a:solidFill>
              </a:rPr>
              <a:t>com</a:t>
            </a:r>
            <a:r>
              <a:rPr lang="pt-BR" altLang="pt-BR" dirty="0">
                <a:solidFill>
                  <a:schemeClr val="bg1"/>
                </a:solidFill>
              </a:rPr>
              <a:t> pessoas </a:t>
            </a:r>
            <a:r>
              <a:rPr lang="pt-BR" altLang="pt-BR" dirty="0">
                <a:solidFill>
                  <a:srgbClr val="92D050"/>
                </a:solidFill>
              </a:rPr>
              <a:t>responsáveis</a:t>
            </a:r>
            <a:r>
              <a:rPr lang="pt-BR" altLang="pt-BR" dirty="0">
                <a:solidFill>
                  <a:schemeClr val="bg1"/>
                </a:solidFill>
              </a:rPr>
              <a:t> e papéis bem definidos para </a:t>
            </a:r>
            <a:r>
              <a:rPr lang="pt-BR" altLang="pt-BR" dirty="0">
                <a:solidFill>
                  <a:srgbClr val="92D050"/>
                </a:solidFill>
              </a:rPr>
              <a:t>aferir a qualidade dos dados, atestar direitos de acesso e estabelecer regras de retenção</a:t>
            </a:r>
            <a:r>
              <a:rPr lang="pt-BR" altLang="pt-BR" dirty="0">
                <a:solidFill>
                  <a:schemeClr val="bg1"/>
                </a:solidFill>
              </a:rPr>
              <a:t>.</a:t>
            </a:r>
          </a:p>
        </p:txBody>
      </p:sp>
      <p:pic>
        <p:nvPicPr>
          <p:cNvPr id="2" name="Imagem 1"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2456" y="3977599"/>
            <a:ext cx="2722733" cy="2167613"/>
          </a:xfrm>
          <a:prstGeom prst="rect">
            <a:avLst/>
          </a:prstGeom>
        </p:spPr>
      </p:pic>
    </p:spTree>
    <p:extLst>
      <p:ext uri="{BB962C8B-B14F-4D97-AF65-F5344CB8AC3E}">
        <p14:creationId xmlns:p14="http://schemas.microsoft.com/office/powerpoint/2010/main" val="21945963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0490F3-FB5B-4855-EE1B-3712D541B55F}"/>
            </a:ext>
          </a:extLst>
        </p:cNvPr>
        <p:cNvGrpSpPr/>
        <p:nvPr/>
      </p:nvGrpSpPr>
      <p:grpSpPr>
        <a:xfrm>
          <a:off x="0" y="0"/>
          <a:ext cx="0" cy="0"/>
          <a:chOff x="0" y="0"/>
          <a:chExt cx="0" cy="0"/>
        </a:xfrm>
      </p:grpSpPr>
      <p:sp>
        <p:nvSpPr>
          <p:cNvPr id="45058" name="Retângulo 1">
            <a:extLst>
              <a:ext uri="{FF2B5EF4-FFF2-40B4-BE49-F238E27FC236}">
                <a16:creationId xmlns:a16="http://schemas.microsoft.com/office/drawing/2014/main" id="{C9DE900E-5F32-C8FB-814C-CC778AB45BBE}"/>
              </a:ext>
            </a:extLst>
          </p:cNvPr>
          <p:cNvSpPr>
            <a:spLocks noChangeArrowheads="1"/>
          </p:cNvSpPr>
          <p:nvPr/>
        </p:nvSpPr>
        <p:spPr bwMode="auto">
          <a:xfrm>
            <a:off x="34925" y="1819275"/>
            <a:ext cx="9001125" cy="4705350"/>
          </a:xfrm>
          <a:prstGeom prst="rect">
            <a:avLst/>
          </a:prstGeom>
          <a:solidFill>
            <a:schemeClr val="bg1"/>
          </a:solidFill>
          <a:ln w="9525"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sz="2000" dirty="0"/>
              <a:t>Defina quem deve ser responsável pelo dado em cada fase do ciclo de vida (coloque TI ou Negócio, apontando quem cuida de qual tema de segurança de dados). Vamos fazer isso, colaborando no</a:t>
            </a:r>
          </a:p>
        </p:txBody>
      </p:sp>
      <p:sp>
        <p:nvSpPr>
          <p:cNvPr id="17410" name="Text Box 24">
            <a:extLst>
              <a:ext uri="{FF2B5EF4-FFF2-40B4-BE49-F238E27FC236}">
                <a16:creationId xmlns:a16="http://schemas.microsoft.com/office/drawing/2014/main" id="{49121E60-77D6-18DF-1204-C3E03CD3072B}"/>
              </a:ext>
            </a:extLst>
          </p:cNvPr>
          <p:cNvSpPr txBox="1">
            <a:spLocks noChangeArrowheads="1"/>
          </p:cNvSpPr>
          <p:nvPr/>
        </p:nvSpPr>
        <p:spPr bwMode="auto">
          <a:xfrm>
            <a:off x="158750" y="712788"/>
            <a:ext cx="4219297" cy="461665"/>
          </a:xfrm>
          <a:prstGeom prst="rect">
            <a:avLst/>
          </a:prstGeom>
          <a:ln/>
        </p:spPr>
        <p:style>
          <a:lnRef idx="0">
            <a:schemeClr val="accent3"/>
          </a:lnRef>
          <a:fillRef idx="3">
            <a:schemeClr val="accent3"/>
          </a:fillRef>
          <a:effectRef idx="3">
            <a:schemeClr val="accent3"/>
          </a:effectRef>
          <a:fontRef idx="minor">
            <a:schemeClr val="lt1"/>
          </a:fontRef>
        </p:style>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pt-BR" altLang="pt-BR" dirty="0"/>
              <a:t>CICLOS DE VIDA DE DADOS</a:t>
            </a:r>
          </a:p>
        </p:txBody>
      </p:sp>
      <p:sp>
        <p:nvSpPr>
          <p:cNvPr id="45062" name="CaixaDeTexto 1">
            <a:extLst>
              <a:ext uri="{FF2B5EF4-FFF2-40B4-BE49-F238E27FC236}">
                <a16:creationId xmlns:a16="http://schemas.microsoft.com/office/drawing/2014/main" id="{D8BE3AE7-F29A-4DAD-F5F4-C22A9AF680D0}"/>
              </a:ext>
            </a:extLst>
          </p:cNvPr>
          <p:cNvSpPr txBox="1">
            <a:spLocks noChangeArrowheads="1"/>
          </p:cNvSpPr>
          <p:nvPr/>
        </p:nvSpPr>
        <p:spPr bwMode="auto">
          <a:xfrm>
            <a:off x="158750" y="1357313"/>
            <a:ext cx="8734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DEBATE</a:t>
            </a:r>
          </a:p>
        </p:txBody>
      </p:sp>
      <p:pic>
        <p:nvPicPr>
          <p:cNvPr id="45063" name="Imagem 5" descr="Recorte de Tela">
            <a:extLst>
              <a:ext uri="{FF2B5EF4-FFF2-40B4-BE49-F238E27FC236}">
                <a16:creationId xmlns:a16="http://schemas.microsoft.com/office/drawing/2014/main" id="{3713525B-E550-DF3B-4BC9-E2C263D6563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4963" y="925513"/>
            <a:ext cx="1081087" cy="874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3" name="Retângulo 2">
            <a:extLst>
              <a:ext uri="{FF2B5EF4-FFF2-40B4-BE49-F238E27FC236}">
                <a16:creationId xmlns:a16="http://schemas.microsoft.com/office/drawing/2014/main" id="{4A28D667-016B-52B3-D255-C4F12031153F}"/>
              </a:ext>
            </a:extLst>
          </p:cNvPr>
          <p:cNvSpPr/>
          <p:nvPr/>
        </p:nvSpPr>
        <p:spPr>
          <a:xfrm>
            <a:off x="158750" y="3501008"/>
            <a:ext cx="2824995" cy="57606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Especificação (modelagem/ arquitetura)</a:t>
            </a:r>
          </a:p>
        </p:txBody>
      </p:sp>
      <p:sp>
        <p:nvSpPr>
          <p:cNvPr id="4" name="Retângulo 3">
            <a:extLst>
              <a:ext uri="{FF2B5EF4-FFF2-40B4-BE49-F238E27FC236}">
                <a16:creationId xmlns:a16="http://schemas.microsoft.com/office/drawing/2014/main" id="{A6886DFD-E7AF-1C0D-3B77-EFDF7B8B6C2A}"/>
              </a:ext>
            </a:extLst>
          </p:cNvPr>
          <p:cNvSpPr/>
          <p:nvPr/>
        </p:nvSpPr>
        <p:spPr>
          <a:xfrm>
            <a:off x="161453" y="4173882"/>
            <a:ext cx="2858959"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Disponibilização</a:t>
            </a:r>
          </a:p>
        </p:txBody>
      </p:sp>
      <p:sp>
        <p:nvSpPr>
          <p:cNvPr id="5" name="Retângulo 4">
            <a:extLst>
              <a:ext uri="{FF2B5EF4-FFF2-40B4-BE49-F238E27FC236}">
                <a16:creationId xmlns:a16="http://schemas.microsoft.com/office/drawing/2014/main" id="{FE74EB06-9C6D-5B36-089C-586420B87523}"/>
              </a:ext>
            </a:extLst>
          </p:cNvPr>
          <p:cNvSpPr/>
          <p:nvPr/>
        </p:nvSpPr>
        <p:spPr>
          <a:xfrm>
            <a:off x="142603" y="4624275"/>
            <a:ext cx="2877809"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Criação/ Aquisição</a:t>
            </a:r>
          </a:p>
        </p:txBody>
      </p:sp>
      <p:sp>
        <p:nvSpPr>
          <p:cNvPr id="6" name="Retângulo 5">
            <a:extLst>
              <a:ext uri="{FF2B5EF4-FFF2-40B4-BE49-F238E27FC236}">
                <a16:creationId xmlns:a16="http://schemas.microsoft.com/office/drawing/2014/main" id="{72CCBBA7-2EAB-8A98-40D0-9F602B095FA4}"/>
              </a:ext>
            </a:extLst>
          </p:cNvPr>
          <p:cNvSpPr/>
          <p:nvPr/>
        </p:nvSpPr>
        <p:spPr>
          <a:xfrm>
            <a:off x="142603" y="5073251"/>
            <a:ext cx="2877809"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Armazenamento</a:t>
            </a:r>
          </a:p>
        </p:txBody>
      </p:sp>
      <p:sp>
        <p:nvSpPr>
          <p:cNvPr id="12" name="Retângulo 11">
            <a:extLst>
              <a:ext uri="{FF2B5EF4-FFF2-40B4-BE49-F238E27FC236}">
                <a16:creationId xmlns:a16="http://schemas.microsoft.com/office/drawing/2014/main" id="{473E5CE6-216C-A153-BEF2-22E35EBE5B56}"/>
              </a:ext>
            </a:extLst>
          </p:cNvPr>
          <p:cNvSpPr/>
          <p:nvPr/>
        </p:nvSpPr>
        <p:spPr>
          <a:xfrm>
            <a:off x="135827" y="5535213"/>
            <a:ext cx="288458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Uso e Manutenção</a:t>
            </a:r>
          </a:p>
        </p:txBody>
      </p:sp>
      <p:sp>
        <p:nvSpPr>
          <p:cNvPr id="13" name="Retângulo 12">
            <a:extLst>
              <a:ext uri="{FF2B5EF4-FFF2-40B4-BE49-F238E27FC236}">
                <a16:creationId xmlns:a16="http://schemas.microsoft.com/office/drawing/2014/main" id="{CABD529F-FDBE-E7CB-4F9B-29902C099CB0}"/>
              </a:ext>
            </a:extLst>
          </p:cNvPr>
          <p:cNvSpPr/>
          <p:nvPr/>
        </p:nvSpPr>
        <p:spPr>
          <a:xfrm>
            <a:off x="124786" y="5997175"/>
            <a:ext cx="2895626"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Eliminação</a:t>
            </a:r>
          </a:p>
        </p:txBody>
      </p:sp>
      <p:sp>
        <p:nvSpPr>
          <p:cNvPr id="15" name="Retângulo: Cantos Arredondados 14">
            <a:extLst>
              <a:ext uri="{FF2B5EF4-FFF2-40B4-BE49-F238E27FC236}">
                <a16:creationId xmlns:a16="http://schemas.microsoft.com/office/drawing/2014/main" id="{5477AAA2-6836-4EEF-162E-F8F033DDD9BD}"/>
              </a:ext>
            </a:extLst>
          </p:cNvPr>
          <p:cNvSpPr/>
          <p:nvPr/>
        </p:nvSpPr>
        <p:spPr>
          <a:xfrm>
            <a:off x="3107570" y="3429000"/>
            <a:ext cx="1072826" cy="162402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lumMod val="75000"/>
                    <a:lumOff val="25000"/>
                  </a:schemeClr>
                </a:solidFill>
              </a:rPr>
              <a:t>Conhece e define onde os dados devem ser buscados para ingestão no banco de dados (BD)</a:t>
            </a:r>
          </a:p>
        </p:txBody>
      </p:sp>
      <p:sp>
        <p:nvSpPr>
          <p:cNvPr id="16" name="Retângulo: Cantos Arredondados 15">
            <a:extLst>
              <a:ext uri="{FF2B5EF4-FFF2-40B4-BE49-F238E27FC236}">
                <a16:creationId xmlns:a16="http://schemas.microsoft.com/office/drawing/2014/main" id="{459F70E7-A783-9926-D474-57FE72A68790}"/>
              </a:ext>
            </a:extLst>
          </p:cNvPr>
          <p:cNvSpPr/>
          <p:nvPr/>
        </p:nvSpPr>
        <p:spPr>
          <a:xfrm>
            <a:off x="4180396" y="3481288"/>
            <a:ext cx="1006232" cy="29031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lumMod val="75000"/>
                    <a:lumOff val="25000"/>
                  </a:schemeClr>
                </a:solidFill>
              </a:rPr>
              <a:t>Conhece como os dados serão/são guardados (estruturas)</a:t>
            </a:r>
          </a:p>
        </p:txBody>
      </p:sp>
      <p:sp>
        <p:nvSpPr>
          <p:cNvPr id="17" name="Retângulo: Cantos Arredondados 16">
            <a:extLst>
              <a:ext uri="{FF2B5EF4-FFF2-40B4-BE49-F238E27FC236}">
                <a16:creationId xmlns:a16="http://schemas.microsoft.com/office/drawing/2014/main" id="{63602B21-DDB1-6824-2445-94D6FBA02A95}"/>
              </a:ext>
            </a:extLst>
          </p:cNvPr>
          <p:cNvSpPr/>
          <p:nvPr/>
        </p:nvSpPr>
        <p:spPr>
          <a:xfrm>
            <a:off x="5213921" y="4081184"/>
            <a:ext cx="1006232" cy="17033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lumMod val="75000"/>
                    <a:lumOff val="25000"/>
                  </a:schemeClr>
                </a:solidFill>
              </a:rPr>
              <a:t>Define quem acessa qual conteúdo</a:t>
            </a:r>
          </a:p>
        </p:txBody>
      </p:sp>
      <p:sp>
        <p:nvSpPr>
          <p:cNvPr id="18" name="Retângulo: Cantos Arredondados 17">
            <a:extLst>
              <a:ext uri="{FF2B5EF4-FFF2-40B4-BE49-F238E27FC236}">
                <a16:creationId xmlns:a16="http://schemas.microsoft.com/office/drawing/2014/main" id="{7A23DBF0-BD27-66DA-7095-EE3E99D81862}"/>
              </a:ext>
            </a:extLst>
          </p:cNvPr>
          <p:cNvSpPr/>
          <p:nvPr/>
        </p:nvSpPr>
        <p:spPr>
          <a:xfrm>
            <a:off x="6220153" y="4059639"/>
            <a:ext cx="1032888" cy="170338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lumMod val="75000"/>
                    <a:lumOff val="25000"/>
                  </a:schemeClr>
                </a:solidFill>
              </a:rPr>
              <a:t>Configura e atesta quem acessa qual conteúdo</a:t>
            </a:r>
          </a:p>
        </p:txBody>
      </p:sp>
      <p:sp>
        <p:nvSpPr>
          <p:cNvPr id="19" name="Retângulo: Cantos Arredondados 18">
            <a:extLst>
              <a:ext uri="{FF2B5EF4-FFF2-40B4-BE49-F238E27FC236}">
                <a16:creationId xmlns:a16="http://schemas.microsoft.com/office/drawing/2014/main" id="{768532C6-770D-7372-2243-B110EFD2A482}"/>
              </a:ext>
            </a:extLst>
          </p:cNvPr>
          <p:cNvSpPr/>
          <p:nvPr/>
        </p:nvSpPr>
        <p:spPr>
          <a:xfrm>
            <a:off x="7280334" y="4689831"/>
            <a:ext cx="820058" cy="14034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lumMod val="75000"/>
                    <a:lumOff val="25000"/>
                  </a:schemeClr>
                </a:solidFill>
              </a:rPr>
              <a:t>Define regras de utilidade dos dados</a:t>
            </a:r>
          </a:p>
        </p:txBody>
      </p:sp>
      <p:sp>
        <p:nvSpPr>
          <p:cNvPr id="20" name="Retângulo: Cantos Arredondados 19">
            <a:extLst>
              <a:ext uri="{FF2B5EF4-FFF2-40B4-BE49-F238E27FC236}">
                <a16:creationId xmlns:a16="http://schemas.microsoft.com/office/drawing/2014/main" id="{41641F35-955E-7681-8CAE-58EBBC11C9A8}"/>
              </a:ext>
            </a:extLst>
          </p:cNvPr>
          <p:cNvSpPr/>
          <p:nvPr/>
        </p:nvSpPr>
        <p:spPr>
          <a:xfrm>
            <a:off x="8127685" y="4689831"/>
            <a:ext cx="820058" cy="14034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lumMod val="75000"/>
                    <a:lumOff val="25000"/>
                  </a:schemeClr>
                </a:solidFill>
              </a:rPr>
              <a:t>Coleta, retém, protege e expurga dados</a:t>
            </a:r>
          </a:p>
        </p:txBody>
      </p:sp>
      <p:sp>
        <p:nvSpPr>
          <p:cNvPr id="21" name="CaixaDeTexto 20">
            <a:extLst>
              <a:ext uri="{FF2B5EF4-FFF2-40B4-BE49-F238E27FC236}">
                <a16:creationId xmlns:a16="http://schemas.microsoft.com/office/drawing/2014/main" id="{31344D40-787F-07FA-7003-8C59A16E1243}"/>
              </a:ext>
            </a:extLst>
          </p:cNvPr>
          <p:cNvSpPr txBox="1"/>
          <p:nvPr/>
        </p:nvSpPr>
        <p:spPr>
          <a:xfrm>
            <a:off x="5364088" y="2996952"/>
            <a:ext cx="354584" cy="369332"/>
          </a:xfrm>
          <a:prstGeom prst="rect">
            <a:avLst/>
          </a:prstGeom>
          <a:solidFill>
            <a:srgbClr val="9966FF"/>
          </a:solidFill>
        </p:spPr>
        <p:txBody>
          <a:bodyPr wrap="none" rtlCol="0">
            <a:spAutoFit/>
          </a:bodyPr>
          <a:lstStyle/>
          <a:p>
            <a:r>
              <a:rPr lang="pt-BR" dirty="0"/>
              <a:t>TI</a:t>
            </a:r>
          </a:p>
        </p:txBody>
      </p:sp>
      <p:sp>
        <p:nvSpPr>
          <p:cNvPr id="22" name="CaixaDeTexto 21">
            <a:extLst>
              <a:ext uri="{FF2B5EF4-FFF2-40B4-BE49-F238E27FC236}">
                <a16:creationId xmlns:a16="http://schemas.microsoft.com/office/drawing/2014/main" id="{66862573-28E1-6C7F-01BA-FF35E0344258}"/>
              </a:ext>
            </a:extLst>
          </p:cNvPr>
          <p:cNvSpPr txBox="1"/>
          <p:nvPr/>
        </p:nvSpPr>
        <p:spPr>
          <a:xfrm>
            <a:off x="5865569" y="2996952"/>
            <a:ext cx="589136" cy="369332"/>
          </a:xfrm>
          <a:prstGeom prst="rect">
            <a:avLst/>
          </a:prstGeom>
          <a:solidFill>
            <a:srgbClr val="00B0F0"/>
          </a:solidFill>
        </p:spPr>
        <p:txBody>
          <a:bodyPr wrap="none" rtlCol="0">
            <a:spAutoFit/>
          </a:bodyPr>
          <a:lstStyle/>
          <a:p>
            <a:r>
              <a:rPr lang="pt-BR" dirty="0"/>
              <a:t>NEG</a:t>
            </a:r>
          </a:p>
        </p:txBody>
      </p:sp>
      <p:pic>
        <p:nvPicPr>
          <p:cNvPr id="7" name="Imagem 6">
            <a:extLst>
              <a:ext uri="{FF2B5EF4-FFF2-40B4-BE49-F238E27FC236}">
                <a16:creationId xmlns:a16="http://schemas.microsoft.com/office/drawing/2014/main" id="{52B08B39-FA7A-EBC9-FC8E-FC75C6DC0E1B}"/>
              </a:ext>
            </a:extLst>
          </p:cNvPr>
          <p:cNvPicPr>
            <a:picLocks noChangeAspect="1"/>
          </p:cNvPicPr>
          <p:nvPr/>
        </p:nvPicPr>
        <p:blipFill>
          <a:blip r:embed="rId3"/>
          <a:stretch>
            <a:fillRect/>
          </a:stretch>
        </p:blipFill>
        <p:spPr>
          <a:xfrm>
            <a:off x="2877113" y="2548993"/>
            <a:ext cx="1533739" cy="504895"/>
          </a:xfrm>
          <a:prstGeom prst="rect">
            <a:avLst/>
          </a:prstGeom>
        </p:spPr>
      </p:pic>
    </p:spTree>
    <p:extLst>
      <p:ext uri="{BB962C8B-B14F-4D97-AF65-F5344CB8AC3E}">
        <p14:creationId xmlns:p14="http://schemas.microsoft.com/office/powerpoint/2010/main" val="3258099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822993" y="908720"/>
            <a:ext cx="2915542" cy="369332"/>
          </a:xfrm>
          <a:prstGeom prst="rect">
            <a:avLst/>
          </a:prstGeom>
          <a:solidFill>
            <a:schemeClr val="bg1"/>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pt-BR" dirty="0">
                <a:solidFill>
                  <a:schemeClr val="tx1"/>
                </a:solidFill>
              </a:rPr>
              <a:t>ESTUDO DE CASO SIMULADO</a:t>
            </a:r>
          </a:p>
        </p:txBody>
      </p:sp>
      <p:sp>
        <p:nvSpPr>
          <p:cNvPr id="2" name="Retângulo: Cantos Arredondados 1">
            <a:extLst>
              <a:ext uri="{FF2B5EF4-FFF2-40B4-BE49-F238E27FC236}">
                <a16:creationId xmlns:a16="http://schemas.microsoft.com/office/drawing/2014/main" id="{C0A4E40B-168B-4FB7-949C-DA2A137AE6DA}"/>
              </a:ext>
            </a:extLst>
          </p:cNvPr>
          <p:cNvSpPr/>
          <p:nvPr/>
        </p:nvSpPr>
        <p:spPr>
          <a:xfrm>
            <a:off x="107504" y="1484784"/>
            <a:ext cx="8856984" cy="50405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DESAFIO SOBRE OQUE BIG DATA NOS TRAZ NA ATUALIDADE.</a:t>
            </a:r>
          </a:p>
          <a:p>
            <a:endParaRPr lang="pt-BR" dirty="0">
              <a:solidFill>
                <a:schemeClr val="tx1"/>
              </a:solidFill>
            </a:endParaRPr>
          </a:p>
          <a:p>
            <a:r>
              <a:rPr lang="pt-BR" dirty="0">
                <a:solidFill>
                  <a:schemeClr val="tx1"/>
                </a:solidFill>
              </a:rPr>
              <a:t>Atualmente, as empresas e negócios procuram conhecer profundamente as tendências de mercado, desenvolvimento de produtos, concorrenciais, políticas e econômicas, através de dados digitais de diversas fontes complementares.</a:t>
            </a:r>
          </a:p>
          <a:p>
            <a:endParaRPr lang="pt-BR" dirty="0">
              <a:solidFill>
                <a:schemeClr val="tx1"/>
              </a:solidFill>
            </a:endParaRPr>
          </a:p>
          <a:p>
            <a:r>
              <a:rPr lang="pt-BR" dirty="0">
                <a:solidFill>
                  <a:schemeClr val="tx1"/>
                </a:solidFill>
              </a:rPr>
              <a:t>Considere que você vai desenvolver um sistema baseado em ciência de dados para prospectar o padrão de filmes que tem mais chance de sucesso de bilheteria.</a:t>
            </a:r>
          </a:p>
          <a:p>
            <a:endParaRPr lang="pt-BR" dirty="0">
              <a:solidFill>
                <a:schemeClr val="tx1"/>
              </a:solidFill>
            </a:endParaRPr>
          </a:p>
          <a:p>
            <a:r>
              <a:rPr lang="pt-BR" dirty="0">
                <a:solidFill>
                  <a:schemeClr val="tx1"/>
                </a:solidFill>
              </a:rPr>
              <a:t>Quais fontes de dados você buscaria para saber sobre esse gosto do consumidor?</a:t>
            </a:r>
          </a:p>
          <a:p>
            <a:r>
              <a:rPr lang="pt-BR" dirty="0">
                <a:solidFill>
                  <a:schemeClr val="tx1"/>
                </a:solidFill>
              </a:rPr>
              <a:t>Além dos nomes dos filmes mais aclamados, quais outros detalhes precisaria obter e como faria?</a:t>
            </a:r>
          </a:p>
          <a:p>
            <a:endParaRPr lang="pt-BR" dirty="0">
              <a:solidFill>
                <a:schemeClr val="tx1"/>
              </a:solidFill>
            </a:endParaRPr>
          </a:p>
          <a:p>
            <a:r>
              <a:rPr lang="pt-BR" dirty="0">
                <a:solidFill>
                  <a:schemeClr val="tx1"/>
                </a:solidFill>
              </a:rPr>
              <a:t>Alimente suas descobertas de forma colaborativa em um documento no TEAMS!</a:t>
            </a:r>
          </a:p>
          <a:p>
            <a:pPr algn="ctr"/>
            <a:endParaRPr lang="pt-BR" dirty="0">
              <a:solidFill>
                <a:schemeClr val="tx1"/>
              </a:solidFill>
            </a:endParaRPr>
          </a:p>
        </p:txBody>
      </p:sp>
      <p:pic>
        <p:nvPicPr>
          <p:cNvPr id="4" name="Imagem 3">
            <a:extLst>
              <a:ext uri="{FF2B5EF4-FFF2-40B4-BE49-F238E27FC236}">
                <a16:creationId xmlns:a16="http://schemas.microsoft.com/office/drawing/2014/main" id="{C560137C-B000-4FDE-8B21-F9189E00E2E3}"/>
              </a:ext>
            </a:extLst>
          </p:cNvPr>
          <p:cNvPicPr>
            <a:picLocks noChangeAspect="1"/>
          </p:cNvPicPr>
          <p:nvPr/>
        </p:nvPicPr>
        <p:blipFill>
          <a:blip r:embed="rId2"/>
          <a:stretch>
            <a:fillRect/>
          </a:stretch>
        </p:blipFill>
        <p:spPr>
          <a:xfrm>
            <a:off x="7263139" y="620688"/>
            <a:ext cx="1053277" cy="864096"/>
          </a:xfrm>
          <a:prstGeom prst="rect">
            <a:avLst/>
          </a:prstGeom>
        </p:spPr>
      </p:pic>
      <p:pic>
        <p:nvPicPr>
          <p:cNvPr id="5" name="Imagem 4">
            <a:extLst>
              <a:ext uri="{FF2B5EF4-FFF2-40B4-BE49-F238E27FC236}">
                <a16:creationId xmlns:a16="http://schemas.microsoft.com/office/drawing/2014/main" id="{8792FBAF-4BA2-96A3-242A-E5FBC3C47D4C}"/>
              </a:ext>
            </a:extLst>
          </p:cNvPr>
          <p:cNvPicPr>
            <a:picLocks noChangeAspect="1"/>
          </p:cNvPicPr>
          <p:nvPr/>
        </p:nvPicPr>
        <p:blipFill>
          <a:blip r:embed="rId3"/>
          <a:stretch>
            <a:fillRect/>
          </a:stretch>
        </p:blipFill>
        <p:spPr>
          <a:xfrm>
            <a:off x="8028384" y="5229200"/>
            <a:ext cx="759051" cy="656478"/>
          </a:xfrm>
          <a:prstGeom prst="rect">
            <a:avLst/>
          </a:prstGeom>
        </p:spPr>
      </p:pic>
    </p:spTree>
    <p:extLst>
      <p:ext uri="{BB962C8B-B14F-4D97-AF65-F5344CB8AC3E}">
        <p14:creationId xmlns:p14="http://schemas.microsoft.com/office/powerpoint/2010/main" val="37195779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A0394-9D68-F3C4-8827-704F73A2C7AF}"/>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422D6C6D-B580-5FF6-3A44-6A812B69B665}"/>
              </a:ext>
            </a:extLst>
          </p:cNvPr>
          <p:cNvSpPr txBox="1"/>
          <p:nvPr/>
        </p:nvSpPr>
        <p:spPr>
          <a:xfrm>
            <a:off x="822993" y="908720"/>
            <a:ext cx="2915542" cy="369332"/>
          </a:xfrm>
          <a:prstGeom prst="rect">
            <a:avLst/>
          </a:prstGeom>
          <a:solidFill>
            <a:schemeClr val="bg1"/>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pt-BR" dirty="0">
                <a:solidFill>
                  <a:schemeClr val="tx1"/>
                </a:solidFill>
              </a:rPr>
              <a:t>ESTUDO DE CASO SIMULADO</a:t>
            </a:r>
          </a:p>
        </p:txBody>
      </p:sp>
      <p:sp>
        <p:nvSpPr>
          <p:cNvPr id="2" name="Retângulo: Cantos Arredondados 1">
            <a:extLst>
              <a:ext uri="{FF2B5EF4-FFF2-40B4-BE49-F238E27FC236}">
                <a16:creationId xmlns:a16="http://schemas.microsoft.com/office/drawing/2014/main" id="{FEA3AE4F-00F5-EB63-D88A-A753FAA2F473}"/>
              </a:ext>
            </a:extLst>
          </p:cNvPr>
          <p:cNvSpPr/>
          <p:nvPr/>
        </p:nvSpPr>
        <p:spPr>
          <a:xfrm>
            <a:off x="107504" y="1484784"/>
            <a:ext cx="8856984" cy="50405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Você está identificando diversos dados que a empresa deseja ter e gerenciar sobre suas operações para realizar seu projeto de sistema de controle de coleta seletiva de lixo. Um desses dados é a quantidade de lixo por tipo, localizada em cada ponto da cidade onde a </a:t>
            </a:r>
            <a:r>
              <a:rPr lang="pt-BR" dirty="0" err="1">
                <a:solidFill>
                  <a:schemeClr val="tx1"/>
                </a:solidFill>
              </a:rPr>
              <a:t>LuxoDoLixo</a:t>
            </a:r>
            <a:r>
              <a:rPr lang="pt-BR" dirty="0">
                <a:solidFill>
                  <a:schemeClr val="tx1"/>
                </a:solidFill>
              </a:rPr>
              <a:t> opera.</a:t>
            </a:r>
          </a:p>
          <a:p>
            <a:endParaRPr lang="pt-BR" dirty="0">
              <a:solidFill>
                <a:schemeClr val="tx1"/>
              </a:solidFill>
            </a:endParaRPr>
          </a:p>
          <a:p>
            <a:r>
              <a:rPr lang="pt-BR" dirty="0">
                <a:solidFill>
                  <a:schemeClr val="tx1"/>
                </a:solidFill>
              </a:rPr>
              <a:t>Esse dado precisa ter QUALIDADE para a </a:t>
            </a:r>
            <a:r>
              <a:rPr lang="pt-BR" dirty="0" err="1">
                <a:solidFill>
                  <a:schemeClr val="tx1"/>
                </a:solidFill>
              </a:rPr>
              <a:t>LuxoDoLixo</a:t>
            </a:r>
            <a:r>
              <a:rPr lang="pt-BR" dirty="0">
                <a:solidFill>
                  <a:schemeClr val="tx1"/>
                </a:solidFill>
              </a:rPr>
              <a:t> – um dado sobre lixo em local que a empresa não atende, por exemplo, não interessa – um dado incorreto sobre a quantidade de lixo em um local, implicará em enviar um caminhão com a capacidade errada de coleta, podendo gerar ociosidade de caçamba (encarece o frete sem trazer benefício) ou impossibilidade de levar todo o lixo que supera a capacidade do caminhão de coleta.</a:t>
            </a:r>
          </a:p>
          <a:p>
            <a:endParaRPr lang="pt-BR" dirty="0">
              <a:solidFill>
                <a:schemeClr val="tx1"/>
              </a:solidFill>
            </a:endParaRPr>
          </a:p>
          <a:p>
            <a:r>
              <a:rPr lang="pt-BR" dirty="0">
                <a:solidFill>
                  <a:schemeClr val="tx1"/>
                </a:solidFill>
              </a:rPr>
              <a:t>Pesquise sobre o que constitui a qualidade  de um dado e tente compreender os aspectos ou dimensões avaliativas dessa qualidade! </a:t>
            </a:r>
          </a:p>
          <a:p>
            <a:endParaRPr lang="pt-BR" dirty="0">
              <a:solidFill>
                <a:schemeClr val="tx1"/>
              </a:solidFill>
            </a:endParaRPr>
          </a:p>
          <a:p>
            <a:r>
              <a:rPr lang="pt-BR" dirty="0">
                <a:solidFill>
                  <a:schemeClr val="tx1"/>
                </a:solidFill>
              </a:rPr>
              <a:t>Alimente suas descobertas de forma colaborativa em um documento no TEAMS!</a:t>
            </a:r>
          </a:p>
          <a:p>
            <a:pPr algn="ctr"/>
            <a:endParaRPr lang="pt-BR" dirty="0">
              <a:solidFill>
                <a:schemeClr val="tx1"/>
              </a:solidFill>
            </a:endParaRPr>
          </a:p>
        </p:txBody>
      </p:sp>
      <p:pic>
        <p:nvPicPr>
          <p:cNvPr id="4" name="Imagem 3">
            <a:extLst>
              <a:ext uri="{FF2B5EF4-FFF2-40B4-BE49-F238E27FC236}">
                <a16:creationId xmlns:a16="http://schemas.microsoft.com/office/drawing/2014/main" id="{B6BBC316-DF94-1843-7260-F4C551EE2A02}"/>
              </a:ext>
            </a:extLst>
          </p:cNvPr>
          <p:cNvPicPr>
            <a:picLocks noChangeAspect="1"/>
          </p:cNvPicPr>
          <p:nvPr/>
        </p:nvPicPr>
        <p:blipFill>
          <a:blip r:embed="rId2"/>
          <a:stretch>
            <a:fillRect/>
          </a:stretch>
        </p:blipFill>
        <p:spPr>
          <a:xfrm>
            <a:off x="7263139" y="620688"/>
            <a:ext cx="1053277" cy="864096"/>
          </a:xfrm>
          <a:prstGeom prst="rect">
            <a:avLst/>
          </a:prstGeom>
        </p:spPr>
      </p:pic>
      <p:pic>
        <p:nvPicPr>
          <p:cNvPr id="5" name="Imagem 4">
            <a:extLst>
              <a:ext uri="{FF2B5EF4-FFF2-40B4-BE49-F238E27FC236}">
                <a16:creationId xmlns:a16="http://schemas.microsoft.com/office/drawing/2014/main" id="{045E0C4F-9EE1-3620-FDD4-5A64139AA219}"/>
              </a:ext>
            </a:extLst>
          </p:cNvPr>
          <p:cNvPicPr>
            <a:picLocks noChangeAspect="1"/>
          </p:cNvPicPr>
          <p:nvPr/>
        </p:nvPicPr>
        <p:blipFill>
          <a:blip r:embed="rId3"/>
          <a:stretch>
            <a:fillRect/>
          </a:stretch>
        </p:blipFill>
        <p:spPr>
          <a:xfrm>
            <a:off x="8028384" y="5229200"/>
            <a:ext cx="759051" cy="656478"/>
          </a:xfrm>
          <a:prstGeom prst="rect">
            <a:avLst/>
          </a:prstGeom>
        </p:spPr>
      </p:pic>
    </p:spTree>
    <p:extLst>
      <p:ext uri="{BB962C8B-B14F-4D97-AF65-F5344CB8AC3E}">
        <p14:creationId xmlns:p14="http://schemas.microsoft.com/office/powerpoint/2010/main" val="25485027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ext Box 24"/>
          <p:cNvSpPr txBox="1">
            <a:spLocks noChangeArrowheads="1"/>
          </p:cNvSpPr>
          <p:nvPr/>
        </p:nvSpPr>
        <p:spPr bwMode="auto">
          <a:xfrm>
            <a:off x="158750" y="712788"/>
            <a:ext cx="5973558" cy="446276"/>
          </a:xfrm>
          <a:prstGeom prst="rect">
            <a:avLst/>
          </a:prstGeom>
          <a:ln/>
        </p:spPr>
        <p:style>
          <a:lnRef idx="0">
            <a:schemeClr val="accent3"/>
          </a:lnRef>
          <a:fillRef idx="3">
            <a:schemeClr val="accent3"/>
          </a:fillRef>
          <a:effectRef idx="3">
            <a:schemeClr val="accent3"/>
          </a:effectRef>
          <a:fontRef idx="minor">
            <a:schemeClr val="lt1"/>
          </a:fontRef>
        </p:style>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pt-BR" altLang="pt-BR" sz="2300" dirty="0"/>
              <a:t>DESAFIOS ATUAIS DA GESTÃO DE DADOS</a:t>
            </a:r>
          </a:p>
        </p:txBody>
      </p:sp>
      <p:sp>
        <p:nvSpPr>
          <p:cNvPr id="47109" name="CaixaDeTexto 1"/>
          <p:cNvSpPr txBox="1">
            <a:spLocks noChangeArrowheads="1"/>
          </p:cNvSpPr>
          <p:nvPr/>
        </p:nvSpPr>
        <p:spPr bwMode="auto">
          <a:xfrm>
            <a:off x="158750" y="1357313"/>
            <a:ext cx="87344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Vivemos nos tempos do BIG DATA (dados sobre qualquer assunto crescendo exponencialmente e em diversos formatos de entrega/ mídia).</a:t>
            </a:r>
          </a:p>
        </p:txBody>
      </p:sp>
      <p:sp>
        <p:nvSpPr>
          <p:cNvPr id="3" name="Triângulo isósceles 2"/>
          <p:cNvSpPr/>
          <p:nvPr/>
        </p:nvSpPr>
        <p:spPr>
          <a:xfrm>
            <a:off x="6103959" y="4584597"/>
            <a:ext cx="1368152" cy="15841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riângulo isósceles 7"/>
          <p:cNvSpPr/>
          <p:nvPr/>
        </p:nvSpPr>
        <p:spPr>
          <a:xfrm rot="18823440">
            <a:off x="6869874" y="4255553"/>
            <a:ext cx="1368152" cy="174408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Triângulo isósceles 8"/>
          <p:cNvSpPr/>
          <p:nvPr/>
        </p:nvSpPr>
        <p:spPr>
          <a:xfrm rot="16200000">
            <a:off x="7198619" y="3590432"/>
            <a:ext cx="1368152" cy="165024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Triângulo isósceles 9"/>
          <p:cNvSpPr/>
          <p:nvPr/>
        </p:nvSpPr>
        <p:spPr>
          <a:xfrm rot="13397506">
            <a:off x="6851487" y="2852648"/>
            <a:ext cx="1368152" cy="1711272"/>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Triângulo isósceles 10"/>
          <p:cNvSpPr/>
          <p:nvPr/>
        </p:nvSpPr>
        <p:spPr>
          <a:xfrm rot="10800000">
            <a:off x="6175967" y="2616410"/>
            <a:ext cx="1219669" cy="168015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Triângulo isósceles 11"/>
          <p:cNvSpPr/>
          <p:nvPr/>
        </p:nvSpPr>
        <p:spPr>
          <a:xfrm rot="2968296">
            <a:off x="5419882" y="4287416"/>
            <a:ext cx="1368152" cy="15841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Triângulo isósceles 12"/>
          <p:cNvSpPr/>
          <p:nvPr/>
        </p:nvSpPr>
        <p:spPr>
          <a:xfrm rot="5580695">
            <a:off x="5124549" y="3544311"/>
            <a:ext cx="1368152" cy="15841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riângulo isósceles 13"/>
          <p:cNvSpPr/>
          <p:nvPr/>
        </p:nvSpPr>
        <p:spPr>
          <a:xfrm rot="8227881">
            <a:off x="5523638" y="2869582"/>
            <a:ext cx="1219669" cy="164809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 name="CaixaDeTexto 3"/>
          <p:cNvSpPr txBox="1"/>
          <p:nvPr/>
        </p:nvSpPr>
        <p:spPr>
          <a:xfrm rot="2845472" flipH="1">
            <a:off x="5456969" y="3439697"/>
            <a:ext cx="1215777" cy="369332"/>
          </a:xfrm>
          <a:prstGeom prst="rect">
            <a:avLst/>
          </a:prstGeom>
          <a:noFill/>
        </p:spPr>
        <p:txBody>
          <a:bodyPr wrap="square" rtlCol="0">
            <a:spAutoFit/>
          </a:bodyPr>
          <a:lstStyle/>
          <a:p>
            <a:r>
              <a:rPr lang="pt-BR" dirty="0"/>
              <a:t>Aderência</a:t>
            </a:r>
          </a:p>
        </p:txBody>
      </p:sp>
      <p:sp>
        <p:nvSpPr>
          <p:cNvPr id="16" name="CaixaDeTexto 15"/>
          <p:cNvSpPr txBox="1"/>
          <p:nvPr/>
        </p:nvSpPr>
        <p:spPr>
          <a:xfrm rot="5400000" flipH="1">
            <a:off x="6194896" y="3132142"/>
            <a:ext cx="1215777" cy="369332"/>
          </a:xfrm>
          <a:prstGeom prst="rect">
            <a:avLst/>
          </a:prstGeom>
          <a:noFill/>
        </p:spPr>
        <p:txBody>
          <a:bodyPr wrap="square" rtlCol="0">
            <a:spAutoFit/>
          </a:bodyPr>
          <a:lstStyle/>
          <a:p>
            <a:r>
              <a:rPr lang="pt-BR" dirty="0"/>
              <a:t>Unicidade</a:t>
            </a:r>
          </a:p>
        </p:txBody>
      </p:sp>
      <p:sp>
        <p:nvSpPr>
          <p:cNvPr id="17" name="CaixaDeTexto 16"/>
          <p:cNvSpPr txBox="1"/>
          <p:nvPr/>
        </p:nvSpPr>
        <p:spPr>
          <a:xfrm rot="18583800" flipH="1">
            <a:off x="6899424" y="3416881"/>
            <a:ext cx="1275108" cy="369332"/>
          </a:xfrm>
          <a:prstGeom prst="rect">
            <a:avLst/>
          </a:prstGeom>
          <a:noFill/>
        </p:spPr>
        <p:txBody>
          <a:bodyPr wrap="square" rtlCol="0">
            <a:spAutoFit/>
          </a:bodyPr>
          <a:lstStyle/>
          <a:p>
            <a:r>
              <a:rPr lang="pt-BR" dirty="0"/>
              <a:t>Integridade</a:t>
            </a:r>
          </a:p>
        </p:txBody>
      </p:sp>
      <p:sp>
        <p:nvSpPr>
          <p:cNvPr id="18" name="CaixaDeTexto 17"/>
          <p:cNvSpPr txBox="1"/>
          <p:nvPr/>
        </p:nvSpPr>
        <p:spPr>
          <a:xfrm rot="21310965" flipH="1">
            <a:off x="7128843" y="4205979"/>
            <a:ext cx="1606951" cy="369332"/>
          </a:xfrm>
          <a:prstGeom prst="rect">
            <a:avLst/>
          </a:prstGeom>
          <a:noFill/>
        </p:spPr>
        <p:txBody>
          <a:bodyPr wrap="square" rtlCol="0">
            <a:spAutoFit/>
          </a:bodyPr>
          <a:lstStyle/>
          <a:p>
            <a:r>
              <a:rPr lang="pt-BR" dirty="0"/>
              <a:t>Confiabilidade</a:t>
            </a:r>
          </a:p>
        </p:txBody>
      </p:sp>
      <p:sp>
        <p:nvSpPr>
          <p:cNvPr id="19" name="CaixaDeTexto 18"/>
          <p:cNvSpPr txBox="1"/>
          <p:nvPr/>
        </p:nvSpPr>
        <p:spPr>
          <a:xfrm rot="2032249" flipH="1">
            <a:off x="6835288" y="5003233"/>
            <a:ext cx="1876255" cy="338554"/>
          </a:xfrm>
          <a:prstGeom prst="rect">
            <a:avLst/>
          </a:prstGeom>
          <a:noFill/>
        </p:spPr>
        <p:txBody>
          <a:bodyPr wrap="square" rtlCol="0">
            <a:spAutoFit/>
          </a:bodyPr>
          <a:lstStyle/>
          <a:p>
            <a:r>
              <a:rPr lang="pt-BR" sz="1600" dirty="0" err="1"/>
              <a:t>Manutenabilidade</a:t>
            </a:r>
            <a:endParaRPr lang="pt-BR" sz="1600" dirty="0"/>
          </a:p>
        </p:txBody>
      </p:sp>
      <p:sp>
        <p:nvSpPr>
          <p:cNvPr id="20" name="CaixaDeTexto 19"/>
          <p:cNvSpPr txBox="1"/>
          <p:nvPr/>
        </p:nvSpPr>
        <p:spPr>
          <a:xfrm rot="5400000" flipH="1">
            <a:off x="5982325" y="5393186"/>
            <a:ext cx="1606951" cy="369332"/>
          </a:xfrm>
          <a:prstGeom prst="rect">
            <a:avLst/>
          </a:prstGeom>
          <a:noFill/>
        </p:spPr>
        <p:txBody>
          <a:bodyPr wrap="square" rtlCol="0">
            <a:spAutoFit/>
          </a:bodyPr>
          <a:lstStyle/>
          <a:p>
            <a:r>
              <a:rPr lang="pt-BR" dirty="0"/>
              <a:t>Performance</a:t>
            </a:r>
          </a:p>
        </p:txBody>
      </p:sp>
      <p:sp>
        <p:nvSpPr>
          <p:cNvPr id="21" name="CaixaDeTexto 20"/>
          <p:cNvSpPr txBox="1"/>
          <p:nvPr/>
        </p:nvSpPr>
        <p:spPr>
          <a:xfrm rot="18796308" flipH="1">
            <a:off x="5267449" y="4892038"/>
            <a:ext cx="1606951" cy="369332"/>
          </a:xfrm>
          <a:prstGeom prst="rect">
            <a:avLst/>
          </a:prstGeom>
          <a:noFill/>
        </p:spPr>
        <p:txBody>
          <a:bodyPr wrap="square" rtlCol="0">
            <a:spAutoFit/>
          </a:bodyPr>
          <a:lstStyle/>
          <a:p>
            <a:r>
              <a:rPr lang="pt-BR" dirty="0"/>
              <a:t>Legibilidade</a:t>
            </a:r>
          </a:p>
        </p:txBody>
      </p:sp>
      <p:sp>
        <p:nvSpPr>
          <p:cNvPr id="22" name="CaixaDeTexto 21"/>
          <p:cNvSpPr txBox="1"/>
          <p:nvPr/>
        </p:nvSpPr>
        <p:spPr>
          <a:xfrm flipH="1">
            <a:off x="4968811" y="4139157"/>
            <a:ext cx="1653868" cy="369332"/>
          </a:xfrm>
          <a:prstGeom prst="rect">
            <a:avLst/>
          </a:prstGeom>
          <a:noFill/>
        </p:spPr>
        <p:txBody>
          <a:bodyPr wrap="square" rtlCol="0">
            <a:spAutoFit/>
          </a:bodyPr>
          <a:lstStyle/>
          <a:p>
            <a:r>
              <a:rPr lang="pt-BR" dirty="0">
                <a:solidFill>
                  <a:schemeClr val="tx2"/>
                </a:solidFill>
              </a:rPr>
              <a:t>Disponibilidade</a:t>
            </a:r>
          </a:p>
        </p:txBody>
      </p:sp>
      <p:sp>
        <p:nvSpPr>
          <p:cNvPr id="5" name="CaixaDeTexto 4"/>
          <p:cNvSpPr txBox="1"/>
          <p:nvPr/>
        </p:nvSpPr>
        <p:spPr>
          <a:xfrm>
            <a:off x="251520" y="2564904"/>
            <a:ext cx="4717291" cy="3970318"/>
          </a:xfrm>
          <a:prstGeom prst="rect">
            <a:avLst/>
          </a:prstGeom>
          <a:noFill/>
        </p:spPr>
        <p:txBody>
          <a:bodyPr wrap="square" rtlCol="0">
            <a:spAutoFit/>
          </a:bodyPr>
          <a:lstStyle/>
          <a:p>
            <a:r>
              <a:rPr lang="pt-BR" dirty="0">
                <a:solidFill>
                  <a:schemeClr val="bg1"/>
                </a:solidFill>
              </a:rPr>
              <a:t>Nesse cenário, entram em destaque cinco dimensões da qualidade, conhecidas como os </a:t>
            </a:r>
            <a:r>
              <a:rPr lang="pt-BR" b="1" dirty="0">
                <a:solidFill>
                  <a:srgbClr val="FFFF00"/>
                </a:solidFill>
              </a:rPr>
              <a:t>5 “</a:t>
            </a:r>
            <a:r>
              <a:rPr lang="pt-BR" b="1" dirty="0" err="1">
                <a:solidFill>
                  <a:srgbClr val="FFFF00"/>
                </a:solidFill>
              </a:rPr>
              <a:t>V”s</a:t>
            </a:r>
            <a:r>
              <a:rPr lang="pt-BR" b="1" dirty="0">
                <a:solidFill>
                  <a:srgbClr val="FFFF00"/>
                </a:solidFill>
              </a:rPr>
              <a:t> do Big Data,</a:t>
            </a:r>
            <a:r>
              <a:rPr lang="pt-BR" dirty="0">
                <a:solidFill>
                  <a:schemeClr val="bg1"/>
                </a:solidFill>
              </a:rPr>
              <a:t> que precisam ser cuidadosamente gerenciados:</a:t>
            </a:r>
          </a:p>
          <a:p>
            <a:r>
              <a:rPr lang="pt-BR" dirty="0">
                <a:solidFill>
                  <a:schemeClr val="bg1"/>
                </a:solidFill>
              </a:rPr>
              <a:t>-</a:t>
            </a:r>
            <a:r>
              <a:rPr lang="pt-BR" b="1" dirty="0">
                <a:solidFill>
                  <a:schemeClr val="bg1"/>
                </a:solidFill>
              </a:rPr>
              <a:t>Volume:  </a:t>
            </a:r>
            <a:r>
              <a:rPr lang="pt-BR" dirty="0">
                <a:solidFill>
                  <a:schemeClr val="bg1"/>
                </a:solidFill>
              </a:rPr>
              <a:t>a quantidade de dados armazenada;</a:t>
            </a:r>
          </a:p>
          <a:p>
            <a:r>
              <a:rPr lang="pt-BR" dirty="0">
                <a:solidFill>
                  <a:schemeClr val="bg1"/>
                </a:solidFill>
              </a:rPr>
              <a:t>-</a:t>
            </a:r>
            <a:r>
              <a:rPr lang="pt-BR" b="1" dirty="0">
                <a:solidFill>
                  <a:schemeClr val="bg1"/>
                </a:solidFill>
              </a:rPr>
              <a:t>Velocidade: </a:t>
            </a:r>
            <a:r>
              <a:rPr lang="pt-BR" dirty="0">
                <a:solidFill>
                  <a:schemeClr val="bg1"/>
                </a:solidFill>
              </a:rPr>
              <a:t>tempo de resposta para criar e atualizar dados;</a:t>
            </a:r>
          </a:p>
          <a:p>
            <a:r>
              <a:rPr lang="pt-BR" dirty="0">
                <a:solidFill>
                  <a:schemeClr val="bg1"/>
                </a:solidFill>
              </a:rPr>
              <a:t>-</a:t>
            </a:r>
            <a:r>
              <a:rPr lang="pt-BR" b="1" dirty="0">
                <a:solidFill>
                  <a:schemeClr val="bg1"/>
                </a:solidFill>
              </a:rPr>
              <a:t>Variedade: </a:t>
            </a:r>
            <a:r>
              <a:rPr lang="pt-BR" dirty="0">
                <a:solidFill>
                  <a:schemeClr val="bg1"/>
                </a:solidFill>
              </a:rPr>
              <a:t>lidar com os diversos tipos de formatos de dados estruturados ou não estruturados;</a:t>
            </a:r>
          </a:p>
          <a:p>
            <a:r>
              <a:rPr lang="pt-BR" dirty="0">
                <a:solidFill>
                  <a:schemeClr val="bg1"/>
                </a:solidFill>
              </a:rPr>
              <a:t>-</a:t>
            </a:r>
            <a:r>
              <a:rPr lang="pt-BR" b="1" dirty="0">
                <a:solidFill>
                  <a:schemeClr val="bg1"/>
                </a:solidFill>
              </a:rPr>
              <a:t>Veracidade: </a:t>
            </a:r>
            <a:r>
              <a:rPr lang="pt-BR" dirty="0">
                <a:solidFill>
                  <a:schemeClr val="bg1"/>
                </a:solidFill>
              </a:rPr>
              <a:t>garantia da fonte e da inexistência de ambiguidade ou inconsistência;</a:t>
            </a:r>
          </a:p>
          <a:p>
            <a:r>
              <a:rPr lang="pt-BR" dirty="0">
                <a:solidFill>
                  <a:schemeClr val="bg1"/>
                </a:solidFill>
              </a:rPr>
              <a:t>-</a:t>
            </a:r>
            <a:r>
              <a:rPr lang="pt-BR" b="1" dirty="0">
                <a:solidFill>
                  <a:schemeClr val="bg1"/>
                </a:solidFill>
              </a:rPr>
              <a:t>Valor:  </a:t>
            </a:r>
            <a:r>
              <a:rPr lang="pt-BR" dirty="0">
                <a:solidFill>
                  <a:schemeClr val="bg1"/>
                </a:solidFill>
              </a:rPr>
              <a:t>projeção de resultado financeiro ou não financeiro que o dado proporciona aos negócios</a:t>
            </a:r>
          </a:p>
        </p:txBody>
      </p:sp>
      <p:sp>
        <p:nvSpPr>
          <p:cNvPr id="6" name="Elipse 5"/>
          <p:cNvSpPr/>
          <p:nvPr/>
        </p:nvSpPr>
        <p:spPr>
          <a:xfrm>
            <a:off x="159619" y="3748664"/>
            <a:ext cx="201650" cy="22313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1</a:t>
            </a:r>
          </a:p>
        </p:txBody>
      </p:sp>
      <p:sp>
        <p:nvSpPr>
          <p:cNvPr id="23" name="Elipse 22"/>
          <p:cNvSpPr/>
          <p:nvPr/>
        </p:nvSpPr>
        <p:spPr>
          <a:xfrm>
            <a:off x="166633" y="4005064"/>
            <a:ext cx="201650" cy="223138"/>
          </a:xfrm>
          <a:prstGeom prst="ellipse">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2</a:t>
            </a:r>
          </a:p>
        </p:txBody>
      </p:sp>
      <p:sp>
        <p:nvSpPr>
          <p:cNvPr id="24" name="Elipse 23"/>
          <p:cNvSpPr/>
          <p:nvPr/>
        </p:nvSpPr>
        <p:spPr>
          <a:xfrm>
            <a:off x="161114" y="4605646"/>
            <a:ext cx="201650" cy="22313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3</a:t>
            </a:r>
          </a:p>
        </p:txBody>
      </p:sp>
      <p:sp>
        <p:nvSpPr>
          <p:cNvPr id="25" name="Elipse 24"/>
          <p:cNvSpPr/>
          <p:nvPr/>
        </p:nvSpPr>
        <p:spPr>
          <a:xfrm>
            <a:off x="168128" y="5373216"/>
            <a:ext cx="201650" cy="223138"/>
          </a:xfrm>
          <a:prstGeom prst="ellipse">
            <a:avLst/>
          </a:prstGeom>
          <a:solidFill>
            <a:srgbClr val="5DD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4</a:t>
            </a:r>
          </a:p>
        </p:txBody>
      </p:sp>
      <p:sp>
        <p:nvSpPr>
          <p:cNvPr id="26" name="Elipse 25"/>
          <p:cNvSpPr/>
          <p:nvPr/>
        </p:nvSpPr>
        <p:spPr>
          <a:xfrm>
            <a:off x="179512" y="5942166"/>
            <a:ext cx="201650" cy="223138"/>
          </a:xfrm>
          <a:prstGeom prst="ellipse">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5</a:t>
            </a:r>
          </a:p>
        </p:txBody>
      </p:sp>
    </p:spTree>
    <p:extLst>
      <p:ext uri="{BB962C8B-B14F-4D97-AF65-F5344CB8AC3E}">
        <p14:creationId xmlns:p14="http://schemas.microsoft.com/office/powerpoint/2010/main" val="7293461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tângulo 1"/>
          <p:cNvSpPr>
            <a:spLocks noChangeArrowheads="1"/>
          </p:cNvSpPr>
          <p:nvPr/>
        </p:nvSpPr>
        <p:spPr bwMode="auto">
          <a:xfrm>
            <a:off x="34925" y="1819275"/>
            <a:ext cx="9001125" cy="4705350"/>
          </a:xfrm>
          <a:prstGeom prst="rect">
            <a:avLst/>
          </a:prstGeom>
          <a:solidFill>
            <a:schemeClr val="bg1"/>
          </a:solidFill>
          <a:ln w="9525" algn="ctr">
            <a:solidFill>
              <a:schemeClr val="tx1"/>
            </a:solidFill>
            <a:round/>
            <a:headEnd/>
            <a:tailEnd/>
          </a:ln>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Essas dimensões estão diretamente associadas com as dimensões da qualidade definidas pela DAMA (Data Management </a:t>
            </a:r>
            <a:r>
              <a:rPr lang="pt-BR" altLang="pt-BR" dirty="0" err="1"/>
              <a:t>Association</a:t>
            </a:r>
            <a:r>
              <a:rPr lang="pt-BR" altLang="pt-BR" dirty="0"/>
              <a:t>) no seu </a:t>
            </a:r>
            <a:r>
              <a:rPr lang="pt-BR" altLang="pt-BR" dirty="0" err="1"/>
              <a:t>DMBoK</a:t>
            </a:r>
            <a:r>
              <a:rPr lang="pt-BR" altLang="pt-BR" dirty="0"/>
              <a:t>.</a:t>
            </a:r>
          </a:p>
        </p:txBody>
      </p:sp>
      <p:sp>
        <p:nvSpPr>
          <p:cNvPr id="17410" name="Text Box 24"/>
          <p:cNvSpPr txBox="1">
            <a:spLocks noChangeArrowheads="1"/>
          </p:cNvSpPr>
          <p:nvPr/>
        </p:nvSpPr>
        <p:spPr bwMode="auto">
          <a:xfrm>
            <a:off x="158750" y="712788"/>
            <a:ext cx="4219297" cy="461665"/>
          </a:xfrm>
          <a:prstGeom prst="rect">
            <a:avLst/>
          </a:prstGeom>
          <a:ln/>
        </p:spPr>
        <p:style>
          <a:lnRef idx="0">
            <a:schemeClr val="accent3"/>
          </a:lnRef>
          <a:fillRef idx="3">
            <a:schemeClr val="accent3"/>
          </a:fillRef>
          <a:effectRef idx="3">
            <a:schemeClr val="accent3"/>
          </a:effectRef>
          <a:fontRef idx="minor">
            <a:schemeClr val="lt1"/>
          </a:fontRef>
        </p:style>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pt-BR" altLang="pt-BR" dirty="0"/>
              <a:t>CICLOS DE VIDA DE DADOS</a:t>
            </a:r>
          </a:p>
        </p:txBody>
      </p:sp>
      <p:sp>
        <p:nvSpPr>
          <p:cNvPr id="45062" name="CaixaDeTexto 1"/>
          <p:cNvSpPr txBox="1">
            <a:spLocks noChangeArrowheads="1"/>
          </p:cNvSpPr>
          <p:nvPr/>
        </p:nvSpPr>
        <p:spPr bwMode="auto">
          <a:xfrm>
            <a:off x="158750" y="1357313"/>
            <a:ext cx="87344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DEBATE</a:t>
            </a:r>
          </a:p>
        </p:txBody>
      </p:sp>
      <p:pic>
        <p:nvPicPr>
          <p:cNvPr id="45063" name="Imagem 5" descr="Recorte de Tela"/>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4963" y="925513"/>
            <a:ext cx="1081087" cy="87471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
        <p:nvSpPr>
          <p:cNvPr id="45064" name="CaixaDeTexto 2"/>
          <p:cNvSpPr txBox="1">
            <a:spLocks noChangeArrowheads="1"/>
          </p:cNvSpPr>
          <p:nvPr/>
        </p:nvSpPr>
        <p:spPr bwMode="auto">
          <a:xfrm>
            <a:off x="158750" y="3166582"/>
            <a:ext cx="203228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Tente associar!</a:t>
            </a:r>
          </a:p>
        </p:txBody>
      </p:sp>
      <p:sp>
        <p:nvSpPr>
          <p:cNvPr id="7" name="Elipse 6"/>
          <p:cNvSpPr/>
          <p:nvPr/>
        </p:nvSpPr>
        <p:spPr>
          <a:xfrm>
            <a:off x="159619" y="3748664"/>
            <a:ext cx="201650" cy="223138"/>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1</a:t>
            </a:r>
          </a:p>
        </p:txBody>
      </p:sp>
      <p:sp>
        <p:nvSpPr>
          <p:cNvPr id="8" name="Elipse 7"/>
          <p:cNvSpPr/>
          <p:nvPr/>
        </p:nvSpPr>
        <p:spPr>
          <a:xfrm>
            <a:off x="166633" y="4005064"/>
            <a:ext cx="201650" cy="223138"/>
          </a:xfrm>
          <a:prstGeom prst="ellipse">
            <a:avLst/>
          </a:prstGeom>
          <a:solidFill>
            <a:srgbClr val="FF99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2</a:t>
            </a:r>
          </a:p>
        </p:txBody>
      </p:sp>
      <p:sp>
        <p:nvSpPr>
          <p:cNvPr id="9" name="Elipse 8"/>
          <p:cNvSpPr/>
          <p:nvPr/>
        </p:nvSpPr>
        <p:spPr>
          <a:xfrm>
            <a:off x="161114" y="4605646"/>
            <a:ext cx="201650" cy="223138"/>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3</a:t>
            </a:r>
          </a:p>
        </p:txBody>
      </p:sp>
      <p:sp>
        <p:nvSpPr>
          <p:cNvPr id="10" name="Elipse 9"/>
          <p:cNvSpPr/>
          <p:nvPr/>
        </p:nvSpPr>
        <p:spPr>
          <a:xfrm>
            <a:off x="168128" y="5373216"/>
            <a:ext cx="201650" cy="223138"/>
          </a:xfrm>
          <a:prstGeom prst="ellipse">
            <a:avLst/>
          </a:prstGeom>
          <a:solidFill>
            <a:srgbClr val="5DD5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4</a:t>
            </a:r>
          </a:p>
        </p:txBody>
      </p:sp>
      <p:sp>
        <p:nvSpPr>
          <p:cNvPr id="11" name="Elipse 10"/>
          <p:cNvSpPr/>
          <p:nvPr/>
        </p:nvSpPr>
        <p:spPr>
          <a:xfrm>
            <a:off x="179512" y="5942166"/>
            <a:ext cx="201650" cy="223138"/>
          </a:xfrm>
          <a:prstGeom prst="ellipse">
            <a:avLst/>
          </a:prstGeom>
          <a:solidFill>
            <a:srgbClr val="9966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900" dirty="0">
                <a:solidFill>
                  <a:schemeClr val="tx1"/>
                </a:solidFill>
              </a:rPr>
              <a:t>5</a:t>
            </a:r>
          </a:p>
        </p:txBody>
      </p:sp>
      <p:sp>
        <p:nvSpPr>
          <p:cNvPr id="2" name="Retângulo 1"/>
          <p:cNvSpPr/>
          <p:nvPr/>
        </p:nvSpPr>
        <p:spPr>
          <a:xfrm>
            <a:off x="288032" y="3674055"/>
            <a:ext cx="4572000" cy="2862322"/>
          </a:xfrm>
          <a:prstGeom prst="rect">
            <a:avLst/>
          </a:prstGeom>
        </p:spPr>
        <p:txBody>
          <a:bodyPr>
            <a:spAutoFit/>
          </a:bodyPr>
          <a:lstStyle/>
          <a:p>
            <a:r>
              <a:rPr lang="pt-BR" b="1" dirty="0"/>
              <a:t>-Volume:  </a:t>
            </a:r>
            <a:r>
              <a:rPr lang="pt-BR" dirty="0"/>
              <a:t>a quantidade de dados armazenada;</a:t>
            </a:r>
          </a:p>
          <a:p>
            <a:r>
              <a:rPr lang="pt-BR" dirty="0"/>
              <a:t>-</a:t>
            </a:r>
            <a:r>
              <a:rPr lang="pt-BR" b="1" dirty="0"/>
              <a:t>Velocidade: </a:t>
            </a:r>
            <a:r>
              <a:rPr lang="pt-BR" dirty="0"/>
              <a:t>tempo de resposta para criar e atualizar dados;</a:t>
            </a:r>
          </a:p>
          <a:p>
            <a:r>
              <a:rPr lang="pt-BR" dirty="0"/>
              <a:t>-</a:t>
            </a:r>
            <a:r>
              <a:rPr lang="pt-BR" b="1" dirty="0"/>
              <a:t>Variedade: </a:t>
            </a:r>
            <a:r>
              <a:rPr lang="pt-BR" dirty="0"/>
              <a:t>lidar com os diversos tipos de formatos de dados estruturados ou não estruturados;</a:t>
            </a:r>
          </a:p>
          <a:p>
            <a:r>
              <a:rPr lang="pt-BR" dirty="0"/>
              <a:t>-</a:t>
            </a:r>
            <a:r>
              <a:rPr lang="pt-BR" b="1" dirty="0"/>
              <a:t>Veracidade: </a:t>
            </a:r>
            <a:r>
              <a:rPr lang="pt-BR" dirty="0"/>
              <a:t>garantia da fonte e da inexistência de ambiguidade ou inconsistência;</a:t>
            </a:r>
          </a:p>
          <a:p>
            <a:r>
              <a:rPr lang="pt-BR" dirty="0"/>
              <a:t>-</a:t>
            </a:r>
            <a:r>
              <a:rPr lang="pt-BR" b="1" dirty="0"/>
              <a:t>Valor:  </a:t>
            </a:r>
            <a:r>
              <a:rPr lang="pt-BR" dirty="0"/>
              <a:t>projeção de resultado financeiro ou não financeiro que o dado proporciona</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6473" y="2636912"/>
            <a:ext cx="382905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3876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C16D7-D533-267D-72B2-BBB684141F5B}"/>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79847A41-770C-459F-E236-D4EBCCC55165}"/>
              </a:ext>
            </a:extLst>
          </p:cNvPr>
          <p:cNvSpPr txBox="1"/>
          <p:nvPr/>
        </p:nvSpPr>
        <p:spPr>
          <a:xfrm>
            <a:off x="822993" y="908720"/>
            <a:ext cx="2915542" cy="369332"/>
          </a:xfrm>
          <a:prstGeom prst="rect">
            <a:avLst/>
          </a:prstGeom>
          <a:solidFill>
            <a:schemeClr val="bg1"/>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pt-BR" dirty="0">
                <a:solidFill>
                  <a:schemeClr val="tx1"/>
                </a:solidFill>
              </a:rPr>
              <a:t>ESTUDO DE CASO SIMULADO</a:t>
            </a:r>
          </a:p>
        </p:txBody>
      </p:sp>
      <p:sp>
        <p:nvSpPr>
          <p:cNvPr id="2" name="Retângulo: Cantos Arredondados 1">
            <a:extLst>
              <a:ext uri="{FF2B5EF4-FFF2-40B4-BE49-F238E27FC236}">
                <a16:creationId xmlns:a16="http://schemas.microsoft.com/office/drawing/2014/main" id="{F57CB7D6-BA40-3A2B-F4F4-4A851EC3919D}"/>
              </a:ext>
            </a:extLst>
          </p:cNvPr>
          <p:cNvSpPr/>
          <p:nvPr/>
        </p:nvSpPr>
        <p:spPr>
          <a:xfrm>
            <a:off x="107504" y="1484784"/>
            <a:ext cx="8856984" cy="50405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pt-BR" dirty="0">
                <a:solidFill>
                  <a:schemeClr val="tx1"/>
                </a:solidFill>
              </a:rPr>
              <a:t>Vamos JOGAR!</a:t>
            </a:r>
          </a:p>
          <a:p>
            <a:endParaRPr lang="pt-BR" dirty="0">
              <a:solidFill>
                <a:schemeClr val="tx1"/>
              </a:solidFill>
            </a:endParaRPr>
          </a:p>
          <a:p>
            <a:r>
              <a:rPr lang="pt-BR" dirty="0">
                <a:solidFill>
                  <a:schemeClr val="tx1"/>
                </a:solidFill>
              </a:rPr>
              <a:t>Teste sua seus conhecimentos sobre qualidade de dados!</a:t>
            </a:r>
          </a:p>
        </p:txBody>
      </p:sp>
      <p:pic>
        <p:nvPicPr>
          <p:cNvPr id="4" name="Imagem 3">
            <a:extLst>
              <a:ext uri="{FF2B5EF4-FFF2-40B4-BE49-F238E27FC236}">
                <a16:creationId xmlns:a16="http://schemas.microsoft.com/office/drawing/2014/main" id="{8D4B688E-99D8-B32A-2439-56AA27F0A201}"/>
              </a:ext>
            </a:extLst>
          </p:cNvPr>
          <p:cNvPicPr>
            <a:picLocks noChangeAspect="1"/>
          </p:cNvPicPr>
          <p:nvPr/>
        </p:nvPicPr>
        <p:blipFill>
          <a:blip r:embed="rId2"/>
          <a:stretch>
            <a:fillRect/>
          </a:stretch>
        </p:blipFill>
        <p:spPr>
          <a:xfrm>
            <a:off x="7263139" y="620688"/>
            <a:ext cx="1053277" cy="864096"/>
          </a:xfrm>
          <a:prstGeom prst="rect">
            <a:avLst/>
          </a:prstGeom>
        </p:spPr>
      </p:pic>
      <p:pic>
        <p:nvPicPr>
          <p:cNvPr id="6" name="Imagem 5">
            <a:extLst>
              <a:ext uri="{FF2B5EF4-FFF2-40B4-BE49-F238E27FC236}">
                <a16:creationId xmlns:a16="http://schemas.microsoft.com/office/drawing/2014/main" id="{B20E358E-DE73-E4E0-7278-1D7BD784D051}"/>
              </a:ext>
            </a:extLst>
          </p:cNvPr>
          <p:cNvPicPr>
            <a:picLocks noChangeAspect="1"/>
          </p:cNvPicPr>
          <p:nvPr/>
        </p:nvPicPr>
        <p:blipFill>
          <a:blip r:embed="rId3"/>
          <a:stretch>
            <a:fillRect/>
          </a:stretch>
        </p:blipFill>
        <p:spPr>
          <a:xfrm>
            <a:off x="5796136" y="1891195"/>
            <a:ext cx="2634476" cy="915370"/>
          </a:xfrm>
          <a:prstGeom prst="rect">
            <a:avLst/>
          </a:prstGeom>
        </p:spPr>
      </p:pic>
      <p:pic>
        <p:nvPicPr>
          <p:cNvPr id="8" name="Imagem 7">
            <a:extLst>
              <a:ext uri="{FF2B5EF4-FFF2-40B4-BE49-F238E27FC236}">
                <a16:creationId xmlns:a16="http://schemas.microsoft.com/office/drawing/2014/main" id="{A2404B47-6903-A6B5-9A43-B0859B3C10FD}"/>
              </a:ext>
            </a:extLst>
          </p:cNvPr>
          <p:cNvPicPr>
            <a:picLocks noChangeAspect="1"/>
          </p:cNvPicPr>
          <p:nvPr/>
        </p:nvPicPr>
        <p:blipFill>
          <a:blip r:embed="rId4"/>
          <a:stretch>
            <a:fillRect/>
          </a:stretch>
        </p:blipFill>
        <p:spPr>
          <a:xfrm>
            <a:off x="3266893" y="5157192"/>
            <a:ext cx="2610214" cy="914528"/>
          </a:xfrm>
          <a:prstGeom prst="rect">
            <a:avLst/>
          </a:prstGeom>
        </p:spPr>
      </p:pic>
    </p:spTree>
    <p:extLst>
      <p:ext uri="{BB962C8B-B14F-4D97-AF65-F5344CB8AC3E}">
        <p14:creationId xmlns:p14="http://schemas.microsoft.com/office/powerpoint/2010/main" val="2777876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87F00-3FA0-8129-2B75-85B86E38C0F9}"/>
            </a:ext>
          </a:extLst>
        </p:cNvPr>
        <p:cNvGrpSpPr/>
        <p:nvPr/>
      </p:nvGrpSpPr>
      <p:grpSpPr>
        <a:xfrm>
          <a:off x="0" y="0"/>
          <a:ext cx="0" cy="0"/>
          <a:chOff x="0" y="0"/>
          <a:chExt cx="0" cy="0"/>
        </a:xfrm>
      </p:grpSpPr>
      <p:sp>
        <p:nvSpPr>
          <p:cNvPr id="22530" name="Retângulo de cantos arredondados 1">
            <a:extLst>
              <a:ext uri="{FF2B5EF4-FFF2-40B4-BE49-F238E27FC236}">
                <a16:creationId xmlns:a16="http://schemas.microsoft.com/office/drawing/2014/main" id="{274F1B1B-B715-A0D6-E945-CAC2331E90FA}"/>
              </a:ext>
            </a:extLst>
          </p:cNvPr>
          <p:cNvSpPr>
            <a:spLocks noChangeArrowheads="1"/>
          </p:cNvSpPr>
          <p:nvPr/>
        </p:nvSpPr>
        <p:spPr bwMode="auto">
          <a:xfrm>
            <a:off x="2268538" y="2908300"/>
            <a:ext cx="4895850" cy="2033588"/>
          </a:xfrm>
          <a:prstGeom prst="roundRect">
            <a:avLst>
              <a:gd name="adj" fmla="val 16667"/>
            </a:avLst>
          </a:prstGeom>
          <a:solidFill>
            <a:srgbClr val="C00000"/>
          </a:solidFill>
          <a:ln w="9525" algn="ctr">
            <a:solidFill>
              <a:schemeClr val="tx1"/>
            </a:solidFill>
            <a:round/>
            <a:headEnd/>
            <a:tailEnd/>
          </a:ln>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pt-BR" altLang="pt-BR" b="1" dirty="0">
                <a:solidFill>
                  <a:schemeClr val="bg1"/>
                </a:solidFill>
              </a:rPr>
              <a:t>Segurança da informação de projeto de solução</a:t>
            </a:r>
          </a:p>
          <a:p>
            <a:pPr algn="ctr"/>
            <a:r>
              <a:rPr lang="pt-BR" altLang="pt-BR" b="1" dirty="0">
                <a:solidFill>
                  <a:schemeClr val="bg1"/>
                </a:solidFill>
              </a:rPr>
              <a:t>Gerenciamento de conteúdo</a:t>
            </a:r>
          </a:p>
        </p:txBody>
      </p:sp>
    </p:spTree>
    <p:extLst>
      <p:ext uri="{BB962C8B-B14F-4D97-AF65-F5344CB8AC3E}">
        <p14:creationId xmlns:p14="http://schemas.microsoft.com/office/powerpoint/2010/main" val="1260321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de cantos arredondados 2"/>
          <p:cNvSpPr/>
          <p:nvPr/>
        </p:nvSpPr>
        <p:spPr>
          <a:xfrm>
            <a:off x="107950" y="715963"/>
            <a:ext cx="8856663" cy="552132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5363" name="CaixaDeTexto 1"/>
          <p:cNvSpPr txBox="1">
            <a:spLocks noChangeArrowheads="1"/>
          </p:cNvSpPr>
          <p:nvPr/>
        </p:nvSpPr>
        <p:spPr bwMode="auto">
          <a:xfrm>
            <a:off x="3419475" y="715963"/>
            <a:ext cx="1922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b="1">
                <a:solidFill>
                  <a:schemeClr val="tx2"/>
                </a:solidFill>
              </a:rPr>
              <a:t>AGENDA DA AULA</a:t>
            </a:r>
          </a:p>
        </p:txBody>
      </p:sp>
      <p:cxnSp>
        <p:nvCxnSpPr>
          <p:cNvPr id="5" name="Conector reto 4"/>
          <p:cNvCxnSpPr/>
          <p:nvPr/>
        </p:nvCxnSpPr>
        <p:spPr>
          <a:xfrm>
            <a:off x="358775" y="1085850"/>
            <a:ext cx="8353425" cy="0"/>
          </a:xfrm>
          <a:prstGeom prst="line">
            <a:avLst/>
          </a:prstGeom>
        </p:spPr>
        <p:style>
          <a:lnRef idx="1">
            <a:schemeClr val="accent1"/>
          </a:lnRef>
          <a:fillRef idx="0">
            <a:schemeClr val="accent1"/>
          </a:fillRef>
          <a:effectRef idx="0">
            <a:schemeClr val="accent1"/>
          </a:effectRef>
          <a:fontRef idx="minor">
            <a:schemeClr val="tx1"/>
          </a:fontRef>
        </p:style>
      </p:cxnSp>
      <p:sp>
        <p:nvSpPr>
          <p:cNvPr id="7" name="CaixaDeTexto 6"/>
          <p:cNvSpPr txBox="1"/>
          <p:nvPr/>
        </p:nvSpPr>
        <p:spPr>
          <a:xfrm>
            <a:off x="250825" y="1341438"/>
            <a:ext cx="6697026" cy="646331"/>
          </a:xfrm>
          <a:prstGeom prst="rect">
            <a:avLst/>
          </a:prstGeom>
          <a:noFill/>
        </p:spPr>
        <p:txBody>
          <a:bodyPr wrap="none">
            <a:spAutoFit/>
          </a:bodyPr>
          <a:lstStyle/>
          <a:p>
            <a:pPr marL="285750" indent="-285750">
              <a:buFont typeface="Wingdings" panose="05000000000000000000" pitchFamily="2" charset="2"/>
              <a:buChar char="ü"/>
              <a:defRPr/>
            </a:pPr>
            <a:r>
              <a:rPr lang="pt-BR" dirty="0"/>
              <a:t>Ciclo de Vida dos dados X Ciclo de vida do sistema de informação</a:t>
            </a:r>
          </a:p>
          <a:p>
            <a:pPr marL="285750" indent="-285750">
              <a:buFont typeface="Wingdings" panose="05000000000000000000" pitchFamily="2" charset="2"/>
              <a:buChar char="ü"/>
              <a:defRPr/>
            </a:pPr>
            <a:r>
              <a:rPr lang="pt-BR" dirty="0"/>
              <a:t>Tipos de sistemas de informação que utilizam dados intensamente</a:t>
            </a:r>
          </a:p>
        </p:txBody>
      </p:sp>
    </p:spTree>
    <p:extLst>
      <p:ext uri="{BB962C8B-B14F-4D97-AF65-F5344CB8AC3E}">
        <p14:creationId xmlns:p14="http://schemas.microsoft.com/office/powerpoint/2010/main" val="12063809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822993" y="908720"/>
            <a:ext cx="2915542" cy="369332"/>
          </a:xfrm>
          <a:prstGeom prst="rect">
            <a:avLst/>
          </a:prstGeom>
          <a:solidFill>
            <a:schemeClr val="bg1"/>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pt-BR" dirty="0">
                <a:solidFill>
                  <a:schemeClr val="tx1"/>
                </a:solidFill>
              </a:rPr>
              <a:t>ESTUDO DE CASO SIMULADO</a:t>
            </a:r>
          </a:p>
        </p:txBody>
      </p:sp>
      <p:sp>
        <p:nvSpPr>
          <p:cNvPr id="2" name="Retângulo: Cantos Arredondados 1">
            <a:extLst>
              <a:ext uri="{FF2B5EF4-FFF2-40B4-BE49-F238E27FC236}">
                <a16:creationId xmlns:a16="http://schemas.microsoft.com/office/drawing/2014/main" id="{C0A4E40B-168B-4FB7-949C-DA2A137AE6DA}"/>
              </a:ext>
            </a:extLst>
          </p:cNvPr>
          <p:cNvSpPr/>
          <p:nvPr/>
        </p:nvSpPr>
        <p:spPr>
          <a:xfrm>
            <a:off x="107504" y="1484784"/>
            <a:ext cx="8856984" cy="50405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Compreendidas as regras e objetivos “do jogo”, o projeto foi contratado com a </a:t>
            </a:r>
            <a:r>
              <a:rPr lang="pt-BR" dirty="0" err="1">
                <a:solidFill>
                  <a:schemeClr val="tx1"/>
                </a:solidFill>
              </a:rPr>
              <a:t>Supersoluções</a:t>
            </a:r>
            <a:r>
              <a:rPr lang="pt-BR" dirty="0">
                <a:solidFill>
                  <a:schemeClr val="tx1"/>
                </a:solidFill>
              </a:rPr>
              <a:t> e vai começar!</a:t>
            </a:r>
          </a:p>
          <a:p>
            <a:pPr algn="ctr"/>
            <a:endParaRPr lang="pt-BR" dirty="0">
              <a:solidFill>
                <a:schemeClr val="tx1"/>
              </a:solidFill>
            </a:endParaRPr>
          </a:p>
          <a:p>
            <a:pPr algn="ctr"/>
            <a:r>
              <a:rPr lang="pt-BR" dirty="0">
                <a:solidFill>
                  <a:schemeClr val="tx1"/>
                </a:solidFill>
              </a:rPr>
              <a:t>A partir de agora, todos os documentos e arquivos de programa de computador que forem produzidos precisam ser guardados com segurança e </a:t>
            </a:r>
            <a:r>
              <a:rPr lang="pt-BR" dirty="0" err="1">
                <a:solidFill>
                  <a:schemeClr val="tx1"/>
                </a:solidFill>
              </a:rPr>
              <a:t>versionados</a:t>
            </a:r>
            <a:r>
              <a:rPr lang="pt-BR" dirty="0">
                <a:solidFill>
                  <a:schemeClr val="tx1"/>
                </a:solidFill>
              </a:rPr>
              <a:t>.</a:t>
            </a:r>
          </a:p>
          <a:p>
            <a:pPr algn="ctr"/>
            <a:endParaRPr lang="pt-BR" dirty="0">
              <a:solidFill>
                <a:schemeClr val="tx1"/>
              </a:solidFill>
            </a:endParaRPr>
          </a:p>
          <a:p>
            <a:pPr algn="ctr"/>
            <a:r>
              <a:rPr lang="pt-BR" dirty="0">
                <a:solidFill>
                  <a:schemeClr val="tx1"/>
                </a:solidFill>
              </a:rPr>
              <a:t>Usar diretórios do  computador (pastas) e renomear arquivos a cada nova versão é um procedimento perigoso – pessoas podem editar arquivos e salvar “por cima” sem criar um novo nome, perdendo o histórico das diversas versões – alguém pode apagar um conteúdo indevidamente e não conseguirmos recuperar mais.</a:t>
            </a:r>
          </a:p>
          <a:p>
            <a:pPr algn="ctr"/>
            <a:endParaRPr lang="pt-BR" dirty="0">
              <a:solidFill>
                <a:schemeClr val="tx1"/>
              </a:solidFill>
            </a:endParaRPr>
          </a:p>
          <a:p>
            <a:pPr algn="ctr"/>
            <a:r>
              <a:rPr lang="pt-BR" dirty="0">
                <a:solidFill>
                  <a:schemeClr val="tx1"/>
                </a:solidFill>
              </a:rPr>
              <a:t>Existem soluções de gestão de conteúdo que são mais adequadas ao controle de artefatos de projeto.</a:t>
            </a:r>
          </a:p>
          <a:p>
            <a:pPr algn="ctr"/>
            <a:endParaRPr lang="pt-BR" dirty="0">
              <a:solidFill>
                <a:schemeClr val="tx1"/>
              </a:solidFill>
            </a:endParaRPr>
          </a:p>
          <a:p>
            <a:pPr algn="ctr"/>
            <a:r>
              <a:rPr lang="pt-BR" dirty="0">
                <a:solidFill>
                  <a:schemeClr val="tx1"/>
                </a:solidFill>
              </a:rPr>
              <a:t>Conheça agora!</a:t>
            </a:r>
          </a:p>
        </p:txBody>
      </p:sp>
      <p:pic>
        <p:nvPicPr>
          <p:cNvPr id="4" name="Imagem 3">
            <a:extLst>
              <a:ext uri="{FF2B5EF4-FFF2-40B4-BE49-F238E27FC236}">
                <a16:creationId xmlns:a16="http://schemas.microsoft.com/office/drawing/2014/main" id="{C560137C-B000-4FDE-8B21-F9189E00E2E3}"/>
              </a:ext>
            </a:extLst>
          </p:cNvPr>
          <p:cNvPicPr>
            <a:picLocks noChangeAspect="1"/>
          </p:cNvPicPr>
          <p:nvPr/>
        </p:nvPicPr>
        <p:blipFill>
          <a:blip r:embed="rId2"/>
          <a:stretch>
            <a:fillRect/>
          </a:stretch>
        </p:blipFill>
        <p:spPr>
          <a:xfrm>
            <a:off x="7263139" y="620688"/>
            <a:ext cx="1053277" cy="864096"/>
          </a:xfrm>
          <a:prstGeom prst="rect">
            <a:avLst/>
          </a:prstGeom>
        </p:spPr>
      </p:pic>
    </p:spTree>
    <p:extLst>
      <p:ext uri="{BB962C8B-B14F-4D97-AF65-F5344CB8AC3E}">
        <p14:creationId xmlns:p14="http://schemas.microsoft.com/office/powerpoint/2010/main" val="24017273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4"/>
          <p:cNvSpPr txBox="1">
            <a:spLocks noChangeArrowheads="1"/>
          </p:cNvSpPr>
          <p:nvPr/>
        </p:nvSpPr>
        <p:spPr bwMode="auto">
          <a:xfrm>
            <a:off x="122239" y="765175"/>
            <a:ext cx="86677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Ao longo do ciclo de vida de produção do software/banco de dados, diversos  artefatos serão coletados ou produzidos, e armazenados para </a:t>
            </a:r>
            <a:r>
              <a:rPr lang="pt-BR" altLang="pt-BR">
                <a:solidFill>
                  <a:schemeClr val="bg1"/>
                </a:solidFill>
              </a:rPr>
              <a:t>uso no projeto</a:t>
            </a:r>
            <a:r>
              <a:rPr lang="pt-BR" altLang="pt-BR" dirty="0">
                <a:solidFill>
                  <a:schemeClr val="bg1"/>
                </a:solidFill>
              </a:rPr>
              <a:t>.</a:t>
            </a:r>
          </a:p>
        </p:txBody>
      </p:sp>
      <p:sp>
        <p:nvSpPr>
          <p:cNvPr id="50181" name="CaixaDeTexto 8"/>
          <p:cNvSpPr txBox="1">
            <a:spLocks noChangeArrowheads="1"/>
          </p:cNvSpPr>
          <p:nvPr/>
        </p:nvSpPr>
        <p:spPr bwMode="auto">
          <a:xfrm>
            <a:off x="122239" y="2276872"/>
            <a:ext cx="856932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pt-BR" altLang="pt-BR" dirty="0">
                <a:solidFill>
                  <a:schemeClr val="bg1"/>
                </a:solidFill>
              </a:rPr>
              <a:t>Cópias de documentos  físicos que o demandante do sistema usa e que serão convertidos em sistema digital;</a:t>
            </a:r>
          </a:p>
          <a:p>
            <a:pPr>
              <a:buFontTx/>
              <a:buChar char="•"/>
            </a:pPr>
            <a:r>
              <a:rPr lang="pt-BR" altLang="pt-BR" dirty="0">
                <a:solidFill>
                  <a:schemeClr val="bg1"/>
                </a:solidFill>
              </a:rPr>
              <a:t>Desenhos de estruturas de bancos de dados;</a:t>
            </a:r>
          </a:p>
          <a:p>
            <a:pPr>
              <a:buFontTx/>
              <a:buChar char="•"/>
            </a:pPr>
            <a:r>
              <a:rPr lang="pt-BR" altLang="pt-BR" dirty="0">
                <a:solidFill>
                  <a:schemeClr val="bg1"/>
                </a:solidFill>
              </a:rPr>
              <a:t>Fontes de programas SQL;</a:t>
            </a:r>
          </a:p>
          <a:p>
            <a:pPr>
              <a:buFontTx/>
              <a:buChar char="•"/>
            </a:pPr>
            <a:r>
              <a:rPr lang="pt-BR" altLang="pt-BR" dirty="0">
                <a:solidFill>
                  <a:schemeClr val="bg1"/>
                </a:solidFill>
              </a:rPr>
              <a:t>...</a:t>
            </a:r>
          </a:p>
        </p:txBody>
      </p:sp>
      <p:pic>
        <p:nvPicPr>
          <p:cNvPr id="5" name="Imagem 4">
            <a:extLst>
              <a:ext uri="{FF2B5EF4-FFF2-40B4-BE49-F238E27FC236}">
                <a16:creationId xmlns:a16="http://schemas.microsoft.com/office/drawing/2014/main" id="{EDA5CF86-6429-410B-8745-B787DB63BCED}"/>
              </a:ext>
            </a:extLst>
          </p:cNvPr>
          <p:cNvPicPr>
            <a:picLocks noChangeAspect="1"/>
          </p:cNvPicPr>
          <p:nvPr/>
        </p:nvPicPr>
        <p:blipFill>
          <a:blip r:embed="rId2"/>
          <a:stretch>
            <a:fillRect/>
          </a:stretch>
        </p:blipFill>
        <p:spPr>
          <a:xfrm>
            <a:off x="6084168" y="4510381"/>
            <a:ext cx="2057400" cy="1247775"/>
          </a:xfrm>
          <a:prstGeom prst="rect">
            <a:avLst/>
          </a:prstGeom>
        </p:spPr>
      </p:pic>
    </p:spTree>
    <p:extLst>
      <p:ext uri="{BB962C8B-B14F-4D97-AF65-F5344CB8AC3E}">
        <p14:creationId xmlns:p14="http://schemas.microsoft.com/office/powerpoint/2010/main" val="1344017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4"/>
          <p:cNvSpPr txBox="1">
            <a:spLocks noChangeArrowheads="1"/>
          </p:cNvSpPr>
          <p:nvPr/>
        </p:nvSpPr>
        <p:spPr bwMode="auto">
          <a:xfrm>
            <a:off x="122239" y="765175"/>
            <a:ext cx="866775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solidFill>
                  <a:schemeClr val="bg1"/>
                </a:solidFill>
              </a:rPr>
              <a:t>Para administrar esse material de projeto, </a:t>
            </a:r>
            <a:r>
              <a:rPr lang="pt-BR" altLang="pt-BR" dirty="0" err="1">
                <a:solidFill>
                  <a:schemeClr val="bg1"/>
                </a:solidFill>
              </a:rPr>
              <a:t>versionando</a:t>
            </a:r>
            <a:r>
              <a:rPr lang="pt-BR" altLang="pt-BR" dirty="0">
                <a:solidFill>
                  <a:schemeClr val="bg1"/>
                </a:solidFill>
              </a:rPr>
              <a:t> automaticamente o conteúdo, vamos empregar o </a:t>
            </a:r>
          </a:p>
        </p:txBody>
      </p:sp>
      <p:pic>
        <p:nvPicPr>
          <p:cNvPr id="2" name="Imagem 1">
            <a:extLst>
              <a:ext uri="{FF2B5EF4-FFF2-40B4-BE49-F238E27FC236}">
                <a16:creationId xmlns:a16="http://schemas.microsoft.com/office/drawing/2014/main" id="{09C7537A-FCD4-4E1B-BDFF-6484FFA49AA1}"/>
              </a:ext>
            </a:extLst>
          </p:cNvPr>
          <p:cNvPicPr>
            <a:picLocks noChangeAspect="1"/>
          </p:cNvPicPr>
          <p:nvPr/>
        </p:nvPicPr>
        <p:blipFill>
          <a:blip r:embed="rId2"/>
          <a:stretch>
            <a:fillRect/>
          </a:stretch>
        </p:blipFill>
        <p:spPr>
          <a:xfrm>
            <a:off x="6288955" y="1324744"/>
            <a:ext cx="1647825" cy="1600200"/>
          </a:xfrm>
          <a:prstGeom prst="rect">
            <a:avLst/>
          </a:prstGeom>
        </p:spPr>
      </p:pic>
      <p:pic>
        <p:nvPicPr>
          <p:cNvPr id="4" name="Imagem 3" descr="Recorte de Tela">
            <a:extLst>
              <a:ext uri="{FF2B5EF4-FFF2-40B4-BE49-F238E27FC236}">
                <a16:creationId xmlns:a16="http://schemas.microsoft.com/office/drawing/2014/main" id="{4AC869FF-F035-4056-9837-26F81398FF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86996" y="1630665"/>
            <a:ext cx="3519058" cy="1294279"/>
          </a:xfrm>
          <a:prstGeom prst="rect">
            <a:avLst/>
          </a:prstGeom>
        </p:spPr>
      </p:pic>
      <p:sp>
        <p:nvSpPr>
          <p:cNvPr id="3" name="Retângulo 2">
            <a:extLst>
              <a:ext uri="{FF2B5EF4-FFF2-40B4-BE49-F238E27FC236}">
                <a16:creationId xmlns:a16="http://schemas.microsoft.com/office/drawing/2014/main" id="{D1DC03F8-1FF0-4843-BACA-279665595DD7}"/>
              </a:ext>
            </a:extLst>
          </p:cNvPr>
          <p:cNvSpPr/>
          <p:nvPr/>
        </p:nvSpPr>
        <p:spPr>
          <a:xfrm>
            <a:off x="2786996" y="2959437"/>
            <a:ext cx="4572000" cy="369332"/>
          </a:xfrm>
          <a:prstGeom prst="rect">
            <a:avLst/>
          </a:prstGeom>
        </p:spPr>
        <p:txBody>
          <a:bodyPr>
            <a:spAutoFit/>
          </a:bodyPr>
          <a:lstStyle/>
          <a:p>
            <a:r>
              <a:rPr lang="pt-BR" i="1" dirty="0">
                <a:solidFill>
                  <a:schemeClr val="bg1"/>
                </a:solidFill>
              </a:rPr>
              <a:t>Sistema de gestão de conteúdo em nuvem</a:t>
            </a:r>
          </a:p>
        </p:txBody>
      </p:sp>
      <p:sp>
        <p:nvSpPr>
          <p:cNvPr id="6" name="CaixaDeTexto 5">
            <a:extLst>
              <a:ext uri="{FF2B5EF4-FFF2-40B4-BE49-F238E27FC236}">
                <a16:creationId xmlns:a16="http://schemas.microsoft.com/office/drawing/2014/main" id="{8BE51F03-9376-40F6-97FC-28D55C5F85DD}"/>
              </a:ext>
            </a:extLst>
          </p:cNvPr>
          <p:cNvSpPr txBox="1"/>
          <p:nvPr/>
        </p:nvSpPr>
        <p:spPr>
          <a:xfrm>
            <a:off x="119042" y="4437112"/>
            <a:ext cx="8866063" cy="661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bIns="0" anchor="ctr">
            <a:spAutoFit/>
          </a:bodyPr>
          <a:lstStyle>
            <a:defPPr>
              <a:defRPr lang="pt-BR"/>
            </a:defPPr>
            <a:lvl1pPr algn="just">
              <a:defRPr sz="2200" b="0" i="0">
                <a:solidFill>
                  <a:schemeClr val="bg1"/>
                </a:solidFill>
                <a:latin typeface="Square721 BT" pitchFamily="34" charset="0"/>
                <a:ea typeface="ＭＳ Ｐゴシック" pitchFamily="34" charset="-128"/>
              </a:defRPr>
            </a:lvl1pPr>
            <a:lvl2pPr marL="742950" indent="-285750">
              <a:defRPr sz="2400" b="1" i="1">
                <a:solidFill>
                  <a:schemeClr val="bg2"/>
                </a:solidFill>
                <a:latin typeface="Square721 BT" pitchFamily="34" charset="0"/>
                <a:ea typeface="ＭＳ Ｐゴシック" pitchFamily="34" charset="-128"/>
              </a:defRPr>
            </a:lvl2pPr>
            <a:lvl3pPr marL="1143000" indent="-228600">
              <a:defRPr sz="2400" b="1" i="1">
                <a:solidFill>
                  <a:schemeClr val="bg2"/>
                </a:solidFill>
                <a:latin typeface="Square721 BT" pitchFamily="34" charset="0"/>
                <a:ea typeface="ＭＳ Ｐゴシック" pitchFamily="34" charset="-128"/>
              </a:defRPr>
            </a:lvl3pPr>
            <a:lvl4pPr marL="1600200" indent="-228600">
              <a:defRPr sz="2400" b="1" i="1">
                <a:solidFill>
                  <a:schemeClr val="bg2"/>
                </a:solidFill>
                <a:latin typeface="Square721 BT" pitchFamily="34" charset="0"/>
                <a:ea typeface="ＭＳ Ｐゴシック" pitchFamily="34" charset="-128"/>
              </a:defRPr>
            </a:lvl4pPr>
            <a:lvl5pPr marL="2057400" indent="-228600">
              <a:defRPr sz="2400" b="1" i="1">
                <a:solidFill>
                  <a:schemeClr val="bg2"/>
                </a:solidFill>
                <a:latin typeface="Square721 BT" pitchFamily="34" charset="0"/>
                <a:ea typeface="ＭＳ Ｐゴシック" pitchFamily="34" charset="-128"/>
              </a:defRPr>
            </a:lvl5pPr>
            <a:lvl6pPr marL="25146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6pPr>
            <a:lvl7pPr marL="29718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7pPr>
            <a:lvl8pPr marL="34290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8pPr>
            <a:lvl9pPr marL="3886200" indent="-228600" eaLnBrk="0" fontAlgn="base" hangingPunct="0">
              <a:spcBef>
                <a:spcPct val="0"/>
              </a:spcBef>
              <a:spcAft>
                <a:spcPct val="0"/>
              </a:spcAft>
              <a:defRPr sz="2400" b="1" i="1">
                <a:solidFill>
                  <a:schemeClr val="bg2"/>
                </a:solidFill>
                <a:latin typeface="Square721 BT" pitchFamily="34" charset="0"/>
                <a:ea typeface="ＭＳ Ｐゴシック" pitchFamily="34" charset="-128"/>
              </a:defRPr>
            </a:lvl9pPr>
          </a:lstStyle>
          <a:p>
            <a:r>
              <a:rPr lang="pt-BR" sz="2000" i="1" dirty="0"/>
              <a:t>Existem outras soluções, hoje menos populares que o GIT mas que funcionam bem na gestão de fontes e versões...</a:t>
            </a:r>
          </a:p>
        </p:txBody>
      </p:sp>
      <p:pic>
        <p:nvPicPr>
          <p:cNvPr id="7" name="Imagem 6">
            <a:extLst>
              <a:ext uri="{FF2B5EF4-FFF2-40B4-BE49-F238E27FC236}">
                <a16:creationId xmlns:a16="http://schemas.microsoft.com/office/drawing/2014/main" id="{F61C6D50-76F2-4A63-98FA-3F0C2D727A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6454" y="4869160"/>
            <a:ext cx="1810003" cy="1581371"/>
          </a:xfrm>
          <a:prstGeom prst="rect">
            <a:avLst/>
          </a:prstGeom>
        </p:spPr>
      </p:pic>
      <p:pic>
        <p:nvPicPr>
          <p:cNvPr id="8" name="Imagem 7">
            <a:extLst>
              <a:ext uri="{FF2B5EF4-FFF2-40B4-BE49-F238E27FC236}">
                <a16:creationId xmlns:a16="http://schemas.microsoft.com/office/drawing/2014/main" id="{07C8F140-773B-4C5A-B41B-C800B75FE1A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81996" y="4804121"/>
            <a:ext cx="1438476" cy="1686160"/>
          </a:xfrm>
          <a:prstGeom prst="rect">
            <a:avLst/>
          </a:prstGeom>
        </p:spPr>
      </p:pic>
      <p:pic>
        <p:nvPicPr>
          <p:cNvPr id="9" name="Imagem 8">
            <a:extLst>
              <a:ext uri="{FF2B5EF4-FFF2-40B4-BE49-F238E27FC236}">
                <a16:creationId xmlns:a16="http://schemas.microsoft.com/office/drawing/2014/main" id="{45F3545B-13D6-4530-8C94-62B43812371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12924" y="5350315"/>
            <a:ext cx="2248214" cy="885949"/>
          </a:xfrm>
          <a:prstGeom prst="rect">
            <a:avLst/>
          </a:prstGeom>
        </p:spPr>
      </p:pic>
      <p:pic>
        <p:nvPicPr>
          <p:cNvPr id="10" name="Imagem 9">
            <a:extLst>
              <a:ext uri="{FF2B5EF4-FFF2-40B4-BE49-F238E27FC236}">
                <a16:creationId xmlns:a16="http://schemas.microsoft.com/office/drawing/2014/main" id="{6C979059-2E39-4E77-B7EA-D1B7E6D6EB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86677" y="5235380"/>
            <a:ext cx="1991003" cy="1181265"/>
          </a:xfrm>
          <a:prstGeom prst="rect">
            <a:avLst/>
          </a:prstGeom>
        </p:spPr>
      </p:pic>
    </p:spTree>
    <p:extLst>
      <p:ext uri="{BB962C8B-B14F-4D97-AF65-F5344CB8AC3E}">
        <p14:creationId xmlns:p14="http://schemas.microsoft.com/office/powerpoint/2010/main" val="10107773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tângulo de cantos arredondados 1">
            <a:extLst>
              <a:ext uri="{FF2B5EF4-FFF2-40B4-BE49-F238E27FC236}">
                <a16:creationId xmlns:a16="http://schemas.microsoft.com/office/drawing/2014/main" id="{049065BA-3FFD-9FFC-95F5-54729604F77E}"/>
              </a:ext>
            </a:extLst>
          </p:cNvPr>
          <p:cNvSpPr>
            <a:spLocks noChangeArrowheads="1"/>
          </p:cNvSpPr>
          <p:nvPr/>
        </p:nvSpPr>
        <p:spPr bwMode="auto">
          <a:xfrm>
            <a:off x="2268538" y="2908300"/>
            <a:ext cx="4895850" cy="2033588"/>
          </a:xfrm>
          <a:prstGeom prst="roundRect">
            <a:avLst>
              <a:gd name="adj" fmla="val 16667"/>
            </a:avLst>
          </a:prstGeom>
          <a:solidFill>
            <a:srgbClr val="C00000"/>
          </a:solidFill>
          <a:ln w="9525" algn="ctr">
            <a:solidFill>
              <a:schemeClr val="tx1"/>
            </a:solidFill>
            <a:round/>
            <a:headEnd/>
            <a:tailEnd/>
          </a:ln>
        </p:spPr>
        <p:txBody>
          <a:bodyPr anchor="ct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pt-BR" altLang="pt-BR" b="1">
                <a:solidFill>
                  <a:schemeClr val="bg1"/>
                </a:solidFill>
              </a:rPr>
              <a:t>Implementando o controle do processo de produção com GIT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5">
            <a:extLst>
              <a:ext uri="{FF2B5EF4-FFF2-40B4-BE49-F238E27FC236}">
                <a16:creationId xmlns:a16="http://schemas.microsoft.com/office/drawing/2014/main" id="{2F9C97AD-27D6-34D9-9340-E386BEE798B9}"/>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99331" name="CaixaDeTexto 4">
            <a:extLst>
              <a:ext uri="{FF2B5EF4-FFF2-40B4-BE49-F238E27FC236}">
                <a16:creationId xmlns:a16="http://schemas.microsoft.com/office/drawing/2014/main" id="{CB0DFA18-7D2F-153B-A393-8601D406D648}"/>
              </a:ext>
            </a:extLst>
          </p:cNvPr>
          <p:cNvSpPr txBox="1">
            <a:spLocks noChangeArrowheads="1"/>
          </p:cNvSpPr>
          <p:nvPr/>
        </p:nvSpPr>
        <p:spPr bwMode="auto">
          <a:xfrm>
            <a:off x="179388" y="1628775"/>
            <a:ext cx="8866187" cy="1062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Crie sua conta no GIT HUB.</a:t>
            </a:r>
          </a:p>
          <a:p>
            <a:pPr algn="just"/>
            <a:endParaRPr lang="pt-BR" altLang="pt-BR" sz="2200">
              <a:solidFill>
                <a:schemeClr val="bg1"/>
              </a:solidFill>
              <a:latin typeface="Square721 BT" pitchFamily="34" charset="0"/>
              <a:ea typeface="ＭＳ Ｐゴシック" panose="020B0600070205080204" pitchFamily="34" charset="-128"/>
            </a:endParaRPr>
          </a:p>
          <a:p>
            <a:pPr algn="just"/>
            <a:endParaRPr lang="pt-BR" altLang="pt-BR" sz="2200">
              <a:solidFill>
                <a:schemeClr val="bg1"/>
              </a:solidFill>
              <a:latin typeface="Square721 BT" pitchFamily="34" charset="0"/>
              <a:ea typeface="ＭＳ Ｐゴシック" panose="020B0600070205080204" pitchFamily="34" charset="-128"/>
            </a:endParaRPr>
          </a:p>
        </p:txBody>
      </p:sp>
      <p:pic>
        <p:nvPicPr>
          <p:cNvPr id="99332" name="Imagem 1" descr="Recorte de Tela">
            <a:extLst>
              <a:ext uri="{FF2B5EF4-FFF2-40B4-BE49-F238E27FC236}">
                <a16:creationId xmlns:a16="http://schemas.microsoft.com/office/drawing/2014/main" id="{696A195D-DD6C-3343-84D6-91EF8EE92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7338" y="2092325"/>
            <a:ext cx="5894387" cy="440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Text Box 5">
            <a:extLst>
              <a:ext uri="{FF2B5EF4-FFF2-40B4-BE49-F238E27FC236}">
                <a16:creationId xmlns:a16="http://schemas.microsoft.com/office/drawing/2014/main" id="{D9501E6A-8D3C-77A9-D9A8-0A336AEAFFFA}"/>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pic>
        <p:nvPicPr>
          <p:cNvPr id="100355" name="Imagem 2" descr="Recorte de Tela">
            <a:extLst>
              <a:ext uri="{FF2B5EF4-FFF2-40B4-BE49-F238E27FC236}">
                <a16:creationId xmlns:a16="http://schemas.microsoft.com/office/drawing/2014/main" id="{D288FE20-1515-B0C0-4FFD-A5F50A2B6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33600"/>
            <a:ext cx="9144000" cy="439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6" name="CaixaDeTexto 8">
            <a:extLst>
              <a:ext uri="{FF2B5EF4-FFF2-40B4-BE49-F238E27FC236}">
                <a16:creationId xmlns:a16="http://schemas.microsoft.com/office/drawing/2014/main" id="{043B11B2-30EF-45DB-C19D-C75505B6DDDD}"/>
              </a:ext>
            </a:extLst>
          </p:cNvPr>
          <p:cNvSpPr txBox="1">
            <a:spLocks noChangeArrowheads="1"/>
          </p:cNvSpPr>
          <p:nvPr/>
        </p:nvSpPr>
        <p:spPr bwMode="auto">
          <a:xfrm>
            <a:off x="179388" y="1700213"/>
            <a:ext cx="8866187"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Faça o login para ver se está tudo Ok.</a:t>
            </a:r>
          </a:p>
          <a:p>
            <a:pPr algn="just"/>
            <a:endParaRPr lang="pt-BR" altLang="pt-BR" sz="2200">
              <a:solidFill>
                <a:schemeClr val="bg1"/>
              </a:solidFill>
              <a:latin typeface="Square721 BT" pitchFamily="34" charset="0"/>
              <a:ea typeface="ＭＳ Ｐゴシック" panose="020B0600070205080204" pitchFamily="34" charset="-128"/>
            </a:endParaRPr>
          </a:p>
          <a:p>
            <a:pPr algn="just"/>
            <a:endParaRPr lang="pt-BR" altLang="pt-BR" sz="2200">
              <a:solidFill>
                <a:schemeClr val="bg1"/>
              </a:solidFill>
              <a:latin typeface="Square721 BT" pitchFamily="34" charset="0"/>
              <a:ea typeface="ＭＳ Ｐゴシック" panose="020B0600070205080204" pitchFamily="34" charset="-128"/>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5">
            <a:extLst>
              <a:ext uri="{FF2B5EF4-FFF2-40B4-BE49-F238E27FC236}">
                <a16:creationId xmlns:a16="http://schemas.microsoft.com/office/drawing/2014/main" id="{BCEAD36B-BF81-BBB3-7615-DD74491A580E}"/>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1379" name="CaixaDeTexto 4">
            <a:extLst>
              <a:ext uri="{FF2B5EF4-FFF2-40B4-BE49-F238E27FC236}">
                <a16:creationId xmlns:a16="http://schemas.microsoft.com/office/drawing/2014/main" id="{3030475C-B1BE-7035-EE33-AC3696C844B5}"/>
              </a:ext>
            </a:extLst>
          </p:cNvPr>
          <p:cNvSpPr txBox="1">
            <a:spLocks noChangeArrowheads="1"/>
          </p:cNvSpPr>
          <p:nvPr/>
        </p:nvSpPr>
        <p:spPr bwMode="auto">
          <a:xfrm>
            <a:off x="179388" y="1866900"/>
            <a:ext cx="88661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Logado no GITHUB, acesse a área de repositórios.</a:t>
            </a:r>
          </a:p>
        </p:txBody>
      </p:sp>
      <p:pic>
        <p:nvPicPr>
          <p:cNvPr id="101380" name="Imagem 1" descr="Recorte de Tela">
            <a:extLst>
              <a:ext uri="{FF2B5EF4-FFF2-40B4-BE49-F238E27FC236}">
                <a16:creationId xmlns:a16="http://schemas.microsoft.com/office/drawing/2014/main" id="{851AFD47-D03A-0ED8-29A7-7A280AB65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81300"/>
            <a:ext cx="9144000" cy="362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eta para baixo 5">
            <a:extLst>
              <a:ext uri="{FF2B5EF4-FFF2-40B4-BE49-F238E27FC236}">
                <a16:creationId xmlns:a16="http://schemas.microsoft.com/office/drawing/2014/main" id="{F9031C90-2E66-E546-221B-9A68C2706ED1}"/>
              </a:ext>
            </a:extLst>
          </p:cNvPr>
          <p:cNvSpPr/>
          <p:nvPr/>
        </p:nvSpPr>
        <p:spPr>
          <a:xfrm>
            <a:off x="6824663" y="3587750"/>
            <a:ext cx="325437" cy="647700"/>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7" name="Retângulo 6">
            <a:extLst>
              <a:ext uri="{FF2B5EF4-FFF2-40B4-BE49-F238E27FC236}">
                <a16:creationId xmlns:a16="http://schemas.microsoft.com/office/drawing/2014/main" id="{636575F7-B4A3-0AE8-5EF5-4A1FB7DFB5F7}"/>
              </a:ext>
            </a:extLst>
          </p:cNvPr>
          <p:cNvSpPr/>
          <p:nvPr/>
        </p:nvSpPr>
        <p:spPr>
          <a:xfrm>
            <a:off x="6824663" y="4205288"/>
            <a:ext cx="2244725" cy="2270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5">
            <a:extLst>
              <a:ext uri="{FF2B5EF4-FFF2-40B4-BE49-F238E27FC236}">
                <a16:creationId xmlns:a16="http://schemas.microsoft.com/office/drawing/2014/main" id="{C3E2DA9A-7B1A-4177-0D48-6355BF28B0CC}"/>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2403" name="CaixaDeTexto 4">
            <a:extLst>
              <a:ext uri="{FF2B5EF4-FFF2-40B4-BE49-F238E27FC236}">
                <a16:creationId xmlns:a16="http://schemas.microsoft.com/office/drawing/2014/main" id="{A76DCAF8-916F-7824-DAA1-08F5D1448BEA}"/>
              </a:ext>
            </a:extLst>
          </p:cNvPr>
          <p:cNvSpPr txBox="1">
            <a:spLocks noChangeArrowheads="1"/>
          </p:cNvSpPr>
          <p:nvPr/>
        </p:nvSpPr>
        <p:spPr bwMode="auto">
          <a:xfrm>
            <a:off x="179388" y="1697038"/>
            <a:ext cx="886618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Seus repositórios de projetos de software aparecerão, caso você já tenha catalogado algum.</a:t>
            </a:r>
          </a:p>
        </p:txBody>
      </p:sp>
      <p:pic>
        <p:nvPicPr>
          <p:cNvPr id="102404" name="Imagem 2" descr="Recorte de Tela">
            <a:extLst>
              <a:ext uri="{FF2B5EF4-FFF2-40B4-BE49-F238E27FC236}">
                <a16:creationId xmlns:a16="http://schemas.microsoft.com/office/drawing/2014/main" id="{6FDD66CD-76F1-9DC5-3B35-976A28CFF9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565400"/>
            <a:ext cx="7002463"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Text Box 5">
            <a:extLst>
              <a:ext uri="{FF2B5EF4-FFF2-40B4-BE49-F238E27FC236}">
                <a16:creationId xmlns:a16="http://schemas.microsoft.com/office/drawing/2014/main" id="{9526CF0F-B7BD-500E-426F-38DDA27FD922}"/>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3427" name="CaixaDeTexto 4">
            <a:extLst>
              <a:ext uri="{FF2B5EF4-FFF2-40B4-BE49-F238E27FC236}">
                <a16:creationId xmlns:a16="http://schemas.microsoft.com/office/drawing/2014/main" id="{1FD8DD99-04AD-260F-1801-13779F6F01DD}"/>
              </a:ext>
            </a:extLst>
          </p:cNvPr>
          <p:cNvSpPr txBox="1">
            <a:spLocks noChangeArrowheads="1"/>
          </p:cNvSpPr>
          <p:nvPr/>
        </p:nvSpPr>
        <p:spPr bwMode="auto">
          <a:xfrm>
            <a:off x="179388" y="1697038"/>
            <a:ext cx="886618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Seus repositórios de projetos de software aparecerão, caso você já tenha catalogado algum.</a:t>
            </a:r>
          </a:p>
        </p:txBody>
      </p:sp>
      <p:pic>
        <p:nvPicPr>
          <p:cNvPr id="103428" name="Imagem 2" descr="Recorte de Tela">
            <a:extLst>
              <a:ext uri="{FF2B5EF4-FFF2-40B4-BE49-F238E27FC236}">
                <a16:creationId xmlns:a16="http://schemas.microsoft.com/office/drawing/2014/main" id="{9B3AEB23-29BE-A067-A8C7-3A4CA4540B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565400"/>
            <a:ext cx="7002463" cy="400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Text Box 5">
            <a:extLst>
              <a:ext uri="{FF2B5EF4-FFF2-40B4-BE49-F238E27FC236}">
                <a16:creationId xmlns:a16="http://schemas.microsoft.com/office/drawing/2014/main" id="{F593B225-0BDD-E297-E1D5-D8E4E9AF6A7B}"/>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4451" name="CaixaDeTexto 4">
            <a:extLst>
              <a:ext uri="{FF2B5EF4-FFF2-40B4-BE49-F238E27FC236}">
                <a16:creationId xmlns:a16="http://schemas.microsoft.com/office/drawing/2014/main" id="{212FB1FA-7398-4ECA-C081-DEEC05F050A2}"/>
              </a:ext>
            </a:extLst>
          </p:cNvPr>
          <p:cNvSpPr txBox="1">
            <a:spLocks noChangeArrowheads="1"/>
          </p:cNvSpPr>
          <p:nvPr/>
        </p:nvSpPr>
        <p:spPr bwMode="auto">
          <a:xfrm>
            <a:off x="179388" y="1557338"/>
            <a:ext cx="88661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Crie um repositório.</a:t>
            </a:r>
          </a:p>
        </p:txBody>
      </p:sp>
      <p:pic>
        <p:nvPicPr>
          <p:cNvPr id="104452" name="Imagem 5" descr="Recorte de Tela">
            <a:extLst>
              <a:ext uri="{FF2B5EF4-FFF2-40B4-BE49-F238E27FC236}">
                <a16:creationId xmlns:a16="http://schemas.microsoft.com/office/drawing/2014/main" id="{56710F15-EF73-2786-06A4-74B9B97418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025" y="1955800"/>
            <a:ext cx="6457950" cy="462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tângulo de cantos arredondados 1"/>
          <p:cNvSpPr>
            <a:spLocks noChangeArrowheads="1"/>
          </p:cNvSpPr>
          <p:nvPr/>
        </p:nvSpPr>
        <p:spPr bwMode="auto">
          <a:xfrm>
            <a:off x="2268538" y="2908300"/>
            <a:ext cx="4895850" cy="2033588"/>
          </a:xfrm>
          <a:prstGeom prst="roundRect">
            <a:avLst>
              <a:gd name="adj" fmla="val 16667"/>
            </a:avLst>
          </a:prstGeom>
          <a:solidFill>
            <a:srgbClr val="C00000"/>
          </a:solidFill>
          <a:ln w="9525" algn="ctr">
            <a:solidFill>
              <a:schemeClr val="tx1"/>
            </a:solidFill>
            <a:round/>
            <a:headEnd/>
            <a:tailEnd/>
          </a:ln>
        </p:spPr>
        <p:txBody>
          <a:bodyPr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r>
              <a:rPr lang="pt-BR" altLang="pt-BR" b="1" dirty="0">
                <a:solidFill>
                  <a:schemeClr val="bg1"/>
                </a:solidFill>
              </a:rPr>
              <a:t>Ciclo de Vida de Dados</a:t>
            </a:r>
          </a:p>
          <a:p>
            <a:pPr algn="ctr"/>
            <a:r>
              <a:rPr lang="pt-BR" altLang="pt-BR" sz="2000" b="1" dirty="0">
                <a:solidFill>
                  <a:schemeClr val="bg1"/>
                </a:solidFill>
              </a:rPr>
              <a:t>(DLM – Data </a:t>
            </a:r>
            <a:r>
              <a:rPr lang="pt-BR" altLang="pt-BR" sz="2000" b="1" dirty="0" err="1">
                <a:solidFill>
                  <a:schemeClr val="bg1"/>
                </a:solidFill>
              </a:rPr>
              <a:t>Lifecicle</a:t>
            </a:r>
            <a:r>
              <a:rPr lang="pt-BR" altLang="pt-BR" sz="2000" b="1" dirty="0">
                <a:solidFill>
                  <a:schemeClr val="bg1"/>
                </a:solidFill>
              </a:rPr>
              <a:t> Management e ILM – </a:t>
            </a:r>
            <a:r>
              <a:rPr lang="pt-BR" altLang="pt-BR" sz="2000" b="1" dirty="0" err="1">
                <a:solidFill>
                  <a:schemeClr val="bg1"/>
                </a:solidFill>
              </a:rPr>
              <a:t>Information</a:t>
            </a:r>
            <a:r>
              <a:rPr lang="pt-BR" altLang="pt-BR" sz="2000" b="1" dirty="0">
                <a:solidFill>
                  <a:schemeClr val="bg1"/>
                </a:solidFill>
              </a:rPr>
              <a:t> </a:t>
            </a:r>
            <a:r>
              <a:rPr lang="pt-BR" altLang="pt-BR" sz="2000" b="1" dirty="0" err="1">
                <a:solidFill>
                  <a:schemeClr val="bg1"/>
                </a:solidFill>
              </a:rPr>
              <a:t>Lifecicle</a:t>
            </a:r>
            <a:r>
              <a:rPr lang="pt-BR" altLang="pt-BR" sz="2000" b="1" dirty="0">
                <a:solidFill>
                  <a:schemeClr val="bg1"/>
                </a:solidFill>
              </a:rPr>
              <a:t> Management)</a:t>
            </a:r>
            <a:endParaRPr lang="pt-BR" altLang="pt-BR" b="1" dirty="0">
              <a:solidFill>
                <a:schemeClr val="bg1"/>
              </a:solidFill>
            </a:endParaRPr>
          </a:p>
        </p:txBody>
      </p:sp>
    </p:spTree>
    <p:extLst>
      <p:ext uri="{BB962C8B-B14F-4D97-AF65-F5344CB8AC3E}">
        <p14:creationId xmlns:p14="http://schemas.microsoft.com/office/powerpoint/2010/main" val="1512067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Text Box 5">
            <a:extLst>
              <a:ext uri="{FF2B5EF4-FFF2-40B4-BE49-F238E27FC236}">
                <a16:creationId xmlns:a16="http://schemas.microsoft.com/office/drawing/2014/main" id="{04CA80AC-CD3B-8633-C544-031DEC55582E}"/>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5475" name="CaixaDeTexto 4">
            <a:extLst>
              <a:ext uri="{FF2B5EF4-FFF2-40B4-BE49-F238E27FC236}">
                <a16:creationId xmlns:a16="http://schemas.microsoft.com/office/drawing/2014/main" id="{B2C14186-B9AC-35CF-43C5-8A28BB1A10A9}"/>
              </a:ext>
            </a:extLst>
          </p:cNvPr>
          <p:cNvSpPr txBox="1">
            <a:spLocks noChangeArrowheads="1"/>
          </p:cNvSpPr>
          <p:nvPr/>
        </p:nvSpPr>
        <p:spPr bwMode="auto">
          <a:xfrm>
            <a:off x="179388" y="1557338"/>
            <a:ext cx="88661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Entenda a tela do GitHub.</a:t>
            </a:r>
          </a:p>
        </p:txBody>
      </p:sp>
      <p:pic>
        <p:nvPicPr>
          <p:cNvPr id="105476" name="Imagem 1" descr="Recorte de Tela">
            <a:extLst>
              <a:ext uri="{FF2B5EF4-FFF2-40B4-BE49-F238E27FC236}">
                <a16:creationId xmlns:a16="http://schemas.microsoft.com/office/drawing/2014/main" id="{DD039DC6-6149-A66D-73D7-A1CEB7C79C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8" y="1941513"/>
            <a:ext cx="9144000" cy="465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tângulo de cantos arredondados 2">
            <a:extLst>
              <a:ext uri="{FF2B5EF4-FFF2-40B4-BE49-F238E27FC236}">
                <a16:creationId xmlns:a16="http://schemas.microsoft.com/office/drawing/2014/main" id="{097A90BB-C09C-EB97-72B4-4D2F57C163C3}"/>
              </a:ext>
            </a:extLst>
          </p:cNvPr>
          <p:cNvSpPr/>
          <p:nvPr/>
        </p:nvSpPr>
        <p:spPr>
          <a:xfrm>
            <a:off x="39688" y="4076700"/>
            <a:ext cx="1219200"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4" name="Seta para baixo 3">
            <a:extLst>
              <a:ext uri="{FF2B5EF4-FFF2-40B4-BE49-F238E27FC236}">
                <a16:creationId xmlns:a16="http://schemas.microsoft.com/office/drawing/2014/main" id="{19C22C19-2686-9D07-E742-68D332700BB0}"/>
              </a:ext>
            </a:extLst>
          </p:cNvPr>
          <p:cNvSpPr/>
          <p:nvPr/>
        </p:nvSpPr>
        <p:spPr>
          <a:xfrm>
            <a:off x="395288" y="3789363"/>
            <a:ext cx="254000" cy="2873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7" name="Elipse 6">
            <a:extLst>
              <a:ext uri="{FF2B5EF4-FFF2-40B4-BE49-F238E27FC236}">
                <a16:creationId xmlns:a16="http://schemas.microsoft.com/office/drawing/2014/main" id="{2A7C8C72-5578-D1B0-117E-D77EF35599B0}"/>
              </a:ext>
            </a:extLst>
          </p:cNvPr>
          <p:cNvSpPr/>
          <p:nvPr/>
        </p:nvSpPr>
        <p:spPr>
          <a:xfrm>
            <a:off x="395288" y="3429000"/>
            <a:ext cx="254000" cy="3603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dirty="0"/>
              <a:t>1</a:t>
            </a:r>
          </a:p>
        </p:txBody>
      </p:sp>
      <p:sp>
        <p:nvSpPr>
          <p:cNvPr id="9" name="Retângulo de cantos arredondados 8">
            <a:extLst>
              <a:ext uri="{FF2B5EF4-FFF2-40B4-BE49-F238E27FC236}">
                <a16:creationId xmlns:a16="http://schemas.microsoft.com/office/drawing/2014/main" id="{96964959-357E-9BF5-ECA0-DC428AFA531C}"/>
              </a:ext>
            </a:extLst>
          </p:cNvPr>
          <p:cNvSpPr/>
          <p:nvPr/>
        </p:nvSpPr>
        <p:spPr>
          <a:xfrm>
            <a:off x="149225" y="4868863"/>
            <a:ext cx="1470025"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0" name="Seta para baixo 9">
            <a:extLst>
              <a:ext uri="{FF2B5EF4-FFF2-40B4-BE49-F238E27FC236}">
                <a16:creationId xmlns:a16="http://schemas.microsoft.com/office/drawing/2014/main" id="{E6C752B2-BF25-AB72-1225-8E34D04F4753}"/>
              </a:ext>
            </a:extLst>
          </p:cNvPr>
          <p:cNvSpPr/>
          <p:nvPr/>
        </p:nvSpPr>
        <p:spPr>
          <a:xfrm rot="10800000">
            <a:off x="1254125" y="5211763"/>
            <a:ext cx="323850" cy="40957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1" name="Elipse 10">
            <a:extLst>
              <a:ext uri="{FF2B5EF4-FFF2-40B4-BE49-F238E27FC236}">
                <a16:creationId xmlns:a16="http://schemas.microsoft.com/office/drawing/2014/main" id="{B9246B25-E066-5576-BF5D-37854FD84EE6}"/>
              </a:ext>
            </a:extLst>
          </p:cNvPr>
          <p:cNvSpPr/>
          <p:nvPr/>
        </p:nvSpPr>
        <p:spPr>
          <a:xfrm>
            <a:off x="1287463" y="5441950"/>
            <a:ext cx="255587" cy="3603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dirty="0"/>
              <a:t>2</a:t>
            </a:r>
          </a:p>
        </p:txBody>
      </p:sp>
      <p:sp>
        <p:nvSpPr>
          <p:cNvPr id="12" name="Retângulo de cantos arredondados 11">
            <a:extLst>
              <a:ext uri="{FF2B5EF4-FFF2-40B4-BE49-F238E27FC236}">
                <a16:creationId xmlns:a16="http://schemas.microsoft.com/office/drawing/2014/main" id="{D9773927-20D7-B995-E7C3-59B6399307EA}"/>
              </a:ext>
            </a:extLst>
          </p:cNvPr>
          <p:cNvSpPr/>
          <p:nvPr/>
        </p:nvSpPr>
        <p:spPr>
          <a:xfrm>
            <a:off x="6372225" y="4076700"/>
            <a:ext cx="863600"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3" name="Seta para baixo 12">
            <a:extLst>
              <a:ext uri="{FF2B5EF4-FFF2-40B4-BE49-F238E27FC236}">
                <a16:creationId xmlns:a16="http://schemas.microsoft.com/office/drawing/2014/main" id="{B6A61CCE-D0DA-37F4-21C5-E517076158EB}"/>
              </a:ext>
            </a:extLst>
          </p:cNvPr>
          <p:cNvSpPr/>
          <p:nvPr/>
        </p:nvSpPr>
        <p:spPr>
          <a:xfrm>
            <a:off x="6677025" y="3897313"/>
            <a:ext cx="254000" cy="288925"/>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4" name="Elipse 13">
            <a:extLst>
              <a:ext uri="{FF2B5EF4-FFF2-40B4-BE49-F238E27FC236}">
                <a16:creationId xmlns:a16="http://schemas.microsoft.com/office/drawing/2014/main" id="{2023C510-6277-2BA9-5342-F3BB694FE98C}"/>
              </a:ext>
            </a:extLst>
          </p:cNvPr>
          <p:cNvSpPr/>
          <p:nvPr/>
        </p:nvSpPr>
        <p:spPr>
          <a:xfrm>
            <a:off x="6677025" y="3536950"/>
            <a:ext cx="254000" cy="3603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dirty="0"/>
              <a:t>3</a:t>
            </a:r>
          </a:p>
        </p:txBody>
      </p:sp>
      <p:sp>
        <p:nvSpPr>
          <p:cNvPr id="15" name="Elipse 14">
            <a:extLst>
              <a:ext uri="{FF2B5EF4-FFF2-40B4-BE49-F238E27FC236}">
                <a16:creationId xmlns:a16="http://schemas.microsoft.com/office/drawing/2014/main" id="{583064F7-AF04-6256-D3BE-E8F22E8A5147}"/>
              </a:ext>
            </a:extLst>
          </p:cNvPr>
          <p:cNvSpPr/>
          <p:nvPr/>
        </p:nvSpPr>
        <p:spPr>
          <a:xfrm>
            <a:off x="3924300" y="5476875"/>
            <a:ext cx="254000" cy="36036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2000" dirty="0"/>
              <a:t>1</a:t>
            </a:r>
          </a:p>
        </p:txBody>
      </p:sp>
      <p:sp>
        <p:nvSpPr>
          <p:cNvPr id="105487" name="CaixaDeTexto 7">
            <a:extLst>
              <a:ext uri="{FF2B5EF4-FFF2-40B4-BE49-F238E27FC236}">
                <a16:creationId xmlns:a16="http://schemas.microsoft.com/office/drawing/2014/main" id="{518C08B6-2F41-E7A9-B762-D00DE623E61F}"/>
              </a:ext>
            </a:extLst>
          </p:cNvPr>
          <p:cNvSpPr txBox="1">
            <a:spLocks noChangeArrowheads="1"/>
          </p:cNvSpPr>
          <p:nvPr/>
        </p:nvSpPr>
        <p:spPr bwMode="auto">
          <a:xfrm>
            <a:off x="4160838" y="5476875"/>
            <a:ext cx="48752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sz="2000">
                <a:solidFill>
                  <a:srgbClr val="FF0000"/>
                </a:solidFill>
              </a:rPr>
              <a:t>Seleciona a área/cópia de fontes para trabalho</a:t>
            </a:r>
          </a:p>
        </p:txBody>
      </p:sp>
      <p:sp>
        <p:nvSpPr>
          <p:cNvPr id="17" name="Elipse 16">
            <a:extLst>
              <a:ext uri="{FF2B5EF4-FFF2-40B4-BE49-F238E27FC236}">
                <a16:creationId xmlns:a16="http://schemas.microsoft.com/office/drawing/2014/main" id="{E9215CB3-FC12-F67E-1273-9CBD2015EF54}"/>
              </a:ext>
            </a:extLst>
          </p:cNvPr>
          <p:cNvSpPr/>
          <p:nvPr/>
        </p:nvSpPr>
        <p:spPr>
          <a:xfrm>
            <a:off x="3941763" y="5840413"/>
            <a:ext cx="254000" cy="36036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2000" dirty="0"/>
              <a:t>2</a:t>
            </a:r>
          </a:p>
        </p:txBody>
      </p:sp>
      <p:sp>
        <p:nvSpPr>
          <p:cNvPr id="105489" name="CaixaDeTexto 17">
            <a:extLst>
              <a:ext uri="{FF2B5EF4-FFF2-40B4-BE49-F238E27FC236}">
                <a16:creationId xmlns:a16="http://schemas.microsoft.com/office/drawing/2014/main" id="{819AA421-77DD-8A1B-6CFB-E2C1282F2E22}"/>
              </a:ext>
            </a:extLst>
          </p:cNvPr>
          <p:cNvSpPr txBox="1">
            <a:spLocks noChangeArrowheads="1"/>
          </p:cNvSpPr>
          <p:nvPr/>
        </p:nvSpPr>
        <p:spPr bwMode="auto">
          <a:xfrm>
            <a:off x="4178300" y="5840413"/>
            <a:ext cx="44243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sz="2000">
                <a:solidFill>
                  <a:srgbClr val="FF0000"/>
                </a:solidFill>
              </a:rPr>
              <a:t>Nomes dos arquivos que constam na área</a:t>
            </a:r>
          </a:p>
        </p:txBody>
      </p:sp>
      <p:sp>
        <p:nvSpPr>
          <p:cNvPr id="19" name="Elipse 18">
            <a:extLst>
              <a:ext uri="{FF2B5EF4-FFF2-40B4-BE49-F238E27FC236}">
                <a16:creationId xmlns:a16="http://schemas.microsoft.com/office/drawing/2014/main" id="{98D7CAB1-E61F-5515-89D1-DF77402B8B44}"/>
              </a:ext>
            </a:extLst>
          </p:cNvPr>
          <p:cNvSpPr/>
          <p:nvPr/>
        </p:nvSpPr>
        <p:spPr>
          <a:xfrm>
            <a:off x="3937000" y="6215063"/>
            <a:ext cx="255588" cy="358775"/>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2000" dirty="0"/>
              <a:t>3</a:t>
            </a:r>
          </a:p>
        </p:txBody>
      </p:sp>
      <p:sp>
        <p:nvSpPr>
          <p:cNvPr id="105491" name="CaixaDeTexto 19">
            <a:extLst>
              <a:ext uri="{FF2B5EF4-FFF2-40B4-BE49-F238E27FC236}">
                <a16:creationId xmlns:a16="http://schemas.microsoft.com/office/drawing/2014/main" id="{4F038C3B-6B71-FE22-F606-8EC4A3006762}"/>
              </a:ext>
            </a:extLst>
          </p:cNvPr>
          <p:cNvSpPr txBox="1">
            <a:spLocks noChangeArrowheads="1"/>
          </p:cNvSpPr>
          <p:nvPr/>
        </p:nvSpPr>
        <p:spPr bwMode="auto">
          <a:xfrm>
            <a:off x="4173538" y="6215063"/>
            <a:ext cx="45958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sz="2000">
                <a:solidFill>
                  <a:srgbClr val="FF0000"/>
                </a:solidFill>
              </a:rPr>
              <a:t>Usado para carregar arquivos fonte no GIT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5">
            <a:extLst>
              <a:ext uri="{FF2B5EF4-FFF2-40B4-BE49-F238E27FC236}">
                <a16:creationId xmlns:a16="http://schemas.microsoft.com/office/drawing/2014/main" id="{F2B91719-7B12-02BC-F521-C494166C8B3F}"/>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6499" name="CaixaDeTexto 4">
            <a:extLst>
              <a:ext uri="{FF2B5EF4-FFF2-40B4-BE49-F238E27FC236}">
                <a16:creationId xmlns:a16="http://schemas.microsoft.com/office/drawing/2014/main" id="{75C1D937-95ED-D07F-99EE-F147DAB9A248}"/>
              </a:ext>
            </a:extLst>
          </p:cNvPr>
          <p:cNvSpPr txBox="1">
            <a:spLocks noChangeArrowheads="1"/>
          </p:cNvSpPr>
          <p:nvPr/>
        </p:nvSpPr>
        <p:spPr bwMode="auto">
          <a:xfrm>
            <a:off x="179388" y="1557338"/>
            <a:ext cx="8866187"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Você pode criar pastas para separar tipos de arquivos</a:t>
            </a:r>
          </a:p>
        </p:txBody>
      </p:sp>
      <p:pic>
        <p:nvPicPr>
          <p:cNvPr id="106500" name="Imagem 1" descr="Recorte de Tela">
            <a:extLst>
              <a:ext uri="{FF2B5EF4-FFF2-40B4-BE49-F238E27FC236}">
                <a16:creationId xmlns:a16="http://schemas.microsoft.com/office/drawing/2014/main" id="{63DDC8C6-82E7-7011-8C88-3D641D916B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88" y="1941513"/>
            <a:ext cx="9144000" cy="4656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tângulo de cantos arredondados 11">
            <a:extLst>
              <a:ext uri="{FF2B5EF4-FFF2-40B4-BE49-F238E27FC236}">
                <a16:creationId xmlns:a16="http://schemas.microsoft.com/office/drawing/2014/main" id="{771CCDD8-3C9D-9402-5856-CB4C76327E52}"/>
              </a:ext>
            </a:extLst>
          </p:cNvPr>
          <p:cNvSpPr/>
          <p:nvPr/>
        </p:nvSpPr>
        <p:spPr>
          <a:xfrm>
            <a:off x="5553075" y="4040188"/>
            <a:ext cx="863600"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3" name="Seta para baixo 12">
            <a:extLst>
              <a:ext uri="{FF2B5EF4-FFF2-40B4-BE49-F238E27FC236}">
                <a16:creationId xmlns:a16="http://schemas.microsoft.com/office/drawing/2014/main" id="{85F7D614-002F-885D-3CCF-CECA6ADB238B}"/>
              </a:ext>
            </a:extLst>
          </p:cNvPr>
          <p:cNvSpPr/>
          <p:nvPr/>
        </p:nvSpPr>
        <p:spPr>
          <a:xfrm>
            <a:off x="5857875" y="3738563"/>
            <a:ext cx="254000" cy="287337"/>
          </a:xfrm>
          <a:prstGeom prst="down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6" name="Retângulo Arredondado 5">
            <a:extLst>
              <a:ext uri="{FF2B5EF4-FFF2-40B4-BE49-F238E27FC236}">
                <a16:creationId xmlns:a16="http://schemas.microsoft.com/office/drawing/2014/main" id="{404F1C02-EC8D-40C9-A45B-46CD448EEC55}"/>
              </a:ext>
            </a:extLst>
          </p:cNvPr>
          <p:cNvSpPr/>
          <p:nvPr/>
        </p:nvSpPr>
        <p:spPr>
          <a:xfrm>
            <a:off x="4394200" y="2852738"/>
            <a:ext cx="4065588" cy="885825"/>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pt-BR" sz="2000" dirty="0"/>
              <a:t>Crie um nome para a pasta/</a:t>
            </a:r>
            <a:r>
              <a:rPr lang="pt-BR" sz="2000" dirty="0" err="1"/>
              <a:t>nomde</a:t>
            </a:r>
            <a:r>
              <a:rPr lang="pt-BR" sz="2000" dirty="0"/>
              <a:t> de um arquivo </a:t>
            </a:r>
            <a:r>
              <a:rPr lang="pt-BR" sz="2000" dirty="0" err="1"/>
              <a:t>Readme</a:t>
            </a:r>
            <a:r>
              <a:rPr lang="pt-BR" sz="2000" dirty="0"/>
              <a:t> que </a:t>
            </a:r>
            <a:r>
              <a:rPr lang="pt-BR" sz="2000"/>
              <a:t>será criado</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Text Box 5">
            <a:extLst>
              <a:ext uri="{FF2B5EF4-FFF2-40B4-BE49-F238E27FC236}">
                <a16:creationId xmlns:a16="http://schemas.microsoft.com/office/drawing/2014/main" id="{FA7DCCBC-0785-EBD7-C330-93C4A62F3093}"/>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7523" name="CaixaDeTexto 20">
            <a:extLst>
              <a:ext uri="{FF2B5EF4-FFF2-40B4-BE49-F238E27FC236}">
                <a16:creationId xmlns:a16="http://schemas.microsoft.com/office/drawing/2014/main" id="{5FF3CE4B-D379-4741-2759-FF2DD99D24C0}"/>
              </a:ext>
            </a:extLst>
          </p:cNvPr>
          <p:cNvSpPr txBox="1">
            <a:spLocks noChangeArrowheads="1"/>
          </p:cNvSpPr>
          <p:nvPr/>
        </p:nvSpPr>
        <p:spPr bwMode="auto">
          <a:xfrm>
            <a:off x="179388" y="1628775"/>
            <a:ext cx="8866187" cy="2754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b="1" dirty="0">
                <a:solidFill>
                  <a:schemeClr val="bg1"/>
                </a:solidFill>
                <a:latin typeface="Square721 BT" pitchFamily="34" charset="0"/>
                <a:ea typeface="ＭＳ Ｐゴシック" panose="020B0600070205080204" pitchFamily="34" charset="-128"/>
              </a:rPr>
              <a:t>Para incluir </a:t>
            </a:r>
            <a:r>
              <a:rPr lang="pt-BR" altLang="pt-BR" sz="2200" b="1" dirty="0">
                <a:solidFill>
                  <a:srgbClr val="FFC000"/>
                </a:solidFill>
                <a:latin typeface="Square721 BT" pitchFamily="34" charset="0"/>
                <a:ea typeface="ＭＳ Ｐゴシック" panose="020B0600070205080204" pitchFamily="34" charset="-128"/>
              </a:rPr>
              <a:t>novos fontes ou alterar </a:t>
            </a:r>
            <a:r>
              <a:rPr lang="pt-BR" altLang="pt-BR" sz="2200" dirty="0">
                <a:solidFill>
                  <a:srgbClr val="FFC000"/>
                </a:solidFill>
                <a:latin typeface="Square721 BT" pitchFamily="34" charset="0"/>
                <a:ea typeface="ＭＳ Ｐゴシック" panose="020B0600070205080204" pitchFamily="34" charset="-128"/>
              </a:rPr>
              <a:t>fontes </a:t>
            </a:r>
            <a:r>
              <a:rPr lang="pt-BR" altLang="pt-BR" sz="2200" dirty="0">
                <a:solidFill>
                  <a:schemeClr val="bg1"/>
                </a:solidFill>
                <a:latin typeface="Square721 BT" pitchFamily="34" charset="0"/>
                <a:ea typeface="ＭＳ Ｐゴシック" panose="020B0600070205080204" pitchFamily="34" charset="-128"/>
              </a:rPr>
              <a:t>publicados no GIT, </a:t>
            </a:r>
            <a:r>
              <a:rPr lang="pt-BR" altLang="pt-BR" sz="2200" b="1" dirty="0">
                <a:solidFill>
                  <a:srgbClr val="FFC000"/>
                </a:solidFill>
                <a:latin typeface="Square721 BT" pitchFamily="34" charset="0"/>
                <a:ea typeface="ＭＳ Ｐゴシック" panose="020B0600070205080204" pitchFamily="34" charset="-128"/>
              </a:rPr>
              <a:t>crie uma Branch </a:t>
            </a:r>
            <a:r>
              <a:rPr lang="pt-BR" altLang="pt-BR" sz="2200" dirty="0">
                <a:solidFill>
                  <a:srgbClr val="FFC000"/>
                </a:solidFill>
                <a:latin typeface="Square721 BT" pitchFamily="34" charset="0"/>
                <a:ea typeface="ＭＳ Ｐゴシック" panose="020B0600070205080204" pitchFamily="34" charset="-128"/>
              </a:rPr>
              <a:t>(cópia de desvio)  </a:t>
            </a:r>
            <a:r>
              <a:rPr lang="pt-BR" altLang="pt-BR" sz="2200" b="1" dirty="0">
                <a:solidFill>
                  <a:srgbClr val="FFC000"/>
                </a:solidFill>
                <a:latin typeface="Square721 BT" pitchFamily="34" charset="0"/>
                <a:ea typeface="ＭＳ Ｐゴシック" panose="020B0600070205080204" pitchFamily="34" charset="-128"/>
              </a:rPr>
              <a:t>da área Master</a:t>
            </a:r>
            <a:r>
              <a:rPr lang="pt-BR" altLang="pt-BR" sz="2200" dirty="0">
                <a:solidFill>
                  <a:schemeClr val="bg1"/>
                </a:solidFill>
                <a:latin typeface="Square721 BT" pitchFamily="34" charset="0"/>
                <a:ea typeface="ＭＳ Ｐゴシック" panose="020B0600070205080204" pitchFamily="34" charset="-128"/>
              </a:rPr>
              <a:t>.</a:t>
            </a:r>
          </a:p>
          <a:p>
            <a:pPr algn="just"/>
            <a:endParaRPr lang="pt-BR" altLang="pt-BR" sz="2200" dirty="0">
              <a:solidFill>
                <a:schemeClr val="bg1"/>
              </a:solidFill>
              <a:latin typeface="Square721 BT" pitchFamily="34" charset="0"/>
              <a:ea typeface="ＭＳ Ｐゴシック" panose="020B0600070205080204" pitchFamily="34" charset="-128"/>
            </a:endParaRPr>
          </a:p>
          <a:p>
            <a:pPr algn="just"/>
            <a:r>
              <a:rPr lang="pt-BR" altLang="pt-BR" sz="2200" dirty="0">
                <a:solidFill>
                  <a:schemeClr val="bg1"/>
                </a:solidFill>
                <a:latin typeface="Square721 BT" pitchFamily="34" charset="0"/>
                <a:ea typeface="ＭＳ Ｐゴシック" panose="020B0600070205080204" pitchFamily="34" charset="-128"/>
              </a:rPr>
              <a:t>A </a:t>
            </a:r>
            <a:r>
              <a:rPr lang="pt-BR" altLang="pt-BR" sz="2200" dirty="0">
                <a:solidFill>
                  <a:srgbClr val="FFC000"/>
                </a:solidFill>
                <a:latin typeface="Square721 BT" pitchFamily="34" charset="0"/>
                <a:ea typeface="ＭＳ Ｐゴシック" panose="020B0600070205080204" pitchFamily="34" charset="-128"/>
              </a:rPr>
              <a:t>Master deve conter apenas os códigos fonte estáveis</a:t>
            </a:r>
            <a:r>
              <a:rPr lang="pt-BR" altLang="pt-BR" sz="2200" dirty="0">
                <a:solidFill>
                  <a:schemeClr val="bg1"/>
                </a:solidFill>
                <a:latin typeface="Square721 BT" pitchFamily="34" charset="0"/>
                <a:ea typeface="ＭＳ Ｐゴシック" panose="020B0600070205080204" pitchFamily="34" charset="-128"/>
              </a:rPr>
              <a:t>, que podem ser usados por outros desenvolvedores.</a:t>
            </a:r>
          </a:p>
          <a:p>
            <a:pPr algn="just"/>
            <a:r>
              <a:rPr lang="pt-BR" altLang="pt-BR" sz="2200" dirty="0">
                <a:solidFill>
                  <a:schemeClr val="bg1"/>
                </a:solidFill>
                <a:latin typeface="Square721 BT" pitchFamily="34" charset="0"/>
                <a:ea typeface="ＭＳ Ｐゴシック" panose="020B0600070205080204" pitchFamily="34" charset="-128"/>
              </a:rPr>
              <a:t>A Branch é uma réplica da Master para que um ou mais programadores façam alterações nos programas e depois republiquem os arquivos atualizados na Master.</a:t>
            </a:r>
          </a:p>
        </p:txBody>
      </p:sp>
      <p:pic>
        <p:nvPicPr>
          <p:cNvPr id="107524" name="Imagem 15" descr="Recorte de Tela">
            <a:extLst>
              <a:ext uri="{FF2B5EF4-FFF2-40B4-BE49-F238E27FC236}">
                <a16:creationId xmlns:a16="http://schemas.microsoft.com/office/drawing/2014/main" id="{C260C97F-0E2E-3B79-5299-EA998941F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0063" y="4445000"/>
            <a:ext cx="3344862" cy="202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25" name="CaixaDeTexto 21">
            <a:extLst>
              <a:ext uri="{FF2B5EF4-FFF2-40B4-BE49-F238E27FC236}">
                <a16:creationId xmlns:a16="http://schemas.microsoft.com/office/drawing/2014/main" id="{091C96AE-972C-2E11-E6AC-BFD31B658C28}"/>
              </a:ext>
            </a:extLst>
          </p:cNvPr>
          <p:cNvSpPr txBox="1">
            <a:spLocks noChangeArrowheads="1"/>
          </p:cNvSpPr>
          <p:nvPr/>
        </p:nvSpPr>
        <p:spPr bwMode="auto">
          <a:xfrm>
            <a:off x="323850" y="5013325"/>
            <a:ext cx="489585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a:solidFill>
                  <a:srgbClr val="FFFF00"/>
                </a:solidFill>
              </a:rPr>
              <a:t>Crie uma Branch a partir da Master com o nome que desejar.</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5">
            <a:extLst>
              <a:ext uri="{FF2B5EF4-FFF2-40B4-BE49-F238E27FC236}">
                <a16:creationId xmlns:a16="http://schemas.microsoft.com/office/drawing/2014/main" id="{3B978DC3-757B-CBBC-71AE-725995F5F02B}"/>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8547" name="CaixaDeTexto 3">
            <a:extLst>
              <a:ext uri="{FF2B5EF4-FFF2-40B4-BE49-F238E27FC236}">
                <a16:creationId xmlns:a16="http://schemas.microsoft.com/office/drawing/2014/main" id="{0D0C7D3A-AB03-284E-B7DB-DED5843E0BCA}"/>
              </a:ext>
            </a:extLst>
          </p:cNvPr>
          <p:cNvSpPr txBox="1">
            <a:spLocks noChangeArrowheads="1"/>
          </p:cNvSpPr>
          <p:nvPr/>
        </p:nvSpPr>
        <p:spPr bwMode="auto">
          <a:xfrm>
            <a:off x="179388" y="1628775"/>
            <a:ext cx="8866187" cy="1400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Acesse o link de Upload para subir para o GitHub um arquivo do seu computador. </a:t>
            </a:r>
          </a:p>
          <a:p>
            <a:pPr algn="just"/>
            <a:endParaRPr lang="pt-BR" altLang="pt-BR" sz="2200">
              <a:solidFill>
                <a:schemeClr val="bg1"/>
              </a:solidFill>
              <a:latin typeface="Square721 BT" pitchFamily="34" charset="0"/>
              <a:ea typeface="ＭＳ Ｐゴシック" panose="020B0600070205080204" pitchFamily="34" charset="-128"/>
            </a:endParaRPr>
          </a:p>
          <a:p>
            <a:pPr algn="just"/>
            <a:r>
              <a:rPr lang="pt-BR" altLang="pt-BR" sz="2200">
                <a:solidFill>
                  <a:schemeClr val="bg1"/>
                </a:solidFill>
                <a:latin typeface="Square721 BT" pitchFamily="34" charset="0"/>
                <a:ea typeface="ＭＳ Ｐゴシック" panose="020B0600070205080204" pitchFamily="34" charset="-128"/>
              </a:rPr>
              <a:t>Suba um arquivo .JAVA ou .SQL para experimentar!</a:t>
            </a:r>
          </a:p>
        </p:txBody>
      </p:sp>
      <p:pic>
        <p:nvPicPr>
          <p:cNvPr id="108548" name="Imagem 4" descr="Recorte de Tela">
            <a:extLst>
              <a:ext uri="{FF2B5EF4-FFF2-40B4-BE49-F238E27FC236}">
                <a16:creationId xmlns:a16="http://schemas.microsoft.com/office/drawing/2014/main" id="{72253DDD-1522-DD69-0312-5060378327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1813" y="3213100"/>
            <a:ext cx="5738812"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eta para a direita 5">
            <a:extLst>
              <a:ext uri="{FF2B5EF4-FFF2-40B4-BE49-F238E27FC236}">
                <a16:creationId xmlns:a16="http://schemas.microsoft.com/office/drawing/2014/main" id="{A0A4F9C1-8C58-7391-1A1C-01D549E39555}"/>
              </a:ext>
            </a:extLst>
          </p:cNvPr>
          <p:cNvSpPr/>
          <p:nvPr/>
        </p:nvSpPr>
        <p:spPr>
          <a:xfrm>
            <a:off x="107950" y="4437063"/>
            <a:ext cx="639763" cy="431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7" name="Retângulo de cantos arredondados 6">
            <a:extLst>
              <a:ext uri="{FF2B5EF4-FFF2-40B4-BE49-F238E27FC236}">
                <a16:creationId xmlns:a16="http://schemas.microsoft.com/office/drawing/2014/main" id="{3CEDB927-219F-4B15-A140-7488FCCAFF70}"/>
              </a:ext>
            </a:extLst>
          </p:cNvPr>
          <p:cNvSpPr/>
          <p:nvPr/>
        </p:nvSpPr>
        <p:spPr>
          <a:xfrm>
            <a:off x="747713" y="4437063"/>
            <a:ext cx="1511300"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08551" name="CaixaDeTexto 1">
            <a:extLst>
              <a:ext uri="{FF2B5EF4-FFF2-40B4-BE49-F238E27FC236}">
                <a16:creationId xmlns:a16="http://schemas.microsoft.com/office/drawing/2014/main" id="{4E8B24B1-0BF0-E76C-F1AD-647E3780FE95}"/>
              </a:ext>
            </a:extLst>
          </p:cNvPr>
          <p:cNvSpPr txBox="1">
            <a:spLocks noChangeArrowheads="1"/>
          </p:cNvSpPr>
          <p:nvPr/>
        </p:nvSpPr>
        <p:spPr bwMode="auto">
          <a:xfrm>
            <a:off x="6516688" y="3244850"/>
            <a:ext cx="2411412"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a:solidFill>
                  <a:srgbClr val="FFFF00"/>
                </a:solidFill>
              </a:rPr>
              <a:t>Como alternativa, você pode abrir a pasta com o seu arquivo no Windows Explorer e arrastá-lo para a página do GITHUB.</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Text Box 5">
            <a:extLst>
              <a:ext uri="{FF2B5EF4-FFF2-40B4-BE49-F238E27FC236}">
                <a16:creationId xmlns:a16="http://schemas.microsoft.com/office/drawing/2014/main" id="{6099EAD1-E480-F35E-7714-4137610BD820}"/>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09571" name="CaixaDeTexto 3">
            <a:extLst>
              <a:ext uri="{FF2B5EF4-FFF2-40B4-BE49-F238E27FC236}">
                <a16:creationId xmlns:a16="http://schemas.microsoft.com/office/drawing/2014/main" id="{AEF064C7-128C-71A9-88AE-9F8EE2F9B552}"/>
              </a:ext>
            </a:extLst>
          </p:cNvPr>
          <p:cNvSpPr txBox="1">
            <a:spLocks noChangeArrowheads="1"/>
          </p:cNvSpPr>
          <p:nvPr/>
        </p:nvSpPr>
        <p:spPr bwMode="auto">
          <a:xfrm>
            <a:off x="179388" y="1557338"/>
            <a:ext cx="8866187"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Cada inclusão ou alteração de arquivo pode ser comentada ao ser salva, facilitando a interpretação das versões.!</a:t>
            </a:r>
          </a:p>
        </p:txBody>
      </p:sp>
      <p:pic>
        <p:nvPicPr>
          <p:cNvPr id="109572" name="Imagem 7" descr="Recorte de Tela">
            <a:extLst>
              <a:ext uri="{FF2B5EF4-FFF2-40B4-BE49-F238E27FC236}">
                <a16:creationId xmlns:a16="http://schemas.microsoft.com/office/drawing/2014/main" id="{8171236B-4BF5-10B0-5F59-114DC6FBC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13" y="2565400"/>
            <a:ext cx="9050337" cy="4000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5">
            <a:extLst>
              <a:ext uri="{FF2B5EF4-FFF2-40B4-BE49-F238E27FC236}">
                <a16:creationId xmlns:a16="http://schemas.microsoft.com/office/drawing/2014/main" id="{E2A0D833-B16C-C34B-A744-BF5181DC821A}"/>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0595" name="CaixaDeTexto 3">
            <a:extLst>
              <a:ext uri="{FF2B5EF4-FFF2-40B4-BE49-F238E27FC236}">
                <a16:creationId xmlns:a16="http://schemas.microsoft.com/office/drawing/2014/main" id="{EC3B97B5-AF84-31FC-0A47-754124826EAB}"/>
              </a:ext>
            </a:extLst>
          </p:cNvPr>
          <p:cNvSpPr txBox="1">
            <a:spLocks noChangeArrowheads="1"/>
          </p:cNvSpPr>
          <p:nvPr/>
        </p:nvSpPr>
        <p:spPr bwMode="auto">
          <a:xfrm>
            <a:off x="179388" y="1647825"/>
            <a:ext cx="8866187" cy="106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Quando algo é modificado na área de trabalho/cópia, fica habilitada a possibilidade de criar uma Pull request para atualizar a Master a partir da Branch.!</a:t>
            </a:r>
          </a:p>
        </p:txBody>
      </p:sp>
      <p:pic>
        <p:nvPicPr>
          <p:cNvPr id="110596" name="Imagem 1" descr="Recorte de Tela">
            <a:extLst>
              <a:ext uri="{FF2B5EF4-FFF2-40B4-BE49-F238E27FC236}">
                <a16:creationId xmlns:a16="http://schemas.microsoft.com/office/drawing/2014/main" id="{C41C19DD-A1F1-A78A-B657-61335B34A9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4221163"/>
            <a:ext cx="8723313" cy="198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Seta para a direita 8">
            <a:extLst>
              <a:ext uri="{FF2B5EF4-FFF2-40B4-BE49-F238E27FC236}">
                <a16:creationId xmlns:a16="http://schemas.microsoft.com/office/drawing/2014/main" id="{2FBFB71C-0A60-7018-6EEE-DDB7B0A83DFD}"/>
              </a:ext>
            </a:extLst>
          </p:cNvPr>
          <p:cNvSpPr/>
          <p:nvPr/>
        </p:nvSpPr>
        <p:spPr>
          <a:xfrm rot="5400000">
            <a:off x="7730331" y="3942557"/>
            <a:ext cx="639763" cy="431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0" name="Retângulo de cantos arredondados 9">
            <a:extLst>
              <a:ext uri="{FF2B5EF4-FFF2-40B4-BE49-F238E27FC236}">
                <a16:creationId xmlns:a16="http://schemas.microsoft.com/office/drawing/2014/main" id="{FADD4AAA-7433-7BDC-6BF1-21F507A1CB41}"/>
              </a:ext>
            </a:extLst>
          </p:cNvPr>
          <p:cNvSpPr/>
          <p:nvPr/>
        </p:nvSpPr>
        <p:spPr>
          <a:xfrm>
            <a:off x="7380288" y="4508500"/>
            <a:ext cx="1512887" cy="43338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5">
            <a:extLst>
              <a:ext uri="{FF2B5EF4-FFF2-40B4-BE49-F238E27FC236}">
                <a16:creationId xmlns:a16="http://schemas.microsoft.com/office/drawing/2014/main" id="{0F4E9025-8E40-E293-94B5-7B3AEC8DAA33}"/>
              </a:ext>
            </a:extLst>
          </p:cNvPr>
          <p:cNvSpPr txBox="1">
            <a:spLocks noChangeArrowheads="1"/>
          </p:cNvSpPr>
          <p:nvPr/>
        </p:nvSpPr>
        <p:spPr bwMode="auto">
          <a:xfrm>
            <a:off x="179388" y="476250"/>
            <a:ext cx="8429625" cy="785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1619" name="CaixaDeTexto 7">
            <a:extLst>
              <a:ext uri="{FF2B5EF4-FFF2-40B4-BE49-F238E27FC236}">
                <a16:creationId xmlns:a16="http://schemas.microsoft.com/office/drawing/2014/main" id="{4BC0C5E3-FD01-06F1-9EFF-FE8B3E5134D3}"/>
              </a:ext>
            </a:extLst>
          </p:cNvPr>
          <p:cNvSpPr txBox="1">
            <a:spLocks noChangeArrowheads="1"/>
          </p:cNvSpPr>
          <p:nvPr/>
        </p:nvSpPr>
        <p:spPr bwMode="auto">
          <a:xfrm>
            <a:off x="169863" y="1268413"/>
            <a:ext cx="8866187" cy="106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Depois que estiver certo que a mudança está completa e correta, publique a modificação na cópia Master, tornando-a disponível para todos os desenvolvedores usarem!</a:t>
            </a:r>
          </a:p>
        </p:txBody>
      </p:sp>
      <p:pic>
        <p:nvPicPr>
          <p:cNvPr id="111620" name="Imagem 8" descr="Recorte de Tela">
            <a:extLst>
              <a:ext uri="{FF2B5EF4-FFF2-40B4-BE49-F238E27FC236}">
                <a16:creationId xmlns:a16="http://schemas.microsoft.com/office/drawing/2014/main" id="{9CDC4162-A1E6-6540-A67D-1F68E6A620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488" y="2492375"/>
            <a:ext cx="7754937" cy="405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Seta para a direita 9">
            <a:extLst>
              <a:ext uri="{FF2B5EF4-FFF2-40B4-BE49-F238E27FC236}">
                <a16:creationId xmlns:a16="http://schemas.microsoft.com/office/drawing/2014/main" id="{91FE403F-EE75-A4AF-BFB8-CD010C5B82CE}"/>
              </a:ext>
            </a:extLst>
          </p:cNvPr>
          <p:cNvSpPr/>
          <p:nvPr/>
        </p:nvSpPr>
        <p:spPr>
          <a:xfrm>
            <a:off x="179388" y="6076950"/>
            <a:ext cx="493712" cy="431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11" name="Retângulo de cantos arredondados 10">
            <a:extLst>
              <a:ext uri="{FF2B5EF4-FFF2-40B4-BE49-F238E27FC236}">
                <a16:creationId xmlns:a16="http://schemas.microsoft.com/office/drawing/2014/main" id="{050BF1BF-F96A-E3EC-F8D6-A5C18633FDD8}"/>
              </a:ext>
            </a:extLst>
          </p:cNvPr>
          <p:cNvSpPr/>
          <p:nvPr/>
        </p:nvSpPr>
        <p:spPr>
          <a:xfrm>
            <a:off x="725488" y="6111875"/>
            <a:ext cx="1398587"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5">
            <a:extLst>
              <a:ext uri="{FF2B5EF4-FFF2-40B4-BE49-F238E27FC236}">
                <a16:creationId xmlns:a16="http://schemas.microsoft.com/office/drawing/2014/main" id="{D85754DD-E20E-6F73-986D-AD9BA51815A4}"/>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2643" name="CaixaDeTexto 9">
            <a:extLst>
              <a:ext uri="{FF2B5EF4-FFF2-40B4-BE49-F238E27FC236}">
                <a16:creationId xmlns:a16="http://schemas.microsoft.com/office/drawing/2014/main" id="{06CFFC01-A3F5-465E-83FE-A37CDF0579FA}"/>
              </a:ext>
            </a:extLst>
          </p:cNvPr>
          <p:cNvSpPr txBox="1">
            <a:spLocks noChangeArrowheads="1"/>
          </p:cNvSpPr>
          <p:nvPr/>
        </p:nvSpPr>
        <p:spPr bwMode="auto">
          <a:xfrm>
            <a:off x="179388" y="1711325"/>
            <a:ext cx="8866187"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Experimente criar uma nova Branch para fazer alterações.!</a:t>
            </a:r>
          </a:p>
          <a:p>
            <a:pPr algn="just"/>
            <a:endParaRPr lang="pt-BR" altLang="pt-BR" sz="2200">
              <a:solidFill>
                <a:schemeClr val="bg1"/>
              </a:solidFill>
              <a:latin typeface="Square721 BT" pitchFamily="34" charset="0"/>
              <a:ea typeface="ＭＳ Ｐゴシック" panose="020B0600070205080204" pitchFamily="34" charset="-128"/>
            </a:endParaRPr>
          </a:p>
          <a:p>
            <a:pPr algn="just"/>
            <a:r>
              <a:rPr lang="pt-BR" altLang="pt-BR" sz="2200">
                <a:solidFill>
                  <a:schemeClr val="bg1"/>
                </a:solidFill>
                <a:latin typeface="Square721 BT" pitchFamily="34" charset="0"/>
                <a:ea typeface="ＭＳ Ｐゴシック" panose="020B0600070205080204" pitchFamily="34" charset="-128"/>
              </a:rPr>
              <a:t>Faça as modificações e execute o Commit.</a:t>
            </a:r>
          </a:p>
          <a:p>
            <a:pPr algn="just"/>
            <a:endParaRPr lang="pt-BR" altLang="pt-BR" sz="2200">
              <a:solidFill>
                <a:schemeClr val="bg1"/>
              </a:solidFill>
              <a:latin typeface="Square721 BT" pitchFamily="34" charset="0"/>
              <a:ea typeface="ＭＳ Ｐゴシック" panose="020B0600070205080204" pitchFamily="34" charset="-128"/>
            </a:endParaRPr>
          </a:p>
          <a:p>
            <a:pPr algn="just"/>
            <a:r>
              <a:rPr lang="pt-BR" altLang="pt-BR" sz="2200">
                <a:solidFill>
                  <a:schemeClr val="bg1"/>
                </a:solidFill>
                <a:latin typeface="Square721 BT" pitchFamily="34" charset="0"/>
                <a:ea typeface="ＭＳ Ｐゴシック" panose="020B0600070205080204" pitchFamily="34" charset="-128"/>
              </a:rPr>
              <a:t>Crie uma Pull request e execute a atualização da Master (Merge).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5">
            <a:extLst>
              <a:ext uri="{FF2B5EF4-FFF2-40B4-BE49-F238E27FC236}">
                <a16:creationId xmlns:a16="http://schemas.microsoft.com/office/drawing/2014/main" id="{A7D5235E-F112-F5F7-08E3-2DE161D7383A}"/>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3667" name="CaixaDeTexto 9">
            <a:extLst>
              <a:ext uri="{FF2B5EF4-FFF2-40B4-BE49-F238E27FC236}">
                <a16:creationId xmlns:a16="http://schemas.microsoft.com/office/drawing/2014/main" id="{8F41BA61-A06C-09D1-E7FB-D76AD7182F26}"/>
              </a:ext>
            </a:extLst>
          </p:cNvPr>
          <p:cNvSpPr txBox="1">
            <a:spLocks noChangeArrowheads="1"/>
          </p:cNvSpPr>
          <p:nvPr/>
        </p:nvSpPr>
        <p:spPr bwMode="auto">
          <a:xfrm>
            <a:off x="179388" y="1966913"/>
            <a:ext cx="8866187"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A Master terá o histórico de todas as modificações feitas.</a:t>
            </a:r>
          </a:p>
        </p:txBody>
      </p:sp>
      <p:pic>
        <p:nvPicPr>
          <p:cNvPr id="113668" name="Imagem 1" descr="Recorte de Tela">
            <a:extLst>
              <a:ext uri="{FF2B5EF4-FFF2-40B4-BE49-F238E27FC236}">
                <a16:creationId xmlns:a16="http://schemas.microsoft.com/office/drawing/2014/main" id="{0E38EC20-D958-3130-223B-DA6FDD4CC8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 y="2690813"/>
            <a:ext cx="9004300" cy="3905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eta para a direita 4">
            <a:extLst>
              <a:ext uri="{FF2B5EF4-FFF2-40B4-BE49-F238E27FC236}">
                <a16:creationId xmlns:a16="http://schemas.microsoft.com/office/drawing/2014/main" id="{BE81EE42-1D7E-38C8-74FE-980E3CA9F241}"/>
              </a:ext>
            </a:extLst>
          </p:cNvPr>
          <p:cNvSpPr/>
          <p:nvPr/>
        </p:nvSpPr>
        <p:spPr>
          <a:xfrm rot="5400000">
            <a:off x="7179469" y="3871119"/>
            <a:ext cx="639762" cy="4318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
        <p:nvSpPr>
          <p:cNvPr id="6" name="Retângulo de cantos arredondados 5">
            <a:extLst>
              <a:ext uri="{FF2B5EF4-FFF2-40B4-BE49-F238E27FC236}">
                <a16:creationId xmlns:a16="http://schemas.microsoft.com/office/drawing/2014/main" id="{8EE538E5-1896-EB0B-38D1-1EA26F73C15A}"/>
              </a:ext>
            </a:extLst>
          </p:cNvPr>
          <p:cNvSpPr/>
          <p:nvPr/>
        </p:nvSpPr>
        <p:spPr>
          <a:xfrm>
            <a:off x="7380288" y="4437063"/>
            <a:ext cx="669925" cy="43180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5">
            <a:extLst>
              <a:ext uri="{FF2B5EF4-FFF2-40B4-BE49-F238E27FC236}">
                <a16:creationId xmlns:a16="http://schemas.microsoft.com/office/drawing/2014/main" id="{A8E61DB4-1E9C-AEA7-AD8E-7F5672379DC5}"/>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4691" name="CaixaDeTexto 9">
            <a:extLst>
              <a:ext uri="{FF2B5EF4-FFF2-40B4-BE49-F238E27FC236}">
                <a16:creationId xmlns:a16="http://schemas.microsoft.com/office/drawing/2014/main" id="{883A1A98-9F37-267A-8258-6497888E6D44}"/>
              </a:ext>
            </a:extLst>
          </p:cNvPr>
          <p:cNvSpPr txBox="1">
            <a:spLocks noChangeArrowheads="1"/>
          </p:cNvSpPr>
          <p:nvPr/>
        </p:nvSpPr>
        <p:spPr bwMode="auto">
          <a:xfrm>
            <a:off x="179388" y="1966913"/>
            <a:ext cx="8866187" cy="385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A Master terá o histórico de todas as modificações feitas.</a:t>
            </a:r>
          </a:p>
        </p:txBody>
      </p:sp>
      <p:pic>
        <p:nvPicPr>
          <p:cNvPr id="114692" name="Imagem 2" descr="Recorte de Tela">
            <a:extLst>
              <a:ext uri="{FF2B5EF4-FFF2-40B4-BE49-F238E27FC236}">
                <a16:creationId xmlns:a16="http://schemas.microsoft.com/office/drawing/2014/main" id="{5EEDBA84-656E-C3E8-132B-2417648BDF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 y="2492375"/>
            <a:ext cx="9004300" cy="404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7B05BC-3BF4-3668-95F9-019521CD2EBE}"/>
            </a:ext>
          </a:extLst>
        </p:cNvPr>
        <p:cNvGrpSpPr/>
        <p:nvPr/>
      </p:nvGrpSpPr>
      <p:grpSpPr>
        <a:xfrm>
          <a:off x="0" y="0"/>
          <a:ext cx="0" cy="0"/>
          <a:chOff x="0" y="0"/>
          <a:chExt cx="0" cy="0"/>
        </a:xfrm>
      </p:grpSpPr>
      <p:sp>
        <p:nvSpPr>
          <p:cNvPr id="3" name="CaixaDeTexto 2">
            <a:extLst>
              <a:ext uri="{FF2B5EF4-FFF2-40B4-BE49-F238E27FC236}">
                <a16:creationId xmlns:a16="http://schemas.microsoft.com/office/drawing/2014/main" id="{FDEBCFC5-0627-B1E4-4A29-F032C3BB54DB}"/>
              </a:ext>
            </a:extLst>
          </p:cNvPr>
          <p:cNvSpPr txBox="1"/>
          <p:nvPr/>
        </p:nvSpPr>
        <p:spPr>
          <a:xfrm>
            <a:off x="822993" y="908720"/>
            <a:ext cx="2915542" cy="369332"/>
          </a:xfrm>
          <a:prstGeom prst="rect">
            <a:avLst/>
          </a:prstGeom>
          <a:solidFill>
            <a:schemeClr val="bg1"/>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pt-BR" dirty="0">
                <a:solidFill>
                  <a:schemeClr val="tx1"/>
                </a:solidFill>
              </a:rPr>
              <a:t>ESTUDO DE CASO SIMULADO</a:t>
            </a:r>
          </a:p>
        </p:txBody>
      </p:sp>
      <p:sp>
        <p:nvSpPr>
          <p:cNvPr id="2" name="Retângulo: Cantos Arredondados 1">
            <a:extLst>
              <a:ext uri="{FF2B5EF4-FFF2-40B4-BE49-F238E27FC236}">
                <a16:creationId xmlns:a16="http://schemas.microsoft.com/office/drawing/2014/main" id="{A577F712-18FA-30F3-7A3F-FD2E30ED1C39}"/>
              </a:ext>
            </a:extLst>
          </p:cNvPr>
          <p:cNvSpPr/>
          <p:nvPr/>
        </p:nvSpPr>
        <p:spPr>
          <a:xfrm>
            <a:off x="107504" y="1484784"/>
            <a:ext cx="8856984" cy="50405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TEASER!</a:t>
            </a:r>
          </a:p>
          <a:p>
            <a:endParaRPr lang="pt-BR" dirty="0">
              <a:solidFill>
                <a:schemeClr val="tx1"/>
              </a:solidFill>
            </a:endParaRPr>
          </a:p>
          <a:p>
            <a:r>
              <a:rPr lang="pt-BR" dirty="0">
                <a:solidFill>
                  <a:schemeClr val="tx1"/>
                </a:solidFill>
              </a:rPr>
              <a:t>Como são funciona a geração de dados sobre notas de provas que você realiza durante o seu curso? Quais são os passos para que a nota surja para você e por quanto tempo essa informação lhe interessa?</a:t>
            </a:r>
          </a:p>
          <a:p>
            <a:endParaRPr lang="pt-BR" dirty="0">
              <a:solidFill>
                <a:schemeClr val="tx1"/>
              </a:solidFill>
            </a:endParaRPr>
          </a:p>
          <a:p>
            <a:r>
              <a:rPr lang="pt-BR" dirty="0">
                <a:solidFill>
                  <a:schemeClr val="tx1"/>
                </a:solidFill>
              </a:rPr>
              <a:t>Explique o passo a passo das etapas da geração, uso e aposentadoria dos dados de notas de prova!</a:t>
            </a:r>
          </a:p>
          <a:p>
            <a:endParaRPr lang="pt-BR" dirty="0">
              <a:solidFill>
                <a:schemeClr val="tx1"/>
              </a:solidFill>
            </a:endParaRPr>
          </a:p>
          <a:p>
            <a:r>
              <a:rPr lang="pt-BR" dirty="0">
                <a:solidFill>
                  <a:schemeClr val="tx1"/>
                </a:solidFill>
              </a:rPr>
              <a:t>Vamos interagir em um documento, de forma colaborativa pelo TEAMS!</a:t>
            </a:r>
          </a:p>
          <a:p>
            <a:endParaRPr lang="pt-BR" dirty="0">
              <a:solidFill>
                <a:schemeClr val="tx1"/>
              </a:solidFill>
            </a:endParaRPr>
          </a:p>
          <a:p>
            <a:endParaRPr lang="pt-BR" dirty="0">
              <a:solidFill>
                <a:schemeClr val="tx1"/>
              </a:solidFill>
            </a:endParaRPr>
          </a:p>
          <a:p>
            <a:endParaRPr lang="pt-BR" dirty="0">
              <a:solidFill>
                <a:schemeClr val="tx1"/>
              </a:solidFill>
            </a:endParaRPr>
          </a:p>
          <a:p>
            <a:endParaRPr lang="pt-BR" dirty="0">
              <a:solidFill>
                <a:schemeClr val="tx1"/>
              </a:solidFill>
            </a:endParaRPr>
          </a:p>
        </p:txBody>
      </p:sp>
      <p:pic>
        <p:nvPicPr>
          <p:cNvPr id="4" name="Imagem 3">
            <a:extLst>
              <a:ext uri="{FF2B5EF4-FFF2-40B4-BE49-F238E27FC236}">
                <a16:creationId xmlns:a16="http://schemas.microsoft.com/office/drawing/2014/main" id="{8FAD175D-3CC6-0E93-834C-98D2193F307C}"/>
              </a:ext>
            </a:extLst>
          </p:cNvPr>
          <p:cNvPicPr>
            <a:picLocks noChangeAspect="1"/>
          </p:cNvPicPr>
          <p:nvPr/>
        </p:nvPicPr>
        <p:blipFill>
          <a:blip r:embed="rId2"/>
          <a:stretch>
            <a:fillRect/>
          </a:stretch>
        </p:blipFill>
        <p:spPr>
          <a:xfrm>
            <a:off x="7263139" y="620688"/>
            <a:ext cx="1053277" cy="864096"/>
          </a:xfrm>
          <a:prstGeom prst="rect">
            <a:avLst/>
          </a:prstGeom>
        </p:spPr>
      </p:pic>
      <p:pic>
        <p:nvPicPr>
          <p:cNvPr id="6" name="Imagem 5">
            <a:extLst>
              <a:ext uri="{FF2B5EF4-FFF2-40B4-BE49-F238E27FC236}">
                <a16:creationId xmlns:a16="http://schemas.microsoft.com/office/drawing/2014/main" id="{05DEB313-86AA-208E-1059-C613A5AE1CB6}"/>
              </a:ext>
            </a:extLst>
          </p:cNvPr>
          <p:cNvPicPr>
            <a:picLocks noChangeAspect="1"/>
          </p:cNvPicPr>
          <p:nvPr/>
        </p:nvPicPr>
        <p:blipFill>
          <a:blip r:embed="rId3"/>
          <a:stretch>
            <a:fillRect/>
          </a:stretch>
        </p:blipFill>
        <p:spPr>
          <a:xfrm>
            <a:off x="7557365" y="5661248"/>
            <a:ext cx="759051" cy="656478"/>
          </a:xfrm>
          <a:prstGeom prst="rect">
            <a:avLst/>
          </a:prstGeom>
        </p:spPr>
      </p:pic>
    </p:spTree>
    <p:extLst>
      <p:ext uri="{BB962C8B-B14F-4D97-AF65-F5344CB8AC3E}">
        <p14:creationId xmlns:p14="http://schemas.microsoft.com/office/powerpoint/2010/main" val="25385622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5">
            <a:extLst>
              <a:ext uri="{FF2B5EF4-FFF2-40B4-BE49-F238E27FC236}">
                <a16:creationId xmlns:a16="http://schemas.microsoft.com/office/drawing/2014/main" id="{688E978E-9BFC-B9AD-A0AE-20D74DAB5541}"/>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5715" name="CaixaDeTexto 9">
            <a:extLst>
              <a:ext uri="{FF2B5EF4-FFF2-40B4-BE49-F238E27FC236}">
                <a16:creationId xmlns:a16="http://schemas.microsoft.com/office/drawing/2014/main" id="{5C05202B-A4C8-DAA3-C62A-C93D5A00F797}"/>
              </a:ext>
            </a:extLst>
          </p:cNvPr>
          <p:cNvSpPr txBox="1">
            <a:spLocks noChangeArrowheads="1"/>
          </p:cNvSpPr>
          <p:nvPr/>
        </p:nvSpPr>
        <p:spPr bwMode="auto">
          <a:xfrm>
            <a:off x="179388" y="1628775"/>
            <a:ext cx="8866187" cy="72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Caso você precise recuperar uma versão anterior, basta selecioná-la.</a:t>
            </a:r>
          </a:p>
        </p:txBody>
      </p:sp>
      <p:pic>
        <p:nvPicPr>
          <p:cNvPr id="115716" name="Picture 2">
            <a:extLst>
              <a:ext uri="{FF2B5EF4-FFF2-40B4-BE49-F238E27FC236}">
                <a16:creationId xmlns:a16="http://schemas.microsoft.com/office/drawing/2014/main" id="{64476633-70B2-6768-E203-11CCF697B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2474913"/>
            <a:ext cx="8866187" cy="41894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5">
            <a:extLst>
              <a:ext uri="{FF2B5EF4-FFF2-40B4-BE49-F238E27FC236}">
                <a16:creationId xmlns:a16="http://schemas.microsoft.com/office/drawing/2014/main" id="{6A58A9F0-BB57-528A-0C7A-1EF61730CE48}"/>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6739" name="CaixaDeTexto 9">
            <a:extLst>
              <a:ext uri="{FF2B5EF4-FFF2-40B4-BE49-F238E27FC236}">
                <a16:creationId xmlns:a16="http://schemas.microsoft.com/office/drawing/2014/main" id="{636E7AC7-B5D7-1760-4C28-A44F320CE126}"/>
              </a:ext>
            </a:extLst>
          </p:cNvPr>
          <p:cNvSpPr txBox="1">
            <a:spLocks noChangeArrowheads="1"/>
          </p:cNvSpPr>
          <p:nvPr/>
        </p:nvSpPr>
        <p:spPr bwMode="auto">
          <a:xfrm>
            <a:off x="179388" y="1798638"/>
            <a:ext cx="8866187"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a:solidFill>
                  <a:schemeClr val="bg1"/>
                </a:solidFill>
                <a:latin typeface="Square721 BT" pitchFamily="34" charset="0"/>
                <a:ea typeface="ＭＳ Ｐゴシック" panose="020B0600070205080204" pitchFamily="34" charset="-128"/>
              </a:rPr>
              <a:t>Quando selecionada uma versão do fonte, o GIT mostra o que foi alterado para você ter certeza de qual versão está vendo.</a:t>
            </a:r>
          </a:p>
        </p:txBody>
      </p:sp>
      <p:pic>
        <p:nvPicPr>
          <p:cNvPr id="116740" name="Imagem 1" descr="Recorte de Tela">
            <a:extLst>
              <a:ext uri="{FF2B5EF4-FFF2-40B4-BE49-F238E27FC236}">
                <a16:creationId xmlns:a16="http://schemas.microsoft.com/office/drawing/2014/main" id="{F4A1ABD7-D466-9857-7C15-D7C7210AF2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5" y="2924175"/>
            <a:ext cx="9004300"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5">
            <a:extLst>
              <a:ext uri="{FF2B5EF4-FFF2-40B4-BE49-F238E27FC236}">
                <a16:creationId xmlns:a16="http://schemas.microsoft.com/office/drawing/2014/main" id="{7004E109-07B1-D40C-E56B-969CE886B1FD}"/>
              </a:ext>
            </a:extLst>
          </p:cNvPr>
          <p:cNvSpPr txBox="1">
            <a:spLocks noChangeArrowheads="1"/>
          </p:cNvSpPr>
          <p:nvPr/>
        </p:nvSpPr>
        <p:spPr bwMode="auto">
          <a:xfrm>
            <a:off x="179388" y="722313"/>
            <a:ext cx="8429625" cy="78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GERENCIAMENTO DA PRODUÇÃO E ATUALIZAÇÃO DE SOFTWARE</a:t>
            </a:r>
          </a:p>
        </p:txBody>
      </p:sp>
      <p:sp>
        <p:nvSpPr>
          <p:cNvPr id="118787" name="CaixaDeTexto 9">
            <a:extLst>
              <a:ext uri="{FF2B5EF4-FFF2-40B4-BE49-F238E27FC236}">
                <a16:creationId xmlns:a16="http://schemas.microsoft.com/office/drawing/2014/main" id="{C2AE60D1-A744-0F1B-DE21-8D9FB9FD3348}"/>
              </a:ext>
            </a:extLst>
          </p:cNvPr>
          <p:cNvSpPr txBox="1">
            <a:spLocks noChangeArrowheads="1"/>
          </p:cNvSpPr>
          <p:nvPr/>
        </p:nvSpPr>
        <p:spPr bwMode="auto">
          <a:xfrm>
            <a:off x="179388" y="2045766"/>
            <a:ext cx="8866187" cy="20774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nchor="ct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r>
              <a:rPr lang="pt-BR" altLang="pt-BR" sz="2200" dirty="0">
                <a:solidFill>
                  <a:schemeClr val="bg1"/>
                </a:solidFill>
                <a:latin typeface="Square721 BT" pitchFamily="34" charset="0"/>
                <a:ea typeface="ＭＳ Ｐゴシック" panose="020B0600070205080204" pitchFamily="34" charset="-128"/>
              </a:rPr>
              <a:t>Você acabou de estudar um processo com atividades, definição de responsabilidades e ferramentas para gerenciar fontes de programas de aplicação, estruturas de </a:t>
            </a:r>
            <a:r>
              <a:rPr lang="pt-BR" altLang="pt-BR" sz="2200" dirty="0" err="1">
                <a:solidFill>
                  <a:schemeClr val="bg1"/>
                </a:solidFill>
                <a:latin typeface="Square721 BT" pitchFamily="34" charset="0"/>
                <a:ea typeface="ＭＳ Ｐゴシック" panose="020B0600070205080204" pitchFamily="34" charset="-128"/>
              </a:rPr>
              <a:t>daos</a:t>
            </a:r>
            <a:r>
              <a:rPr lang="pt-BR" altLang="pt-BR" sz="2200" dirty="0">
                <a:solidFill>
                  <a:schemeClr val="bg1"/>
                </a:solidFill>
                <a:latin typeface="Square721 BT" pitchFamily="34" charset="0"/>
                <a:ea typeface="ＭＳ Ｐゴシック" panose="020B0600070205080204" pitchFamily="34" charset="-128"/>
              </a:rPr>
              <a:t> e documentos de projeto em suas versões.</a:t>
            </a:r>
          </a:p>
          <a:p>
            <a:pPr algn="just"/>
            <a:endParaRPr lang="pt-BR" altLang="pt-BR" sz="2200" dirty="0">
              <a:solidFill>
                <a:schemeClr val="bg1"/>
              </a:solidFill>
              <a:latin typeface="Square721 BT" pitchFamily="34" charset="0"/>
              <a:ea typeface="ＭＳ Ｐゴシック" panose="020B0600070205080204" pitchFamily="34" charset="-128"/>
            </a:endParaRPr>
          </a:p>
          <a:p>
            <a:pPr algn="just"/>
            <a:r>
              <a:rPr lang="pt-BR" altLang="pt-BR" sz="2200" dirty="0">
                <a:solidFill>
                  <a:schemeClr val="bg1"/>
                </a:solidFill>
                <a:latin typeface="Square721 BT" pitchFamily="34" charset="0"/>
                <a:ea typeface="ＭＳ Ｐゴシック" panose="020B0600070205080204" pitchFamily="34" charset="-128"/>
              </a:rPr>
              <a:t>Seu 1º passo para garantir Qualidade em projetos e a Governança, através da garantia da continuidade dos negócios.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Text Box 5">
            <a:extLst>
              <a:ext uri="{FF2B5EF4-FFF2-40B4-BE49-F238E27FC236}">
                <a16:creationId xmlns:a16="http://schemas.microsoft.com/office/drawing/2014/main" id="{C0B2E7BD-929A-B89B-B735-6496A0111310}"/>
              </a:ext>
            </a:extLst>
          </p:cNvPr>
          <p:cNvSpPr txBox="1">
            <a:spLocks noChangeArrowheads="1"/>
          </p:cNvSpPr>
          <p:nvPr/>
        </p:nvSpPr>
        <p:spPr bwMode="auto">
          <a:xfrm>
            <a:off x="179388" y="722313"/>
            <a:ext cx="8429625"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bIns="0">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b="1">
                <a:solidFill>
                  <a:schemeClr val="bg1"/>
                </a:solidFill>
                <a:latin typeface="Square721 BT" pitchFamily="34" charset="0"/>
                <a:ea typeface="ＭＳ Ｐゴシック" panose="020B0600070205080204" pitchFamily="34" charset="-128"/>
              </a:rPr>
              <a:t>ASSISTA OS VÍDEOS NO CANAL DO PROFESSOR</a:t>
            </a:r>
          </a:p>
        </p:txBody>
      </p:sp>
      <p:sp>
        <p:nvSpPr>
          <p:cNvPr id="2" name="Retângulo 1">
            <a:extLst>
              <a:ext uri="{FF2B5EF4-FFF2-40B4-BE49-F238E27FC236}">
                <a16:creationId xmlns:a16="http://schemas.microsoft.com/office/drawing/2014/main" id="{E2EA496E-A67D-B21B-593D-84231B98E643}"/>
              </a:ext>
            </a:extLst>
          </p:cNvPr>
          <p:cNvSpPr/>
          <p:nvPr/>
        </p:nvSpPr>
        <p:spPr>
          <a:xfrm>
            <a:off x="0" y="1916113"/>
            <a:ext cx="9144000" cy="468153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pt-BR"/>
          </a:p>
        </p:txBody>
      </p:sp>
      <p:pic>
        <p:nvPicPr>
          <p:cNvPr id="119812" name="Imagem 3">
            <a:extLst>
              <a:ext uri="{FF2B5EF4-FFF2-40B4-BE49-F238E27FC236}">
                <a16:creationId xmlns:a16="http://schemas.microsoft.com/office/drawing/2014/main" id="{06D0F500-61EE-18C7-FC92-700373E97B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9100" y="930275"/>
            <a:ext cx="1104900" cy="100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9813" name="Imagem 7">
            <a:extLst>
              <a:ext uri="{FF2B5EF4-FFF2-40B4-BE49-F238E27FC236}">
                <a16:creationId xmlns:a16="http://schemas.microsoft.com/office/drawing/2014/main" id="{32C94EB4-87D8-D6FF-A2C9-7F07CCE31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5338" y="5868988"/>
            <a:ext cx="1787525" cy="588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9814" name="Retângulo 9">
            <a:extLst>
              <a:ext uri="{FF2B5EF4-FFF2-40B4-BE49-F238E27FC236}">
                <a16:creationId xmlns:a16="http://schemas.microsoft.com/office/drawing/2014/main" id="{4596B7B7-27E2-1331-BE20-B5B53CA3EBAC}"/>
              </a:ext>
            </a:extLst>
          </p:cNvPr>
          <p:cNvSpPr>
            <a:spLocks noChangeArrowheads="1"/>
          </p:cNvSpPr>
          <p:nvPr/>
        </p:nvSpPr>
        <p:spPr bwMode="auto">
          <a:xfrm>
            <a:off x="179388" y="1968500"/>
            <a:ext cx="324802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a:t>https://youtu.be/MYhIM0bk9aQ</a:t>
            </a:r>
          </a:p>
        </p:txBody>
      </p:sp>
      <p:pic>
        <p:nvPicPr>
          <p:cNvPr id="119815" name="Imagem 11">
            <a:extLst>
              <a:ext uri="{FF2B5EF4-FFF2-40B4-BE49-F238E27FC236}">
                <a16:creationId xmlns:a16="http://schemas.microsoft.com/office/drawing/2014/main" id="{521826DB-9A52-516E-D39B-02836C1FAE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388" y="2409825"/>
            <a:ext cx="6935787"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BBD769-BB93-6ADD-2598-5138D685EDB7}"/>
            </a:ext>
          </a:extLst>
        </p:cNvPr>
        <p:cNvGrpSpPr/>
        <p:nvPr/>
      </p:nvGrpSpPr>
      <p:grpSpPr>
        <a:xfrm>
          <a:off x="0" y="0"/>
          <a:ext cx="0" cy="0"/>
          <a:chOff x="0" y="0"/>
          <a:chExt cx="0" cy="0"/>
        </a:xfrm>
      </p:grpSpPr>
      <p:sp>
        <p:nvSpPr>
          <p:cNvPr id="54274" name="Retângulo 2">
            <a:extLst>
              <a:ext uri="{FF2B5EF4-FFF2-40B4-BE49-F238E27FC236}">
                <a16:creationId xmlns:a16="http://schemas.microsoft.com/office/drawing/2014/main" id="{16AF63F8-6994-222B-0D9F-958E8A7850A6}"/>
              </a:ext>
            </a:extLst>
          </p:cNvPr>
          <p:cNvSpPr>
            <a:spLocks noChangeArrowheads="1"/>
          </p:cNvSpPr>
          <p:nvPr/>
        </p:nvSpPr>
        <p:spPr bwMode="auto">
          <a:xfrm>
            <a:off x="34925" y="1531938"/>
            <a:ext cx="9001125" cy="4921250"/>
          </a:xfrm>
          <a:prstGeom prst="rect">
            <a:avLst/>
          </a:prstGeom>
          <a:solidFill>
            <a:srgbClr val="1F3E50"/>
          </a:solidFill>
          <a:ln w="9525"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just">
              <a:defRPr/>
            </a:pPr>
            <a:r>
              <a:rPr lang="pt-BR" altLang="pt-BR" dirty="0">
                <a:solidFill>
                  <a:schemeClr val="bg1"/>
                </a:solidFill>
              </a:rPr>
              <a:t>Crie o repositório de conteúdo para  seu projeto </a:t>
            </a:r>
            <a:r>
              <a:rPr lang="pt-BR" altLang="pt-BR" dirty="0" err="1">
                <a:solidFill>
                  <a:schemeClr val="bg1"/>
                </a:solidFill>
              </a:rPr>
              <a:t>Challenge</a:t>
            </a:r>
            <a:r>
              <a:rPr lang="pt-BR" altLang="pt-BR" dirty="0">
                <a:solidFill>
                  <a:schemeClr val="bg1"/>
                </a:solidFill>
              </a:rPr>
              <a:t>!</a:t>
            </a:r>
          </a:p>
          <a:p>
            <a:pPr algn="just">
              <a:defRPr/>
            </a:pPr>
            <a:endParaRPr lang="pt-BR" altLang="pt-BR" sz="2000" dirty="0">
              <a:solidFill>
                <a:schemeClr val="bg1"/>
              </a:solidFill>
            </a:endParaRPr>
          </a:p>
          <a:p>
            <a:pPr marL="342900" indent="-342900" algn="just">
              <a:buFont typeface="Arial" panose="020B0604020202020204" pitchFamily="34" charset="0"/>
              <a:buChar char="•"/>
              <a:defRPr/>
            </a:pPr>
            <a:r>
              <a:rPr lang="pt-BR" altLang="pt-BR" sz="2000" dirty="0">
                <a:solidFill>
                  <a:schemeClr val="bg1"/>
                </a:solidFill>
              </a:rPr>
              <a:t>Crie no Git Hub as </a:t>
            </a:r>
            <a:r>
              <a:rPr lang="pt-BR" altLang="pt-BR" sz="2000" dirty="0" err="1">
                <a:solidFill>
                  <a:schemeClr val="bg1"/>
                </a:solidFill>
              </a:rPr>
              <a:t>branches</a:t>
            </a:r>
            <a:r>
              <a:rPr lang="pt-BR" altLang="pt-BR" sz="2000" dirty="0">
                <a:solidFill>
                  <a:schemeClr val="bg1"/>
                </a:solidFill>
              </a:rPr>
              <a:t> </a:t>
            </a:r>
            <a:r>
              <a:rPr lang="pt-BR" altLang="pt-BR" sz="2000" dirty="0" err="1">
                <a:solidFill>
                  <a:schemeClr val="bg1"/>
                </a:solidFill>
              </a:rPr>
              <a:t>Main</a:t>
            </a:r>
            <a:r>
              <a:rPr lang="pt-BR" altLang="pt-BR" sz="2000" dirty="0">
                <a:solidFill>
                  <a:schemeClr val="bg1"/>
                </a:solidFill>
              </a:rPr>
              <a:t> e </a:t>
            </a:r>
            <a:r>
              <a:rPr lang="pt-BR" altLang="pt-BR" sz="2000" dirty="0" err="1">
                <a:solidFill>
                  <a:schemeClr val="bg1"/>
                </a:solidFill>
              </a:rPr>
              <a:t>Develop</a:t>
            </a:r>
            <a:r>
              <a:rPr lang="pt-BR" altLang="pt-BR" sz="2000" dirty="0">
                <a:solidFill>
                  <a:schemeClr val="bg1"/>
                </a:solidFill>
              </a:rPr>
              <a:t>!</a:t>
            </a:r>
          </a:p>
          <a:p>
            <a:pPr marL="342900" indent="-342900" algn="just">
              <a:buFont typeface="Arial" panose="020B0604020202020204" pitchFamily="34" charset="0"/>
              <a:buChar char="•"/>
              <a:defRPr/>
            </a:pPr>
            <a:r>
              <a:rPr lang="pt-BR" altLang="pt-BR" sz="2000" dirty="0">
                <a:solidFill>
                  <a:schemeClr val="bg1"/>
                </a:solidFill>
              </a:rPr>
              <a:t>Dê acesso aos membros da sua equipe no repositório!</a:t>
            </a:r>
          </a:p>
          <a:p>
            <a:pPr marL="342900" indent="-342900" algn="just">
              <a:buFont typeface="Arial" panose="020B0604020202020204" pitchFamily="34" charset="0"/>
              <a:buChar char="•"/>
              <a:defRPr/>
            </a:pPr>
            <a:r>
              <a:rPr lang="pt-BR" altLang="pt-BR" sz="2000" dirty="0">
                <a:solidFill>
                  <a:schemeClr val="bg1"/>
                </a:solidFill>
              </a:rPr>
              <a:t>Crie as seguintes pastas na Branch </a:t>
            </a:r>
            <a:r>
              <a:rPr lang="pt-BR" altLang="pt-BR" sz="2000" dirty="0" err="1">
                <a:solidFill>
                  <a:schemeClr val="bg1"/>
                </a:solidFill>
              </a:rPr>
              <a:t>Develop</a:t>
            </a:r>
            <a:r>
              <a:rPr lang="pt-BR" altLang="pt-BR" sz="2000" dirty="0">
                <a:solidFill>
                  <a:schemeClr val="bg1"/>
                </a:solidFill>
              </a:rPr>
              <a:t>:</a:t>
            </a:r>
          </a:p>
          <a:p>
            <a:pPr marL="1085850" lvl="1" indent="-342900" algn="just">
              <a:buFont typeface="Arial" panose="020B0604020202020204" pitchFamily="34" charset="0"/>
              <a:buChar char="•"/>
              <a:defRPr/>
            </a:pPr>
            <a:r>
              <a:rPr lang="pt-BR" altLang="pt-BR" sz="1800" dirty="0">
                <a:solidFill>
                  <a:schemeClr val="bg1"/>
                </a:solidFill>
              </a:rPr>
              <a:t>Desenhos técnicos (para guardar modelos de banco de dados e aplicação);</a:t>
            </a:r>
          </a:p>
          <a:p>
            <a:pPr marL="1085850" lvl="1" indent="-342900" algn="just">
              <a:buFont typeface="Arial" panose="020B0604020202020204" pitchFamily="34" charset="0"/>
              <a:buChar char="•"/>
              <a:defRPr/>
            </a:pPr>
            <a:r>
              <a:rPr lang="pt-BR" altLang="pt-BR" sz="1800" dirty="0">
                <a:solidFill>
                  <a:schemeClr val="bg1"/>
                </a:solidFill>
              </a:rPr>
              <a:t>Arquivos fontes de programas (para scripts de banco de dados e programas em linguagem de computador);</a:t>
            </a:r>
          </a:p>
          <a:p>
            <a:pPr marL="1085850" lvl="1" indent="-342900" algn="just">
              <a:buFont typeface="Arial" panose="020B0604020202020204" pitchFamily="34" charset="0"/>
              <a:buChar char="•"/>
              <a:defRPr/>
            </a:pPr>
            <a:r>
              <a:rPr lang="pt-BR" altLang="pt-BR" sz="1800" dirty="0">
                <a:solidFill>
                  <a:schemeClr val="bg1"/>
                </a:solidFill>
              </a:rPr>
              <a:t>Material de levantamento de requisitos (para guardar dados sobre pesquisas e avaliações que fizeram para propor o projeto);</a:t>
            </a:r>
          </a:p>
          <a:p>
            <a:pPr marL="1085850" lvl="1" indent="-342900" algn="just">
              <a:buFont typeface="Arial" panose="020B0604020202020204" pitchFamily="34" charset="0"/>
              <a:buChar char="•"/>
              <a:defRPr/>
            </a:pPr>
            <a:r>
              <a:rPr lang="pt-BR" altLang="pt-BR" sz="1800" dirty="0">
                <a:solidFill>
                  <a:schemeClr val="bg1"/>
                </a:solidFill>
              </a:rPr>
              <a:t>Plano de projeto (com o cronograma e</a:t>
            </a:r>
          </a:p>
          <a:p>
            <a:pPr lvl="1" indent="0" algn="just">
              <a:defRPr/>
            </a:pPr>
            <a:r>
              <a:rPr lang="pt-BR" altLang="pt-BR" sz="1800" dirty="0">
                <a:solidFill>
                  <a:schemeClr val="bg1"/>
                </a:solidFill>
              </a:rPr>
              <a:t> controle de atividades e responsabilidades, </a:t>
            </a:r>
          </a:p>
          <a:p>
            <a:pPr lvl="1" indent="0" algn="just">
              <a:defRPr/>
            </a:pPr>
            <a:r>
              <a:rPr lang="pt-BR" altLang="pt-BR" sz="1800" dirty="0">
                <a:solidFill>
                  <a:schemeClr val="bg1"/>
                </a:solidFill>
              </a:rPr>
              <a:t>orçamento de projeto);</a:t>
            </a:r>
          </a:p>
          <a:p>
            <a:pPr marL="1085850" lvl="1" indent="-342900" algn="just">
              <a:buFont typeface="Arial" panose="020B0604020202020204" pitchFamily="34" charset="0"/>
              <a:buChar char="•"/>
              <a:defRPr/>
            </a:pPr>
            <a:r>
              <a:rPr lang="pt-BR" altLang="pt-BR" sz="1800" dirty="0">
                <a:solidFill>
                  <a:schemeClr val="bg1"/>
                </a:solidFill>
              </a:rPr>
              <a:t>Se achar necessário, crie outras pastas para guardar</a:t>
            </a:r>
          </a:p>
          <a:p>
            <a:pPr lvl="1" indent="0" algn="just">
              <a:defRPr/>
            </a:pPr>
            <a:r>
              <a:rPr lang="pt-BR" altLang="pt-BR" sz="1800" dirty="0">
                <a:solidFill>
                  <a:schemeClr val="bg1"/>
                </a:solidFill>
              </a:rPr>
              <a:t>demandas de sprints das disciplinas que estão apoiando o </a:t>
            </a:r>
          </a:p>
          <a:p>
            <a:pPr lvl="1" indent="0" algn="just">
              <a:defRPr/>
            </a:pPr>
            <a:r>
              <a:rPr lang="pt-BR" altLang="pt-BR" sz="1800" dirty="0">
                <a:solidFill>
                  <a:schemeClr val="bg1"/>
                </a:solidFill>
              </a:rPr>
              <a:t>projeto.</a:t>
            </a:r>
          </a:p>
          <a:p>
            <a:pPr marL="342900" indent="-342900" algn="just">
              <a:buFont typeface="Arial" panose="020B0604020202020204" pitchFamily="34" charset="0"/>
              <a:buChar char="•"/>
              <a:defRPr/>
            </a:pPr>
            <a:endParaRPr lang="pt-BR" altLang="pt-BR" sz="2000" dirty="0">
              <a:solidFill>
                <a:schemeClr val="bg1"/>
              </a:solidFill>
            </a:endParaRPr>
          </a:p>
        </p:txBody>
      </p:sp>
      <p:pic>
        <p:nvPicPr>
          <p:cNvPr id="101379" name="Imagem 1" descr="Recorte de Tela">
            <a:extLst>
              <a:ext uri="{FF2B5EF4-FFF2-40B4-BE49-F238E27FC236}">
                <a16:creationId xmlns:a16="http://schemas.microsoft.com/office/drawing/2014/main" id="{7183C9B1-C5A9-C838-CD12-EBC6646AB5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4963" y="660400"/>
            <a:ext cx="1081087" cy="874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101380" name="Imagem 4">
            <a:extLst>
              <a:ext uri="{FF2B5EF4-FFF2-40B4-BE49-F238E27FC236}">
                <a16:creationId xmlns:a16="http://schemas.microsoft.com/office/drawing/2014/main" id="{28895A61-95D4-42F3-87CE-2B1ECCE116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963" y="4652963"/>
            <a:ext cx="227647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1381" name="CaixaDeTexto 1">
            <a:extLst>
              <a:ext uri="{FF2B5EF4-FFF2-40B4-BE49-F238E27FC236}">
                <a16:creationId xmlns:a16="http://schemas.microsoft.com/office/drawing/2014/main" id="{03515196-8A1D-27FC-4720-21CF5E3D50A3}"/>
              </a:ext>
            </a:extLst>
          </p:cNvPr>
          <p:cNvSpPr txBox="1">
            <a:spLocks noChangeArrowheads="1"/>
          </p:cNvSpPr>
          <p:nvPr/>
        </p:nvSpPr>
        <p:spPr bwMode="auto">
          <a:xfrm>
            <a:off x="-22225" y="692150"/>
            <a:ext cx="873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a:solidFill>
                  <a:schemeClr val="bg1"/>
                </a:solidFill>
              </a:rPr>
              <a:t>CHALLENGE</a:t>
            </a:r>
          </a:p>
        </p:txBody>
      </p:sp>
    </p:spTree>
    <p:extLst>
      <p:ext uri="{BB962C8B-B14F-4D97-AF65-F5344CB8AC3E}">
        <p14:creationId xmlns:p14="http://schemas.microsoft.com/office/powerpoint/2010/main" val="29042304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tângulo 2">
            <a:extLst>
              <a:ext uri="{FF2B5EF4-FFF2-40B4-BE49-F238E27FC236}">
                <a16:creationId xmlns:a16="http://schemas.microsoft.com/office/drawing/2014/main" id="{7DF3AAAE-9196-FFC9-59F1-C7BE1853FA06}"/>
              </a:ext>
            </a:extLst>
          </p:cNvPr>
          <p:cNvSpPr>
            <a:spLocks noChangeArrowheads="1"/>
          </p:cNvSpPr>
          <p:nvPr/>
        </p:nvSpPr>
        <p:spPr bwMode="auto">
          <a:xfrm>
            <a:off x="34925" y="1531938"/>
            <a:ext cx="9001125" cy="4921250"/>
          </a:xfrm>
          <a:prstGeom prst="rect">
            <a:avLst/>
          </a:prstGeom>
          <a:solidFill>
            <a:srgbClr val="1F3E50"/>
          </a:solidFill>
          <a:ln w="9525" algn="ctr">
            <a:solidFill>
              <a:schemeClr val="tx1"/>
            </a:solidFill>
            <a:round/>
            <a:headEnd/>
            <a:tailEnd/>
          </a:ln>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r>
              <a:rPr lang="pt-BR" altLang="pt-BR" sz="2400" b="1" dirty="0">
                <a:solidFill>
                  <a:schemeClr val="bg1"/>
                </a:solidFill>
              </a:rPr>
              <a:t>Depois...</a:t>
            </a:r>
          </a:p>
          <a:p>
            <a:pPr>
              <a:defRPr/>
            </a:pPr>
            <a:endParaRPr lang="pt-BR" altLang="pt-BR" sz="2400" b="1" dirty="0">
              <a:solidFill>
                <a:schemeClr val="bg1"/>
              </a:solidFill>
            </a:endParaRPr>
          </a:p>
          <a:p>
            <a:pPr marL="342900" indent="-342900">
              <a:buFont typeface="Arial" panose="020B0604020202020204" pitchFamily="34" charset="0"/>
              <a:buChar char="•"/>
              <a:defRPr/>
            </a:pPr>
            <a:r>
              <a:rPr lang="pt-BR" altLang="pt-BR" sz="2000" dirty="0">
                <a:solidFill>
                  <a:schemeClr val="bg1"/>
                </a:solidFill>
              </a:rPr>
              <a:t>Faça um exercício, definindo um documento de Declaração de estratégia de processo de software (um documento .TXT), onde você coloque qual o Ciclo de Vida, Processo de software e Estratégia de implantação escolhidos para o seu projeto e salve esse documento em uma pasta de Plano de projeto.</a:t>
            </a:r>
          </a:p>
          <a:p>
            <a:pPr marL="342900" indent="-342900" algn="just">
              <a:buFont typeface="Arial" panose="020B0604020202020204" pitchFamily="34" charset="0"/>
              <a:buChar char="•"/>
              <a:defRPr/>
            </a:pPr>
            <a:endParaRPr lang="pt-BR" altLang="pt-BR" sz="2000" dirty="0">
              <a:solidFill>
                <a:schemeClr val="bg1"/>
              </a:solidFill>
            </a:endParaRPr>
          </a:p>
        </p:txBody>
      </p:sp>
      <p:pic>
        <p:nvPicPr>
          <p:cNvPr id="59395" name="Imagem 1" descr="Recorte de Tela">
            <a:extLst>
              <a:ext uri="{FF2B5EF4-FFF2-40B4-BE49-F238E27FC236}">
                <a16:creationId xmlns:a16="http://schemas.microsoft.com/office/drawing/2014/main" id="{4A1BECEE-55EA-1F60-A513-E64B827D650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4963" y="660400"/>
            <a:ext cx="1081087" cy="874713"/>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pic>
        <p:nvPicPr>
          <p:cNvPr id="59396" name="Imagem 4">
            <a:extLst>
              <a:ext uri="{FF2B5EF4-FFF2-40B4-BE49-F238E27FC236}">
                <a16:creationId xmlns:a16="http://schemas.microsoft.com/office/drawing/2014/main" id="{C978D449-8AE3-AAEB-A106-55ADF5A5B3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0963" y="4652963"/>
            <a:ext cx="2276475" cy="158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CaixaDeTexto 1">
            <a:extLst>
              <a:ext uri="{FF2B5EF4-FFF2-40B4-BE49-F238E27FC236}">
                <a16:creationId xmlns:a16="http://schemas.microsoft.com/office/drawing/2014/main" id="{387812B0-85D3-F490-E2B0-8C3F97477035}"/>
              </a:ext>
            </a:extLst>
          </p:cNvPr>
          <p:cNvSpPr txBox="1">
            <a:spLocks noChangeArrowheads="1"/>
          </p:cNvSpPr>
          <p:nvPr/>
        </p:nvSpPr>
        <p:spPr bwMode="auto">
          <a:xfrm>
            <a:off x="-22225" y="692150"/>
            <a:ext cx="87344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pt-BR" altLang="pt-BR">
                <a:solidFill>
                  <a:schemeClr val="bg1"/>
                </a:solidFill>
              </a:rPr>
              <a:t>CHALLENGE</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descr="Recorte de Tel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7544" y="980728"/>
            <a:ext cx="8376586" cy="5328134"/>
          </a:xfrm>
          <a:prstGeom prst="rect">
            <a:avLst/>
          </a:prstGeom>
          <a:solidFill>
            <a:schemeClr val="tx2"/>
          </a:solidFill>
        </p:spPr>
      </p:pic>
    </p:spTree>
    <p:extLst>
      <p:ext uri="{BB962C8B-B14F-4D97-AF65-F5344CB8AC3E}">
        <p14:creationId xmlns:p14="http://schemas.microsoft.com/office/powerpoint/2010/main" val="7719073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127000" y="639763"/>
            <a:ext cx="7443788" cy="587375"/>
          </a:xfrm>
          <a:prstGeom prst="rect">
            <a:avLst/>
          </a:prstGeom>
        </p:spPr>
        <p:txBody>
          <a:bodyPr/>
          <a:lst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a:buFontTx/>
              <a:buNone/>
              <a:defRPr/>
            </a:pPr>
            <a:r>
              <a:rPr lang="pt-BR" sz="2800" kern="0" dirty="0">
                <a:solidFill>
                  <a:schemeClr val="bg1"/>
                </a:solidFill>
                <a:latin typeface="Calibri" pitchFamily="34" charset="0"/>
              </a:rPr>
              <a:t>Referência bibliográficas</a:t>
            </a:r>
            <a:endParaRPr lang="pt-BR" sz="2800" b="1" kern="0" dirty="0">
              <a:solidFill>
                <a:schemeClr val="bg1"/>
              </a:solidFill>
              <a:latin typeface="Calibri" pitchFamily="34" charset="0"/>
            </a:endParaRPr>
          </a:p>
        </p:txBody>
      </p:sp>
      <p:sp>
        <p:nvSpPr>
          <p:cNvPr id="61443" name="Retângulo 1"/>
          <p:cNvSpPr>
            <a:spLocks noChangeArrowheads="1"/>
          </p:cNvSpPr>
          <p:nvPr/>
        </p:nvSpPr>
        <p:spPr bwMode="auto">
          <a:xfrm>
            <a:off x="123825" y="1508125"/>
            <a:ext cx="84248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sz="1800" b="1">
                <a:solidFill>
                  <a:schemeClr val="bg1"/>
                </a:solidFill>
              </a:rPr>
              <a:t>BIBLIOGRAFIA: </a:t>
            </a:r>
            <a:endParaRPr lang="pt-BR" altLang="pt-BR" sz="1800" b="1" dirty="0">
              <a:solidFill>
                <a:schemeClr val="bg1"/>
              </a:solidFill>
            </a:endParaRPr>
          </a:p>
        </p:txBody>
      </p:sp>
      <p:pic>
        <p:nvPicPr>
          <p:cNvPr id="61444" name="Imagem 2" descr="Recorte de Tela"/>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570788" y="639763"/>
            <a:ext cx="1363662"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5" name="Retângulo 4"/>
          <p:cNvSpPr>
            <a:spLocks noChangeArrowheads="1"/>
          </p:cNvSpPr>
          <p:nvPr/>
        </p:nvSpPr>
        <p:spPr bwMode="auto">
          <a:xfrm>
            <a:off x="127000" y="1948019"/>
            <a:ext cx="8696325"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buFont typeface="Arial" panose="020B0604020202020204" pitchFamily="34" charset="0"/>
              <a:buChar char="•"/>
              <a:defRPr/>
            </a:pPr>
            <a:r>
              <a:rPr lang="pt-BR" altLang="pt-BR" sz="1800" dirty="0">
                <a:solidFill>
                  <a:schemeClr val="bg1"/>
                </a:solidFill>
              </a:rPr>
              <a:t>PRESSMAN, R. S. </a:t>
            </a:r>
            <a:r>
              <a:rPr lang="pt-BR" altLang="pt-BR" sz="1800" b="1" dirty="0">
                <a:solidFill>
                  <a:schemeClr val="bg1"/>
                </a:solidFill>
              </a:rPr>
              <a:t>Engenharia de software</a:t>
            </a:r>
            <a:r>
              <a:rPr lang="pt-BR" altLang="pt-BR" sz="1800" dirty="0">
                <a:solidFill>
                  <a:schemeClr val="bg1"/>
                </a:solidFill>
              </a:rPr>
              <a:t>. São Paulo: Editora McGraw-Hill, 2002.</a:t>
            </a:r>
          </a:p>
          <a:p>
            <a:pPr marL="285750" indent="-285750">
              <a:buFont typeface="Arial" panose="020B0604020202020204" pitchFamily="34" charset="0"/>
              <a:buChar char="•"/>
              <a:defRPr/>
            </a:pPr>
            <a:r>
              <a:rPr lang="pt-BR" altLang="pt-BR" sz="1800" dirty="0">
                <a:solidFill>
                  <a:schemeClr val="bg1"/>
                </a:solidFill>
              </a:rPr>
              <a:t>SOMERVILLE, I.. </a:t>
            </a:r>
            <a:r>
              <a:rPr lang="pt-BR" altLang="pt-BR" sz="1800" b="1" dirty="0">
                <a:solidFill>
                  <a:schemeClr val="bg1"/>
                </a:solidFill>
              </a:rPr>
              <a:t>Engenharia de software</a:t>
            </a:r>
            <a:r>
              <a:rPr lang="pt-BR" altLang="pt-BR" sz="1800" dirty="0">
                <a:solidFill>
                  <a:schemeClr val="bg1"/>
                </a:solidFill>
              </a:rPr>
              <a:t>. São Paulo: Editora Pearson, 2010.</a:t>
            </a:r>
          </a:p>
          <a:p>
            <a:pPr marL="285750" indent="-285750">
              <a:buFont typeface="Arial" panose="020B0604020202020204" pitchFamily="34" charset="0"/>
              <a:buChar char="•"/>
              <a:defRPr/>
            </a:pPr>
            <a:r>
              <a:rPr lang="pt-BR" altLang="pt-BR" sz="1800" dirty="0">
                <a:solidFill>
                  <a:schemeClr val="bg1"/>
                </a:solidFill>
              </a:rPr>
              <a:t>RÊGO, </a:t>
            </a:r>
            <a:r>
              <a:rPr lang="pt-BR" altLang="pt-BR" sz="1800" dirty="0" err="1">
                <a:solidFill>
                  <a:schemeClr val="bg1"/>
                </a:solidFill>
              </a:rPr>
              <a:t>Bergson</a:t>
            </a:r>
            <a:r>
              <a:rPr lang="pt-BR" altLang="pt-BR" sz="1800" dirty="0">
                <a:solidFill>
                  <a:schemeClr val="bg1"/>
                </a:solidFill>
              </a:rPr>
              <a:t> Lopes. Gestão e Governança de Dados. São Paulo. Editora </a:t>
            </a:r>
            <a:r>
              <a:rPr lang="pt-BR" altLang="pt-BR" sz="1800" dirty="0" err="1">
                <a:solidFill>
                  <a:schemeClr val="bg1"/>
                </a:solidFill>
              </a:rPr>
              <a:t>Brasport</a:t>
            </a:r>
            <a:r>
              <a:rPr lang="pt-BR" altLang="pt-BR" sz="1800" dirty="0">
                <a:solidFill>
                  <a:schemeClr val="bg1"/>
                </a:solidFill>
              </a:rPr>
              <a:t>, 2013.</a:t>
            </a:r>
          </a:p>
        </p:txBody>
      </p:sp>
      <p:sp>
        <p:nvSpPr>
          <p:cNvPr id="7" name="Text Box 2"/>
          <p:cNvSpPr txBox="1">
            <a:spLocks noChangeArrowheads="1"/>
          </p:cNvSpPr>
          <p:nvPr/>
        </p:nvSpPr>
        <p:spPr bwMode="auto">
          <a:xfrm>
            <a:off x="250825" y="5085184"/>
            <a:ext cx="21764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sz="2000" dirty="0">
                <a:solidFill>
                  <a:schemeClr val="bg1"/>
                </a:solidFill>
              </a:rPr>
              <a:t>BONS ESTUDOS!</a:t>
            </a:r>
          </a:p>
        </p:txBody>
      </p:sp>
    </p:spTree>
    <p:extLst>
      <p:ext uri="{BB962C8B-B14F-4D97-AF65-F5344CB8AC3E}">
        <p14:creationId xmlns:p14="http://schemas.microsoft.com/office/powerpoint/2010/main" val="6029245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822993" y="908720"/>
            <a:ext cx="2915542" cy="369332"/>
          </a:xfrm>
          <a:prstGeom prst="rect">
            <a:avLst/>
          </a:prstGeom>
          <a:solidFill>
            <a:schemeClr val="bg1"/>
          </a:solidFill>
        </p:spPr>
        <p:style>
          <a:lnRef idx="3">
            <a:schemeClr val="lt1"/>
          </a:lnRef>
          <a:fillRef idx="1">
            <a:schemeClr val="accent2"/>
          </a:fillRef>
          <a:effectRef idx="1">
            <a:schemeClr val="accent2"/>
          </a:effectRef>
          <a:fontRef idx="minor">
            <a:schemeClr val="lt1"/>
          </a:fontRef>
        </p:style>
        <p:txBody>
          <a:bodyPr wrap="none" rtlCol="0">
            <a:spAutoFit/>
          </a:bodyPr>
          <a:lstStyle/>
          <a:p>
            <a:r>
              <a:rPr lang="pt-BR" dirty="0">
                <a:solidFill>
                  <a:schemeClr val="tx1"/>
                </a:solidFill>
              </a:rPr>
              <a:t>ESTUDO DE CASO SIMULADO</a:t>
            </a:r>
          </a:p>
        </p:txBody>
      </p:sp>
      <p:sp>
        <p:nvSpPr>
          <p:cNvPr id="2" name="Retângulo: Cantos Arredondados 1">
            <a:extLst>
              <a:ext uri="{FF2B5EF4-FFF2-40B4-BE49-F238E27FC236}">
                <a16:creationId xmlns:a16="http://schemas.microsoft.com/office/drawing/2014/main" id="{C0A4E40B-168B-4FB7-949C-DA2A137AE6DA}"/>
              </a:ext>
            </a:extLst>
          </p:cNvPr>
          <p:cNvSpPr/>
          <p:nvPr/>
        </p:nvSpPr>
        <p:spPr>
          <a:xfrm>
            <a:off x="107504" y="1484784"/>
            <a:ext cx="8856984" cy="5040560"/>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O primeiro passo, seja qual for o Ciclo de Vida de projeto adotado, é descobrir qual a necessidade de negócio a ser atendida pelo novo sistema.</a:t>
            </a:r>
          </a:p>
          <a:p>
            <a:pPr algn="ctr"/>
            <a:endParaRPr lang="pt-BR" dirty="0">
              <a:solidFill>
                <a:schemeClr val="tx1"/>
              </a:solidFill>
            </a:endParaRPr>
          </a:p>
          <a:p>
            <a:pPr algn="ctr"/>
            <a:r>
              <a:rPr lang="pt-BR" dirty="0">
                <a:solidFill>
                  <a:schemeClr val="tx1"/>
                </a:solidFill>
              </a:rPr>
              <a:t>Em projetos de bancos de dados, precisamos compreender como os dados são gerados, guardados e usados dentro das organizações.</a:t>
            </a:r>
          </a:p>
          <a:p>
            <a:pPr algn="ctr"/>
            <a:endParaRPr lang="pt-BR" dirty="0">
              <a:solidFill>
                <a:schemeClr val="tx1"/>
              </a:solidFill>
            </a:endParaRPr>
          </a:p>
          <a:p>
            <a:pPr algn="ctr"/>
            <a:r>
              <a:rPr lang="pt-BR" dirty="0">
                <a:solidFill>
                  <a:schemeClr val="tx1"/>
                </a:solidFill>
              </a:rPr>
              <a:t>Assim como os projetos de software e bancos de dados têm um Ciclo de Vida, os dados também têm.</a:t>
            </a:r>
          </a:p>
          <a:p>
            <a:pPr algn="ctr"/>
            <a:endParaRPr lang="pt-BR" dirty="0">
              <a:solidFill>
                <a:schemeClr val="tx1"/>
              </a:solidFill>
            </a:endParaRPr>
          </a:p>
          <a:p>
            <a:pPr algn="ctr"/>
            <a:r>
              <a:rPr lang="pt-BR" dirty="0">
                <a:solidFill>
                  <a:schemeClr val="tx1"/>
                </a:solidFill>
              </a:rPr>
              <a:t>Você conhece bem o assunto e  no seu projeto para a empresa </a:t>
            </a:r>
            <a:r>
              <a:rPr lang="pt-BR" dirty="0" err="1">
                <a:solidFill>
                  <a:schemeClr val="tx1"/>
                </a:solidFill>
              </a:rPr>
              <a:t>LuxoDoLixo</a:t>
            </a:r>
            <a:r>
              <a:rPr lang="pt-BR" dirty="0">
                <a:solidFill>
                  <a:schemeClr val="tx1"/>
                </a:solidFill>
              </a:rPr>
              <a:t>, você precisa esclarecer para os demais colegas, como os dados do sistema são trabalhados ao longo do ciclo de projeto.</a:t>
            </a:r>
          </a:p>
          <a:p>
            <a:pPr algn="ctr"/>
            <a:endParaRPr lang="pt-BR" dirty="0">
              <a:solidFill>
                <a:schemeClr val="tx1"/>
              </a:solidFill>
            </a:endParaRPr>
          </a:p>
          <a:p>
            <a:pPr algn="ctr"/>
            <a:r>
              <a:rPr lang="pt-BR" dirty="0">
                <a:solidFill>
                  <a:schemeClr val="tx1"/>
                </a:solidFill>
              </a:rPr>
              <a:t>Sua explicação vem a seguir!</a:t>
            </a:r>
          </a:p>
        </p:txBody>
      </p:sp>
      <p:pic>
        <p:nvPicPr>
          <p:cNvPr id="4" name="Imagem 3">
            <a:extLst>
              <a:ext uri="{FF2B5EF4-FFF2-40B4-BE49-F238E27FC236}">
                <a16:creationId xmlns:a16="http://schemas.microsoft.com/office/drawing/2014/main" id="{C560137C-B000-4FDE-8B21-F9189E00E2E3}"/>
              </a:ext>
            </a:extLst>
          </p:cNvPr>
          <p:cNvPicPr>
            <a:picLocks noChangeAspect="1"/>
          </p:cNvPicPr>
          <p:nvPr/>
        </p:nvPicPr>
        <p:blipFill>
          <a:blip r:embed="rId2"/>
          <a:stretch>
            <a:fillRect/>
          </a:stretch>
        </p:blipFill>
        <p:spPr>
          <a:xfrm>
            <a:off x="7263139" y="620688"/>
            <a:ext cx="1053277" cy="864096"/>
          </a:xfrm>
          <a:prstGeom prst="rect">
            <a:avLst/>
          </a:prstGeom>
        </p:spPr>
      </p:pic>
    </p:spTree>
    <p:extLst>
      <p:ext uri="{BB962C8B-B14F-4D97-AF65-F5344CB8AC3E}">
        <p14:creationId xmlns:p14="http://schemas.microsoft.com/office/powerpoint/2010/main" val="1069097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tângulo 1"/>
          <p:cNvSpPr>
            <a:spLocks noChangeArrowheads="1"/>
          </p:cNvSpPr>
          <p:nvPr/>
        </p:nvSpPr>
        <p:spPr bwMode="auto">
          <a:xfrm>
            <a:off x="179388" y="836613"/>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sp>
        <p:nvSpPr>
          <p:cNvPr id="59395" name="CaixaDeTexto 2"/>
          <p:cNvSpPr txBox="1">
            <a:spLocks noChangeArrowheads="1"/>
          </p:cNvSpPr>
          <p:nvPr/>
        </p:nvSpPr>
        <p:spPr bwMode="auto">
          <a:xfrm>
            <a:off x="179388" y="1719263"/>
            <a:ext cx="8640762"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buFontTx/>
              <a:buChar char="•"/>
            </a:pPr>
            <a:r>
              <a:rPr lang="pt-BR" altLang="pt-BR" dirty="0">
                <a:solidFill>
                  <a:schemeClr val="bg1"/>
                </a:solidFill>
              </a:rPr>
              <a:t>Define as </a:t>
            </a:r>
            <a:r>
              <a:rPr lang="pt-BR" altLang="pt-BR" b="1" dirty="0">
                <a:solidFill>
                  <a:schemeClr val="bg1"/>
                </a:solidFill>
              </a:rPr>
              <a:t>fases pelas quais o DADO passa</a:t>
            </a:r>
            <a:r>
              <a:rPr lang="pt-BR" altLang="pt-BR" dirty="0">
                <a:solidFill>
                  <a:schemeClr val="bg1"/>
                </a:solidFill>
              </a:rPr>
              <a:t>, da introdução à aposentadoria</a:t>
            </a:r>
          </a:p>
          <a:p>
            <a:pPr>
              <a:buFontTx/>
              <a:buChar char="•"/>
            </a:pPr>
            <a:endParaRPr lang="pt-BR" altLang="pt-BR" dirty="0">
              <a:solidFill>
                <a:schemeClr val="bg1"/>
              </a:solidFill>
            </a:endParaRPr>
          </a:p>
          <a:p>
            <a:pPr>
              <a:buFontTx/>
              <a:buChar char="•"/>
            </a:pPr>
            <a:r>
              <a:rPr lang="pt-BR" altLang="pt-BR" dirty="0">
                <a:solidFill>
                  <a:schemeClr val="bg1"/>
                </a:solidFill>
              </a:rPr>
              <a:t>Define </a:t>
            </a:r>
            <a:r>
              <a:rPr lang="pt-BR" altLang="pt-BR" b="1" dirty="0">
                <a:solidFill>
                  <a:schemeClr val="bg1"/>
                </a:solidFill>
              </a:rPr>
              <a:t>o que se pode esperar como UTILIDADE e DISPONIBILIDADE do dados em cada fase.</a:t>
            </a:r>
            <a:endParaRPr lang="pt-BR" altLang="pt-BR" dirty="0">
              <a:solidFill>
                <a:schemeClr val="bg1"/>
              </a:solidFill>
            </a:endParaRPr>
          </a:p>
        </p:txBody>
      </p:sp>
    </p:spTree>
    <p:extLst>
      <p:ext uri="{BB962C8B-B14F-4D97-AF65-F5344CB8AC3E}">
        <p14:creationId xmlns:p14="http://schemas.microsoft.com/office/powerpoint/2010/main" val="365411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2177728"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Especificação (modelagem/ arquitetura)</a:t>
            </a:r>
          </a:p>
        </p:txBody>
      </p:sp>
      <p:sp>
        <p:nvSpPr>
          <p:cNvPr id="6" name="Retângulo 5"/>
          <p:cNvSpPr/>
          <p:nvPr/>
        </p:nvSpPr>
        <p:spPr>
          <a:xfrm>
            <a:off x="2390997" y="3167529"/>
            <a:ext cx="2200083"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Disponibilização</a:t>
            </a:r>
          </a:p>
        </p:txBody>
      </p:sp>
      <p:sp>
        <p:nvSpPr>
          <p:cNvPr id="7" name="Retângulo 6"/>
          <p:cNvSpPr/>
          <p:nvPr/>
        </p:nvSpPr>
        <p:spPr>
          <a:xfrm>
            <a:off x="2551985" y="3671585"/>
            <a:ext cx="23438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Criação/ Aquisição</a:t>
            </a:r>
          </a:p>
        </p:txBody>
      </p:sp>
      <p:sp>
        <p:nvSpPr>
          <p:cNvPr id="8" name="Retângulo 7"/>
          <p:cNvSpPr/>
          <p:nvPr/>
        </p:nvSpPr>
        <p:spPr>
          <a:xfrm>
            <a:off x="2704385" y="4175641"/>
            <a:ext cx="2515687"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Armazenamento</a:t>
            </a:r>
          </a:p>
        </p:txBody>
      </p:sp>
      <p:sp>
        <p:nvSpPr>
          <p:cNvPr id="9" name="Retângulo 8"/>
          <p:cNvSpPr/>
          <p:nvPr/>
        </p:nvSpPr>
        <p:spPr>
          <a:xfrm>
            <a:off x="2856785" y="4643693"/>
            <a:ext cx="2651319"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Uso e Manutenção</a:t>
            </a:r>
          </a:p>
        </p:txBody>
      </p:sp>
      <p:sp>
        <p:nvSpPr>
          <p:cNvPr id="10" name="Retângulo 9"/>
          <p:cNvSpPr/>
          <p:nvPr/>
        </p:nvSpPr>
        <p:spPr>
          <a:xfrm>
            <a:off x="3009185" y="5147749"/>
            <a:ext cx="2858959"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Eliminação</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673808" cy="79208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Planejamento escopo de abordagem</a:t>
            </a:r>
          </a:p>
        </p:txBody>
      </p:sp>
    </p:spTree>
    <p:extLst>
      <p:ext uri="{BB962C8B-B14F-4D97-AF65-F5344CB8AC3E}">
        <p14:creationId xmlns:p14="http://schemas.microsoft.com/office/powerpoint/2010/main" val="517344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971600" y="1268760"/>
            <a:ext cx="7344816" cy="525658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394" name="Retângulo 1"/>
          <p:cNvSpPr>
            <a:spLocks noChangeArrowheads="1"/>
          </p:cNvSpPr>
          <p:nvPr/>
        </p:nvSpPr>
        <p:spPr bwMode="auto">
          <a:xfrm>
            <a:off x="179388" y="692696"/>
            <a:ext cx="82026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r>
              <a:rPr lang="pt-BR" altLang="pt-BR" sz="2800" dirty="0">
                <a:solidFill>
                  <a:schemeClr val="bg1"/>
                </a:solidFill>
              </a:rPr>
              <a:t>O Ciclo da Vida de um DADO</a:t>
            </a:r>
          </a:p>
        </p:txBody>
      </p:sp>
      <p:cxnSp>
        <p:nvCxnSpPr>
          <p:cNvPr id="4" name="Conector de seta reta 3"/>
          <p:cNvCxnSpPr/>
          <p:nvPr/>
        </p:nvCxnSpPr>
        <p:spPr>
          <a:xfrm>
            <a:off x="1806645" y="2178670"/>
            <a:ext cx="1445351" cy="3653155"/>
          </a:xfrm>
          <a:prstGeom prst="straightConnector1">
            <a:avLst/>
          </a:prstGeom>
          <a:ln w="50800" cmpd="sng">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Retângulo 4"/>
          <p:cNvSpPr/>
          <p:nvPr/>
        </p:nvSpPr>
        <p:spPr>
          <a:xfrm>
            <a:off x="2102966" y="2303433"/>
            <a:ext cx="1460922" cy="79208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Especificar (modelagem/ arquitetura)</a:t>
            </a:r>
          </a:p>
        </p:txBody>
      </p:sp>
      <p:sp>
        <p:nvSpPr>
          <p:cNvPr id="6" name="Retângulo 5"/>
          <p:cNvSpPr/>
          <p:nvPr/>
        </p:nvSpPr>
        <p:spPr>
          <a:xfrm>
            <a:off x="2390997" y="316752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Disponibilizar</a:t>
            </a:r>
          </a:p>
        </p:txBody>
      </p:sp>
      <p:sp>
        <p:nvSpPr>
          <p:cNvPr id="7" name="Retângulo 6"/>
          <p:cNvSpPr/>
          <p:nvPr/>
        </p:nvSpPr>
        <p:spPr>
          <a:xfrm>
            <a:off x="2551985" y="3671585"/>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Criar / Adquirir</a:t>
            </a:r>
          </a:p>
        </p:txBody>
      </p:sp>
      <p:sp>
        <p:nvSpPr>
          <p:cNvPr id="8" name="Retângulo 7"/>
          <p:cNvSpPr/>
          <p:nvPr/>
        </p:nvSpPr>
        <p:spPr>
          <a:xfrm>
            <a:off x="2704385" y="4175641"/>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Armazenar</a:t>
            </a:r>
          </a:p>
        </p:txBody>
      </p:sp>
      <p:sp>
        <p:nvSpPr>
          <p:cNvPr id="9" name="Retângulo 8"/>
          <p:cNvSpPr/>
          <p:nvPr/>
        </p:nvSpPr>
        <p:spPr>
          <a:xfrm>
            <a:off x="2856785" y="4643693"/>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Usar e Manter</a:t>
            </a:r>
          </a:p>
        </p:txBody>
      </p:sp>
      <p:sp>
        <p:nvSpPr>
          <p:cNvPr id="10" name="Retângulo 9"/>
          <p:cNvSpPr/>
          <p:nvPr/>
        </p:nvSpPr>
        <p:spPr>
          <a:xfrm>
            <a:off x="3009185" y="5147749"/>
            <a:ext cx="1886695" cy="396044"/>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Eliminar</a:t>
            </a:r>
          </a:p>
        </p:txBody>
      </p:sp>
      <p:sp>
        <p:nvSpPr>
          <p:cNvPr id="11" name="CaixaDeTexto 12"/>
          <p:cNvSpPr txBox="1">
            <a:spLocks noChangeArrowheads="1"/>
          </p:cNvSpPr>
          <p:nvPr/>
        </p:nvSpPr>
        <p:spPr bwMode="auto">
          <a:xfrm>
            <a:off x="1806645" y="5703639"/>
            <a:ext cx="5357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pt-BR" altLang="pt-BR" dirty="0"/>
              <a:t>Fases do CVD (Ciclo de Visa dos Dados)</a:t>
            </a:r>
          </a:p>
        </p:txBody>
      </p:sp>
      <p:sp>
        <p:nvSpPr>
          <p:cNvPr id="13" name="Retângulo 12"/>
          <p:cNvSpPr/>
          <p:nvPr/>
        </p:nvSpPr>
        <p:spPr>
          <a:xfrm>
            <a:off x="1660536" y="1412340"/>
            <a:ext cx="1460922" cy="792088"/>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Planejar escopo de abordagem</a:t>
            </a:r>
          </a:p>
        </p:txBody>
      </p:sp>
      <p:sp>
        <p:nvSpPr>
          <p:cNvPr id="12" name="Texto explicativo retangular com cantos arredondados 11"/>
          <p:cNvSpPr/>
          <p:nvPr/>
        </p:nvSpPr>
        <p:spPr>
          <a:xfrm>
            <a:off x="3800132" y="1412340"/>
            <a:ext cx="4372268" cy="1683181"/>
          </a:xfrm>
          <a:prstGeom prst="wedgeRoundRectCallout">
            <a:avLst>
              <a:gd name="adj1" fmla="val -65266"/>
              <a:gd name="adj2" fmla="val -41113"/>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t>Definir quais assuntos de negócio precisam ser tratados prioritariamente. Escolher as áreas e processos de negócio que serão alvo de investigação quanto a necessidade </a:t>
            </a:r>
            <a:r>
              <a:rPr lang="pt-BR" dirty="0" err="1"/>
              <a:t>informacionan</a:t>
            </a:r>
            <a:r>
              <a:rPr lang="pt-BR" dirty="0"/>
              <a:t> </a:t>
            </a:r>
            <a:r>
              <a:rPr lang="pt-BR" b="1" dirty="0"/>
              <a:t>(o dado não existe)l</a:t>
            </a:r>
          </a:p>
        </p:txBody>
      </p:sp>
    </p:spTree>
    <p:extLst>
      <p:ext uri="{BB962C8B-B14F-4D97-AF65-F5344CB8AC3E}">
        <p14:creationId xmlns:p14="http://schemas.microsoft.com/office/powerpoint/2010/main" val="1868959972"/>
      </p:ext>
    </p:extLst>
  </p:cSld>
  <p:clrMapOvr>
    <a:masterClrMapping/>
  </p:clrMapOvr>
</p:sld>
</file>

<file path=ppt/theme/theme1.xml><?xml version="1.0" encoding="utf-8"?>
<a:theme xmlns:a="http://schemas.openxmlformats.org/drawingml/2006/main" name="Tema do Office">
  <a:themeElements>
    <a:clrScheme name="Escala de Cinza">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6c4f7dbd-337a-4682-b3d3-6bb04a3382ba">
      <Terms xmlns="http://schemas.microsoft.com/office/infopath/2007/PartnerControls"/>
    </lcf76f155ced4ddcb4097134ff3c332f>
    <TaxCatchAll xmlns="2a1e0752-9b45-4d29-9ef8-bc5f41ba5249"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9E0E9283CB0F24FADCFB839F57A6851" ma:contentTypeVersion="10" ma:contentTypeDescription="Create a new document." ma:contentTypeScope="" ma:versionID="6f07cd5295cb1dbaa680c6638e9e3ab5">
  <xsd:schema xmlns:xsd="http://www.w3.org/2001/XMLSchema" xmlns:xs="http://www.w3.org/2001/XMLSchema" xmlns:p="http://schemas.microsoft.com/office/2006/metadata/properties" xmlns:ns2="6c4f7dbd-337a-4682-b3d3-6bb04a3382ba" xmlns:ns3="2a1e0752-9b45-4d29-9ef8-bc5f41ba5249" targetNamespace="http://schemas.microsoft.com/office/2006/metadata/properties" ma:root="true" ma:fieldsID="1014ceaa5f5373695a0914054e882121" ns2:_="" ns3:_="">
    <xsd:import namespace="6c4f7dbd-337a-4682-b3d3-6bb04a3382ba"/>
    <xsd:import namespace="2a1e0752-9b45-4d29-9ef8-bc5f41ba5249"/>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c4f7dbd-337a-4682-b3d3-6bb04a3382ba"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2398b20-2c76-408b-9565-673d41e5947a"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a1e0752-9b45-4d29-9ef8-bc5f41ba5249"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4c2bfff6-f250-41af-9595-4c8500f82510}" ma:internalName="TaxCatchAll" ma:showField="CatchAllData" ma:web="2a1e0752-9b45-4d29-9ef8-bc5f41ba524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952F22-CA6A-45B8-9F55-65B28CB2BA6D}">
  <ds:schemaRefs>
    <ds:schemaRef ds:uri="http://schemas.microsoft.com/office/2006/metadata/properties"/>
    <ds:schemaRef ds:uri="http://schemas.microsoft.com/office/infopath/2007/PartnerControls"/>
    <ds:schemaRef ds:uri="6c4f7dbd-337a-4682-b3d3-6bb04a3382ba"/>
    <ds:schemaRef ds:uri="2a1e0752-9b45-4d29-9ef8-bc5f41ba5249"/>
  </ds:schemaRefs>
</ds:datastoreItem>
</file>

<file path=customXml/itemProps2.xml><?xml version="1.0" encoding="utf-8"?>
<ds:datastoreItem xmlns:ds="http://schemas.openxmlformats.org/officeDocument/2006/customXml" ds:itemID="{B7168D96-725D-492F-BE0B-1AE632DFF89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c4f7dbd-337a-4682-b3d3-6bb04a3382ba"/>
    <ds:schemaRef ds:uri="2a1e0752-9b45-4d29-9ef8-bc5f41ba52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22C533A-175D-4801-982C-723DE13923D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140</TotalTime>
  <Words>3195</Words>
  <Application>Microsoft Office PowerPoint</Application>
  <PresentationFormat>Apresentação no Ecrã (4:3)</PresentationFormat>
  <Paragraphs>345</Paragraphs>
  <Slides>57</Slides>
  <Notes>7</Notes>
  <HiddenSlides>0</HiddenSlides>
  <MMClips>0</MMClips>
  <ScaleCrop>false</ScaleCrop>
  <HeadingPairs>
    <vt:vector size="4" baseType="variant">
      <vt:variant>
        <vt:lpstr>Tema</vt:lpstr>
      </vt:variant>
      <vt:variant>
        <vt:i4>1</vt:i4>
      </vt:variant>
      <vt:variant>
        <vt:lpstr>Títulos dos diapositivos</vt:lpstr>
      </vt:variant>
      <vt:variant>
        <vt:i4>57</vt:i4>
      </vt:variant>
    </vt:vector>
  </HeadingPairs>
  <TitlesOfParts>
    <vt:vector size="58" baseType="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Renato</dc:creator>
  <cp:lastModifiedBy>Renato Jardim Parducci</cp:lastModifiedBy>
  <cp:revision>762</cp:revision>
  <cp:lastPrinted>2014-02-05T13:48:47Z</cp:lastPrinted>
  <dcterms:created xsi:type="dcterms:W3CDTF">2013-08-12T12:40:06Z</dcterms:created>
  <dcterms:modified xsi:type="dcterms:W3CDTF">2025-04-14T14:11:14Z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0x01010019E0E9283CB0F24FADCFB839F57A6851</vt:lpwstr>
  </property>
</Properties>
</file>