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08E7-911D-BC47-82A5-63D80399B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D0F22-76A9-8540-90FB-39EDA8A7E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16AD-AE34-C948-8249-E1050006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D1DE-35D8-7F4D-A61D-71337A2FBC89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209C-123C-B148-A6AE-AC878A2C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90A8D-3975-C446-B7DC-E4A3B7AF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3393-5823-BA4C-9E16-5298FE0E7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18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E37D-DD51-4948-8AC5-637652D1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A30FD-DFA7-3549-AE2A-372F50279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2428-C1B1-104B-8F9E-D02B0FC8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D1DE-35D8-7F4D-A61D-71337A2FBC89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714B-4A9E-144B-9D1B-ACC187BC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181DD-9B93-1443-9C42-2830DC94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3393-5823-BA4C-9E16-5298FE0E7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24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268C3-FF92-384F-8B2C-2F6B7A9DE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24DEA-BCB6-2246-9661-C2A80D46D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7E9BD-0A39-074A-A41D-088FB5FD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D1DE-35D8-7F4D-A61D-71337A2FBC89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BE03-6593-484C-9482-3B279238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E11F-D1B2-F04B-A07B-262210DB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3393-5823-BA4C-9E16-5298FE0E7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41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9DDA-7816-A841-9E20-AA38FA4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31667-3284-7F49-B432-7AF99A3F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B768-82EE-044C-8A02-93A043CC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D1DE-35D8-7F4D-A61D-71337A2FBC89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29DD4-FA14-5B4C-825E-210440B7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7E03-4B52-3345-912B-A02CBA51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3393-5823-BA4C-9E16-5298FE0E7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6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7EA9-8EA8-194B-93C5-D721A292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16707-D7A6-4144-AE92-F7B1697E0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5B6D3-1058-B142-8281-FE100F19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D1DE-35D8-7F4D-A61D-71337A2FBC89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F4A07-ED69-AE47-99CE-6DE8D8AA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D0FE-DD4C-7340-BCE3-3242546E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3393-5823-BA4C-9E16-5298FE0E7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8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A900-DBD7-4A45-A1F1-1AB6BD37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74DB-F695-3241-9473-6D91A6CDF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D053C-91BC-FE43-AD13-0CB87940A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ECD55-7CC6-A649-826E-AE1F76CF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D1DE-35D8-7F4D-A61D-71337A2FBC89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5B305-84E3-2E4B-B6DF-D6DDCEE9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FB79-B818-C34A-977E-492D7E5E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3393-5823-BA4C-9E16-5298FE0E7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4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B233-3C0F-8C4A-9A69-C805E4E8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D1BD-77DF-F84F-99FF-35A8122A4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6D111-A853-5748-9784-26835C8DE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F252D-625D-0B44-9DB2-2EA1B5F50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9168C-4BCB-8943-9B4A-E236E2054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3974B-2B5C-4049-98A8-1F3C174A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D1DE-35D8-7F4D-A61D-71337A2FBC89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C3326-58F4-1847-A035-7A67E234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94FCE-CA86-FA4E-8A97-134154F2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3393-5823-BA4C-9E16-5298FE0E7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90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A067-2069-E94C-A709-9B82503D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CF463-AF45-9A4C-BC4E-0B22FFB4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D1DE-35D8-7F4D-A61D-71337A2FBC89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4641E-27B6-CC44-9423-7393E099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7DA0C-CE7B-E049-A825-D24EF8AD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3393-5823-BA4C-9E16-5298FE0E7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98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41BCB-717A-D347-AB70-7CA9F55F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D1DE-35D8-7F4D-A61D-71337A2FBC89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914A9-9742-1747-B977-A30AAC82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C9A7-E285-8443-81C2-CC30DF69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3393-5823-BA4C-9E16-5298FE0E7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43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D956-907C-2E40-B05C-E2DA295D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654F4-20BA-D046-A12C-658A273F1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EBE48-CC62-464D-A04E-F792A68AD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EFE17-C237-7740-B7CD-5968CCCB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D1DE-35D8-7F4D-A61D-71337A2FBC89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008B6-E513-6144-B119-D4A11C46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17376-2724-624D-AEBB-0C90FA73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3393-5823-BA4C-9E16-5298FE0E7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90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F7FB-D3B0-4644-A785-AF504B36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0E553-13CE-8040-97AF-B5C7CF9C2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84AB9-D39B-3A41-80D1-7A4CD10EF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89E6D-A710-AC4B-94CD-7AE3CA41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D1DE-35D8-7F4D-A61D-71337A2FBC89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6F736-E9AD-2E48-8C12-958D575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D1097-DC8E-454C-A690-40FF7D38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3393-5823-BA4C-9E16-5298FE0E7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99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643B7-6D35-8D41-8D1F-656FAE5D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92110-C9E0-344A-9AB1-798BE6CC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6166B-8082-A943-9F99-C75F6B54E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FD1DE-35D8-7F4D-A61D-71337A2FBC89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9638-AA38-5743-84AF-B34933786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8887C-AFF7-5C44-A6F5-9E9BAED1A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3393-5823-BA4C-9E16-5298FE0E7B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23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E426-BAF9-4840-AB31-5121B0C4B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E8A01-444E-9741-942C-7256EFFA1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9123"/>
            <a:ext cx="9851571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SA1 - </a:t>
            </a:r>
            <a:r>
              <a:rPr lang="en-US" dirty="0" err="1"/>
              <a:t>Atividade</a:t>
            </a:r>
            <a:r>
              <a:rPr lang="en-US" dirty="0"/>
              <a:t> 3 - </a:t>
            </a:r>
            <a:r>
              <a:rPr lang="en-US" dirty="0" err="1"/>
              <a:t>Presencial</a:t>
            </a:r>
            <a:r>
              <a:rPr lang="en-US" dirty="0"/>
              <a:t> - </a:t>
            </a:r>
            <a:r>
              <a:rPr lang="en-US" dirty="0" err="1"/>
              <a:t>Modelagem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e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Classe</a:t>
            </a:r>
            <a:endParaRPr lang="en-US" dirty="0"/>
          </a:p>
          <a:p>
            <a:r>
              <a:rPr lang="en-US" dirty="0" err="1"/>
              <a:t>Dia</a:t>
            </a:r>
            <a:r>
              <a:rPr lang="en-US"/>
              <a:t> 13/11/2021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 / Eclipse</a:t>
            </a:r>
          </a:p>
        </p:txBody>
      </p:sp>
    </p:spTree>
    <p:extLst>
      <p:ext uri="{BB962C8B-B14F-4D97-AF65-F5344CB8AC3E}">
        <p14:creationId xmlns:p14="http://schemas.microsoft.com/office/powerpoint/2010/main" val="105248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nk outline">
            <a:extLst>
              <a:ext uri="{FF2B5EF4-FFF2-40B4-BE49-F238E27FC236}">
                <a16:creationId xmlns:a16="http://schemas.microsoft.com/office/drawing/2014/main" id="{AD8E0401-1553-D747-8623-7FAEDA627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7" name="Graphic 6" descr="User outline">
            <a:extLst>
              <a:ext uri="{FF2B5EF4-FFF2-40B4-BE49-F238E27FC236}">
                <a16:creationId xmlns:a16="http://schemas.microsoft.com/office/drawing/2014/main" id="{95071CA8-7864-9B4C-8481-E61358818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3139" y="394859"/>
            <a:ext cx="2611387" cy="2611387"/>
          </a:xfrm>
          <a:prstGeom prst="rect">
            <a:avLst/>
          </a:prstGeom>
        </p:spPr>
      </p:pic>
      <p:pic>
        <p:nvPicPr>
          <p:cNvPr id="11" name="Graphic 10" descr="Paper outline">
            <a:extLst>
              <a:ext uri="{FF2B5EF4-FFF2-40B4-BE49-F238E27FC236}">
                <a16:creationId xmlns:a16="http://schemas.microsoft.com/office/drawing/2014/main" id="{FD699716-AD06-5249-9DEC-B2E1BB631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1485" y="4311346"/>
            <a:ext cx="1763487" cy="176348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CA29B64-7479-BF4D-A69C-CA98528A09C2}"/>
              </a:ext>
            </a:extLst>
          </p:cNvPr>
          <p:cNvSpPr/>
          <p:nvPr/>
        </p:nvSpPr>
        <p:spPr>
          <a:xfrm>
            <a:off x="901874" y="394859"/>
            <a:ext cx="10409129" cy="62689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42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CA29B64-7479-BF4D-A69C-CA98528A09C2}"/>
              </a:ext>
            </a:extLst>
          </p:cNvPr>
          <p:cNvSpPr/>
          <p:nvPr/>
        </p:nvSpPr>
        <p:spPr>
          <a:xfrm>
            <a:off x="303160" y="294505"/>
            <a:ext cx="11551383" cy="63893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B1A99-CDAF-7447-8707-DBBE923CDD03}"/>
              </a:ext>
            </a:extLst>
          </p:cNvPr>
          <p:cNvSpPr txBox="1"/>
          <p:nvPr/>
        </p:nvSpPr>
        <p:spPr>
          <a:xfrm>
            <a:off x="1520422" y="109839"/>
            <a:ext cx="3637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Projeto / </a:t>
            </a:r>
            <a:r>
              <a:rPr lang="pt-BR" dirty="0" err="1"/>
              <a:t>Package</a:t>
            </a:r>
            <a:r>
              <a:rPr lang="pt-BR" dirty="0"/>
              <a:t> : Banco XYZ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EADE2-74FF-FD49-9E93-3AAAEF45FF8A}"/>
              </a:ext>
            </a:extLst>
          </p:cNvPr>
          <p:cNvSpPr txBox="1"/>
          <p:nvPr/>
        </p:nvSpPr>
        <p:spPr>
          <a:xfrm>
            <a:off x="1106462" y="1550174"/>
            <a:ext cx="3637468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br>
              <a:rPr lang="en-US" sz="1400" dirty="0">
                <a:effectLst/>
                <a:latin typeface="Helvetica" pitchFamily="2" charset="0"/>
              </a:rPr>
            </a:br>
            <a:endParaRPr lang="en-US" sz="1400" dirty="0">
              <a:effectLst/>
              <a:latin typeface="Helvetica" pitchFamily="2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public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class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dirty="0" err="1">
                <a:effectLst/>
                <a:latin typeface="Helvetica" pitchFamily="2" charset="0"/>
              </a:rPr>
              <a:t>BancoXYZ</a:t>
            </a:r>
            <a:r>
              <a:rPr lang="en-US" sz="1400" dirty="0">
                <a:effectLst/>
                <a:latin typeface="Helvetica" pitchFamily="2" charset="0"/>
              </a:rPr>
              <a:t> {</a:t>
            </a: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effectLst/>
                <a:latin typeface="Helvetica" pitchFamily="2" charset="0"/>
              </a:rPr>
              <a:t>}</a:t>
            </a:r>
          </a:p>
        </p:txBody>
      </p:sp>
      <p:pic>
        <p:nvPicPr>
          <p:cNvPr id="9" name="Graphic 8" descr="Bank outline">
            <a:extLst>
              <a:ext uri="{FF2B5EF4-FFF2-40B4-BE49-F238E27FC236}">
                <a16:creationId xmlns:a16="http://schemas.microsoft.com/office/drawing/2014/main" id="{D01295F7-7F75-3B47-8BCD-3A564380C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92503" y="663837"/>
            <a:ext cx="827919" cy="827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5FC436-AE0F-504F-80AF-457F3374EEA6}"/>
              </a:ext>
            </a:extLst>
          </p:cNvPr>
          <p:cNvSpPr txBox="1"/>
          <p:nvPr/>
        </p:nvSpPr>
        <p:spPr>
          <a:xfrm>
            <a:off x="1106462" y="1522533"/>
            <a:ext cx="2639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package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dirty="0" err="1">
                <a:effectLst/>
                <a:latin typeface="Helvetica" pitchFamily="2" charset="0"/>
              </a:rPr>
              <a:t>Banco_XYZ</a:t>
            </a:r>
            <a:r>
              <a:rPr lang="en-US" sz="1400" dirty="0">
                <a:effectLst/>
                <a:latin typeface="Helvetica" pitchFamily="2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2B35B-3C44-2C44-A206-E777D3F7751C}"/>
              </a:ext>
            </a:extLst>
          </p:cNvPr>
          <p:cNvSpPr txBox="1"/>
          <p:nvPr/>
        </p:nvSpPr>
        <p:spPr>
          <a:xfrm>
            <a:off x="7551853" y="1491756"/>
            <a:ext cx="2656859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spAutoFit/>
          </a:bodyPr>
          <a:lstStyle>
            <a:defPPr>
              <a:defRPr lang="en-BR"/>
            </a:defPPr>
            <a:lvl1pPr>
              <a:defRPr sz="1400">
                <a:effectLst/>
                <a:latin typeface="Helvetica" pitchFamily="2" charset="0"/>
              </a:defRPr>
            </a:lvl1pPr>
          </a:lstStyle>
          <a:p>
            <a:endParaRPr lang="en-US" b="1" dirty="0">
              <a:solidFill>
                <a:srgbClr val="7F0055"/>
              </a:solidFill>
            </a:endParaRPr>
          </a:p>
          <a:p>
            <a:endParaRPr lang="en-US" b="1" dirty="0">
              <a:solidFill>
                <a:srgbClr val="7F0055"/>
              </a:solidFill>
            </a:endParaRPr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7F0055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EB650B7E-9E6C-A448-B3D7-BF5B129CA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6017" y="663836"/>
            <a:ext cx="827920" cy="827920"/>
          </a:xfrm>
          <a:prstGeom prst="rect">
            <a:avLst/>
          </a:prstGeom>
        </p:spPr>
      </p:pic>
      <p:pic>
        <p:nvPicPr>
          <p:cNvPr id="16" name="Graphic 15" descr="Paper outline">
            <a:extLst>
              <a:ext uri="{FF2B5EF4-FFF2-40B4-BE49-F238E27FC236}">
                <a16:creationId xmlns:a16="http://schemas.microsoft.com/office/drawing/2014/main" id="{6D3C965F-F379-5949-8219-BD889B743F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9015" y="4044304"/>
            <a:ext cx="887406" cy="8874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9A31B2-CBBD-DB4B-BA13-09EFCECE3E1B}"/>
              </a:ext>
            </a:extLst>
          </p:cNvPr>
          <p:cNvSpPr txBox="1"/>
          <p:nvPr/>
        </p:nvSpPr>
        <p:spPr>
          <a:xfrm>
            <a:off x="8250627" y="4100713"/>
            <a:ext cx="3193391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spAutoFit/>
          </a:bodyPr>
          <a:lstStyle>
            <a:defPPr>
              <a:defRPr lang="en-BR"/>
            </a:defPPr>
            <a:lvl1pPr>
              <a:defRPr sz="1400">
                <a:effectLst/>
                <a:latin typeface="Helvetica" pitchFamily="2" charset="0"/>
              </a:defRPr>
            </a:lvl1pPr>
          </a:lstStyle>
          <a:p>
            <a:endParaRPr lang="en-US" b="1" dirty="0">
              <a:solidFill>
                <a:srgbClr val="7F0055"/>
              </a:solidFill>
            </a:endParaRPr>
          </a:p>
          <a:p>
            <a:endParaRPr lang="en-US" b="1" dirty="0">
              <a:solidFill>
                <a:srgbClr val="7F0055"/>
              </a:solidFill>
            </a:endParaRPr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7F0055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ContaCorrente</a:t>
            </a:r>
            <a:r>
              <a:rPr lang="en-US" dirty="0"/>
              <a:t> 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D5188-B31F-7949-86C8-E7AB31269D02}"/>
              </a:ext>
            </a:extLst>
          </p:cNvPr>
          <p:cNvSpPr txBox="1"/>
          <p:nvPr/>
        </p:nvSpPr>
        <p:spPr>
          <a:xfrm>
            <a:off x="7568852" y="1598479"/>
            <a:ext cx="2639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package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dirty="0" err="1">
                <a:effectLst/>
                <a:latin typeface="Helvetica" pitchFamily="2" charset="0"/>
              </a:rPr>
              <a:t>Banco_XYZ</a:t>
            </a:r>
            <a:r>
              <a:rPr lang="en-US" sz="1400" dirty="0">
                <a:effectLst/>
                <a:latin typeface="Helvetica" pitchFamily="2" charset="0"/>
              </a:rPr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85E6BD-69F9-684D-9613-2BB9590C4235}"/>
              </a:ext>
            </a:extLst>
          </p:cNvPr>
          <p:cNvSpPr txBox="1"/>
          <p:nvPr/>
        </p:nvSpPr>
        <p:spPr>
          <a:xfrm>
            <a:off x="8276421" y="4207436"/>
            <a:ext cx="2639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package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dirty="0" err="1">
                <a:effectLst/>
                <a:latin typeface="Helvetica" pitchFamily="2" charset="0"/>
              </a:rPr>
              <a:t>Banco_XYZ</a:t>
            </a:r>
            <a:r>
              <a:rPr lang="en-US" sz="1400" dirty="0">
                <a:effectLst/>
                <a:latin typeface="Helvetica" pitchFamily="2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2BBA6-ABE1-B240-AA57-0C66853DE7F5}"/>
              </a:ext>
            </a:extLst>
          </p:cNvPr>
          <p:cNvSpPr txBox="1"/>
          <p:nvPr/>
        </p:nvSpPr>
        <p:spPr>
          <a:xfrm>
            <a:off x="1990262" y="3674972"/>
            <a:ext cx="147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Bancoxyz.java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A64D77-9811-5C4E-96A7-5177B38D52F6}"/>
              </a:ext>
            </a:extLst>
          </p:cNvPr>
          <p:cNvSpPr txBox="1"/>
          <p:nvPr/>
        </p:nvSpPr>
        <p:spPr>
          <a:xfrm>
            <a:off x="8368584" y="3526210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cliente.java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251F97-8474-5545-956C-D3A0A8199DB5}"/>
              </a:ext>
            </a:extLst>
          </p:cNvPr>
          <p:cNvSpPr txBox="1"/>
          <p:nvPr/>
        </p:nvSpPr>
        <p:spPr>
          <a:xfrm>
            <a:off x="8643627" y="6144283"/>
            <a:ext cx="193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contacorrente.java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2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8" grpId="0" animBg="1"/>
      <p:bldP spid="13" grpId="0"/>
      <p:bldP spid="14" grpId="0" animBg="1"/>
      <p:bldP spid="17" grpId="0" animBg="1"/>
      <p:bldP spid="18" grpId="0"/>
      <p:bldP spid="19" grpId="0"/>
      <p:bldP spid="20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CA29B64-7479-BF4D-A69C-CA98528A09C2}"/>
              </a:ext>
            </a:extLst>
          </p:cNvPr>
          <p:cNvSpPr/>
          <p:nvPr/>
        </p:nvSpPr>
        <p:spPr>
          <a:xfrm>
            <a:off x="303160" y="294505"/>
            <a:ext cx="11551383" cy="63893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B1A99-CDAF-7447-8707-DBBE923CDD03}"/>
              </a:ext>
            </a:extLst>
          </p:cNvPr>
          <p:cNvSpPr txBox="1"/>
          <p:nvPr/>
        </p:nvSpPr>
        <p:spPr>
          <a:xfrm>
            <a:off x="1520422" y="109839"/>
            <a:ext cx="3637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Projeto / </a:t>
            </a:r>
            <a:r>
              <a:rPr lang="pt-BR" dirty="0" err="1"/>
              <a:t>Package</a:t>
            </a:r>
            <a:r>
              <a:rPr lang="pt-BR" dirty="0"/>
              <a:t> : Banco XYZ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EADE2-74FF-FD49-9E93-3AAAEF45FF8A}"/>
              </a:ext>
            </a:extLst>
          </p:cNvPr>
          <p:cNvSpPr txBox="1"/>
          <p:nvPr/>
        </p:nvSpPr>
        <p:spPr>
          <a:xfrm>
            <a:off x="1106462" y="1550174"/>
            <a:ext cx="4530250" cy="48320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br>
              <a:rPr lang="en-US" sz="1400" dirty="0">
                <a:effectLst/>
                <a:latin typeface="Helvetica" pitchFamily="2" charset="0"/>
              </a:rPr>
            </a:br>
            <a:endParaRPr lang="en-US" sz="1400" dirty="0">
              <a:effectLst/>
              <a:latin typeface="Helvetica" pitchFamily="2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public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class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dirty="0" err="1">
                <a:effectLst/>
                <a:latin typeface="Helvetica" pitchFamily="2" charset="0"/>
              </a:rPr>
              <a:t>BancoXYZ</a:t>
            </a:r>
            <a:r>
              <a:rPr lang="en-US" sz="1400" dirty="0">
                <a:effectLst/>
                <a:latin typeface="Helvetica" pitchFamily="2" charset="0"/>
              </a:rPr>
              <a:t> {</a:t>
            </a: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r>
              <a:rPr lang="en-US" sz="1400" dirty="0">
                <a:effectLst/>
                <a:latin typeface="Helvetica" pitchFamily="2" charset="0"/>
              </a:rPr>
              <a:t>}</a:t>
            </a:r>
          </a:p>
        </p:txBody>
      </p:sp>
      <p:pic>
        <p:nvPicPr>
          <p:cNvPr id="9" name="Graphic 8" descr="Bank outline">
            <a:extLst>
              <a:ext uri="{FF2B5EF4-FFF2-40B4-BE49-F238E27FC236}">
                <a16:creationId xmlns:a16="http://schemas.microsoft.com/office/drawing/2014/main" id="{D01295F7-7F75-3B47-8BCD-3A564380C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92503" y="663837"/>
            <a:ext cx="827919" cy="827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5FC436-AE0F-504F-80AF-457F3374EEA6}"/>
              </a:ext>
            </a:extLst>
          </p:cNvPr>
          <p:cNvSpPr txBox="1"/>
          <p:nvPr/>
        </p:nvSpPr>
        <p:spPr>
          <a:xfrm>
            <a:off x="1106462" y="1522533"/>
            <a:ext cx="2639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package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dirty="0" err="1">
                <a:effectLst/>
                <a:latin typeface="Helvetica" pitchFamily="2" charset="0"/>
              </a:rPr>
              <a:t>Banco_XYZ</a:t>
            </a:r>
            <a:r>
              <a:rPr lang="en-US" sz="1400" dirty="0">
                <a:effectLst/>
                <a:latin typeface="Helvetica" pitchFamily="2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2B35B-3C44-2C44-A206-E777D3F7751C}"/>
              </a:ext>
            </a:extLst>
          </p:cNvPr>
          <p:cNvSpPr txBox="1"/>
          <p:nvPr/>
        </p:nvSpPr>
        <p:spPr>
          <a:xfrm>
            <a:off x="6154829" y="1491756"/>
            <a:ext cx="5181597" cy="48320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spAutoFit/>
          </a:bodyPr>
          <a:lstStyle>
            <a:defPPr>
              <a:defRPr lang="en-BR"/>
            </a:defPPr>
            <a:lvl1pPr>
              <a:defRPr sz="1400">
                <a:effectLst/>
                <a:latin typeface="Helvetica" pitchFamily="2" charset="0"/>
              </a:defRPr>
            </a:lvl1pPr>
          </a:lstStyle>
          <a:p>
            <a:endParaRPr lang="en-US" b="1" dirty="0">
              <a:solidFill>
                <a:srgbClr val="7F0055"/>
              </a:solidFill>
            </a:endParaRPr>
          </a:p>
          <a:p>
            <a:endParaRPr lang="en-US" b="1" dirty="0">
              <a:solidFill>
                <a:srgbClr val="7F0055"/>
              </a:solidFill>
            </a:endParaRPr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7F0055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EB650B7E-9E6C-A448-B3D7-BF5B129CA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0144" y="571503"/>
            <a:ext cx="827920" cy="8279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ED5188-B31F-7949-86C8-E7AB31269D02}"/>
              </a:ext>
            </a:extLst>
          </p:cNvPr>
          <p:cNvSpPr txBox="1"/>
          <p:nvPr/>
        </p:nvSpPr>
        <p:spPr>
          <a:xfrm>
            <a:off x="7568852" y="1598479"/>
            <a:ext cx="2639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package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dirty="0" err="1">
                <a:effectLst/>
                <a:latin typeface="Helvetica" pitchFamily="2" charset="0"/>
              </a:rPr>
              <a:t>Banco_XYZ</a:t>
            </a:r>
            <a:r>
              <a:rPr lang="en-US" sz="1400" dirty="0">
                <a:effectLst/>
                <a:latin typeface="Helvetica" pitchFamily="2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9A03F-321C-DE49-8661-EBF9B3B9CB67}"/>
              </a:ext>
            </a:extLst>
          </p:cNvPr>
          <p:cNvSpPr txBox="1"/>
          <p:nvPr/>
        </p:nvSpPr>
        <p:spPr>
          <a:xfrm>
            <a:off x="1499321" y="2350035"/>
            <a:ext cx="330687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public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static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void</a:t>
            </a:r>
            <a:r>
              <a:rPr lang="en-US" sz="1400" dirty="0">
                <a:effectLst/>
                <a:latin typeface="Helvetica" pitchFamily="2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Helvetica" pitchFamily="2" charset="0"/>
              </a:rPr>
              <a:t>args</a:t>
            </a:r>
            <a:r>
              <a:rPr lang="en-US" sz="1400" dirty="0">
                <a:effectLst/>
                <a:latin typeface="Helvetica" pitchFamily="2" charset="0"/>
              </a:rPr>
              <a:t>) {</a:t>
            </a: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}</a:t>
            </a:r>
            <a:endParaRPr lang="en-US" sz="1400" dirty="0">
              <a:effectLst/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8BD6C9-0A6E-5B4E-89B3-3AB656FB965A}"/>
              </a:ext>
            </a:extLst>
          </p:cNvPr>
          <p:cNvSpPr txBox="1"/>
          <p:nvPr/>
        </p:nvSpPr>
        <p:spPr>
          <a:xfrm>
            <a:off x="6568636" y="2257122"/>
            <a:ext cx="49427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//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definição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</a:t>
            </a:r>
            <a:r>
              <a:rPr lang="en-US" sz="1400" u="sng" dirty="0">
                <a:solidFill>
                  <a:srgbClr val="3F7F5F"/>
                </a:solidFill>
                <a:effectLst/>
                <a:latin typeface="Helvetica" pitchFamily="2" charset="0"/>
              </a:rPr>
              <a:t>das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caracteristicas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do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cliente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 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Integer 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agencia</a:t>
            </a:r>
            <a:r>
              <a:rPr lang="en-US" sz="1400" dirty="0">
                <a:effectLst/>
                <a:latin typeface="Helvetica" pitchFamily="2" charset="0"/>
              </a:rPr>
              <a:t>, 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conta</a:t>
            </a:r>
            <a:r>
              <a:rPr lang="en-US" sz="1400" dirty="0">
                <a:effectLst/>
                <a:latin typeface="Helvetica" pitchFamily="2" charset="0"/>
              </a:rPr>
              <a:t> 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nome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cpf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nascimento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endereco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telefone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senha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 ;</a:t>
            </a:r>
            <a:endParaRPr lang="en-US" sz="1400" dirty="0">
              <a:solidFill>
                <a:srgbClr val="0000C0"/>
              </a:solidFill>
              <a:effectLst/>
              <a:latin typeface="Helvetica" pitchFamily="2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static</a:t>
            </a:r>
            <a:r>
              <a:rPr lang="en-US" sz="1400" dirty="0">
                <a:effectLst/>
                <a:latin typeface="Helvetica" pitchFamily="2" charset="0"/>
              </a:rPr>
              <a:t> Float </a:t>
            </a:r>
            <a:r>
              <a:rPr lang="en-US" sz="1400" i="1" dirty="0" err="1">
                <a:solidFill>
                  <a:srgbClr val="0000C0"/>
                </a:solidFill>
                <a:effectLst/>
                <a:latin typeface="Helvetica" pitchFamily="2" charset="0"/>
              </a:rPr>
              <a:t>saldo</a:t>
            </a:r>
            <a:r>
              <a:rPr lang="en-US" sz="1400" dirty="0">
                <a:effectLst/>
                <a:latin typeface="Helvetica" pitchFamily="2" charset="0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76729-EBAD-FC4A-83D6-6FBE73F0EB94}"/>
              </a:ext>
            </a:extLst>
          </p:cNvPr>
          <p:cNvSpPr txBox="1"/>
          <p:nvPr/>
        </p:nvSpPr>
        <p:spPr>
          <a:xfrm>
            <a:off x="1731723" y="2688009"/>
            <a:ext cx="2877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//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instanciando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/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Criar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</a:t>
            </a:r>
            <a:r>
              <a:rPr lang="en-US" sz="1400" u="sng" dirty="0">
                <a:solidFill>
                  <a:srgbClr val="3F7F5F"/>
                </a:solidFill>
                <a:effectLst/>
                <a:latin typeface="Helvetica" pitchFamily="2" charset="0"/>
              </a:rPr>
              <a:t>um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cliente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 </a:t>
            </a:r>
          </a:p>
          <a:p>
            <a:r>
              <a:rPr lang="en-US" sz="1400" dirty="0" err="1">
                <a:effectLst/>
                <a:latin typeface="Helvetica" pitchFamily="2" charset="0"/>
              </a:rPr>
              <a:t>Cliente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Helvetica" pitchFamily="2" charset="0"/>
              </a:rPr>
              <a:t>c1</a:t>
            </a:r>
            <a:r>
              <a:rPr lang="en-US" sz="1400" dirty="0">
                <a:effectLst/>
                <a:latin typeface="Helvetica" pitchFamily="2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new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dirty="0" err="1">
                <a:effectLst/>
                <a:latin typeface="Helvetica" pitchFamily="2" charset="0"/>
              </a:rPr>
              <a:t>Cliente</a:t>
            </a:r>
            <a:r>
              <a:rPr lang="en-US" sz="1400" dirty="0">
                <a:effectLst/>
                <a:latin typeface="Helvetica" pitchFamily="2" charset="0"/>
              </a:rPr>
              <a:t>();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B7D90-95DF-D742-BC14-60E31A621E39}"/>
              </a:ext>
            </a:extLst>
          </p:cNvPr>
          <p:cNvSpPr txBox="1"/>
          <p:nvPr/>
        </p:nvSpPr>
        <p:spPr>
          <a:xfrm>
            <a:off x="1731723" y="3334630"/>
            <a:ext cx="2733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//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Registar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</a:t>
            </a:r>
            <a:r>
              <a:rPr lang="en-US" sz="1400" u="sng" dirty="0">
                <a:solidFill>
                  <a:srgbClr val="3F7F5F"/>
                </a:solidFill>
                <a:effectLst/>
                <a:latin typeface="Helvetica" pitchFamily="2" charset="0"/>
              </a:rPr>
              <a:t>dados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do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cliente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C1 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Helvetica" pitchFamily="2" charset="0"/>
              </a:rPr>
              <a:t>c1</a:t>
            </a:r>
            <a:r>
              <a:rPr lang="en-US" sz="1400" dirty="0">
                <a:effectLst/>
                <a:latin typeface="Helvetica" pitchFamily="2" charset="0"/>
              </a:rPr>
              <a:t>.setAgencia(100);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419F32-574A-FB42-A354-4709A6E70BE8}"/>
              </a:ext>
            </a:extLst>
          </p:cNvPr>
          <p:cNvSpPr txBox="1"/>
          <p:nvPr/>
        </p:nvSpPr>
        <p:spPr>
          <a:xfrm>
            <a:off x="6568636" y="3211809"/>
            <a:ext cx="60939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//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métodos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</a:t>
            </a:r>
            <a:r>
              <a:rPr lang="en-US" sz="1400" u="sng" dirty="0">
                <a:solidFill>
                  <a:srgbClr val="3F7F5F"/>
                </a:solidFill>
                <a:effectLst/>
                <a:latin typeface="Helvetica" pitchFamily="2" charset="0"/>
              </a:rPr>
              <a:t>para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capturar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informações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 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public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void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dirty="0" err="1">
                <a:effectLst/>
                <a:latin typeface="Helvetica" pitchFamily="2" charset="0"/>
              </a:rPr>
              <a:t>setAgencia</a:t>
            </a:r>
            <a:r>
              <a:rPr lang="en-US" sz="1400" dirty="0">
                <a:effectLst/>
                <a:latin typeface="Helvetica" pitchFamily="2" charset="0"/>
              </a:rPr>
              <a:t>(Integer </a:t>
            </a:r>
            <a:r>
              <a:rPr lang="en-US" sz="1400" dirty="0" err="1">
                <a:solidFill>
                  <a:srgbClr val="6A3E3E"/>
                </a:solidFill>
                <a:effectLst/>
                <a:latin typeface="Helvetica" pitchFamily="2" charset="0"/>
              </a:rPr>
              <a:t>agencia</a:t>
            </a:r>
            <a:r>
              <a:rPr lang="en-US" sz="1400" dirty="0">
                <a:effectLst/>
                <a:latin typeface="Helvetica" pitchFamily="2" charset="0"/>
              </a:rPr>
              <a:t>) {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       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Helvetica" pitchFamily="2" charset="0"/>
              </a:rPr>
              <a:t>this</a:t>
            </a:r>
            <a:r>
              <a:rPr lang="en-US" sz="1400" dirty="0" err="1">
                <a:effectLst/>
                <a:latin typeface="Helvetica" pitchFamily="2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agencia</a:t>
            </a:r>
            <a:r>
              <a:rPr lang="en-US" sz="1400" dirty="0">
                <a:effectLst/>
                <a:latin typeface="Helvetica" pitchFamily="2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Helvetica" pitchFamily="2" charset="0"/>
              </a:rPr>
              <a:t>agencia</a:t>
            </a:r>
            <a:r>
              <a:rPr lang="en-US" sz="1400" dirty="0">
                <a:effectLst/>
                <a:latin typeface="Helvetica" pitchFamily="2" charset="0"/>
              </a:rPr>
              <a:t>;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    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77343-8772-964C-A158-D5124DD53FFE}"/>
              </a:ext>
            </a:extLst>
          </p:cNvPr>
          <p:cNvSpPr txBox="1"/>
          <p:nvPr/>
        </p:nvSpPr>
        <p:spPr>
          <a:xfrm>
            <a:off x="1731723" y="3743314"/>
            <a:ext cx="33763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A3E3E"/>
                </a:solidFill>
                <a:effectLst/>
                <a:latin typeface="Helvetica" pitchFamily="2" charset="0"/>
              </a:rPr>
              <a:t>c1</a:t>
            </a:r>
            <a:r>
              <a:rPr lang="en-US" sz="1400" dirty="0">
                <a:effectLst/>
                <a:latin typeface="Helvetica" pitchFamily="2" charset="0"/>
              </a:rPr>
              <a:t>.setConta(34567);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Helvetica" pitchFamily="2" charset="0"/>
              </a:rPr>
              <a:t>c1</a:t>
            </a:r>
            <a:r>
              <a:rPr lang="en-US" sz="1400" dirty="0">
                <a:effectLst/>
                <a:latin typeface="Helvetica" pitchFamily="2" charset="0"/>
              </a:rPr>
              <a:t>.setcpf(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"123.456.788-90"</a:t>
            </a:r>
            <a:r>
              <a:rPr lang="en-US" sz="1400" dirty="0">
                <a:effectLst/>
                <a:latin typeface="Helvetica" pitchFamily="2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Helvetica" pitchFamily="2" charset="0"/>
              </a:rPr>
              <a:t>c1</a:t>
            </a:r>
            <a:r>
              <a:rPr lang="en-US" sz="1400" dirty="0">
                <a:effectLst/>
                <a:latin typeface="Helvetica" pitchFamily="2" charset="0"/>
              </a:rPr>
              <a:t>.setName(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"José da Silva"</a:t>
            </a:r>
            <a:r>
              <a:rPr lang="en-US" sz="1400" dirty="0">
                <a:effectLst/>
                <a:latin typeface="Helvetica" pitchFamily="2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Helvetica" pitchFamily="2" charset="0"/>
              </a:rPr>
              <a:t>c1</a:t>
            </a:r>
            <a:r>
              <a:rPr lang="en-US" sz="1400" dirty="0">
                <a:effectLst/>
                <a:latin typeface="Helvetica" pitchFamily="2" charset="0"/>
              </a:rPr>
              <a:t>.setNasc(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"15/06/1995"</a:t>
            </a:r>
            <a:r>
              <a:rPr lang="en-US" sz="1400" dirty="0">
                <a:effectLst/>
                <a:latin typeface="Helvetica" pitchFamily="2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Helvetica" pitchFamily="2" charset="0"/>
              </a:rPr>
              <a:t>c1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.setEnd(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"Av. dos </a:t>
            </a:r>
            <a:r>
              <a:rPr lang="en-US" sz="1400" dirty="0" err="1">
                <a:solidFill>
                  <a:srgbClr val="2A00FF"/>
                </a:solidFill>
                <a:effectLst/>
                <a:latin typeface="Helvetica" pitchFamily="2" charset="0"/>
              </a:rPr>
              <a:t>Autonomistas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 234"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);</a:t>
            </a:r>
            <a:endParaRPr lang="en-US" sz="1400" dirty="0">
              <a:solidFill>
                <a:srgbClr val="2A00FF"/>
              </a:solidFill>
              <a:effectLst/>
              <a:latin typeface="Helvetica" pitchFamily="2" charset="0"/>
            </a:endParaRP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Helvetica" pitchFamily="2" charset="0"/>
              </a:rPr>
              <a:t>c1</a:t>
            </a:r>
            <a:r>
              <a:rPr lang="en-US" sz="1400" dirty="0">
                <a:effectLst/>
                <a:latin typeface="Helvetica" pitchFamily="2" charset="0"/>
              </a:rPr>
              <a:t>.setTel(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"(11)9123-456"</a:t>
            </a:r>
            <a:r>
              <a:rPr lang="en-US" sz="1400" dirty="0">
                <a:effectLst/>
                <a:latin typeface="Helvetica" pitchFamily="2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Helvetica" pitchFamily="2" charset="0"/>
              </a:rPr>
              <a:t>c1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.setSaldo(100.00F); 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Helvetica" pitchFamily="2" charset="0"/>
              </a:rPr>
              <a:t>c1</a:t>
            </a:r>
            <a:r>
              <a:rPr lang="en-US" sz="1400" dirty="0">
                <a:effectLst/>
                <a:latin typeface="Helvetica" pitchFamily="2" charset="0"/>
              </a:rPr>
              <a:t>.setPass(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"abc#1234"</a:t>
            </a:r>
            <a:r>
              <a:rPr lang="en-US" sz="1400" dirty="0">
                <a:effectLst/>
                <a:latin typeface="Helvetica" pitchFamily="2" charset="0"/>
              </a:rPr>
              <a:t>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AC44FE-8501-1D41-B80F-8B978F2D3813}"/>
              </a:ext>
            </a:extLst>
          </p:cNvPr>
          <p:cNvSpPr txBox="1"/>
          <p:nvPr/>
        </p:nvSpPr>
        <p:spPr>
          <a:xfrm>
            <a:off x="6693816" y="3907802"/>
            <a:ext cx="35409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	</a:t>
            </a:r>
          </a:p>
          <a:p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setConta</a:t>
            </a:r>
            <a:r>
              <a:rPr lang="pt-BR" sz="1400" dirty="0"/>
              <a:t>(</a:t>
            </a:r>
            <a:r>
              <a:rPr lang="pt-BR" sz="1400" dirty="0" err="1"/>
              <a:t>Integer</a:t>
            </a:r>
            <a:r>
              <a:rPr lang="pt-BR" sz="1400" dirty="0"/>
              <a:t> conta)</a:t>
            </a:r>
          </a:p>
          <a:p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setcpf</a:t>
            </a:r>
            <a:r>
              <a:rPr lang="pt-BR" sz="1400" dirty="0"/>
              <a:t>(</a:t>
            </a:r>
            <a:r>
              <a:rPr lang="pt-BR" sz="1400" dirty="0" err="1"/>
              <a:t>String</a:t>
            </a:r>
            <a:r>
              <a:rPr lang="pt-BR" sz="1400" dirty="0"/>
              <a:t> </a:t>
            </a:r>
            <a:r>
              <a:rPr lang="pt-BR" sz="1400" dirty="0" err="1"/>
              <a:t>cpf</a:t>
            </a:r>
            <a:r>
              <a:rPr lang="pt-BR" sz="1400" dirty="0"/>
              <a:t>) </a:t>
            </a:r>
          </a:p>
          <a:p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setName</a:t>
            </a:r>
            <a:r>
              <a:rPr lang="pt-BR" sz="1400" dirty="0"/>
              <a:t>(</a:t>
            </a:r>
            <a:r>
              <a:rPr lang="pt-BR" sz="1400" dirty="0" err="1"/>
              <a:t>String</a:t>
            </a:r>
            <a:r>
              <a:rPr lang="pt-BR" sz="1400" dirty="0"/>
              <a:t> nome) </a:t>
            </a:r>
          </a:p>
          <a:p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setNasc</a:t>
            </a:r>
            <a:r>
              <a:rPr lang="pt-BR" sz="1400" dirty="0"/>
              <a:t>(</a:t>
            </a:r>
            <a:r>
              <a:rPr lang="pt-BR" sz="1400" dirty="0" err="1"/>
              <a:t>String</a:t>
            </a:r>
            <a:r>
              <a:rPr lang="pt-BR" sz="1400" dirty="0"/>
              <a:t> nascimento) </a:t>
            </a:r>
          </a:p>
          <a:p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setEnd</a:t>
            </a:r>
            <a:r>
              <a:rPr lang="pt-BR" sz="1400" dirty="0"/>
              <a:t>(</a:t>
            </a:r>
            <a:r>
              <a:rPr lang="pt-BR" sz="1400" dirty="0" err="1"/>
              <a:t>String</a:t>
            </a:r>
            <a:r>
              <a:rPr lang="pt-BR" sz="1400" dirty="0"/>
              <a:t> </a:t>
            </a:r>
            <a:r>
              <a:rPr lang="pt-BR" sz="1400" dirty="0" err="1"/>
              <a:t>endereco</a:t>
            </a:r>
            <a:r>
              <a:rPr lang="pt-BR" sz="1400" dirty="0"/>
              <a:t>) </a:t>
            </a:r>
          </a:p>
          <a:p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setTel</a:t>
            </a:r>
            <a:r>
              <a:rPr lang="pt-BR" sz="1400" dirty="0"/>
              <a:t>(</a:t>
            </a:r>
            <a:r>
              <a:rPr lang="pt-BR" sz="1400" dirty="0" err="1"/>
              <a:t>String</a:t>
            </a:r>
            <a:r>
              <a:rPr lang="pt-BR" sz="1400" dirty="0"/>
              <a:t> telefone) </a:t>
            </a:r>
          </a:p>
          <a:p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setSaldo</a:t>
            </a:r>
            <a:r>
              <a:rPr lang="pt-BR" sz="1400" dirty="0"/>
              <a:t>(</a:t>
            </a:r>
            <a:r>
              <a:rPr lang="pt-BR" sz="1400" dirty="0" err="1"/>
              <a:t>Float</a:t>
            </a:r>
            <a:r>
              <a:rPr lang="pt-BR" sz="1400" dirty="0"/>
              <a:t> saldo)</a:t>
            </a:r>
          </a:p>
          <a:p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setPass</a:t>
            </a:r>
            <a:r>
              <a:rPr lang="pt-BR" sz="1400" dirty="0"/>
              <a:t>(</a:t>
            </a:r>
            <a:r>
              <a:rPr lang="pt-BR" sz="1400" dirty="0" err="1"/>
              <a:t>String</a:t>
            </a:r>
            <a:r>
              <a:rPr lang="pt-BR" sz="1400" dirty="0"/>
              <a:t> senha)</a:t>
            </a:r>
          </a:p>
        </p:txBody>
      </p:sp>
    </p:spTree>
    <p:extLst>
      <p:ext uri="{BB962C8B-B14F-4D97-AF65-F5344CB8AC3E}">
        <p14:creationId xmlns:p14="http://schemas.microsoft.com/office/powerpoint/2010/main" val="88170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CA29B64-7479-BF4D-A69C-CA98528A09C2}"/>
              </a:ext>
            </a:extLst>
          </p:cNvPr>
          <p:cNvSpPr/>
          <p:nvPr/>
        </p:nvSpPr>
        <p:spPr>
          <a:xfrm>
            <a:off x="303160" y="294505"/>
            <a:ext cx="11551383" cy="63893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B1A99-CDAF-7447-8707-DBBE923CDD03}"/>
              </a:ext>
            </a:extLst>
          </p:cNvPr>
          <p:cNvSpPr txBox="1"/>
          <p:nvPr/>
        </p:nvSpPr>
        <p:spPr>
          <a:xfrm>
            <a:off x="1520422" y="109839"/>
            <a:ext cx="3637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Projeto / </a:t>
            </a:r>
            <a:r>
              <a:rPr lang="pt-BR" dirty="0" err="1"/>
              <a:t>Package</a:t>
            </a:r>
            <a:r>
              <a:rPr lang="pt-BR" dirty="0"/>
              <a:t> : Banco XYZ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EADE2-74FF-FD49-9E93-3AAAEF45FF8A}"/>
              </a:ext>
            </a:extLst>
          </p:cNvPr>
          <p:cNvSpPr txBox="1"/>
          <p:nvPr/>
        </p:nvSpPr>
        <p:spPr>
          <a:xfrm>
            <a:off x="1106462" y="1550174"/>
            <a:ext cx="4530250" cy="504753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br>
              <a:rPr lang="en-US" sz="1400" dirty="0">
                <a:effectLst/>
                <a:latin typeface="Helvetica" pitchFamily="2" charset="0"/>
              </a:rPr>
            </a:br>
            <a:endParaRPr lang="en-US" sz="1400" dirty="0">
              <a:effectLst/>
              <a:latin typeface="Helvetica" pitchFamily="2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public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class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dirty="0" err="1">
                <a:effectLst/>
                <a:latin typeface="Helvetica" pitchFamily="2" charset="0"/>
              </a:rPr>
              <a:t>BancoXYZ</a:t>
            </a:r>
            <a:r>
              <a:rPr lang="en-US" sz="1400" dirty="0">
                <a:effectLst/>
                <a:latin typeface="Helvetica" pitchFamily="2" charset="0"/>
              </a:rPr>
              <a:t> {</a:t>
            </a: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r>
              <a:rPr lang="en-US" sz="1400" dirty="0">
                <a:effectLst/>
                <a:latin typeface="Helvetica" pitchFamily="2" charset="0"/>
              </a:rPr>
              <a:t>}</a:t>
            </a:r>
          </a:p>
        </p:txBody>
      </p:sp>
      <p:pic>
        <p:nvPicPr>
          <p:cNvPr id="9" name="Graphic 8" descr="Bank outline">
            <a:extLst>
              <a:ext uri="{FF2B5EF4-FFF2-40B4-BE49-F238E27FC236}">
                <a16:creationId xmlns:a16="http://schemas.microsoft.com/office/drawing/2014/main" id="{D01295F7-7F75-3B47-8BCD-3A564380C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92503" y="663837"/>
            <a:ext cx="827919" cy="827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5FC436-AE0F-504F-80AF-457F3374EEA6}"/>
              </a:ext>
            </a:extLst>
          </p:cNvPr>
          <p:cNvSpPr txBox="1"/>
          <p:nvPr/>
        </p:nvSpPr>
        <p:spPr>
          <a:xfrm>
            <a:off x="1106462" y="1522533"/>
            <a:ext cx="2639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package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dirty="0" err="1">
                <a:effectLst/>
                <a:latin typeface="Helvetica" pitchFamily="2" charset="0"/>
              </a:rPr>
              <a:t>Banco_XYZ</a:t>
            </a:r>
            <a:r>
              <a:rPr lang="en-US" sz="1400" dirty="0">
                <a:effectLst/>
                <a:latin typeface="Helvetica" pitchFamily="2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2B35B-3C44-2C44-A206-E777D3F7751C}"/>
              </a:ext>
            </a:extLst>
          </p:cNvPr>
          <p:cNvSpPr txBox="1"/>
          <p:nvPr/>
        </p:nvSpPr>
        <p:spPr>
          <a:xfrm>
            <a:off x="6265480" y="674714"/>
            <a:ext cx="5181597" cy="59093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spAutoFit/>
          </a:bodyPr>
          <a:lstStyle>
            <a:defPPr>
              <a:defRPr lang="en-BR"/>
            </a:defPPr>
            <a:lvl1pPr>
              <a:defRPr sz="1400">
                <a:effectLst/>
                <a:latin typeface="Helvetica" pitchFamily="2" charset="0"/>
              </a:defRPr>
            </a:lvl1pPr>
          </a:lstStyle>
          <a:p>
            <a:endParaRPr lang="en-US" b="1" dirty="0">
              <a:solidFill>
                <a:srgbClr val="7F0055"/>
              </a:solidFill>
            </a:endParaRPr>
          </a:p>
          <a:p>
            <a:endParaRPr lang="en-US" b="1" dirty="0">
              <a:solidFill>
                <a:srgbClr val="7F0055"/>
              </a:solidFill>
            </a:endParaRPr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7F0055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EB650B7E-9E6C-A448-B3D7-BF5B129CA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3813" y="538837"/>
            <a:ext cx="827920" cy="8279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ED5188-B31F-7949-86C8-E7AB31269D02}"/>
              </a:ext>
            </a:extLst>
          </p:cNvPr>
          <p:cNvSpPr txBox="1"/>
          <p:nvPr/>
        </p:nvSpPr>
        <p:spPr>
          <a:xfrm>
            <a:off x="7279042" y="901906"/>
            <a:ext cx="2639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package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dirty="0" err="1">
                <a:effectLst/>
                <a:latin typeface="Helvetica" pitchFamily="2" charset="0"/>
              </a:rPr>
              <a:t>Banco_XYZ</a:t>
            </a:r>
            <a:r>
              <a:rPr lang="en-US" sz="1400" dirty="0">
                <a:effectLst/>
                <a:latin typeface="Helvetica" pitchFamily="2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9A03F-321C-DE49-8661-EBF9B3B9CB67}"/>
              </a:ext>
            </a:extLst>
          </p:cNvPr>
          <p:cNvSpPr txBox="1"/>
          <p:nvPr/>
        </p:nvSpPr>
        <p:spPr>
          <a:xfrm>
            <a:off x="1499321" y="2350035"/>
            <a:ext cx="33068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public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static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void</a:t>
            </a:r>
            <a:r>
              <a:rPr lang="en-US" sz="1400" dirty="0">
                <a:effectLst/>
                <a:latin typeface="Helvetica" pitchFamily="2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Helvetica" pitchFamily="2" charset="0"/>
              </a:rPr>
              <a:t>args</a:t>
            </a:r>
            <a:r>
              <a:rPr lang="en-US" sz="1400" dirty="0">
                <a:effectLst/>
                <a:latin typeface="Helvetica" pitchFamily="2" charset="0"/>
              </a:rPr>
              <a:t>) {</a:t>
            </a: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effectLst/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}</a:t>
            </a:r>
            <a:endParaRPr lang="en-US" sz="1400" dirty="0">
              <a:effectLst/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8BD6C9-0A6E-5B4E-89B3-3AB656FB965A}"/>
              </a:ext>
            </a:extLst>
          </p:cNvPr>
          <p:cNvSpPr txBox="1"/>
          <p:nvPr/>
        </p:nvSpPr>
        <p:spPr>
          <a:xfrm>
            <a:off x="6504294" y="1560549"/>
            <a:ext cx="49427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//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definição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</a:t>
            </a:r>
            <a:r>
              <a:rPr lang="en-US" sz="1400" u="sng" dirty="0">
                <a:solidFill>
                  <a:srgbClr val="3F7F5F"/>
                </a:solidFill>
                <a:effectLst/>
                <a:latin typeface="Helvetica" pitchFamily="2" charset="0"/>
              </a:rPr>
              <a:t>das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caracteristicas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do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cliente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 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Integer 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agencia</a:t>
            </a:r>
            <a:r>
              <a:rPr lang="en-US" sz="1400" dirty="0">
                <a:effectLst/>
                <a:latin typeface="Helvetica" pitchFamily="2" charset="0"/>
              </a:rPr>
              <a:t>, 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conta</a:t>
            </a:r>
            <a:r>
              <a:rPr lang="en-US" sz="1400" dirty="0">
                <a:effectLst/>
                <a:latin typeface="Helvetica" pitchFamily="2" charset="0"/>
              </a:rPr>
              <a:t> 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nome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cpf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nascimento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endereco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telefone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senha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 ;</a:t>
            </a:r>
            <a:endParaRPr lang="en-US" sz="1400" dirty="0">
              <a:solidFill>
                <a:srgbClr val="0000C0"/>
              </a:solidFill>
              <a:effectLst/>
              <a:latin typeface="Helvetica" pitchFamily="2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static</a:t>
            </a:r>
            <a:r>
              <a:rPr lang="en-US" sz="1400" dirty="0">
                <a:effectLst/>
                <a:latin typeface="Helvetica" pitchFamily="2" charset="0"/>
              </a:rPr>
              <a:t> Float </a:t>
            </a:r>
            <a:r>
              <a:rPr lang="en-US" sz="1400" i="1" dirty="0" err="1">
                <a:solidFill>
                  <a:srgbClr val="0000C0"/>
                </a:solidFill>
                <a:effectLst/>
                <a:latin typeface="Helvetica" pitchFamily="2" charset="0"/>
              </a:rPr>
              <a:t>saldo</a:t>
            </a:r>
            <a:r>
              <a:rPr lang="en-US" sz="1400" dirty="0">
                <a:effectLst/>
                <a:latin typeface="Helvetica" pitchFamily="2" charset="0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76729-EBAD-FC4A-83D6-6FBE73F0EB94}"/>
              </a:ext>
            </a:extLst>
          </p:cNvPr>
          <p:cNvSpPr txBox="1"/>
          <p:nvPr/>
        </p:nvSpPr>
        <p:spPr>
          <a:xfrm>
            <a:off x="1731723" y="2688009"/>
            <a:ext cx="2877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//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instanciando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/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Criar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</a:t>
            </a:r>
            <a:r>
              <a:rPr lang="en-US" sz="1400" u="sng" dirty="0">
                <a:solidFill>
                  <a:srgbClr val="3F7F5F"/>
                </a:solidFill>
                <a:effectLst/>
                <a:latin typeface="Helvetica" pitchFamily="2" charset="0"/>
              </a:rPr>
              <a:t>um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cliente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 </a:t>
            </a:r>
          </a:p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Helvetica" pitchFamily="2" charset="0"/>
              </a:rPr>
              <a:t>Cliente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Helvetica" pitchFamily="2" charset="0"/>
              </a:rPr>
              <a:t> c1 =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effectLst/>
                <a:latin typeface="Helvetica" pitchFamily="2" charset="0"/>
              </a:rPr>
              <a:t>new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Helvetica" pitchFamily="2" charset="0"/>
              </a:rPr>
              <a:t>Cliente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Helvetica" pitchFamily="2" charset="0"/>
              </a:rPr>
              <a:t>();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B7D90-95DF-D742-BC14-60E31A621E39}"/>
              </a:ext>
            </a:extLst>
          </p:cNvPr>
          <p:cNvSpPr txBox="1"/>
          <p:nvPr/>
        </p:nvSpPr>
        <p:spPr>
          <a:xfrm>
            <a:off x="1731723" y="3334630"/>
            <a:ext cx="2733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//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Registar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</a:t>
            </a:r>
            <a:r>
              <a:rPr lang="en-US" sz="1400" u="sng" dirty="0">
                <a:solidFill>
                  <a:srgbClr val="3F7F5F"/>
                </a:solidFill>
                <a:effectLst/>
                <a:latin typeface="Helvetica" pitchFamily="2" charset="0"/>
              </a:rPr>
              <a:t>dados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do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cliente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C1 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Helvetica" pitchFamily="2" charset="0"/>
              </a:rPr>
              <a:t>c1.setAgencia(100);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419F32-574A-FB42-A354-4709A6E70BE8}"/>
              </a:ext>
            </a:extLst>
          </p:cNvPr>
          <p:cNvSpPr txBox="1"/>
          <p:nvPr/>
        </p:nvSpPr>
        <p:spPr>
          <a:xfrm>
            <a:off x="6563933" y="2552151"/>
            <a:ext cx="60939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//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métodos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</a:t>
            </a:r>
            <a:r>
              <a:rPr lang="en-US" sz="1400" u="sng" dirty="0">
                <a:solidFill>
                  <a:srgbClr val="3F7F5F"/>
                </a:solidFill>
                <a:effectLst/>
                <a:latin typeface="Helvetica" pitchFamily="2" charset="0"/>
              </a:rPr>
              <a:t>para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capturar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informações</a:t>
            </a:r>
            <a:r>
              <a:rPr lang="en-US" sz="1400" dirty="0">
                <a:solidFill>
                  <a:srgbClr val="3F7F5F"/>
                </a:solidFill>
                <a:effectLst/>
                <a:latin typeface="Helvetica" pitchFamily="2" charset="0"/>
              </a:rPr>
              <a:t> 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public void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setAgencia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(Integer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agencia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Helvetica" pitchFamily="2" charset="0"/>
              </a:rPr>
              <a:t>) 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public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void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setConta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Integer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 conta)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……….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77343-8772-964C-A158-D5124DD53FFE}"/>
              </a:ext>
            </a:extLst>
          </p:cNvPr>
          <p:cNvSpPr txBox="1"/>
          <p:nvPr/>
        </p:nvSpPr>
        <p:spPr>
          <a:xfrm>
            <a:off x="1731723" y="3743314"/>
            <a:ext cx="33763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Helvetica" pitchFamily="2" charset="0"/>
              </a:rPr>
              <a:t>c1.setConta(34567);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Helvetica" pitchFamily="2" charset="0"/>
              </a:rPr>
              <a:t>………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D85571-4B46-0644-B9B6-0C0C5CAE2B11}"/>
              </a:ext>
            </a:extLst>
          </p:cNvPr>
          <p:cNvSpPr txBox="1"/>
          <p:nvPr/>
        </p:nvSpPr>
        <p:spPr>
          <a:xfrm>
            <a:off x="1640239" y="4389935"/>
            <a:ext cx="3306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7F5F"/>
                </a:solidFill>
                <a:effectLst/>
                <a:latin typeface="Helvetica" pitchFamily="2" charset="0"/>
              </a:rPr>
              <a:t>// </a:t>
            </a:r>
            <a:r>
              <a:rPr lang="en-US" sz="16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mostrando</a:t>
            </a:r>
            <a:r>
              <a:rPr lang="en-US" sz="1600" dirty="0">
                <a:solidFill>
                  <a:srgbClr val="3F7F5F"/>
                </a:solidFill>
                <a:effectLst/>
                <a:latin typeface="Helvetica" pitchFamily="2" charset="0"/>
              </a:rPr>
              <a:t> </a:t>
            </a:r>
            <a:r>
              <a:rPr lang="en-US" sz="1600" u="sng" dirty="0">
                <a:solidFill>
                  <a:srgbClr val="3F7F5F"/>
                </a:solidFill>
                <a:effectLst/>
                <a:latin typeface="Helvetica" pitchFamily="2" charset="0"/>
              </a:rPr>
              <a:t>dados</a:t>
            </a:r>
            <a:r>
              <a:rPr lang="en-US" sz="1600" dirty="0">
                <a:solidFill>
                  <a:srgbClr val="3F7F5F"/>
                </a:solidFill>
                <a:effectLst/>
                <a:latin typeface="Helvetica" pitchFamily="2" charset="0"/>
              </a:rPr>
              <a:t> do </a:t>
            </a:r>
            <a:r>
              <a:rPr lang="en-US" sz="1600" u="sng" dirty="0" err="1">
                <a:solidFill>
                  <a:srgbClr val="3F7F5F"/>
                </a:solidFill>
                <a:effectLst/>
                <a:latin typeface="Helvetica" pitchFamily="2" charset="0"/>
              </a:rPr>
              <a:t>cliente</a:t>
            </a:r>
            <a:r>
              <a:rPr lang="en-US" sz="1600" dirty="0">
                <a:solidFill>
                  <a:srgbClr val="3F7F5F"/>
                </a:solidFill>
                <a:effectLst/>
                <a:latin typeface="Helvetica" pitchFamily="2" charset="0"/>
              </a:rPr>
              <a:t> </a:t>
            </a:r>
          </a:p>
          <a:p>
            <a:r>
              <a:rPr lang="en-US" sz="1600" dirty="0">
                <a:solidFill>
                  <a:srgbClr val="6A3E3E"/>
                </a:solidFill>
                <a:effectLst/>
                <a:latin typeface="Helvetica" pitchFamily="2" charset="0"/>
              </a:rPr>
              <a:t>c1</a:t>
            </a:r>
            <a:r>
              <a:rPr lang="en-US" sz="1600" dirty="0">
                <a:effectLst/>
                <a:latin typeface="Helvetica" pitchFamily="2" charset="0"/>
              </a:rPr>
              <a:t>.mostrar();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61A008-E540-E74A-8648-092501DBB3E8}"/>
              </a:ext>
            </a:extLst>
          </p:cNvPr>
          <p:cNvSpPr txBox="1"/>
          <p:nvPr/>
        </p:nvSpPr>
        <p:spPr>
          <a:xfrm>
            <a:off x="6563934" y="3596240"/>
            <a:ext cx="488314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public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Helvetica" pitchFamily="2" charset="0"/>
              </a:rPr>
              <a:t>void</a:t>
            </a:r>
            <a:r>
              <a:rPr lang="en-US" sz="1400" dirty="0">
                <a:effectLst/>
                <a:latin typeface="Helvetica" pitchFamily="2" charset="0"/>
              </a:rPr>
              <a:t> </a:t>
            </a:r>
            <a:r>
              <a:rPr lang="en-US" sz="1400" dirty="0" err="1">
                <a:effectLst/>
                <a:latin typeface="Helvetica" pitchFamily="2" charset="0"/>
              </a:rPr>
              <a:t>mostrar</a:t>
            </a:r>
            <a:r>
              <a:rPr lang="en-US" sz="1400" dirty="0">
                <a:effectLst/>
                <a:latin typeface="Helvetica" pitchFamily="2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elvetica" pitchFamily="2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Helvetica" pitchFamily="2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Helvetica" pitchFamily="2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effectLst/>
                <a:latin typeface="Helvetica" pitchFamily="2" charset="0"/>
              </a:rPr>
              <a:t>Bem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effectLst/>
                <a:latin typeface="Helvetica" pitchFamily="2" charset="0"/>
              </a:rPr>
              <a:t>vindo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effectLst/>
                <a:latin typeface="Helvetica" pitchFamily="2" charset="0"/>
              </a:rPr>
              <a:t>ao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 Banco XYZ\n"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);</a:t>
            </a:r>
            <a:endParaRPr lang="en-US" sz="1400" dirty="0">
              <a:solidFill>
                <a:srgbClr val="2A00FF"/>
              </a:solidFill>
              <a:effectLst/>
              <a:latin typeface="Helvetica" pitchFamily="2" charset="0"/>
            </a:endParaRPr>
          </a:p>
          <a:p>
            <a:r>
              <a:rPr lang="en-US" sz="1400" dirty="0">
                <a:effectLst/>
                <a:latin typeface="Helvetica" pitchFamily="2" charset="0"/>
              </a:rPr>
              <a:t>   </a:t>
            </a:r>
            <a:r>
              <a:rPr lang="en-US" sz="1400" dirty="0" err="1">
                <a:effectLst/>
                <a:latin typeface="Helvetica" pitchFamily="2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Helvetica" pitchFamily="2" charset="0"/>
              </a:rPr>
              <a:t>out</a:t>
            </a:r>
            <a:r>
              <a:rPr lang="en-US" sz="1400" dirty="0" err="1">
                <a:effectLst/>
                <a:latin typeface="Helvetica" pitchFamily="2" charset="0"/>
              </a:rPr>
              <a:t>.println</a:t>
            </a:r>
            <a:r>
              <a:rPr lang="en-US" sz="1400" dirty="0">
                <a:effectLst/>
                <a:latin typeface="Helvetica" pitchFamily="2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effectLst/>
                <a:latin typeface="Helvetica" pitchFamily="2" charset="0"/>
              </a:rPr>
              <a:t>Agencia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 : "</a:t>
            </a:r>
            <a:r>
              <a:rPr lang="en-US" sz="1400" dirty="0">
                <a:effectLst/>
                <a:latin typeface="Helvetica" pitchFamily="2" charset="0"/>
              </a:rPr>
              <a:t> +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Helvetica" pitchFamily="2" charset="0"/>
              </a:rPr>
              <a:t>this</a:t>
            </a:r>
            <a:r>
              <a:rPr lang="en-US" sz="1400" dirty="0" err="1">
                <a:effectLst/>
                <a:latin typeface="Helvetica" pitchFamily="2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agencia</a:t>
            </a:r>
            <a:r>
              <a:rPr lang="en-US" sz="1400" dirty="0">
                <a:effectLst/>
                <a:latin typeface="Helvetica" pitchFamily="2" charset="0"/>
              </a:rPr>
              <a:t>);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   </a:t>
            </a:r>
            <a:r>
              <a:rPr lang="en-US" sz="1400" dirty="0" err="1">
                <a:effectLst/>
                <a:latin typeface="Helvetica" pitchFamily="2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Helvetica" pitchFamily="2" charset="0"/>
              </a:rPr>
              <a:t>out</a:t>
            </a:r>
            <a:r>
              <a:rPr lang="en-US" sz="1400" dirty="0" err="1">
                <a:effectLst/>
                <a:latin typeface="Helvetica" pitchFamily="2" charset="0"/>
              </a:rPr>
              <a:t>.println</a:t>
            </a:r>
            <a:r>
              <a:rPr lang="en-US" sz="1400" dirty="0">
                <a:effectLst/>
                <a:latin typeface="Helvetica" pitchFamily="2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effectLst/>
                <a:latin typeface="Helvetica" pitchFamily="2" charset="0"/>
              </a:rPr>
              <a:t>Conta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 : "</a:t>
            </a:r>
            <a:r>
              <a:rPr lang="en-US" sz="1400" dirty="0">
                <a:effectLst/>
                <a:latin typeface="Helvetica" pitchFamily="2" charset="0"/>
              </a:rPr>
              <a:t> +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Helvetica" pitchFamily="2" charset="0"/>
              </a:rPr>
              <a:t>this</a:t>
            </a:r>
            <a:r>
              <a:rPr lang="en-US" sz="1400" dirty="0" err="1">
                <a:effectLst/>
                <a:latin typeface="Helvetica" pitchFamily="2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conta</a:t>
            </a:r>
            <a:r>
              <a:rPr lang="en-US" sz="1400" dirty="0">
                <a:effectLst/>
                <a:latin typeface="Helvetica" pitchFamily="2" charset="0"/>
              </a:rPr>
              <a:t>);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   </a:t>
            </a:r>
            <a:r>
              <a:rPr lang="en-US" sz="1400" dirty="0" err="1">
                <a:effectLst/>
                <a:latin typeface="Helvetica" pitchFamily="2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Helvetica" pitchFamily="2" charset="0"/>
              </a:rPr>
              <a:t>out</a:t>
            </a:r>
            <a:r>
              <a:rPr lang="en-US" sz="1400" dirty="0" err="1">
                <a:effectLst/>
                <a:latin typeface="Helvetica" pitchFamily="2" charset="0"/>
              </a:rPr>
              <a:t>.println</a:t>
            </a:r>
            <a:r>
              <a:rPr lang="en-US" sz="1400" dirty="0">
                <a:effectLst/>
                <a:latin typeface="Helvetica" pitchFamily="2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"CPF : "</a:t>
            </a:r>
            <a:r>
              <a:rPr lang="en-US" sz="1400" dirty="0">
                <a:effectLst/>
                <a:latin typeface="Helvetica" pitchFamily="2" charset="0"/>
              </a:rPr>
              <a:t> +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Helvetica" pitchFamily="2" charset="0"/>
              </a:rPr>
              <a:t>this</a:t>
            </a:r>
            <a:r>
              <a:rPr lang="en-US" sz="1400" dirty="0" err="1">
                <a:effectLst/>
                <a:latin typeface="Helvetica" pitchFamily="2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cpf</a:t>
            </a:r>
            <a:r>
              <a:rPr lang="en-US" sz="1400" dirty="0">
                <a:effectLst/>
                <a:latin typeface="Helvetica" pitchFamily="2" charset="0"/>
              </a:rPr>
              <a:t>);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   </a:t>
            </a:r>
            <a:r>
              <a:rPr lang="en-US" sz="1400" dirty="0" err="1">
                <a:effectLst/>
                <a:latin typeface="Helvetica" pitchFamily="2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Helvetica" pitchFamily="2" charset="0"/>
              </a:rPr>
              <a:t>out</a:t>
            </a:r>
            <a:r>
              <a:rPr lang="en-US" sz="1400" dirty="0" err="1">
                <a:effectLst/>
                <a:latin typeface="Helvetica" pitchFamily="2" charset="0"/>
              </a:rPr>
              <a:t>.println</a:t>
            </a:r>
            <a:r>
              <a:rPr lang="en-US" sz="1400" dirty="0">
                <a:effectLst/>
                <a:latin typeface="Helvetica" pitchFamily="2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"Nome : "</a:t>
            </a:r>
            <a:r>
              <a:rPr lang="en-US" sz="1400" dirty="0">
                <a:effectLst/>
                <a:latin typeface="Helvetica" pitchFamily="2" charset="0"/>
              </a:rPr>
              <a:t> +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Helvetica" pitchFamily="2" charset="0"/>
              </a:rPr>
              <a:t>this</a:t>
            </a:r>
            <a:r>
              <a:rPr lang="en-US" sz="1400" dirty="0" err="1">
                <a:effectLst/>
                <a:latin typeface="Helvetica" pitchFamily="2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nome</a:t>
            </a:r>
            <a:r>
              <a:rPr lang="en-US" sz="1400" dirty="0">
                <a:effectLst/>
                <a:latin typeface="Helvetica" pitchFamily="2" charset="0"/>
              </a:rPr>
              <a:t>);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   </a:t>
            </a:r>
            <a:r>
              <a:rPr lang="en-US" sz="1400" dirty="0" err="1">
                <a:effectLst/>
                <a:latin typeface="Helvetica" pitchFamily="2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Helvetica" pitchFamily="2" charset="0"/>
              </a:rPr>
              <a:t>out</a:t>
            </a:r>
            <a:r>
              <a:rPr lang="en-US" sz="1400" dirty="0" err="1">
                <a:effectLst/>
                <a:latin typeface="Helvetica" pitchFamily="2" charset="0"/>
              </a:rPr>
              <a:t>.println</a:t>
            </a:r>
            <a:r>
              <a:rPr lang="en-US" sz="1400" dirty="0">
                <a:effectLst/>
                <a:latin typeface="Helvetica" pitchFamily="2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"Nascimento : "</a:t>
            </a:r>
            <a:r>
              <a:rPr lang="en-US" sz="1400" dirty="0">
                <a:effectLst/>
                <a:latin typeface="Helvetica" pitchFamily="2" charset="0"/>
              </a:rPr>
              <a:t> +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Helvetica" pitchFamily="2" charset="0"/>
              </a:rPr>
              <a:t>this</a:t>
            </a:r>
            <a:r>
              <a:rPr lang="en-US" sz="1400" dirty="0" err="1">
                <a:effectLst/>
                <a:latin typeface="Helvetica" pitchFamily="2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nascimento</a:t>
            </a:r>
            <a:r>
              <a:rPr lang="en-US" sz="1400" dirty="0">
                <a:effectLst/>
                <a:latin typeface="Helvetica" pitchFamily="2" charset="0"/>
              </a:rPr>
              <a:t>);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   </a:t>
            </a:r>
            <a:r>
              <a:rPr lang="en-US" sz="1400" dirty="0" err="1">
                <a:effectLst/>
                <a:latin typeface="Helvetica" pitchFamily="2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Helvetica" pitchFamily="2" charset="0"/>
              </a:rPr>
              <a:t>out</a:t>
            </a:r>
            <a:r>
              <a:rPr lang="en-US" sz="1400" dirty="0" err="1">
                <a:effectLst/>
                <a:latin typeface="Helvetica" pitchFamily="2" charset="0"/>
              </a:rPr>
              <a:t>.println</a:t>
            </a:r>
            <a:r>
              <a:rPr lang="en-US" sz="1400" dirty="0">
                <a:effectLst/>
                <a:latin typeface="Helvetica" pitchFamily="2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effectLst/>
                <a:latin typeface="Helvetica" pitchFamily="2" charset="0"/>
              </a:rPr>
              <a:t>Endereço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 : "</a:t>
            </a:r>
            <a:r>
              <a:rPr lang="en-US" sz="1400" dirty="0">
                <a:effectLst/>
                <a:latin typeface="Helvetica" pitchFamily="2" charset="0"/>
              </a:rPr>
              <a:t> +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Helvetica" pitchFamily="2" charset="0"/>
              </a:rPr>
              <a:t>this</a:t>
            </a:r>
            <a:r>
              <a:rPr lang="en-US" sz="1400" dirty="0" err="1">
                <a:effectLst/>
                <a:latin typeface="Helvetica" pitchFamily="2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endereco</a:t>
            </a:r>
            <a:r>
              <a:rPr lang="en-US" sz="1400" dirty="0">
                <a:effectLst/>
                <a:latin typeface="Helvetica" pitchFamily="2" charset="0"/>
              </a:rPr>
              <a:t>);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   </a:t>
            </a:r>
            <a:r>
              <a:rPr lang="en-US" sz="1400" dirty="0" err="1">
                <a:effectLst/>
                <a:latin typeface="Helvetica" pitchFamily="2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Helvetica" pitchFamily="2" charset="0"/>
              </a:rPr>
              <a:t>out</a:t>
            </a:r>
            <a:r>
              <a:rPr lang="en-US" sz="1400" dirty="0" err="1">
                <a:effectLst/>
                <a:latin typeface="Helvetica" pitchFamily="2" charset="0"/>
              </a:rPr>
              <a:t>.println</a:t>
            </a:r>
            <a:r>
              <a:rPr lang="en-US" sz="1400" dirty="0">
                <a:effectLst/>
                <a:latin typeface="Helvetica" pitchFamily="2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effectLst/>
                <a:latin typeface="Helvetica" pitchFamily="2" charset="0"/>
              </a:rPr>
              <a:t>Telefone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 : "</a:t>
            </a:r>
            <a:r>
              <a:rPr lang="en-US" sz="1400" dirty="0">
                <a:effectLst/>
                <a:latin typeface="Helvetica" pitchFamily="2" charset="0"/>
              </a:rPr>
              <a:t> +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Helvetica" pitchFamily="2" charset="0"/>
              </a:rPr>
              <a:t>this</a:t>
            </a:r>
            <a:r>
              <a:rPr lang="en-US" sz="1400" dirty="0" err="1">
                <a:effectLst/>
                <a:latin typeface="Helvetica" pitchFamily="2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telefone</a:t>
            </a:r>
            <a:r>
              <a:rPr lang="en-US" sz="1400" dirty="0">
                <a:effectLst/>
                <a:latin typeface="Helvetica" pitchFamily="2" charset="0"/>
              </a:rPr>
              <a:t>);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   </a:t>
            </a:r>
            <a:r>
              <a:rPr lang="en-US" sz="1400" dirty="0" err="1">
                <a:effectLst/>
                <a:latin typeface="Helvetica" pitchFamily="2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Helvetica" pitchFamily="2" charset="0"/>
              </a:rPr>
              <a:t>out</a:t>
            </a:r>
            <a:r>
              <a:rPr lang="en-US" sz="1400" dirty="0" err="1">
                <a:effectLst/>
                <a:latin typeface="Helvetica" pitchFamily="2" charset="0"/>
              </a:rPr>
              <a:t>.println</a:t>
            </a:r>
            <a:r>
              <a:rPr lang="en-US" sz="1400" dirty="0">
                <a:effectLst/>
                <a:latin typeface="Helvetica" pitchFamily="2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effectLst/>
                <a:latin typeface="Helvetica" pitchFamily="2" charset="0"/>
              </a:rPr>
              <a:t>Saldo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: "</a:t>
            </a:r>
            <a:r>
              <a:rPr lang="en-US" sz="1400" dirty="0">
                <a:effectLst/>
                <a:latin typeface="Helvetica" pitchFamily="2" charset="0"/>
              </a:rPr>
              <a:t> +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Helvetica" pitchFamily="2" charset="0"/>
              </a:rPr>
              <a:t>this</a:t>
            </a:r>
            <a:r>
              <a:rPr lang="en-US" sz="1400" dirty="0" err="1">
                <a:effectLst/>
                <a:latin typeface="Helvetica" pitchFamily="2" charset="0"/>
              </a:rPr>
              <a:t>.</a:t>
            </a:r>
            <a:r>
              <a:rPr lang="en-US" sz="1400" i="1" u="sng" dirty="0" err="1">
                <a:solidFill>
                  <a:srgbClr val="0000C0"/>
                </a:solidFill>
                <a:effectLst/>
                <a:latin typeface="Helvetica" pitchFamily="2" charset="0"/>
              </a:rPr>
              <a:t>saldo</a:t>
            </a:r>
            <a:r>
              <a:rPr lang="en-US" sz="1400" dirty="0">
                <a:effectLst/>
                <a:latin typeface="Helvetica" pitchFamily="2" charset="0"/>
              </a:rPr>
              <a:t>); 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   </a:t>
            </a:r>
            <a:r>
              <a:rPr lang="en-US" sz="1400" dirty="0" err="1">
                <a:effectLst/>
                <a:latin typeface="Helvetica" pitchFamily="2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Helvetica" pitchFamily="2" charset="0"/>
              </a:rPr>
              <a:t>out</a:t>
            </a:r>
            <a:r>
              <a:rPr lang="en-US" sz="1400" dirty="0" err="1">
                <a:effectLst/>
                <a:latin typeface="Helvetica" pitchFamily="2" charset="0"/>
              </a:rPr>
              <a:t>.println</a:t>
            </a:r>
            <a:r>
              <a:rPr lang="en-US" sz="1400" dirty="0">
                <a:effectLst/>
                <a:latin typeface="Helvetica" pitchFamily="2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effectLst/>
                <a:latin typeface="Helvetica" pitchFamily="2" charset="0"/>
              </a:rPr>
              <a:t>Senha</a:t>
            </a:r>
            <a:r>
              <a:rPr lang="en-US" sz="1400" dirty="0">
                <a:solidFill>
                  <a:srgbClr val="2A00FF"/>
                </a:solidFill>
                <a:effectLst/>
                <a:latin typeface="Helvetica" pitchFamily="2" charset="0"/>
              </a:rPr>
              <a:t> : "</a:t>
            </a:r>
            <a:r>
              <a:rPr lang="en-US" sz="1400" dirty="0">
                <a:effectLst/>
                <a:latin typeface="Helvetica" pitchFamily="2" charset="0"/>
              </a:rPr>
              <a:t> +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Helvetica" pitchFamily="2" charset="0"/>
              </a:rPr>
              <a:t>this</a:t>
            </a:r>
            <a:r>
              <a:rPr lang="en-US" sz="1400" dirty="0" err="1">
                <a:effectLst/>
                <a:latin typeface="Helvetica" pitchFamily="2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Helvetica" pitchFamily="2" charset="0"/>
              </a:rPr>
              <a:t>senha</a:t>
            </a:r>
            <a:r>
              <a:rPr lang="en-US" sz="1400" dirty="0">
                <a:effectLst/>
                <a:latin typeface="Helvetica" pitchFamily="2" charset="0"/>
              </a:rPr>
              <a:t>);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}</a:t>
            </a:r>
          </a:p>
          <a:p>
            <a:endParaRPr lang="en-US" sz="14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8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ank outline">
            <a:extLst>
              <a:ext uri="{FF2B5EF4-FFF2-40B4-BE49-F238E27FC236}">
                <a16:creationId xmlns:a16="http://schemas.microsoft.com/office/drawing/2014/main" id="{D01295F7-7F75-3B47-8BCD-3A564380C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92503" y="663837"/>
            <a:ext cx="827919" cy="827919"/>
          </a:xfrm>
          <a:prstGeom prst="rect">
            <a:avLst/>
          </a:prstGeom>
        </p:spPr>
      </p:pic>
      <p:pic>
        <p:nvPicPr>
          <p:cNvPr id="26" name="Graphic 25" descr="Paper outline">
            <a:extLst>
              <a:ext uri="{FF2B5EF4-FFF2-40B4-BE49-F238E27FC236}">
                <a16:creationId xmlns:a16="http://schemas.microsoft.com/office/drawing/2014/main" id="{3E90D058-8EF7-A84A-86E1-16F0E81AE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2449" y="448130"/>
            <a:ext cx="963796" cy="963796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18FB35-F1C1-E348-9C40-BDD62F9BB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883" y="1506023"/>
            <a:ext cx="5697957" cy="5007525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CA29B64-7479-BF4D-A69C-CA98528A09C2}"/>
              </a:ext>
            </a:extLst>
          </p:cNvPr>
          <p:cNvSpPr/>
          <p:nvPr/>
        </p:nvSpPr>
        <p:spPr>
          <a:xfrm>
            <a:off x="303160" y="294505"/>
            <a:ext cx="11551383" cy="63893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CA99EEE-7F1F-CB42-A17D-DC8C9FF8B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504" y="1486937"/>
            <a:ext cx="4490932" cy="48261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6B1A99-CDAF-7447-8707-DBBE923CDD03}"/>
              </a:ext>
            </a:extLst>
          </p:cNvPr>
          <p:cNvSpPr txBox="1"/>
          <p:nvPr/>
        </p:nvSpPr>
        <p:spPr>
          <a:xfrm>
            <a:off x="1520422" y="109839"/>
            <a:ext cx="3637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Projeto / </a:t>
            </a:r>
            <a:r>
              <a:rPr lang="pt-BR" dirty="0" err="1"/>
              <a:t>Package</a:t>
            </a:r>
            <a:r>
              <a:rPr lang="pt-BR" dirty="0"/>
              <a:t> : Banco XYZ</a:t>
            </a:r>
          </a:p>
        </p:txBody>
      </p:sp>
    </p:spTree>
    <p:extLst>
      <p:ext uri="{BB962C8B-B14F-4D97-AF65-F5344CB8AC3E}">
        <p14:creationId xmlns:p14="http://schemas.microsoft.com/office/powerpoint/2010/main" val="197372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579</Words>
  <Application>Microsoft Macintosh PowerPoint</Application>
  <PresentationFormat>Widescreen</PresentationFormat>
  <Paragraphs>229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Fábio José Pereira Lima</dc:creator>
  <cp:lastModifiedBy>Fábio José Pereira Lima</cp:lastModifiedBy>
  <cp:revision>10</cp:revision>
  <dcterms:created xsi:type="dcterms:W3CDTF">2021-11-15T14:11:17Z</dcterms:created>
  <dcterms:modified xsi:type="dcterms:W3CDTF">2021-11-15T15:53:43Z</dcterms:modified>
</cp:coreProperties>
</file>