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</p:sldMasterIdLst>
  <p:notesMasterIdLst>
    <p:notesMasterId r:id="rId17"/>
  </p:notesMasterIdLst>
  <p:sldIdLst>
    <p:sldId id="256" r:id="rId2"/>
    <p:sldId id="271" r:id="rId3"/>
    <p:sldId id="257" r:id="rId4"/>
    <p:sldId id="272" r:id="rId5"/>
    <p:sldId id="259" r:id="rId6"/>
    <p:sldId id="273" r:id="rId7"/>
    <p:sldId id="279" r:id="rId8"/>
    <p:sldId id="267" r:id="rId9"/>
    <p:sldId id="283" r:id="rId10"/>
    <p:sldId id="286" r:id="rId11"/>
    <p:sldId id="284" r:id="rId12"/>
    <p:sldId id="285" r:id="rId13"/>
    <p:sldId id="280" r:id="rId14"/>
    <p:sldId id="277" r:id="rId15"/>
    <p:sldId id="276" r:id="rId1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4F6C-E07A-4D83-BC0E-BAC07717B58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BF06-2466-4B04-B837-24BA1751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BF06-2466-4B04-B837-24BA17512E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BF06-2466-4B04-B837-24BA17512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625"/>
            <a:ext cx="10080625" cy="4302792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27" y="1198230"/>
            <a:ext cx="8741172" cy="2456619"/>
          </a:xfrm>
        </p:spPr>
        <p:txBody>
          <a:bodyPr/>
          <a:lstStyle>
            <a:lvl1pPr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27" y="4366478"/>
            <a:ext cx="8741172" cy="35965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3969385"/>
            <a:ext cx="8732422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0080625" cy="3969385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32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27" y="4437993"/>
            <a:ext cx="8732422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522301" y="894204"/>
            <a:ext cx="5235787" cy="26783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14" y="1024058"/>
            <a:ext cx="4873162" cy="2187777"/>
          </a:xfrm>
        </p:spPr>
        <p:txBody>
          <a:bodyPr anchor="b"/>
          <a:lstStyle>
            <a:lvl1pPr algn="l">
              <a:defRPr sz="3473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37" y="3674265"/>
            <a:ext cx="4871340" cy="589745"/>
          </a:xfrm>
        </p:spPr>
        <p:txBody>
          <a:bodyPr anchor="t">
            <a:no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262888" y="894204"/>
            <a:ext cx="3150196" cy="3369806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28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943310" y="1890667"/>
            <a:ext cx="4047393" cy="207041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22073" y="2014176"/>
            <a:ext cx="3623569" cy="1660144"/>
          </a:xfrm>
        </p:spPr>
        <p:txBody>
          <a:bodyPr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89922" y="1890184"/>
            <a:ext cx="4035144" cy="189805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49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0080625" cy="18074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72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341444" y="368850"/>
            <a:ext cx="3739182" cy="447737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339" y="484677"/>
            <a:ext cx="2062750" cy="42457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368850"/>
            <a:ext cx="5466573" cy="447737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13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o-RO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o-RO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0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0080625" cy="18074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369758"/>
            <a:ext cx="8741170" cy="802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30" y="1837502"/>
            <a:ext cx="8726764" cy="3006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0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0080625" cy="4302792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2440367"/>
            <a:ext cx="8732422" cy="1214480"/>
          </a:xfrm>
        </p:spPr>
        <p:txBody>
          <a:bodyPr anchor="b"/>
          <a:lstStyle>
            <a:lvl1pPr algn="r">
              <a:defRPr sz="396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4366771"/>
            <a:ext cx="8732422" cy="358816"/>
          </a:xfrm>
        </p:spPr>
        <p:txBody>
          <a:bodyPr anchor="t">
            <a:no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6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0080625" cy="18074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930" y="1837502"/>
            <a:ext cx="4287799" cy="300871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897" y="1837502"/>
            <a:ext cx="4295000" cy="300871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0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0080625" cy="18074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636" y="1798300"/>
            <a:ext cx="4291093" cy="476483"/>
          </a:xfrm>
        </p:spPr>
        <p:txBody>
          <a:bodyPr anchor="b">
            <a:noAutofit/>
          </a:bodyPr>
          <a:lstStyle>
            <a:lvl1pPr marL="0" indent="0" algn="ctr">
              <a:buNone/>
              <a:defRPr sz="165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637" y="2274784"/>
            <a:ext cx="4291092" cy="257143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5897" y="1798300"/>
            <a:ext cx="4295000" cy="476483"/>
          </a:xfrm>
        </p:spPr>
        <p:txBody>
          <a:bodyPr anchor="b">
            <a:noAutofit/>
          </a:bodyPr>
          <a:lstStyle>
            <a:lvl1pPr marL="0" indent="0" algn="ctr">
              <a:buNone/>
              <a:defRPr sz="165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897" y="2274784"/>
            <a:ext cx="4295000" cy="257143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1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0080625" cy="18074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4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87306" y="368848"/>
            <a:ext cx="2933182" cy="150044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6" y="368849"/>
            <a:ext cx="2933182" cy="1338174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9" y="368849"/>
            <a:ext cx="5169820" cy="44773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6" y="1869296"/>
            <a:ext cx="2933182" cy="2976924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36" y="601553"/>
            <a:ext cx="4012562" cy="1337154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42063" y="0"/>
            <a:ext cx="5038562" cy="567055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15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636" y="1938707"/>
            <a:ext cx="4012562" cy="2907513"/>
          </a:xfrm>
        </p:spPr>
        <p:txBody>
          <a:bodyPr anchor="t"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12877" y="4995312"/>
            <a:ext cx="807706" cy="301904"/>
          </a:xfrm>
        </p:spPr>
        <p:txBody>
          <a:bodyPr/>
          <a:lstStyle/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153" y="4995312"/>
            <a:ext cx="2724723" cy="301904"/>
          </a:xfrm>
        </p:spPr>
        <p:txBody>
          <a:bodyPr/>
          <a:lstStyle/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0583" y="4891563"/>
            <a:ext cx="878214" cy="405653"/>
          </a:xfrm>
        </p:spPr>
        <p:txBody>
          <a:bodyPr/>
          <a:lstStyle/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00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727" y="369758"/>
            <a:ext cx="8741170" cy="80241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1806176"/>
            <a:ext cx="8733966" cy="30381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322" y="4995312"/>
            <a:ext cx="7147322" cy="301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44">
                <a:solidFill>
                  <a:schemeClr val="tx1"/>
                </a:solidFill>
              </a:defRPr>
            </a:lvl1pPr>
          </a:lstStyle>
          <a:p>
            <a:pPr algn="ctr"/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18083" y="4995312"/>
            <a:ext cx="1111007" cy="301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44">
                <a:solidFill>
                  <a:schemeClr val="tx1"/>
                </a:solidFill>
              </a:defRPr>
            </a:lvl1pPr>
          </a:lstStyle>
          <a:p>
            <a:r>
              <a:rPr lang="ro-RO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9089" y="4891563"/>
            <a:ext cx="878214" cy="40565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654">
                <a:solidFill>
                  <a:schemeClr val="accent1"/>
                </a:solidFill>
              </a:defRPr>
            </a:lvl1pPr>
          </a:lstStyle>
          <a:p>
            <a:pPr algn="r"/>
            <a:fld id="{19B40FC3-E2CB-4043-9EE7-14AD60E55A66}" type="slidenum">
              <a:rPr lang="ro-RO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o-RO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62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txStyles>
    <p:titleStyle>
      <a:lvl1pPr algn="l" defTabSz="378013" rtl="0" eaLnBrk="1" latinLnBrk="0" hangingPunct="1">
        <a:spcBef>
          <a:spcPct val="0"/>
        </a:spcBef>
        <a:buNone/>
        <a:defRPr sz="3307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98432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231504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264576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97648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beprice.ro/" TargetMode="External"/><Relationship Id="rId2" Type="http://schemas.openxmlformats.org/officeDocument/2006/relationships/hyperlink" Target="mailto:fabiola.pop.jira1@gmail.com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FabiolaPop/Final_Project" TargetMode="External"/><Relationship Id="rId4" Type="http://schemas.openxmlformats.org/officeDocument/2006/relationships/hyperlink" Target="mailto:fabiola.toader@yahoo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40312" y="2665792"/>
            <a:ext cx="9000000" cy="9613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o-RO" sz="3300" b="0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Pop Fabiola Georgiana</a:t>
            </a:r>
            <a:endParaRPr lang="ro-RO" sz="20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9AA10-28EC-34F6-EBDF-4658B0843507}"/>
              </a:ext>
            </a:extLst>
          </p:cNvPr>
          <p:cNvSpPr txBox="1"/>
          <p:nvPr/>
        </p:nvSpPr>
        <p:spPr>
          <a:xfrm>
            <a:off x="4141152" y="1917535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GB" b="1" dirty="0"/>
              <a:t>ROIECT FINAL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D88BF-3508-217F-1749-D138795BEFC4}"/>
              </a:ext>
            </a:extLst>
          </p:cNvPr>
          <p:cNvSpPr txBox="1"/>
          <p:nvPr/>
        </p:nvSpPr>
        <p:spPr>
          <a:xfrm>
            <a:off x="3276282" y="3792974"/>
            <a:ext cx="35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b="0" strike="noStrike" spc="-1">
                <a:latin typeface="Arial"/>
              </a:rPr>
              <a:t>2</a:t>
            </a:r>
            <a:r>
              <a:rPr lang="en-US" sz="1800" spc="-1" dirty="0">
                <a:latin typeface="Arial"/>
              </a:rPr>
              <a:t>6</a:t>
            </a:r>
            <a:r>
              <a:rPr lang="ro-RO" sz="1800" b="0" strike="noStrike" spc="-1" dirty="0">
                <a:latin typeface="Arial"/>
              </a:rPr>
              <a:t>.</a:t>
            </a:r>
            <a:r>
              <a:rPr lang="en-US" sz="1800" b="0" strike="noStrike" spc="-1" dirty="0">
                <a:latin typeface="Arial"/>
              </a:rPr>
              <a:t>08</a:t>
            </a:r>
            <a:r>
              <a:rPr lang="ro-RO" sz="1800" b="0" strike="noStrike" spc="-1" dirty="0">
                <a:latin typeface="Arial"/>
              </a:rPr>
              <a:t>.202</a:t>
            </a:r>
            <a:r>
              <a:rPr lang="en-US" sz="1800" b="0" strike="noStrike" spc="-1" dirty="0">
                <a:latin typeface="Arial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6A79-EAFE-271B-E080-F5C16A56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40" y="0"/>
            <a:ext cx="8741170" cy="80241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RAPORTUL DE DEFECT – BUG TICKET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34AA5F-5E70-2EA1-922F-269551F04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41" y="954818"/>
            <a:ext cx="3959869" cy="1987886"/>
          </a:xfrm>
          <a:prstGeom prst="rect">
            <a:avLst/>
          </a:prstGeom>
        </p:spPr>
      </p:pic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F4CBE913-162C-EEBA-1F49-1F6F8CE27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954818"/>
            <a:ext cx="3317875" cy="2019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4E9D1-D881-934A-4336-5FDF447B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40" y="3107782"/>
            <a:ext cx="9096447" cy="2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F9C9-A101-5DD8-C540-FF8D7CA8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3600" b="1" strike="noStrike" spc="-1" dirty="0">
                <a:latin typeface="+mj-lt"/>
              </a:rPr>
              <a:t>Matricea trasabilitatii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31A114-D619-50C4-B5EE-F852FE9B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7" y="1871698"/>
            <a:ext cx="8957069" cy="35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15C-D2FB-6B2D-2FC3-FB996295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1800" b="1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Raportul general in aplicatia Jira</a:t>
            </a:r>
            <a:br>
              <a:rPr lang="ro-RO" sz="1800" b="1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F18E0-F0DE-B893-0BE4-DB8ED61C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306" y="1869295"/>
            <a:ext cx="2933182" cy="3432405"/>
          </a:xfrm>
        </p:spPr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rgbClr val="FFFFFF"/>
                </a:solidFill>
                <a:latin typeface="+mj-lt"/>
              </a:rPr>
              <a:t>Raportul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execuție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al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testelor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fost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generat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pentru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cycle summary create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pentru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fiecare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modul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testat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+mj-lt"/>
              </a:rPr>
              <a:t>Din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acest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raport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reiese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</a:t>
            </a:r>
            <a:r>
              <a:rPr lang="en-GB" sz="1400" dirty="0">
                <a:solidFill>
                  <a:srgbClr val="FFFFFF"/>
                </a:solidFill>
                <a:latin typeface="+mj-lt"/>
              </a:rPr>
              <a:t>ă </a:t>
            </a:r>
            <a:r>
              <a:rPr lang="en-GB" sz="1400" dirty="0" err="1">
                <a:solidFill>
                  <a:srgbClr val="FFFFFF"/>
                </a:solidFill>
                <a:latin typeface="+mj-lt"/>
              </a:rPr>
              <a:t>dintr</a:t>
            </a:r>
            <a:r>
              <a:rPr lang="en-GB" sz="1400" dirty="0">
                <a:solidFill>
                  <a:srgbClr val="FFFFFF"/>
                </a:solidFill>
                <a:latin typeface="+mj-lt"/>
              </a:rPr>
              <a:t>-un total de 27 teste </a:t>
            </a:r>
            <a:r>
              <a:rPr lang="en-GB" sz="1400" dirty="0" err="1">
                <a:solidFill>
                  <a:srgbClr val="FFFFFF"/>
                </a:solidFill>
                <a:latin typeface="+mj-lt"/>
              </a:rPr>
              <a:t>executate</a:t>
            </a:r>
            <a:r>
              <a:rPr lang="en-GB" sz="1400" dirty="0">
                <a:solidFill>
                  <a:srgbClr val="FFFFFF"/>
                </a:solidFill>
                <a:latin typeface="+mj-lt"/>
              </a:rPr>
              <a:t>, 19 au </a:t>
            </a:r>
            <a:r>
              <a:rPr lang="en-GB" sz="1400" dirty="0" err="1">
                <a:solidFill>
                  <a:srgbClr val="FFFFFF"/>
                </a:solidFill>
                <a:latin typeface="+mj-lt"/>
              </a:rPr>
              <a:t>eșuat</a:t>
            </a:r>
            <a:r>
              <a:rPr lang="en-GB" sz="1400" dirty="0">
                <a:solidFill>
                  <a:srgbClr val="FFFFFF"/>
                </a:solidFill>
                <a:latin typeface="+mj-lt"/>
              </a:rPr>
              <a:t>.</a:t>
            </a:r>
            <a:endParaRPr lang="en-US" sz="14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3E09E96-E09D-9E46-0C57-11C898EF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27" y="328295"/>
            <a:ext cx="3958389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4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88953-C7FF-D1F2-FFDC-D7A812725E6C}"/>
              </a:ext>
            </a:extLst>
          </p:cNvPr>
          <p:cNvSpPr txBox="1"/>
          <p:nvPr/>
        </p:nvSpPr>
        <p:spPr>
          <a:xfrm>
            <a:off x="147472" y="3302896"/>
            <a:ext cx="4583621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cadrul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acestui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proiect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au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fost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testate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toate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cele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15 TC-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uri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planificate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pentru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executie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Din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cele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15 TC-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uri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au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fost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descoperite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un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numar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total de 17 bug-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uri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, ale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caror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prioritati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sunt 5 (low), 3 (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medim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9 (high) 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Defectele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raportate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au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fost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diminuate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prin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upgradarea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site-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ului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cadrul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noii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versiuni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se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vor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efectua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retestarea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testarea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regresie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8959-A17D-32C8-AF52-25F543D7B77B}"/>
              </a:ext>
            </a:extLst>
          </p:cNvPr>
          <p:cNvSpPr txBox="1"/>
          <p:nvPr/>
        </p:nvSpPr>
        <p:spPr>
          <a:xfrm>
            <a:off x="326515" y="2835274"/>
            <a:ext cx="45836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CONCLUZII GENERALE ÎN URMA TESTĂRII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2290C-6D72-761C-2C49-8E5B2C5FB40B}"/>
              </a:ext>
            </a:extLst>
          </p:cNvPr>
          <p:cNvSpPr txBox="1"/>
          <p:nvPr/>
        </p:nvSpPr>
        <p:spPr>
          <a:xfrm>
            <a:off x="4331686" y="696646"/>
            <a:ext cx="551731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b="1" i="1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Risc</a:t>
            </a:r>
            <a:r>
              <a:rPr lang="en-US" sz="1200" b="1" i="1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</a:t>
            </a:r>
            <a:r>
              <a:rPr lang="en-US" sz="1200" b="1" i="1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produs</a:t>
            </a:r>
            <a:endParaRPr lang="en-US" sz="1200" b="1" i="1" spc="-1" dirty="0"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91440" algn="just">
              <a:spcBef>
                <a:spcPts val="600"/>
              </a:spcBef>
              <a:spcAft>
                <a:spcPts val="600"/>
              </a:spcAft>
              <a:buClr>
                <a:srgbClr val="77CAEE"/>
              </a:buClr>
              <a:buSzPct val="45000"/>
            </a:pP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Incapacitatea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produsului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a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intampina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asteptarile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legate de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aceasta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functionalitate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o-RO" sz="1200" b="0" strike="noStrike" spc="-1" dirty="0"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91440" algn="just">
              <a:spcBef>
                <a:spcPts val="600"/>
              </a:spcBef>
              <a:spcAft>
                <a:spcPts val="600"/>
              </a:spcAft>
              <a:buClr>
                <a:srgbClr val="77CAEE"/>
              </a:buClr>
              <a:buSzPct val="45000"/>
            </a:pP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Dificultate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a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identifica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statusul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unei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comenzi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plata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acesteia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91440" algn="just">
              <a:spcBef>
                <a:spcPts val="600"/>
              </a:spcBef>
              <a:spcAft>
                <a:spcPts val="600"/>
              </a:spcAft>
              <a:buClr>
                <a:srgbClr val="77CAEE"/>
              </a:buClr>
              <a:buSzPct val="45000"/>
            </a:pP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Exita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4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tipuri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menu pe site,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ceea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ce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ingreuneaza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navigarea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pe site.</a:t>
            </a:r>
          </a:p>
          <a:p>
            <a:pPr marL="91440" algn="just">
              <a:spcBef>
                <a:spcPts val="600"/>
              </a:spcBef>
              <a:spcAft>
                <a:spcPts val="600"/>
              </a:spcAft>
              <a:buClr>
                <a:srgbClr val="77CAEE"/>
              </a:buClr>
              <a:buSzPct val="45000"/>
            </a:pP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Diferenta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intre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numele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butoanelor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si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paginile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catre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care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conduc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acestea</a:t>
            </a:r>
            <a:r>
              <a:rPr lang="en-US" sz="1200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1200" b="0" strike="noStrike" spc="-1" dirty="0"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91440" algn="just">
              <a:spcBef>
                <a:spcPts val="600"/>
              </a:spcBef>
              <a:spcAft>
                <a:spcPts val="600"/>
              </a:spcAft>
              <a:buClr>
                <a:srgbClr val="77CAEE"/>
              </a:buClr>
              <a:buSzPct val="45000"/>
            </a:pPr>
            <a:endParaRPr lang="en-US" sz="1200" b="0" strike="noStrike" spc="-1" dirty="0"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4CE6D-725F-0650-C6A8-AD3ACBDE4906}"/>
              </a:ext>
            </a:extLst>
          </p:cNvPr>
          <p:cNvSpPr txBox="1"/>
          <p:nvPr/>
        </p:nvSpPr>
        <p:spPr>
          <a:xfrm>
            <a:off x="1771650" y="190135"/>
            <a:ext cx="627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b="1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Analiza de risc</a:t>
            </a:r>
            <a:endParaRPr lang="en-US" sz="1800" b="1" strike="noStrike" spc="-1" dirty="0"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5BE8-BA4C-6B9A-EA22-5A117A0D0A17}"/>
              </a:ext>
            </a:extLst>
          </p:cNvPr>
          <p:cNvSpPr txBox="1"/>
          <p:nvPr/>
        </p:nvSpPr>
        <p:spPr>
          <a:xfrm>
            <a:off x="342900" y="696646"/>
            <a:ext cx="385861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200" b="1" i="1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Risc</a:t>
            </a:r>
            <a:r>
              <a:rPr lang="en-US" sz="1200" b="1" i="1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</a:t>
            </a:r>
            <a:r>
              <a:rPr lang="en-US" sz="1200" b="1" i="1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proiect</a:t>
            </a:r>
            <a:r>
              <a:rPr lang="en-US" sz="1200" b="1" i="1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err="1">
                <a:latin typeface="+mj-lt"/>
              </a:rPr>
              <a:t>Perioad</a:t>
            </a:r>
            <a:r>
              <a:rPr lang="ro-RO" sz="1200" dirty="0">
                <a:latin typeface="+mj-lt"/>
              </a:rPr>
              <a:t>ă</a:t>
            </a:r>
            <a:r>
              <a:rPr lang="en-US" sz="1200" dirty="0">
                <a:latin typeface="+mj-lt"/>
              </a:rPr>
              <a:t> </a:t>
            </a:r>
            <a:r>
              <a:rPr lang="ro-RO" sz="1200" dirty="0">
                <a:latin typeface="+mj-lt"/>
              </a:rPr>
              <a:t>de scurtă a versiunii trial a tool-lului</a:t>
            </a:r>
            <a:r>
              <a:rPr lang="en-US" sz="1200" dirty="0">
                <a:latin typeface="+mj-lt"/>
              </a:rPr>
              <a:t> </a:t>
            </a:r>
            <a:r>
              <a:rPr lang="ro-RO" sz="1200" dirty="0">
                <a:latin typeface="+mj-lt"/>
              </a:rPr>
              <a:t>Zephyr</a:t>
            </a:r>
            <a:endParaRPr lang="en-US" sz="1200" dirty="0">
              <a:latin typeface="+mj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Imposibilitatea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a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loga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toate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bug-urile,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datorate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lipseide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experienta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a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echipei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testare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, cat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si</a:t>
            </a:r>
            <a:r>
              <a:rPr lang="en-US" sz="120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20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p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resiunea</a:t>
            </a:r>
            <a:r>
              <a:rPr lang="en-US" sz="1200" b="0" strike="noStrike" spc="-1" dirty="0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 dead-line-</a:t>
            </a:r>
            <a:r>
              <a:rPr lang="en-US" sz="1200" b="0" strike="noStrike" spc="-1" dirty="0" err="1"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ului</a:t>
            </a:r>
            <a:endParaRPr lang="en-US" sz="1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961EB1-59AB-D98E-B8F0-02F346C2F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2954312"/>
            <a:ext cx="4808690" cy="25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9491-F2EE-6AED-1561-54A83FFBCB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979250" y="358775"/>
            <a:ext cx="5869350" cy="4953000"/>
          </a:xfrm>
        </p:spPr>
        <p:txBody>
          <a:bodyPr/>
          <a:lstStyle/>
          <a:p>
            <a:r>
              <a:rPr lang="en-US" sz="1200" dirty="0" err="1">
                <a:latin typeface="+mj-lt"/>
              </a:rPr>
              <a:t>Credentiale</a:t>
            </a:r>
            <a:r>
              <a:rPr lang="en-US" sz="1200" dirty="0">
                <a:latin typeface="+mj-lt"/>
              </a:rPr>
              <a:t> mail: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2"/>
              </a:rPr>
              <a:t>fabiola.pop.jira1@gmail.com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>
                <a:latin typeface="+mj-lt"/>
              </a:rPr>
              <a:t>Parola: Abracadabra123</a:t>
            </a:r>
          </a:p>
          <a:p>
            <a:r>
              <a:rPr lang="en-US" sz="1200" dirty="0">
                <a:latin typeface="+mj-lt"/>
              </a:rPr>
              <a:t>Link Jira: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</a:rPr>
              <a:t>https://bebeprice-testare.atlassian.net/jira/software/projects/BT/boards/1</a:t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Credentiale</a:t>
            </a:r>
            <a:r>
              <a:rPr lang="en-US" sz="1200" dirty="0">
                <a:latin typeface="+mj-lt"/>
              </a:rPr>
              <a:t> Jira: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fabiola.pop.jira1@gmail.com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>
                <a:latin typeface="+mj-lt"/>
              </a:rPr>
              <a:t>Parola: Abracadabra123</a:t>
            </a:r>
          </a:p>
          <a:p>
            <a:r>
              <a:rPr lang="en-US" sz="1200" dirty="0">
                <a:latin typeface="+mj-lt"/>
              </a:rPr>
              <a:t>Link site: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3"/>
              </a:rPr>
              <a:t>https://www.bebeprice.ro/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 err="1">
                <a:latin typeface="+mj-lt"/>
              </a:rPr>
              <a:t>Credentiale</a:t>
            </a:r>
            <a:r>
              <a:rPr lang="en-US" sz="1200" dirty="0">
                <a:latin typeface="+mj-lt"/>
              </a:rPr>
              <a:t> site: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fabiola.toader@yahoo.com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>
                <a:latin typeface="+mj-lt"/>
              </a:rPr>
              <a:t>Parola: </a:t>
            </a:r>
            <a:r>
              <a:rPr lang="en-US" sz="1200" i="0" dirty="0">
                <a:effectLst/>
                <a:latin typeface="+mj-lt"/>
              </a:rPr>
              <a:t>uffr4l</a:t>
            </a:r>
          </a:p>
          <a:p>
            <a:r>
              <a:rPr lang="en-US" sz="1200" dirty="0">
                <a:latin typeface="+mj-lt"/>
              </a:rPr>
              <a:t>Link </a:t>
            </a:r>
            <a:r>
              <a:rPr lang="en-US" sz="1200" dirty="0" err="1">
                <a:latin typeface="+mj-lt"/>
              </a:rPr>
              <a:t>Ghithub</a:t>
            </a:r>
            <a:r>
              <a:rPr lang="en-US" sz="1200" dirty="0">
                <a:latin typeface="+mj-lt"/>
              </a:rPr>
              <a:t> :</a:t>
            </a: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5"/>
              </a:rPr>
              <a:t>https://github.com/FabiolaPop/Final_Project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 err="1">
                <a:latin typeface="+mj-lt"/>
              </a:rPr>
              <a:t>Credentiale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Ghithub</a:t>
            </a:r>
            <a:r>
              <a:rPr lang="en-US" sz="1200" dirty="0">
                <a:latin typeface="+mj-lt"/>
              </a:rPr>
              <a:t>:</a:t>
            </a:r>
          </a:p>
          <a:p>
            <a:pPr marL="330761" lvl="1" indent="0">
              <a:buNone/>
            </a:pPr>
            <a:r>
              <a:rPr lang="en-US" sz="1200" i="0" dirty="0">
                <a:effectLst/>
                <a:latin typeface="+mj-lt"/>
              </a:rPr>
              <a:t>Username: </a:t>
            </a:r>
            <a:r>
              <a:rPr lang="en-US" sz="1200" i="0" dirty="0" err="1">
                <a:effectLst/>
                <a:latin typeface="+mj-lt"/>
              </a:rPr>
              <a:t>FabiolaPop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fabiola.pop.jira1@gmail.com</a:t>
            </a:r>
            <a:endParaRPr lang="en-US" sz="1200" dirty="0">
              <a:latin typeface="+mj-lt"/>
            </a:endParaRPr>
          </a:p>
          <a:p>
            <a:pPr marL="330761" lvl="1" indent="0">
              <a:buNone/>
            </a:pPr>
            <a:r>
              <a:rPr lang="en-US" sz="1200" dirty="0">
                <a:latin typeface="+mj-lt"/>
              </a:rPr>
              <a:t>Parola: Abracadabra#12345</a:t>
            </a:r>
          </a:p>
        </p:txBody>
      </p:sp>
    </p:spTree>
    <p:extLst>
      <p:ext uri="{BB962C8B-B14F-4D97-AF65-F5344CB8AC3E}">
        <p14:creationId xmlns:p14="http://schemas.microsoft.com/office/powerpoint/2010/main" val="16858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B234F-888E-B652-FA1E-F2DCA9B098EB}"/>
              </a:ext>
            </a:extLst>
          </p:cNvPr>
          <p:cNvSpPr txBox="1"/>
          <p:nvPr/>
        </p:nvSpPr>
        <p:spPr>
          <a:xfrm>
            <a:off x="457200" y="2617569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It Factory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ocazia</a:t>
            </a:r>
            <a:r>
              <a:rPr lang="en-US" dirty="0"/>
              <a:t> de a </a:t>
            </a:r>
            <a:r>
              <a:rPr lang="en-US" dirty="0" err="1"/>
              <a:t>dobandi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cunostinte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34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270E-A1FA-1F06-DAF4-4C4D812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27" y="369758"/>
            <a:ext cx="2248733" cy="802418"/>
          </a:xfrm>
        </p:spPr>
        <p:txBody>
          <a:bodyPr/>
          <a:lstStyle/>
          <a:p>
            <a:r>
              <a:rPr lang="en-US" sz="3600" b="1" dirty="0" err="1"/>
              <a:t>Cuprins</a:t>
            </a:r>
            <a:r>
              <a:rPr lang="en-US" sz="3600" b="1" dirty="0"/>
              <a:t> 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62965-F7E6-1648-1A1D-CE36757EBB59}"/>
              </a:ext>
            </a:extLst>
          </p:cNvPr>
          <p:cNvSpPr txBox="1"/>
          <p:nvPr/>
        </p:nvSpPr>
        <p:spPr>
          <a:xfrm>
            <a:off x="784860" y="2461260"/>
            <a:ext cx="7818120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Partea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I</a:t>
            </a:r>
            <a:r>
              <a:rPr lang="ro-RO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-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No</a:t>
            </a:r>
            <a:r>
              <a:rPr lang="ro-RO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țiuni teoretice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+mn-lt"/>
              </a:rPr>
              <a:t>Informa</a:t>
            </a:r>
            <a:r>
              <a:rPr lang="ro-RO" dirty="0">
                <a:latin typeface="+mn-lt"/>
              </a:rPr>
              <a:t>ț</a:t>
            </a:r>
            <a:r>
              <a:rPr lang="en-GB" dirty="0">
                <a:latin typeface="+mn-lt"/>
              </a:rPr>
              <a:t>ii </a:t>
            </a:r>
            <a:r>
              <a:rPr lang="en-GB" dirty="0" err="1">
                <a:latin typeface="+mn-lt"/>
              </a:rPr>
              <a:t>teoretice</a:t>
            </a:r>
            <a:r>
              <a:rPr lang="en-GB" dirty="0">
                <a:latin typeface="+mn-lt"/>
              </a:rPr>
              <a:t> dob</a:t>
            </a:r>
            <a:r>
              <a:rPr lang="ro-RO" dirty="0">
                <a:latin typeface="+mn-lt"/>
              </a:rPr>
              <a:t>â</a:t>
            </a:r>
            <a:r>
              <a:rPr lang="en-GB" dirty="0" err="1">
                <a:latin typeface="+mn-lt"/>
              </a:rPr>
              <a:t>ndite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în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urma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parcurgerii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cursului</a:t>
            </a:r>
            <a:r>
              <a:rPr lang="en-GB" dirty="0">
                <a:latin typeface="+mn-lt"/>
              </a:rPr>
              <a:t> de </a:t>
            </a:r>
            <a:r>
              <a:rPr lang="en-GB" dirty="0" err="1">
                <a:latin typeface="+mn-lt"/>
              </a:rPr>
              <a:t>testare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manuală</a:t>
            </a:r>
            <a:r>
              <a:rPr lang="ro-RO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o-RO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Partea II – Aspecte practice</a:t>
            </a:r>
          </a:p>
          <a:p>
            <a:pPr lvl="1">
              <a:lnSpc>
                <a:spcPct val="150000"/>
              </a:lnSpc>
            </a:pPr>
            <a:r>
              <a:rPr lang="ro-RO" dirty="0">
                <a:latin typeface="+mn-lt"/>
              </a:rPr>
              <a:t>Punerea în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practic</a:t>
            </a:r>
            <a:r>
              <a:rPr lang="en-GB" dirty="0">
                <a:latin typeface="+mn-lt"/>
              </a:rPr>
              <a:t>ă a </a:t>
            </a:r>
            <a:r>
              <a:rPr lang="en-GB" dirty="0" err="1">
                <a:latin typeface="+mn-lt"/>
              </a:rPr>
              <a:t>cunoștințelor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acumulate</a:t>
            </a:r>
            <a:r>
              <a:rPr lang="ro-RO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36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5C9CE-4251-3F06-0610-5188249C9ED9}"/>
              </a:ext>
            </a:extLst>
          </p:cNvPr>
          <p:cNvSpPr txBox="1"/>
          <p:nvPr/>
        </p:nvSpPr>
        <p:spPr>
          <a:xfrm>
            <a:off x="783618" y="220980"/>
            <a:ext cx="876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Partea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I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-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No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țiuni teoretice</a:t>
            </a:r>
          </a:p>
          <a:p>
            <a:pPr algn="ctr"/>
            <a:r>
              <a:rPr lang="en-GB" sz="1800" dirty="0">
                <a:latin typeface="Saira Semi Condensed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Informații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teoretice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dobândite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în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urma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parcurgerii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cursului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testare</a:t>
            </a:r>
            <a:r>
              <a:rPr lang="en-GB" sz="16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rgbClr val="FFFFFF"/>
                </a:solidFill>
                <a:latin typeface="+mj-lt"/>
              </a:rPr>
              <a:t>manuală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7571-A154-BF1E-6708-ABF45D1EC73D}"/>
              </a:ext>
            </a:extLst>
          </p:cNvPr>
          <p:cNvSpPr txBox="1"/>
          <p:nvPr/>
        </p:nvSpPr>
        <p:spPr>
          <a:xfrm>
            <a:off x="783618" y="1264920"/>
            <a:ext cx="87699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Ce sunt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acelea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requirements?</a:t>
            </a:r>
          </a:p>
          <a:p>
            <a:pPr lvl="1" algn="just">
              <a:buClr>
                <a:schemeClr val="dk1"/>
              </a:buClr>
              <a:buSzPts val="1100"/>
            </a:pPr>
            <a:r>
              <a:rPr lang="en-US" sz="1400" dirty="0">
                <a:latin typeface="+mj-lt"/>
              </a:rPr>
              <a:t>Sunt </a:t>
            </a:r>
            <a:r>
              <a:rPr lang="en-US" sz="1400" dirty="0" err="1">
                <a:latin typeface="+mj-lt"/>
              </a:rPr>
              <a:t>specificațiile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clientului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prin</a:t>
            </a:r>
            <a:r>
              <a:rPr lang="en-US" sz="1400" dirty="0">
                <a:latin typeface="+mj-lt"/>
              </a:rPr>
              <a:t> care sunt </a:t>
            </a:r>
            <a:r>
              <a:rPr lang="en-US" sz="1400" dirty="0" err="1">
                <a:latin typeface="+mj-lt"/>
              </a:rPr>
              <a:t>descrise</a:t>
            </a:r>
            <a:r>
              <a:rPr lang="en-US" sz="1400" dirty="0">
                <a:latin typeface="+mj-lt"/>
              </a:rPr>
              <a:t> in </a:t>
            </a:r>
            <a:r>
              <a:rPr lang="en-US" sz="1400" dirty="0" err="1">
                <a:latin typeface="+mj-lt"/>
              </a:rPr>
              <a:t>detaliu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cerintele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ce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trebuiesc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implementate</a:t>
            </a:r>
            <a:r>
              <a:rPr lang="en-US" sz="1400" dirty="0">
                <a:latin typeface="+mj-lt"/>
              </a:rPr>
              <a:t> in </a:t>
            </a:r>
            <a:r>
              <a:rPr lang="en-US" sz="1400" dirty="0" err="1">
                <a:latin typeface="+mj-lt"/>
              </a:rPr>
              <a:t>dezvoltarea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produsului</a:t>
            </a:r>
            <a:r>
              <a:rPr lang="en-US" sz="1400" dirty="0">
                <a:latin typeface="+mj-lt"/>
              </a:rPr>
              <a:t>, cat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cum </a:t>
            </a:r>
            <a:r>
              <a:rPr lang="en-US" sz="1400" dirty="0" err="1">
                <a:latin typeface="+mj-lt"/>
              </a:rPr>
              <a:t>ar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trebui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functioneze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arate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produsul</a:t>
            </a:r>
            <a:r>
              <a:rPr lang="en-US" sz="1400" dirty="0">
                <a:latin typeface="+mj-lt"/>
              </a:rPr>
              <a:t>.</a:t>
            </a:r>
          </a:p>
          <a:p>
            <a:pPr lvl="1" algn="just">
              <a:buClr>
                <a:schemeClr val="dk1"/>
              </a:buClr>
              <a:buSzPts val="1100"/>
            </a:pPr>
            <a:endParaRPr lang="en-US" sz="1400" dirty="0">
              <a:latin typeface="+mj-lt"/>
            </a:endParaRPr>
          </a:p>
          <a:p>
            <a:pPr marL="0" indent="0" algn="just">
              <a:buNone/>
            </a:pP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Ce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este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test condition?</a:t>
            </a:r>
          </a:p>
          <a:p>
            <a:pPr lvl="1" algn="just">
              <a:buClr>
                <a:srgbClr val="FFFFFF"/>
              </a:buClr>
            </a:pPr>
            <a:r>
              <a:rPr lang="en-US" sz="1400" b="0" strike="noStrike" spc="-1" dirty="0" err="1">
                <a:latin typeface="+mj-lt"/>
              </a:rPr>
              <a:t>Poate</a:t>
            </a:r>
            <a:r>
              <a:rPr lang="en-US" sz="1400" b="0" strike="noStrike" spc="-1" dirty="0">
                <a:latin typeface="+mj-lt"/>
              </a:rPr>
              <a:t> fi </a:t>
            </a:r>
            <a:r>
              <a:rPr lang="ro-RO" sz="1400" b="0" strike="noStrike" spc="-1" dirty="0">
                <a:latin typeface="+mj-lt"/>
              </a:rPr>
              <a:t>definit ca punctul de start pentru începerea testarii a unei părți componente din sistem sau chiar a unui sistem întreg</a:t>
            </a:r>
            <a:r>
              <a:rPr lang="en-US" sz="1400" b="0" strike="noStrike" spc="-1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pentru</a:t>
            </a:r>
            <a:r>
              <a:rPr lang="en-US" sz="1400" dirty="0">
                <a:latin typeface="+mj-lt"/>
              </a:rPr>
              <a:t> ca </a:t>
            </a:r>
            <a:r>
              <a:rPr lang="ro-RO" sz="1400" dirty="0">
                <a:latin typeface="+mj-lt"/>
              </a:rPr>
              <a:t>poate fi verificat printr-un test case, cum ar fi o funcție, o tranzacție, o funcționalitate, un atribut etc. </a:t>
            </a:r>
            <a:endParaRPr lang="en-US" sz="1400" dirty="0">
              <a:latin typeface="+mj-lt"/>
            </a:endParaRPr>
          </a:p>
          <a:p>
            <a:pPr lvl="1" algn="just">
              <a:buClr>
                <a:srgbClr val="FFFFFF"/>
              </a:buClr>
            </a:pPr>
            <a:r>
              <a:rPr lang="ro-RO" sz="1400" dirty="0">
                <a:latin typeface="+mj-lt"/>
              </a:rPr>
              <a:t>Răspunde la întrebarea: </a:t>
            </a:r>
            <a:r>
              <a:rPr lang="en-US" sz="1400" b="1" u="sng" dirty="0">
                <a:latin typeface="+mj-lt"/>
              </a:rPr>
              <a:t>Ce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voi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testa</a:t>
            </a:r>
            <a:r>
              <a:rPr lang="en-US" sz="1400" b="1" dirty="0">
                <a:latin typeface="+mj-lt"/>
              </a:rPr>
              <a:t>?</a:t>
            </a:r>
          </a:p>
          <a:p>
            <a:pPr lvl="1" algn="just">
              <a:buClr>
                <a:srgbClr val="FFFFFF"/>
              </a:buClr>
            </a:pPr>
            <a:endParaRPr lang="en-US" sz="1400" b="1" dirty="0">
              <a:latin typeface="+mj-lt"/>
            </a:endParaRPr>
          </a:p>
          <a:p>
            <a:pPr algn="just"/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algn="just"/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Ce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este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un test case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și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la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ce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se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folosește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? </a:t>
            </a:r>
          </a:p>
          <a:p>
            <a:pPr lvl="1" algn="just">
              <a:buClr>
                <a:srgbClr val="FFFFFF"/>
              </a:buClr>
            </a:pPr>
            <a:r>
              <a:rPr lang="en-US" sz="1400" b="0" strike="noStrike" spc="-1" dirty="0">
                <a:latin typeface="Arial"/>
              </a:rPr>
              <a:t>S</a:t>
            </a:r>
            <a:r>
              <a:rPr lang="ro-RO" sz="1400" b="0" strike="noStrike" spc="-1" dirty="0">
                <a:latin typeface="Arial"/>
              </a:rPr>
              <a:t>et</a:t>
            </a:r>
            <a:r>
              <a:rPr lang="en-US" sz="1400" b="0" strike="noStrike" spc="-1" dirty="0" err="1">
                <a:latin typeface="Arial"/>
              </a:rPr>
              <a:t>ul</a:t>
            </a:r>
            <a:r>
              <a:rPr lang="ro-RO" sz="1400" b="0" strike="noStrike" spc="-1" dirty="0">
                <a:latin typeface="Arial"/>
              </a:rPr>
              <a:t> de acțiuni ce trebuiesc aplicate unui sistem pentru a determina dacă acestea sunt conforme cu cerintele și functionalitatile proiectului.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</a:p>
          <a:p>
            <a:pPr lvl="1" algn="just">
              <a:buClr>
                <a:srgbClr val="FFFFFF"/>
              </a:buClr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Răspunde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întrebarea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: </a:t>
            </a:r>
            <a:r>
              <a:rPr lang="en-US" sz="1400" b="1" u="sng" dirty="0">
                <a:solidFill>
                  <a:srgbClr val="FFFFFF"/>
                </a:solidFill>
                <a:latin typeface="+mj-lt"/>
              </a:rPr>
              <a:t>Cum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voi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?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E8B8-64E1-4998-BEFC-5421D9A1300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0312" y="356101"/>
            <a:ext cx="9027528" cy="2411564"/>
          </a:xfrm>
        </p:spPr>
        <p:txBody>
          <a:bodyPr anchor="t"/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Explicați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cum se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poate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folosi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un test plan (test suite) care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este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scopul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unui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test plan.</a:t>
            </a:r>
            <a:endParaRPr lang="ro-RO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330761" lvl="1" indent="0">
              <a:buClr>
                <a:schemeClr val="dk1"/>
              </a:buClr>
              <a:buSzPts val="1100"/>
              <a:buNone/>
            </a:pPr>
            <a:r>
              <a:rPr lang="ro-RO" sz="1400" b="0" strike="noStrike" spc="-1" dirty="0">
                <a:solidFill>
                  <a:schemeClr val="tx1"/>
                </a:solidFill>
                <a:latin typeface="+mj-lt"/>
              </a:rPr>
              <a:t>Un </a:t>
            </a:r>
            <a:r>
              <a:rPr lang="ro-RO" sz="1400" b="1" strike="noStrike" spc="-1" dirty="0">
                <a:solidFill>
                  <a:schemeClr val="tx1"/>
                </a:solidFill>
                <a:latin typeface="+mj-lt"/>
              </a:rPr>
              <a:t>test plan</a:t>
            </a:r>
            <a:r>
              <a:rPr lang="ro-RO" sz="1400" b="0" strike="noStrike" spc="-1" dirty="0">
                <a:solidFill>
                  <a:schemeClr val="tx1"/>
                </a:solidFill>
                <a:latin typeface="+mj-lt"/>
              </a:rPr>
              <a:t> este un </a:t>
            </a:r>
            <a:r>
              <a:rPr lang="ro-RO" sz="1400" b="1" strike="noStrike" spc="-1" dirty="0">
                <a:solidFill>
                  <a:schemeClr val="tx1"/>
                </a:solidFill>
                <a:latin typeface="+mj-lt"/>
              </a:rPr>
              <a:t>document detaliat</a:t>
            </a:r>
            <a:r>
              <a:rPr lang="ro-RO" sz="1400" b="0" strike="noStrike" spc="-1" dirty="0">
                <a:solidFill>
                  <a:schemeClr val="tx1"/>
                </a:solidFill>
                <a:latin typeface="+mj-lt"/>
              </a:rPr>
              <a:t> ce descrie </a:t>
            </a:r>
            <a:r>
              <a:rPr lang="ro-RO" sz="1400" b="1" strike="noStrike" spc="-1" dirty="0">
                <a:solidFill>
                  <a:schemeClr val="tx1"/>
                </a:solidFill>
                <a:latin typeface="+mj-lt"/>
              </a:rPr>
              <a:t>strategia, obiectivele, calendarul de desfășurare</a:t>
            </a:r>
            <a:r>
              <a:rPr lang="ro-RO" sz="1400" b="0" strike="noStrike" spc="-1" dirty="0">
                <a:solidFill>
                  <a:schemeClr val="tx1"/>
                </a:solidFill>
                <a:latin typeface="+mj-lt"/>
              </a:rPr>
              <a:t> (cu posibile date limita), cât și </a:t>
            </a:r>
            <a:r>
              <a:rPr lang="ro-RO" sz="1400" b="1" strike="noStrike" spc="-1" dirty="0">
                <a:solidFill>
                  <a:schemeClr val="tx1"/>
                </a:solidFill>
                <a:latin typeface="+mj-lt"/>
              </a:rPr>
              <a:t>resursele necesare</a:t>
            </a:r>
            <a:r>
              <a:rPr lang="ro-RO" sz="1400" b="0" strike="noStrike" spc="-1" dirty="0">
                <a:solidFill>
                  <a:schemeClr val="tx1"/>
                </a:solidFill>
                <a:latin typeface="+mj-lt"/>
              </a:rPr>
              <a:t> pentru a face testarea aplicației</a:t>
            </a:r>
            <a:r>
              <a:rPr lang="en-US" sz="1400" b="0" strike="noStrike" spc="-1" dirty="0">
                <a:solidFill>
                  <a:schemeClr val="tx1"/>
                </a:solidFill>
                <a:latin typeface="+mj-lt"/>
              </a:rPr>
              <a:t>, pe </a:t>
            </a:r>
            <a:r>
              <a:rPr lang="en-US" sz="1400" b="0" strike="noStrike" spc="-1" dirty="0" err="1">
                <a:solidFill>
                  <a:schemeClr val="tx1"/>
                </a:solidFill>
                <a:latin typeface="+mj-lt"/>
              </a:rPr>
              <a:t>scurt</a:t>
            </a:r>
            <a:r>
              <a:rPr lang="en-US" sz="1400" b="0" strike="noStrike" spc="-1" dirty="0">
                <a:solidFill>
                  <a:schemeClr val="tx1"/>
                </a:solidFill>
                <a:latin typeface="+mj-lt"/>
              </a:rPr>
              <a:t> n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e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ajută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să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determinăm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efortul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necesar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pentru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determinarea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calității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produsului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supus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testării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</a:t>
            </a:r>
            <a:endParaRPr lang="en-US" sz="1400" spc="-1" dirty="0">
              <a:solidFill>
                <a:schemeClr val="tx1"/>
              </a:solidFill>
              <a:latin typeface="+mj-lt"/>
            </a:endParaRPr>
          </a:p>
          <a:p>
            <a:pPr marL="330761" lvl="1" indent="0">
              <a:buClr>
                <a:schemeClr val="dk1"/>
              </a:buClr>
              <a:buSzPts val="1100"/>
              <a:buNone/>
            </a:pPr>
            <a:endParaRPr lang="en-US" sz="1400" spc="-1" dirty="0">
              <a:solidFill>
                <a:schemeClr val="tx1"/>
              </a:solidFill>
              <a:latin typeface="+mj-lt"/>
            </a:endParaRPr>
          </a:p>
          <a:p>
            <a:pPr marL="330761" lvl="1" indent="0">
              <a:buClr>
                <a:schemeClr val="dk1"/>
              </a:buClr>
              <a:buSzPts val="1100"/>
              <a:buNone/>
            </a:pPr>
            <a:r>
              <a:rPr lang="en-US" sz="1400" spc="-1" dirty="0" err="1">
                <a:solidFill>
                  <a:schemeClr val="tx1"/>
                </a:solidFill>
                <a:latin typeface="+mj-lt"/>
              </a:rPr>
              <a:t>Astfel</a:t>
            </a:r>
            <a:r>
              <a:rPr lang="en-US" sz="1400" spc="-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400" spc="-1" dirty="0" err="1">
                <a:solidFill>
                  <a:schemeClr val="tx1"/>
                </a:solidFill>
                <a:latin typeface="+mj-lt"/>
              </a:rPr>
              <a:t>acest</a:t>
            </a:r>
            <a:r>
              <a:rPr lang="en-US" sz="1400" spc="-1" dirty="0">
                <a:solidFill>
                  <a:schemeClr val="tx1"/>
                </a:solidFill>
                <a:latin typeface="+mj-lt"/>
              </a:rPr>
              <a:t> plan </a:t>
            </a:r>
            <a:r>
              <a:rPr lang="en-US" sz="1400" spc="-1" dirty="0" err="1">
                <a:solidFill>
                  <a:schemeClr val="tx1"/>
                </a:solidFill>
                <a:latin typeface="+mj-lt"/>
              </a:rPr>
              <a:t>devine</a:t>
            </a:r>
            <a:r>
              <a:rPr lang="en-US" sz="1400" spc="-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661522" lvl="2">
              <a:buClr>
                <a:schemeClr val="dk1"/>
              </a:buClr>
              <a:buSzPts val="1100"/>
            </a:pPr>
            <a:r>
              <a:rPr lang="en-US" sz="1400" spc="-1" dirty="0">
                <a:solidFill>
                  <a:schemeClr val="tx1"/>
                </a:solidFill>
                <a:latin typeface="+mj-lt"/>
              </a:rPr>
              <a:t>Un </a:t>
            </a:r>
            <a:r>
              <a:rPr lang="en-GB" sz="1400" dirty="0" err="1">
                <a:solidFill>
                  <a:schemeClr val="tx1"/>
                </a:solidFill>
                <a:latin typeface="+mj-lt"/>
              </a:rPr>
              <a:t>ghid</a:t>
            </a:r>
            <a:r>
              <a:rPr lang="en-GB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</a:rPr>
              <a:t>pentru</a:t>
            </a:r>
            <a:r>
              <a:rPr lang="en-GB" sz="14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en-GB" sz="1400" dirty="0" err="1">
                <a:solidFill>
                  <a:schemeClr val="tx1"/>
                </a:solidFill>
                <a:latin typeface="+mj-lt"/>
              </a:rPr>
              <a:t>înțelege</a:t>
            </a:r>
            <a:r>
              <a:rPr lang="en-GB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</a:rPr>
              <a:t>produsul</a:t>
            </a:r>
            <a:r>
              <a:rPr lang="en-GB" sz="1400" dirty="0">
                <a:solidFill>
                  <a:schemeClr val="tx1"/>
                </a:solidFill>
                <a:latin typeface="+mj-lt"/>
              </a:rPr>
              <a:t> software de </a:t>
            </a:r>
            <a:r>
              <a:rPr lang="en-GB" sz="1400" dirty="0" err="1">
                <a:solidFill>
                  <a:schemeClr val="tx1"/>
                </a:solidFill>
                <a:latin typeface="+mj-lt"/>
              </a:rPr>
              <a:t>testat</a:t>
            </a:r>
            <a:r>
              <a:rPr lang="en-GB" sz="1400" dirty="0">
                <a:solidFill>
                  <a:schemeClr val="tx1"/>
                </a:solidFill>
                <a:latin typeface="+mj-lt"/>
              </a:rPr>
              <a:t>; </a:t>
            </a:r>
          </a:p>
          <a:p>
            <a:pPr marL="661522" lvl="2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/>
                </a:solidFill>
                <a:latin typeface="+mj-lt"/>
              </a:rPr>
              <a:t>Un </a:t>
            </a:r>
            <a:r>
              <a:rPr lang="it-IT" sz="1400" dirty="0">
                <a:solidFill>
                  <a:schemeClr val="tx1"/>
                </a:solidFill>
                <a:latin typeface="+mj-lt"/>
              </a:rPr>
              <a:t>mijloc de a găsi potențiale probleme și soluții pentru ele;</a:t>
            </a:r>
          </a:p>
          <a:p>
            <a:pPr marL="661522" lvl="2">
              <a:buClr>
                <a:schemeClr val="dk1"/>
              </a:buClr>
              <a:buSzPts val="1100"/>
            </a:pPr>
            <a:r>
              <a:rPr lang="it-IT" sz="1400" dirty="0">
                <a:solidFill>
                  <a:schemeClr val="tx1"/>
                </a:solidFill>
                <a:latin typeface="+mj-lt"/>
              </a:rPr>
              <a:t>Un mod de a comunica cu alți membri ai echipei și de a imbunatati astfel valoarea produsului final.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0CE50-AE4F-AFA6-C8AB-661E30A422C7}"/>
              </a:ext>
            </a:extLst>
          </p:cNvPr>
          <p:cNvSpPr txBox="1"/>
          <p:nvPr/>
        </p:nvSpPr>
        <p:spPr>
          <a:xfrm>
            <a:off x="360312" y="2770540"/>
            <a:ext cx="6154788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Enumerați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statusurile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 care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poate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să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aibă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rularea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unui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test case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PASS / FAIL/ WIP/ BLOCKED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BC8153-67E1-BA96-B820-836895514542}"/>
              </a:ext>
            </a:extLst>
          </p:cNvPr>
          <p:cNvSpPr txBox="1">
            <a:spLocks/>
          </p:cNvSpPr>
          <p:nvPr/>
        </p:nvSpPr>
        <p:spPr>
          <a:xfrm>
            <a:off x="360312" y="3421767"/>
            <a:ext cx="80010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83510" indent="-283510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4271" indent="-236258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1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432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504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6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648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3D562-6C70-0334-24FE-CCC81C57869B}"/>
              </a:ext>
            </a:extLst>
          </p:cNvPr>
          <p:cNvSpPr txBox="1"/>
          <p:nvPr/>
        </p:nvSpPr>
        <p:spPr>
          <a:xfrm>
            <a:off x="360312" y="3794370"/>
            <a:ext cx="5040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Etapele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procesului</a:t>
            </a:r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GB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testare</a:t>
            </a:r>
            <a:endParaRPr lang="en-GB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61407A-3B13-82B6-16EF-B157EF9ECB9E}"/>
              </a:ext>
            </a:extLst>
          </p:cNvPr>
          <p:cNvGrpSpPr/>
          <p:nvPr/>
        </p:nvGrpSpPr>
        <p:grpSpPr>
          <a:xfrm>
            <a:off x="1502495" y="4216049"/>
            <a:ext cx="6743162" cy="922697"/>
            <a:chOff x="1459716" y="4216049"/>
            <a:chExt cx="6743162" cy="92269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F94FFB2-9CB6-945C-3275-FD89EA85E140}"/>
                </a:ext>
              </a:extLst>
            </p:cNvPr>
            <p:cNvSpPr/>
            <p:nvPr/>
          </p:nvSpPr>
          <p:spPr>
            <a:xfrm>
              <a:off x="2125980" y="4740168"/>
              <a:ext cx="5326380" cy="3985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A54ED99-B605-B1AA-C99C-9D5FF0202062}"/>
                </a:ext>
              </a:extLst>
            </p:cNvPr>
            <p:cNvGrpSpPr/>
            <p:nvPr/>
          </p:nvGrpSpPr>
          <p:grpSpPr>
            <a:xfrm flipH="1">
              <a:off x="6736079" y="4220097"/>
              <a:ext cx="1466799" cy="390482"/>
              <a:chOff x="2860" y="426429"/>
              <a:chExt cx="1300563" cy="390482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7" name="Arrow: Pentagon 26">
                <a:extLst>
                  <a:ext uri="{FF2B5EF4-FFF2-40B4-BE49-F238E27FC236}">
                    <a16:creationId xmlns:a16="http://schemas.microsoft.com/office/drawing/2014/main" id="{E76B9D0A-BDCC-C7C7-7A00-18A9E132AF82}"/>
                  </a:ext>
                </a:extLst>
              </p:cNvPr>
              <p:cNvSpPr/>
              <p:nvPr/>
            </p:nvSpPr>
            <p:spPr>
              <a:xfrm>
                <a:off x="2860" y="426429"/>
                <a:ext cx="1300563" cy="390482"/>
              </a:xfrm>
              <a:prstGeom prst="homePlat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Arrow: Pentagon 4">
                <a:extLst>
                  <a:ext uri="{FF2B5EF4-FFF2-40B4-BE49-F238E27FC236}">
                    <a16:creationId xmlns:a16="http://schemas.microsoft.com/office/drawing/2014/main" id="{539B0EF0-4525-BDC1-0F6F-A5BBF155A8AE}"/>
                  </a:ext>
                </a:extLst>
              </p:cNvPr>
              <p:cNvSpPr txBox="1"/>
              <p:nvPr/>
            </p:nvSpPr>
            <p:spPr>
              <a:xfrm>
                <a:off x="2860" y="426429"/>
                <a:ext cx="1202943" cy="39048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8674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        ÎNCHIDERE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EFDBDA-AA68-5F5B-F11D-8F3667F0D713}"/>
                </a:ext>
              </a:extLst>
            </p:cNvPr>
            <p:cNvGrpSpPr/>
            <p:nvPr/>
          </p:nvGrpSpPr>
          <p:grpSpPr>
            <a:xfrm>
              <a:off x="1459716" y="4220097"/>
              <a:ext cx="1300563" cy="390482"/>
              <a:chOff x="2860" y="426429"/>
              <a:chExt cx="1300563" cy="390482"/>
            </a:xfrm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390384DB-E5A1-0A25-D92D-6A36DAA9FAA6}"/>
                  </a:ext>
                </a:extLst>
              </p:cNvPr>
              <p:cNvSpPr/>
              <p:nvPr/>
            </p:nvSpPr>
            <p:spPr>
              <a:xfrm>
                <a:off x="2860" y="426429"/>
                <a:ext cx="1300563" cy="390482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4">
                <a:extLst>
                  <a:ext uri="{FF2B5EF4-FFF2-40B4-BE49-F238E27FC236}">
                    <a16:creationId xmlns:a16="http://schemas.microsoft.com/office/drawing/2014/main" id="{E35D936B-241C-B1E6-20BD-A0EB91E6E535}"/>
                  </a:ext>
                </a:extLst>
              </p:cNvPr>
              <p:cNvSpPr txBox="1"/>
              <p:nvPr/>
            </p:nvSpPr>
            <p:spPr>
              <a:xfrm>
                <a:off x="2860" y="426429"/>
                <a:ext cx="1202943" cy="390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8674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PLANIFICARE</a:t>
                </a:r>
              </a:p>
            </p:txBody>
          </p:sp>
        </p:grpSp>
        <p:sp>
          <p:nvSpPr>
            <p:cNvPr id="10" name="Arrow: Chevron 6">
              <a:extLst>
                <a:ext uri="{FF2B5EF4-FFF2-40B4-BE49-F238E27FC236}">
                  <a16:creationId xmlns:a16="http://schemas.microsoft.com/office/drawing/2014/main" id="{B199A992-985B-8551-38E3-C17914CD96C5}"/>
                </a:ext>
              </a:extLst>
            </p:cNvPr>
            <p:cNvSpPr txBox="1"/>
            <p:nvPr/>
          </p:nvSpPr>
          <p:spPr>
            <a:xfrm>
              <a:off x="3448824" y="4744549"/>
              <a:ext cx="2680692" cy="3941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b="1" kern="1200" dirty="0">
                  <a:solidFill>
                    <a:schemeClr val="bg1"/>
                  </a:solidFill>
                </a:rPr>
                <a:t>MONITORIZARE </a:t>
              </a:r>
              <a:r>
                <a:rPr lang="en-GB" sz="1000" b="1" dirty="0">
                  <a:solidFill>
                    <a:schemeClr val="bg1"/>
                  </a:solidFill>
                </a:rPr>
                <a:t>S</a:t>
              </a:r>
              <a:r>
                <a:rPr lang="en-GB" sz="1000" b="1" kern="1200" dirty="0">
                  <a:solidFill>
                    <a:schemeClr val="bg1"/>
                  </a:solidFill>
                </a:rPr>
                <a:t>I CONTROL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EA1B1C-FC22-5F6D-D17D-39D1C6923333}"/>
                </a:ext>
              </a:extLst>
            </p:cNvPr>
            <p:cNvGrpSpPr/>
            <p:nvPr/>
          </p:nvGrpSpPr>
          <p:grpSpPr>
            <a:xfrm>
              <a:off x="2565734" y="4218925"/>
              <a:ext cx="1239367" cy="392827"/>
              <a:chOff x="2549058" y="428173"/>
              <a:chExt cx="1239367" cy="392827"/>
            </a:xfrm>
          </p:grpSpPr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011E96E4-88E7-4DA0-45B9-9905250FE74B}"/>
                  </a:ext>
                </a:extLst>
              </p:cNvPr>
              <p:cNvSpPr/>
              <p:nvPr/>
            </p:nvSpPr>
            <p:spPr>
              <a:xfrm>
                <a:off x="2549058" y="428173"/>
                <a:ext cx="1239367" cy="392827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Arrow: Chevron 8">
                <a:extLst>
                  <a:ext uri="{FF2B5EF4-FFF2-40B4-BE49-F238E27FC236}">
                    <a16:creationId xmlns:a16="http://schemas.microsoft.com/office/drawing/2014/main" id="{211C61CF-03DE-4549-90F0-81B13EF9CBD2}"/>
                  </a:ext>
                </a:extLst>
              </p:cNvPr>
              <p:cNvSpPr txBox="1"/>
              <p:nvPr/>
            </p:nvSpPr>
            <p:spPr>
              <a:xfrm>
                <a:off x="2745472" y="428173"/>
                <a:ext cx="846540" cy="392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006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ANALIZĂ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345FCC-3249-2318-162C-4C56B885DA7E}"/>
                </a:ext>
              </a:extLst>
            </p:cNvPr>
            <p:cNvGrpSpPr/>
            <p:nvPr/>
          </p:nvGrpSpPr>
          <p:grpSpPr>
            <a:xfrm>
              <a:off x="3582554" y="4216049"/>
              <a:ext cx="1207295" cy="398578"/>
              <a:chOff x="3565878" y="425298"/>
              <a:chExt cx="1207295" cy="398578"/>
            </a:xfrm>
          </p:grpSpPr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569BC019-C476-C41D-9D97-EAC93317F2E3}"/>
                  </a:ext>
                </a:extLst>
              </p:cNvPr>
              <p:cNvSpPr/>
              <p:nvPr/>
            </p:nvSpPr>
            <p:spPr>
              <a:xfrm>
                <a:off x="3565878" y="425298"/>
                <a:ext cx="1207295" cy="398578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Arrow: Chevron 10">
                <a:extLst>
                  <a:ext uri="{FF2B5EF4-FFF2-40B4-BE49-F238E27FC236}">
                    <a16:creationId xmlns:a16="http://schemas.microsoft.com/office/drawing/2014/main" id="{46F0D6FA-72BE-9FF6-5086-754BAA023FCC}"/>
                  </a:ext>
                </a:extLst>
              </p:cNvPr>
              <p:cNvSpPr txBox="1"/>
              <p:nvPr/>
            </p:nvSpPr>
            <p:spPr>
              <a:xfrm>
                <a:off x="3765167" y="425298"/>
                <a:ext cx="808717" cy="398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006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CC2545-0CFF-A2CA-70D9-C85D510F6482}"/>
                </a:ext>
              </a:extLst>
            </p:cNvPr>
            <p:cNvGrpSpPr/>
            <p:nvPr/>
          </p:nvGrpSpPr>
          <p:grpSpPr>
            <a:xfrm>
              <a:off x="4572002" y="4218734"/>
              <a:ext cx="1642936" cy="393208"/>
              <a:chOff x="4555326" y="427983"/>
              <a:chExt cx="1642936" cy="393208"/>
            </a:xfrm>
          </p:grpSpPr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9C62656A-2F59-5B95-367D-E9BBEEFB235B}"/>
                  </a:ext>
                </a:extLst>
              </p:cNvPr>
              <p:cNvSpPr/>
              <p:nvPr/>
            </p:nvSpPr>
            <p:spPr>
              <a:xfrm>
                <a:off x="4555326" y="427983"/>
                <a:ext cx="1642936" cy="393208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Arrow: Chevron 12">
                <a:extLst>
                  <a:ext uri="{FF2B5EF4-FFF2-40B4-BE49-F238E27FC236}">
                    <a16:creationId xmlns:a16="http://schemas.microsoft.com/office/drawing/2014/main" id="{9D8C28D4-CEA6-71A1-40B8-808EC3E3D396}"/>
                  </a:ext>
                </a:extLst>
              </p:cNvPr>
              <p:cNvSpPr txBox="1"/>
              <p:nvPr/>
            </p:nvSpPr>
            <p:spPr>
              <a:xfrm>
                <a:off x="4751930" y="427983"/>
                <a:ext cx="1249728" cy="3932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006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IMPLEMENTARE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ED0D78-075F-0952-5D0F-F6457F78227B}"/>
                </a:ext>
              </a:extLst>
            </p:cNvPr>
            <p:cNvGrpSpPr/>
            <p:nvPr/>
          </p:nvGrpSpPr>
          <p:grpSpPr>
            <a:xfrm>
              <a:off x="5987456" y="4217832"/>
              <a:ext cx="1158086" cy="395012"/>
              <a:chOff x="5970780" y="427081"/>
              <a:chExt cx="1158086" cy="395012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4E895ACB-C05C-3439-757D-0DBD54F64BCD}"/>
                  </a:ext>
                </a:extLst>
              </p:cNvPr>
              <p:cNvSpPr/>
              <p:nvPr/>
            </p:nvSpPr>
            <p:spPr>
              <a:xfrm>
                <a:off x="5970780" y="427081"/>
                <a:ext cx="1158086" cy="39501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Arrow: Chevron 14">
                <a:extLst>
                  <a:ext uri="{FF2B5EF4-FFF2-40B4-BE49-F238E27FC236}">
                    <a16:creationId xmlns:a16="http://schemas.microsoft.com/office/drawing/2014/main" id="{2E9286B4-4C39-7613-1654-F2420A314817}"/>
                  </a:ext>
                </a:extLst>
              </p:cNvPr>
              <p:cNvSpPr txBox="1"/>
              <p:nvPr/>
            </p:nvSpPr>
            <p:spPr>
              <a:xfrm>
                <a:off x="6168286" y="427081"/>
                <a:ext cx="763074" cy="39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4006" tIns="29337" rIns="14669" bIns="2933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000" b="1" kern="1200" dirty="0">
                    <a:solidFill>
                      <a:schemeClr val="bg1"/>
                    </a:solidFill>
                  </a:rPr>
                  <a:t>EXECUTIE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818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A475729-968C-E00E-D8D6-7FE63786A253}"/>
              </a:ext>
            </a:extLst>
          </p:cNvPr>
          <p:cNvGrpSpPr/>
          <p:nvPr/>
        </p:nvGrpSpPr>
        <p:grpSpPr>
          <a:xfrm>
            <a:off x="75403" y="1428185"/>
            <a:ext cx="9749153" cy="3143815"/>
            <a:chOff x="449580" y="553003"/>
            <a:chExt cx="6673650" cy="27766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B003EA-75BE-16D9-FDB2-70EA2704EA89}"/>
                </a:ext>
              </a:extLst>
            </p:cNvPr>
            <p:cNvSpPr/>
            <p:nvPr/>
          </p:nvSpPr>
          <p:spPr>
            <a:xfrm>
              <a:off x="835916" y="553003"/>
              <a:ext cx="1040173" cy="394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+mj-lt"/>
                </a:rPr>
                <a:t>TESTER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05D6E7-F821-F383-1250-C9141B8D2A61}"/>
                </a:ext>
              </a:extLst>
            </p:cNvPr>
            <p:cNvSpPr/>
            <p:nvPr/>
          </p:nvSpPr>
          <p:spPr>
            <a:xfrm>
              <a:off x="4497053" y="1775460"/>
              <a:ext cx="1040173" cy="394237"/>
            </a:xfrm>
            <a:prstGeom prst="rect">
              <a:avLst/>
            </a:prstGeom>
            <a:solidFill>
              <a:srgbClr val="10E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Fixed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AB8DD8-C6E2-4CE2-630B-11B801596BEA}"/>
                </a:ext>
              </a:extLst>
            </p:cNvPr>
            <p:cNvSpPr/>
            <p:nvPr/>
          </p:nvSpPr>
          <p:spPr>
            <a:xfrm>
              <a:off x="4497052" y="2381271"/>
              <a:ext cx="1040173" cy="394237"/>
            </a:xfrm>
            <a:prstGeom prst="rect">
              <a:avLst/>
            </a:prstGeom>
            <a:solidFill>
              <a:srgbClr val="0CA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Reopened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1A1FD5-BBC1-DDB2-C912-F97A159BD5C0}"/>
                </a:ext>
              </a:extLst>
            </p:cNvPr>
            <p:cNvSpPr/>
            <p:nvPr/>
          </p:nvSpPr>
          <p:spPr>
            <a:xfrm>
              <a:off x="6083057" y="1473382"/>
              <a:ext cx="1040173" cy="394237"/>
            </a:xfrm>
            <a:prstGeom prst="rect">
              <a:avLst/>
            </a:prstGeom>
            <a:solidFill>
              <a:srgbClr val="087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Deferred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A8B5CD-6637-743F-E074-1D206A2CA52F}"/>
                </a:ext>
              </a:extLst>
            </p:cNvPr>
            <p:cNvSpPr/>
            <p:nvPr/>
          </p:nvSpPr>
          <p:spPr>
            <a:xfrm>
              <a:off x="6083057" y="2718080"/>
              <a:ext cx="1040173" cy="394237"/>
            </a:xfrm>
            <a:prstGeom prst="rect">
              <a:avLst/>
            </a:prstGeom>
            <a:solidFill>
              <a:srgbClr val="136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Not </a:t>
              </a:r>
            </a:p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reproducible</a:t>
              </a:r>
              <a:endParaRPr lang="en-GB" sz="1000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70302-6E36-C90D-682C-2A6E555C47DB}"/>
                </a:ext>
              </a:extLst>
            </p:cNvPr>
            <p:cNvSpPr/>
            <p:nvPr/>
          </p:nvSpPr>
          <p:spPr>
            <a:xfrm>
              <a:off x="835916" y="2935449"/>
              <a:ext cx="1040173" cy="394237"/>
            </a:xfrm>
            <a:prstGeom prst="rect">
              <a:avLst/>
            </a:prstGeom>
            <a:solidFill>
              <a:srgbClr val="0D4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CLOSED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8F648E-7B9B-8FDE-82B5-A1EE527E2ABD}"/>
                </a:ext>
              </a:extLst>
            </p:cNvPr>
            <p:cNvSpPr/>
            <p:nvPr/>
          </p:nvSpPr>
          <p:spPr>
            <a:xfrm>
              <a:off x="6083057" y="2095731"/>
              <a:ext cx="1040173" cy="394237"/>
            </a:xfrm>
            <a:prstGeom prst="rect">
              <a:avLst/>
            </a:prstGeom>
            <a:solidFill>
              <a:srgbClr val="3D9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Not a bug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286D84-2CB7-4CDE-C9CA-70399A861A5A}"/>
                </a:ext>
              </a:extLst>
            </p:cNvPr>
            <p:cNvSpPr/>
            <p:nvPr/>
          </p:nvSpPr>
          <p:spPr>
            <a:xfrm>
              <a:off x="4497053" y="553003"/>
              <a:ext cx="1040173" cy="3942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+mj-lt"/>
                </a:rPr>
                <a:t>DEVELOPER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DE6066-5AC6-8B5E-346A-5449B0249E90}"/>
                </a:ext>
              </a:extLst>
            </p:cNvPr>
            <p:cNvSpPr/>
            <p:nvPr/>
          </p:nvSpPr>
          <p:spPr>
            <a:xfrm>
              <a:off x="835916" y="1165720"/>
              <a:ext cx="1040173" cy="394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New / Prioritized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5C40B7-3B65-97B6-DBD4-BA7DD826BB22}"/>
                </a:ext>
              </a:extLst>
            </p:cNvPr>
            <p:cNvCxnSpPr/>
            <p:nvPr/>
          </p:nvCxnSpPr>
          <p:spPr>
            <a:xfrm>
              <a:off x="2087880" y="1327601"/>
              <a:ext cx="2282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CE6B82-D894-50EF-9C2C-6993A91766AC}"/>
                </a:ext>
              </a:extLst>
            </p:cNvPr>
            <p:cNvSpPr txBox="1"/>
            <p:nvPr/>
          </p:nvSpPr>
          <p:spPr>
            <a:xfrm>
              <a:off x="2087880" y="1072671"/>
              <a:ext cx="228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Assigned</a:t>
              </a:r>
              <a:endParaRPr lang="en-US" sz="1000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3DF56B-E8CF-4588-CEAA-C0AA1339B56E}"/>
                </a:ext>
              </a:extLst>
            </p:cNvPr>
            <p:cNvCxnSpPr/>
            <p:nvPr/>
          </p:nvCxnSpPr>
          <p:spPr>
            <a:xfrm>
              <a:off x="4979352" y="1524000"/>
              <a:ext cx="0" cy="251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09F252-3F04-D039-CEA2-D657538E6B2C}"/>
                </a:ext>
              </a:extLst>
            </p:cNvPr>
            <p:cNvCxnSpPr/>
            <p:nvPr/>
          </p:nvCxnSpPr>
          <p:spPr>
            <a:xfrm>
              <a:off x="449580" y="1004331"/>
              <a:ext cx="5554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6F0E67-6AB7-2EE8-9982-19B1EF91391C}"/>
                </a:ext>
              </a:extLst>
            </p:cNvPr>
            <p:cNvSpPr/>
            <p:nvPr/>
          </p:nvSpPr>
          <p:spPr>
            <a:xfrm>
              <a:off x="4497053" y="1128931"/>
              <a:ext cx="1040173" cy="394237"/>
            </a:xfrm>
            <a:prstGeom prst="rect">
              <a:avLst/>
            </a:prstGeom>
            <a:solidFill>
              <a:srgbClr val="24D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Opened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E8BA6F-3405-859C-FFA2-09E85EED83C1}"/>
                </a:ext>
              </a:extLst>
            </p:cNvPr>
            <p:cNvSpPr/>
            <p:nvPr/>
          </p:nvSpPr>
          <p:spPr>
            <a:xfrm>
              <a:off x="835916" y="1778437"/>
              <a:ext cx="1040173" cy="394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Retest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194F95-0A82-184F-3A49-37382E428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7880" y="1952441"/>
              <a:ext cx="2282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851832-FED5-5037-EB38-5984BF0F69A1}"/>
                </a:ext>
              </a:extLst>
            </p:cNvPr>
            <p:cNvSpPr txBox="1"/>
            <p:nvPr/>
          </p:nvSpPr>
          <p:spPr>
            <a:xfrm>
              <a:off x="2087880" y="1574400"/>
              <a:ext cx="228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Pending retest</a:t>
              </a:r>
              <a:endParaRPr lang="en-US" sz="100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ED4FC0-A2B4-327B-79E4-548185E11A9F}"/>
                </a:ext>
              </a:extLst>
            </p:cNvPr>
            <p:cNvSpPr/>
            <p:nvPr/>
          </p:nvSpPr>
          <p:spPr>
            <a:xfrm>
              <a:off x="835916" y="2391154"/>
              <a:ext cx="1040173" cy="325815"/>
            </a:xfrm>
            <a:prstGeom prst="rect">
              <a:avLst/>
            </a:prstGeom>
            <a:solidFill>
              <a:srgbClr val="10E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+mj-lt"/>
                </a:rPr>
                <a:t>Verified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8C258A-8D21-D517-C09D-C98953332497}"/>
                </a:ext>
              </a:extLst>
            </p:cNvPr>
            <p:cNvCxnSpPr/>
            <p:nvPr/>
          </p:nvCxnSpPr>
          <p:spPr>
            <a:xfrm>
              <a:off x="1318215" y="1568681"/>
              <a:ext cx="0" cy="20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B3BDA44-16E5-F78F-E9E8-6D124021BDCD}"/>
                </a:ext>
              </a:extLst>
            </p:cNvPr>
            <p:cNvCxnSpPr/>
            <p:nvPr/>
          </p:nvCxnSpPr>
          <p:spPr>
            <a:xfrm>
              <a:off x="1318215" y="2717319"/>
              <a:ext cx="0" cy="20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CCF5F3-E6A3-FEF1-20F0-94AF05F92E02}"/>
                </a:ext>
              </a:extLst>
            </p:cNvPr>
            <p:cNvCxnSpPr/>
            <p:nvPr/>
          </p:nvCxnSpPr>
          <p:spPr>
            <a:xfrm>
              <a:off x="2087880" y="2605621"/>
              <a:ext cx="228210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5A582A-6BFE-B004-4B99-8B80D6C9A156}"/>
                </a:ext>
              </a:extLst>
            </p:cNvPr>
            <p:cNvSpPr txBox="1"/>
            <p:nvPr/>
          </p:nvSpPr>
          <p:spPr>
            <a:xfrm>
              <a:off x="2087880" y="2350691"/>
              <a:ext cx="228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FFFF"/>
                  </a:solidFill>
                  <a:latin typeface="+mj-lt"/>
                </a:rPr>
                <a:t>Not-solved</a:t>
              </a:r>
              <a:endParaRPr lang="en-US" sz="1000" b="1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A2CD0D72-E4B8-BE10-6EA7-D62EAF901676}"/>
                </a:ext>
              </a:extLst>
            </p:cNvPr>
            <p:cNvSpPr/>
            <p:nvPr/>
          </p:nvSpPr>
          <p:spPr>
            <a:xfrm>
              <a:off x="5618569" y="1697510"/>
              <a:ext cx="218349" cy="12379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7E5B14B-F1BF-6962-9808-7463029F714F}"/>
                </a:ext>
              </a:extLst>
            </p:cNvPr>
            <p:cNvSpPr/>
            <p:nvPr/>
          </p:nvSpPr>
          <p:spPr>
            <a:xfrm>
              <a:off x="5935787" y="1415571"/>
              <a:ext cx="115513" cy="18229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6D2973-7B84-B728-605D-E4ADBE3D2568}"/>
                </a:ext>
              </a:extLst>
            </p:cNvPr>
            <p:cNvCxnSpPr/>
            <p:nvPr/>
          </p:nvCxnSpPr>
          <p:spPr>
            <a:xfrm>
              <a:off x="1333097" y="2183336"/>
              <a:ext cx="0" cy="20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A11DBE-1BF7-D92F-6841-9D56687AC5A4}"/>
              </a:ext>
            </a:extLst>
          </p:cNvPr>
          <p:cNvSpPr txBox="1"/>
          <p:nvPr/>
        </p:nvSpPr>
        <p:spPr>
          <a:xfrm>
            <a:off x="464556" y="596918"/>
            <a:ext cx="936000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Enumerați statusurile pe care poate să le aibă un defect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ABABE-AE7A-0570-226F-62DDEFBC0843}"/>
              </a:ext>
            </a:extLst>
          </p:cNvPr>
          <p:cNvSpPr txBox="1"/>
          <p:nvPr/>
        </p:nvSpPr>
        <p:spPr>
          <a:xfrm>
            <a:off x="523875" y="922656"/>
            <a:ext cx="4012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Retestarea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este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un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proces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prin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care se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verifică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dacă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defectele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marcate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ca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și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remediate au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fost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într-adevăr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remediate. </a:t>
            </a:r>
          </a:p>
          <a:p>
            <a:pPr algn="just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 algn="just">
              <a:buClr>
                <a:srgbClr val="FFFFFF"/>
              </a:buClr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regresie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este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un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proces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prin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care se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verifică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programul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sau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o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parte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din program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pentru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a ne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asigura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schimbările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aduse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asupra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lui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nu au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cauzat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și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alte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defecte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6F1BF-ABB5-6D32-827E-EB9E18E82C08}"/>
              </a:ext>
            </a:extLst>
          </p:cNvPr>
          <p:cNvSpPr txBox="1"/>
          <p:nvPr/>
        </p:nvSpPr>
        <p:spPr>
          <a:xfrm>
            <a:off x="5043386" y="922656"/>
            <a:ext cx="45828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funcțională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verifică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dacă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produsul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își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îndeplinește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funcțiile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1400" kern="1200" dirty="0"/>
              <a:t>pe </a:t>
            </a:r>
            <a:r>
              <a:rPr lang="en-US" sz="1400" kern="1200" dirty="0" err="1"/>
              <a:t>baza</a:t>
            </a:r>
            <a:r>
              <a:rPr lang="en-US" sz="1400" kern="1200" dirty="0"/>
              <a:t> </a:t>
            </a:r>
            <a:r>
              <a:rPr lang="en-US" sz="1400" kern="1200" dirty="0" err="1"/>
              <a:t>specificațiilor</a:t>
            </a:r>
            <a:r>
              <a:rPr lang="en-US" sz="1400" kern="1200" dirty="0"/>
              <a:t>. </a:t>
            </a:r>
          </a:p>
          <a:p>
            <a:pPr algn="just">
              <a:buClr>
                <a:srgbClr val="FFFFFF"/>
              </a:buClr>
            </a:pPr>
            <a:r>
              <a:rPr lang="en-US" sz="1400" b="1" kern="1200" dirty="0"/>
              <a:t>Ce </a:t>
            </a:r>
            <a:r>
              <a:rPr lang="en-US" sz="1400" b="1" kern="1200" dirty="0" err="1"/>
              <a:t>trebuie</a:t>
            </a:r>
            <a:r>
              <a:rPr lang="en-US" sz="1400" b="1" kern="1200" dirty="0"/>
              <a:t> </a:t>
            </a:r>
            <a:r>
              <a:rPr lang="en-US" sz="1400" b="1" kern="1200" dirty="0" err="1"/>
              <a:t>să</a:t>
            </a:r>
            <a:r>
              <a:rPr lang="en-US" sz="1400" b="1" kern="1200" dirty="0"/>
              <a:t> </a:t>
            </a:r>
            <a:r>
              <a:rPr lang="en-US" sz="1400" b="1" kern="1200" dirty="0" err="1"/>
              <a:t>facă</a:t>
            </a:r>
            <a:r>
              <a:rPr lang="en-US" sz="1400" b="1" kern="1200" dirty="0"/>
              <a:t> </a:t>
            </a:r>
            <a:r>
              <a:rPr lang="en-US" sz="1400" b="1" kern="1200" dirty="0" err="1"/>
              <a:t>produsul</a:t>
            </a:r>
            <a:r>
              <a:rPr lang="en-US" sz="1400" b="1" kern="1200" dirty="0"/>
              <a:t>?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 algn="just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 algn="just">
              <a:buClr>
                <a:srgbClr val="FFFFFF"/>
              </a:buClr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non-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funcțională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verifică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atribute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care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descriu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cât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de bine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își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îndeplinește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sistemul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funcțiile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 </a:t>
            </a:r>
          </a:p>
          <a:p>
            <a:pPr algn="just">
              <a:buClr>
                <a:srgbClr val="FFFFFF"/>
              </a:buClr>
            </a:pPr>
            <a:r>
              <a:rPr lang="en-US" sz="1400" b="1" kern="1200" dirty="0"/>
              <a:t>Cum </a:t>
            </a:r>
            <a:r>
              <a:rPr lang="en-US" sz="1400" b="1" kern="1200" dirty="0" err="1"/>
              <a:t>trebuie</a:t>
            </a:r>
            <a:r>
              <a:rPr lang="en-US" sz="1400" b="1" kern="1200" dirty="0"/>
              <a:t> </a:t>
            </a:r>
            <a:r>
              <a:rPr lang="en-US" sz="1400" b="1" kern="1200" dirty="0" err="1"/>
              <a:t>să</a:t>
            </a:r>
            <a:r>
              <a:rPr lang="en-US" sz="1400" b="1" kern="1200" dirty="0"/>
              <a:t> se </a:t>
            </a:r>
            <a:r>
              <a:rPr lang="en-US" sz="1400" b="1" kern="1200" dirty="0" err="1"/>
              <a:t>comporte</a:t>
            </a:r>
            <a:r>
              <a:rPr lang="en-US" sz="1400" b="1" kern="1200" dirty="0"/>
              <a:t> </a:t>
            </a:r>
            <a:r>
              <a:rPr lang="en-US" sz="1400" b="1" kern="1200" dirty="0" err="1"/>
              <a:t>produsul</a:t>
            </a:r>
            <a:r>
              <a:rPr lang="en-US" sz="1400" b="1" kern="1200" dirty="0"/>
              <a:t>?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6CA9D5-8B2A-2685-666E-8F5122354B66}"/>
              </a:ext>
            </a:extLst>
          </p:cNvPr>
          <p:cNvSpPr txBox="1">
            <a:spLocks/>
          </p:cNvSpPr>
          <p:nvPr/>
        </p:nvSpPr>
        <p:spPr>
          <a:xfrm>
            <a:off x="523875" y="152400"/>
            <a:ext cx="3993697" cy="561665"/>
          </a:xfrm>
          <a:prstGeom prst="rect">
            <a:avLst/>
          </a:prstGeom>
        </p:spPr>
        <p:txBody>
          <a:bodyPr>
            <a:noAutofit/>
          </a:bodyPr>
          <a:lstStyle>
            <a:lvl1pPr marL="283510" indent="-283510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4271" indent="-236258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11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432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504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6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648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accent1"/>
              </a:buClr>
              <a:buFont typeface="Wingdings 2" charset="2"/>
              <a:buChar char=""/>
              <a:defRPr sz="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Explica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ț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diferen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ț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î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ntre retesting și regression testing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BB47B0-00E1-2171-CE15-8A5CB9EA494B}"/>
              </a:ext>
            </a:extLst>
          </p:cNvPr>
          <p:cNvSpPr txBox="1">
            <a:spLocks/>
          </p:cNvSpPr>
          <p:nvPr/>
        </p:nvSpPr>
        <p:spPr>
          <a:xfrm>
            <a:off x="5043386" y="152400"/>
            <a:ext cx="4582884" cy="5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Explica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ț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 diferen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ț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 </a:t>
            </a:r>
            <a:r>
              <a:rPr lang="ro-RO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î</a:t>
            </a: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ntre functional testing si 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non-functional testing.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3B99F-B3F3-F50E-C70C-BC8E6096680E}"/>
              </a:ext>
            </a:extLst>
          </p:cNvPr>
          <p:cNvSpPr txBox="1"/>
          <p:nvPr/>
        </p:nvSpPr>
        <p:spPr>
          <a:xfrm>
            <a:off x="2454405" y="4152027"/>
            <a:ext cx="25562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+mj-lt"/>
              </a:rPr>
              <a:t>Black box: </a:t>
            </a: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Partiționarea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echivalentă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Analiza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valorilor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limită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Testarea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tranzițiilor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de stare</a:t>
            </a: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Tabel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decizional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Use case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38F86-5EFA-E85C-D35E-6D610BB53FB3}"/>
              </a:ext>
            </a:extLst>
          </p:cNvPr>
          <p:cNvSpPr txBox="1"/>
          <p:nvPr/>
        </p:nvSpPr>
        <p:spPr>
          <a:xfrm>
            <a:off x="5156964" y="4367471"/>
            <a:ext cx="2077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+mj-lt"/>
              </a:rPr>
              <a:t>White box: 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Statement coverage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Decision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C236B-10B2-0102-50D8-9E239573FABA}"/>
              </a:ext>
            </a:extLst>
          </p:cNvPr>
          <p:cNvSpPr txBox="1"/>
          <p:nvPr/>
        </p:nvSpPr>
        <p:spPr>
          <a:xfrm>
            <a:off x="7066031" y="4798358"/>
            <a:ext cx="26920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Error guessing testing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Exploratory testing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Checklist based testing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F32BD-F27E-AFB2-5820-2C331DA753AC}"/>
              </a:ext>
            </a:extLst>
          </p:cNvPr>
          <p:cNvSpPr txBox="1"/>
          <p:nvPr/>
        </p:nvSpPr>
        <p:spPr>
          <a:xfrm>
            <a:off x="545919" y="4798358"/>
            <a:ext cx="1511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Analiza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statică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D0B2A-A674-E623-E24D-A14A5AC814BA}"/>
              </a:ext>
            </a:extLst>
          </p:cNvPr>
          <p:cNvSpPr txBox="1"/>
          <p:nvPr/>
        </p:nvSpPr>
        <p:spPr>
          <a:xfrm>
            <a:off x="274373" y="4053755"/>
            <a:ext cx="2054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Tehnici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ctr"/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statica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E5B96-F9CF-5EE4-BEA7-81B19D56AB74}"/>
              </a:ext>
            </a:extLst>
          </p:cNvPr>
          <p:cNvSpPr txBox="1"/>
          <p:nvPr/>
        </p:nvSpPr>
        <p:spPr>
          <a:xfrm>
            <a:off x="3535055" y="3621498"/>
            <a:ext cx="2598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Tehnici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dinamica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8B4BB-E995-CD63-5548-A13BFC8F57D0}"/>
              </a:ext>
            </a:extLst>
          </p:cNvPr>
          <p:cNvSpPr txBox="1"/>
          <p:nvPr/>
        </p:nvSpPr>
        <p:spPr>
          <a:xfrm>
            <a:off x="7567348" y="4053755"/>
            <a:ext cx="219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Testarea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pe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baza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experinta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C68F85A-334B-3C5D-9EA6-45BDD9C57E7E}"/>
              </a:ext>
            </a:extLst>
          </p:cNvPr>
          <p:cNvSpPr/>
          <p:nvPr/>
        </p:nvSpPr>
        <p:spPr>
          <a:xfrm rot="16200000">
            <a:off x="4686168" y="1731976"/>
            <a:ext cx="296118" cy="4799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C6FCE0-2E6A-683E-1631-49CBAEB1208D}"/>
              </a:ext>
            </a:extLst>
          </p:cNvPr>
          <p:cNvSpPr/>
          <p:nvPr/>
        </p:nvSpPr>
        <p:spPr>
          <a:xfrm rot="16200000">
            <a:off x="1215271" y="3958929"/>
            <a:ext cx="172436" cy="1511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8900A81-8131-F2AE-84BE-63C38ECF2566}"/>
              </a:ext>
            </a:extLst>
          </p:cNvPr>
          <p:cNvSpPr/>
          <p:nvPr/>
        </p:nvSpPr>
        <p:spPr>
          <a:xfrm rot="16200000">
            <a:off x="8504801" y="3656514"/>
            <a:ext cx="247222" cy="21907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09CB0-C59D-C868-1B71-344D6554B450}"/>
              </a:ext>
            </a:extLst>
          </p:cNvPr>
          <p:cNvSpPr txBox="1"/>
          <p:nvPr/>
        </p:nvSpPr>
        <p:spPr>
          <a:xfrm>
            <a:off x="398100" y="3350547"/>
            <a:ext cx="910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Care sunt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tehnicile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de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testare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și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grupati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-le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în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categoria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corespunzătoare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aira Semi Condensed"/>
              </a:rPr>
              <a:t> (black-box, white-box, experience-based)?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C11914-7068-3FD7-7CD7-2EDF5A1A6D6E}"/>
              </a:ext>
            </a:extLst>
          </p:cNvPr>
          <p:cNvCxnSpPr/>
          <p:nvPr/>
        </p:nvCxnSpPr>
        <p:spPr>
          <a:xfrm>
            <a:off x="5010611" y="4529589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6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1BE0D-6ED3-B187-F60D-4A54698383E6}"/>
              </a:ext>
            </a:extLst>
          </p:cNvPr>
          <p:cNvSpPr txBox="1"/>
          <p:nvPr/>
        </p:nvSpPr>
        <p:spPr>
          <a:xfrm>
            <a:off x="835264" y="273973"/>
            <a:ext cx="8166846" cy="3487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Partea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II –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Aspecte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practice 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1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Punerea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practică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1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cunostintelor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acumulate</a:t>
            </a:r>
            <a:r>
              <a:rPr lang="en-US" sz="1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E5A86-7035-0275-5146-49388AAA81F5}"/>
              </a:ext>
            </a:extLst>
          </p:cNvPr>
          <p:cNvSpPr txBox="1"/>
          <p:nvPr/>
        </p:nvSpPr>
        <p:spPr>
          <a:xfrm>
            <a:off x="275262" y="788276"/>
            <a:ext cx="9616325" cy="1642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Alege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o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aplicație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banking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sau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o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aplicație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delivery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sau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un website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și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prezintă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următoarele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	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Cerințele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pentru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aplicația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/website-</a:t>
            </a: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ul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ales :</a:t>
            </a:r>
          </a:p>
          <a:p>
            <a:pPr algn="just">
              <a:spcAft>
                <a:spcPts val="600"/>
              </a:spcAft>
            </a:pPr>
            <a:endParaRPr lang="en-US" sz="1400" b="1" dirty="0">
              <a:solidFill>
                <a:srgbClr val="FFFFFF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WEBSITE-UL</a:t>
            </a:r>
            <a:r>
              <a:rPr lang="en-US" sz="1400" dirty="0">
                <a:latin typeface="+mj-lt"/>
              </a:rPr>
              <a:t> ales </a:t>
            </a:r>
            <a:r>
              <a:rPr lang="en-US" sz="1400" dirty="0" err="1">
                <a:latin typeface="+mj-lt"/>
              </a:rPr>
              <a:t>pentru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testare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este</a:t>
            </a:r>
            <a:r>
              <a:rPr lang="en-US" sz="1400" dirty="0">
                <a:latin typeface="+mj-lt"/>
              </a:rPr>
              <a:t>: </a:t>
            </a:r>
            <a:r>
              <a:rPr lang="en-GB" sz="1400" dirty="0">
                <a:latin typeface="+mj-lt"/>
              </a:rPr>
              <a:t>https://www.bebeprice.ro/ . </a:t>
            </a:r>
          </a:p>
          <a:p>
            <a:pPr algn="just">
              <a:spcAft>
                <a:spcPts val="600"/>
              </a:spcAft>
            </a:pPr>
            <a:r>
              <a:rPr lang="en-GB" sz="1400" dirty="0">
                <a:latin typeface="+mj-lt"/>
              </a:rPr>
              <a:t>	</a:t>
            </a:r>
            <a:r>
              <a:rPr lang="en-GB" sz="1400" dirty="0" err="1">
                <a:latin typeface="+mj-lt"/>
              </a:rPr>
              <a:t>Acesta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este</a:t>
            </a:r>
            <a:r>
              <a:rPr lang="en-GB" sz="1400" dirty="0">
                <a:latin typeface="+mj-lt"/>
              </a:rPr>
              <a:t> m</a:t>
            </a:r>
            <a:r>
              <a:rPr lang="it-IT" sz="1400" dirty="0">
                <a:latin typeface="+mj-lt"/>
              </a:rPr>
              <a:t>agazin online, numit : </a:t>
            </a:r>
            <a:r>
              <a:rPr lang="it-IT" sz="1400" b="1" dirty="0">
                <a:latin typeface="+mj-lt"/>
              </a:rPr>
              <a:t>BebePrice,</a:t>
            </a:r>
            <a:r>
              <a:rPr lang="it-IT" sz="1400" dirty="0">
                <a:latin typeface="+mj-lt"/>
              </a:rPr>
              <a:t> pune spre achizitie produse pentru mamici si bebelusi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Testarea</a:t>
            </a:r>
            <a:r>
              <a:rPr lang="en-US" sz="1400" dirty="0">
                <a:latin typeface="+mj-lt"/>
              </a:rPr>
              <a:t> se face </a:t>
            </a:r>
            <a:r>
              <a:rPr lang="en-US" sz="1400" dirty="0" err="1">
                <a:latin typeface="+mj-lt"/>
              </a:rPr>
              <a:t>doar</a:t>
            </a:r>
            <a:r>
              <a:rPr lang="en-US" sz="1400" dirty="0">
                <a:latin typeface="+mj-lt"/>
              </a:rPr>
              <a:t> din </a:t>
            </a:r>
            <a:r>
              <a:rPr lang="en-US" sz="1400" dirty="0" err="1">
                <a:latin typeface="+mj-lt"/>
              </a:rPr>
              <a:t>calitatea</a:t>
            </a:r>
            <a:r>
              <a:rPr lang="en-US" sz="1400" dirty="0">
                <a:latin typeface="+mj-lt"/>
              </a:rPr>
              <a:t> de </a:t>
            </a:r>
            <a:r>
              <a:rPr lang="en-US" sz="1400" b="1" dirty="0">
                <a:latin typeface="+mj-lt"/>
              </a:rPr>
              <a:t>User Client.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5D593-0BB5-F3F0-B829-B8F73066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31" y="2430531"/>
            <a:ext cx="5059457" cy="2858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817F9-CC78-A18E-C93A-493BC921F9E6}"/>
              </a:ext>
            </a:extLst>
          </p:cNvPr>
          <p:cNvSpPr txBox="1"/>
          <p:nvPr/>
        </p:nvSpPr>
        <p:spPr>
          <a:xfrm>
            <a:off x="260133" y="2811502"/>
            <a:ext cx="4308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+mj-lt"/>
              </a:rPr>
              <a:t>	</a:t>
            </a:r>
            <a:r>
              <a:rPr lang="en-US" sz="1400" dirty="0" err="1">
                <a:latin typeface="+mj-lt"/>
              </a:rPr>
              <a:t>Pentru</a:t>
            </a:r>
            <a:r>
              <a:rPr lang="en-US" sz="1400" dirty="0">
                <a:latin typeface="+mj-lt"/>
              </a:rPr>
              <a:t> ca </a:t>
            </a:r>
            <a:r>
              <a:rPr lang="en-US" sz="1400" dirty="0" err="1">
                <a:latin typeface="+mj-lt"/>
              </a:rPr>
              <a:t>este</a:t>
            </a:r>
            <a:r>
              <a:rPr lang="en-US" sz="1400" dirty="0">
                <a:latin typeface="+mj-lt"/>
              </a:rPr>
              <a:t> un </a:t>
            </a:r>
            <a:r>
              <a:rPr lang="en-US" sz="1400" dirty="0" err="1">
                <a:latin typeface="+mj-lt"/>
              </a:rPr>
              <a:t>magazin</a:t>
            </a:r>
            <a:r>
              <a:rPr lang="en-US" sz="1400" dirty="0">
                <a:latin typeface="+mj-lt"/>
              </a:rPr>
              <a:t> online, </a:t>
            </a:r>
            <a:r>
              <a:rPr lang="en-US" sz="1400" dirty="0" err="1">
                <a:latin typeface="+mj-lt"/>
              </a:rPr>
              <a:t>acesta</a:t>
            </a:r>
            <a:r>
              <a:rPr lang="en-US" sz="1400" dirty="0">
                <a:latin typeface="+mj-lt"/>
              </a:rPr>
              <a:t> are </a:t>
            </a:r>
            <a:r>
              <a:rPr lang="en-US" sz="1400" dirty="0" err="1">
                <a:latin typeface="+mj-lt"/>
              </a:rPr>
              <a:t>nevoie</a:t>
            </a:r>
            <a:r>
              <a:rPr lang="en-US" sz="1400" dirty="0">
                <a:latin typeface="+mj-lt"/>
              </a:rPr>
              <a:t> de un </a:t>
            </a:r>
            <a:r>
              <a:rPr lang="en-US" sz="1400" dirty="0" err="1">
                <a:latin typeface="+mj-lt"/>
              </a:rPr>
              <a:t>meniu</a:t>
            </a:r>
            <a:r>
              <a:rPr lang="en-US" sz="1400" dirty="0">
                <a:latin typeface="+mj-lt"/>
              </a:rPr>
              <a:t> cu </a:t>
            </a:r>
            <a:r>
              <a:rPr lang="en-US" sz="1400" dirty="0" err="1">
                <a:latin typeface="+mj-lt"/>
              </a:rPr>
              <a:t>butoane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functionale</a:t>
            </a:r>
            <a:r>
              <a:rPr lang="en-US" sz="1400" dirty="0">
                <a:latin typeface="+mj-lt"/>
              </a:rPr>
              <a:t>, cat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de un </a:t>
            </a:r>
            <a:r>
              <a:rPr lang="en-US" sz="1400" dirty="0" err="1">
                <a:latin typeface="+mj-lt"/>
              </a:rPr>
              <a:t>modul</a:t>
            </a:r>
            <a:r>
              <a:rPr lang="en-US" sz="1400" dirty="0">
                <a:latin typeface="+mj-lt"/>
              </a:rPr>
              <a:t> , in care </a:t>
            </a:r>
            <a:r>
              <a:rPr lang="en-US" sz="1400" dirty="0" err="1">
                <a:latin typeface="+mj-lt"/>
              </a:rPr>
              <a:t>utilizatorul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sa-si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poata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regasi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edita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profilul</a:t>
            </a:r>
            <a:r>
              <a:rPr lang="en-US" sz="1400" dirty="0">
                <a:latin typeface="+mj-lt"/>
              </a:rPr>
              <a:t> cu date </a:t>
            </a:r>
            <a:r>
              <a:rPr lang="en-US" sz="1400" dirty="0" err="1">
                <a:latin typeface="+mj-lt"/>
              </a:rPr>
              <a:t>personale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Nume</a:t>
            </a:r>
            <a:r>
              <a:rPr lang="en-US" sz="1400" dirty="0">
                <a:latin typeface="+mj-lt"/>
              </a:rPr>
              <a:t>, nr de </a:t>
            </a:r>
            <a:r>
              <a:rPr lang="en-US" sz="1400" dirty="0" err="1">
                <a:latin typeface="+mj-lt"/>
              </a:rPr>
              <a:t>telefon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adresa</a:t>
            </a:r>
            <a:r>
              <a:rPr lang="en-US" sz="1400" dirty="0">
                <a:latin typeface="+mj-lt"/>
              </a:rPr>
              <a:t> de email, </a:t>
            </a:r>
            <a:r>
              <a:rPr lang="en-US" sz="1400" dirty="0" err="1">
                <a:latin typeface="+mj-lt"/>
              </a:rPr>
              <a:t>adrese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livrare</a:t>
            </a:r>
            <a:r>
              <a:rPr lang="en-US" sz="1400" dirty="0">
                <a:latin typeface="+mj-lt"/>
              </a:rPr>
              <a:t>), cat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un </a:t>
            </a:r>
            <a:r>
              <a:rPr lang="en-US" sz="1400" dirty="0" err="1">
                <a:latin typeface="+mj-lt"/>
              </a:rPr>
              <a:t>istoric</a:t>
            </a:r>
            <a:r>
              <a:rPr lang="en-US" sz="1400" dirty="0">
                <a:latin typeface="+mj-lt"/>
              </a:rPr>
              <a:t> al </a:t>
            </a:r>
            <a:r>
              <a:rPr lang="en-US" sz="1400" dirty="0" err="1">
                <a:latin typeface="+mj-lt"/>
              </a:rPr>
              <a:t>comenzilor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platilor</a:t>
            </a:r>
            <a:r>
              <a:rPr lang="en-US" sz="1400" dirty="0">
                <a:latin typeface="+mj-lt"/>
              </a:rPr>
              <a:t>, cu o </a:t>
            </a:r>
            <a:r>
              <a:rPr lang="en-US" sz="1400" dirty="0" err="1">
                <a:latin typeface="+mj-lt"/>
              </a:rPr>
              <a:t>statusul</a:t>
            </a:r>
            <a:r>
              <a:rPr lang="en-US" sz="1400" dirty="0">
                <a:latin typeface="+mj-lt"/>
              </a:rPr>
              <a:t> in care se </a:t>
            </a:r>
            <a:r>
              <a:rPr lang="en-US" sz="1400" dirty="0" err="1">
                <a:latin typeface="+mj-lt"/>
              </a:rPr>
              <a:t>afla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acestea</a:t>
            </a:r>
            <a:r>
              <a:rPr lang="en-US" sz="1400" dirty="0">
                <a:latin typeface="+mj-lt"/>
              </a:rPr>
              <a:t>.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96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A0E340-63DD-46B7-286C-66BD537B4C07}"/>
              </a:ext>
            </a:extLst>
          </p:cNvPr>
          <p:cNvSpPr txBox="1"/>
          <p:nvPr/>
        </p:nvSpPr>
        <p:spPr>
          <a:xfrm>
            <a:off x="170814" y="247768"/>
            <a:ext cx="395975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+mj-lt"/>
              </a:rPr>
              <a:t>CONDITIILE TESTARE SI TEST CASE</a:t>
            </a:r>
          </a:p>
          <a:p>
            <a:endParaRPr lang="en-US" sz="1400" b="1" dirty="0">
              <a:solidFill>
                <a:srgbClr val="FFFFFF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1400" dirty="0">
                <a:latin typeface="+mj-lt"/>
              </a:rPr>
              <a:t>	In </a:t>
            </a:r>
            <a:r>
              <a:rPr lang="en-US" sz="1400" dirty="0" err="1">
                <a:latin typeface="+mj-lt"/>
              </a:rPr>
              <a:t>urma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analizei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specificatiilor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scopul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testarii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acestui</a:t>
            </a:r>
            <a:r>
              <a:rPr lang="en-US" sz="1400" dirty="0">
                <a:latin typeface="+mj-lt"/>
              </a:rPr>
              <a:t> site </a:t>
            </a:r>
            <a:r>
              <a:rPr lang="en-US" sz="1400" dirty="0" err="1">
                <a:latin typeface="+mj-lt"/>
              </a:rPr>
              <a:t>este</a:t>
            </a:r>
            <a:r>
              <a:rPr lang="en-US" sz="1400" dirty="0">
                <a:latin typeface="+mj-lt"/>
              </a:rPr>
              <a:t> de a  </a:t>
            </a:r>
            <a:r>
              <a:rPr lang="en-US" sz="1400" dirty="0" err="1">
                <a:latin typeface="+mj-lt"/>
              </a:rPr>
              <a:t>verifica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functionalitatea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Meniului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si</a:t>
            </a:r>
            <a:r>
              <a:rPr lang="en-US" sz="1400" b="1" dirty="0">
                <a:latin typeface="+mj-lt"/>
              </a:rPr>
              <a:t> a </a:t>
            </a:r>
            <a:r>
              <a:rPr lang="en-US" sz="1400" b="1" dirty="0" err="1">
                <a:latin typeface="+mj-lt"/>
              </a:rPr>
              <a:t>butoanelor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sale, cat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de a </a:t>
            </a:r>
            <a:r>
              <a:rPr lang="en-US" sz="1400" dirty="0" err="1">
                <a:latin typeface="+mj-lt"/>
              </a:rPr>
              <a:t>verifica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modulul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Contul</a:t>
            </a:r>
            <a:r>
              <a:rPr lang="en-US" sz="1400" b="1" dirty="0">
                <a:latin typeface="+mj-lt"/>
              </a:rPr>
              <a:t> meu, </a:t>
            </a:r>
            <a:r>
              <a:rPr lang="en-US" sz="1400" dirty="0">
                <a:latin typeface="+mj-lt"/>
              </a:rPr>
              <a:t>in care pot fi </a:t>
            </a:r>
            <a:r>
              <a:rPr lang="en-US" sz="1400" dirty="0" err="1">
                <a:latin typeface="+mj-lt"/>
              </a:rPr>
              <a:t>vazute</a:t>
            </a:r>
            <a:r>
              <a:rPr lang="en-US" sz="1400" dirty="0">
                <a:latin typeface="+mj-lt"/>
              </a:rPr>
              <a:t> un </a:t>
            </a:r>
            <a:r>
              <a:rPr lang="en-US" sz="1400" b="1" i="1" dirty="0" err="1">
                <a:latin typeface="+mj-lt"/>
              </a:rPr>
              <a:t>profil</a:t>
            </a:r>
            <a:r>
              <a:rPr lang="en-US" sz="1400" b="1" i="1" dirty="0">
                <a:latin typeface="+mj-lt"/>
              </a:rPr>
              <a:t> al </a:t>
            </a:r>
            <a:r>
              <a:rPr lang="en-US" sz="1400" b="1" i="1" dirty="0" err="1">
                <a:latin typeface="+mj-lt"/>
              </a:rPr>
              <a:t>utilizatorului</a:t>
            </a:r>
            <a:r>
              <a:rPr lang="en-US" sz="1400" dirty="0">
                <a:latin typeface="+mj-lt"/>
              </a:rPr>
              <a:t>, cu </a:t>
            </a:r>
            <a:r>
              <a:rPr lang="en-US" sz="1400" dirty="0" err="1">
                <a:latin typeface="+mj-lt"/>
              </a:rPr>
              <a:t>datele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personale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adresele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livrare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un </a:t>
            </a:r>
            <a:r>
              <a:rPr lang="en-US" sz="1400" dirty="0" err="1">
                <a:latin typeface="+mj-lt"/>
              </a:rPr>
              <a:t>istoric</a:t>
            </a:r>
            <a:r>
              <a:rPr lang="en-US" sz="1400" dirty="0">
                <a:latin typeface="+mj-lt"/>
              </a:rPr>
              <a:t> al </a:t>
            </a:r>
            <a:r>
              <a:rPr lang="en-US" sz="1400" b="1" i="1" dirty="0" err="1">
                <a:latin typeface="+mj-lt"/>
              </a:rPr>
              <a:t>comenzilor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i="1" dirty="0" err="1">
                <a:latin typeface="+mj-lt"/>
              </a:rPr>
              <a:t>si</a:t>
            </a:r>
            <a:r>
              <a:rPr lang="en-US" sz="1400" b="1" i="1" dirty="0">
                <a:latin typeface="+mj-lt"/>
              </a:rPr>
              <a:t> al </a:t>
            </a:r>
            <a:r>
              <a:rPr lang="en-US" sz="1400" b="1" i="1" dirty="0" err="1">
                <a:latin typeface="+mj-lt"/>
              </a:rPr>
              <a:t>platilor</a:t>
            </a:r>
            <a:r>
              <a:rPr lang="en-US" sz="1400" dirty="0">
                <a:latin typeface="+mj-lt"/>
              </a:rPr>
              <a:t> cu </a:t>
            </a:r>
            <a:r>
              <a:rPr lang="en-US" sz="1400" dirty="0" err="1">
                <a:latin typeface="+mj-lt"/>
              </a:rPr>
              <a:t>statusul</a:t>
            </a:r>
            <a:r>
              <a:rPr lang="en-US" sz="1400" dirty="0">
                <a:latin typeface="+mj-lt"/>
              </a:rPr>
              <a:t> lor de </a:t>
            </a:r>
            <a:r>
              <a:rPr lang="en-US" sz="1400" dirty="0" err="1">
                <a:latin typeface="+mj-lt"/>
              </a:rPr>
              <a:t>procesare</a:t>
            </a:r>
            <a:r>
              <a:rPr lang="en-US" sz="1400" dirty="0">
                <a:latin typeface="+mj-lt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       </a:t>
            </a:r>
          </a:p>
          <a:p>
            <a:pPr algn="just">
              <a:spcAft>
                <a:spcPts val="600"/>
              </a:spcAft>
            </a:pPr>
            <a:endParaRPr lang="en-US" sz="1400" dirty="0"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>
                <a:latin typeface="+mj-lt"/>
              </a:rPr>
              <a:t>Proiectul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testare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fost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creat</a:t>
            </a:r>
            <a:r>
              <a:rPr lang="en-US" sz="1400" dirty="0">
                <a:latin typeface="+mj-lt"/>
              </a:rPr>
              <a:t> c</a:t>
            </a:r>
            <a:r>
              <a:rPr lang="en-GB" sz="1400" dirty="0">
                <a:latin typeface="+mj-lt"/>
              </a:rPr>
              <a:t>u </a:t>
            </a:r>
            <a:r>
              <a:rPr lang="en-GB" sz="1400" dirty="0" err="1">
                <a:latin typeface="+mj-lt"/>
              </a:rPr>
              <a:t>ajutorul</a:t>
            </a:r>
            <a:r>
              <a:rPr lang="en-GB" sz="1400" dirty="0">
                <a:latin typeface="+mj-lt"/>
              </a:rPr>
              <a:t> tool-</a:t>
            </a:r>
            <a:r>
              <a:rPr lang="en-GB" sz="1400" dirty="0" err="1">
                <a:latin typeface="+mj-lt"/>
              </a:rPr>
              <a:t>ului</a:t>
            </a:r>
            <a:r>
              <a:rPr lang="en-GB" sz="1400" dirty="0">
                <a:latin typeface="+mj-lt"/>
              </a:rPr>
              <a:t> Jira Zephyr Squad </a:t>
            </a:r>
            <a:r>
              <a:rPr lang="en-GB" sz="1400" dirty="0" err="1">
                <a:latin typeface="+mj-lt"/>
              </a:rPr>
              <a:t>și</a:t>
            </a:r>
            <a:r>
              <a:rPr lang="en-US" sz="1400" dirty="0">
                <a:latin typeface="+mj-lt"/>
              </a:rPr>
              <a:t> are ca </a:t>
            </a:r>
            <a:r>
              <a:rPr lang="en-US" sz="1400" dirty="0" err="1">
                <a:latin typeface="+mj-lt"/>
              </a:rPr>
              <a:t>structura</a:t>
            </a:r>
            <a:r>
              <a:rPr lang="en-US" sz="1400" dirty="0">
                <a:latin typeface="+mj-lt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sz="1400" dirty="0">
                <a:latin typeface="+mj-lt"/>
              </a:rPr>
              <a:t>1 epic </a:t>
            </a:r>
            <a:r>
              <a:rPr lang="en-US" sz="1400" dirty="0" err="1">
                <a:latin typeface="+mj-lt"/>
              </a:rPr>
              <a:t>numit</a:t>
            </a:r>
            <a:r>
              <a:rPr lang="en-US" sz="1400" dirty="0">
                <a:latin typeface="+mj-lt"/>
              </a:rPr>
              <a:t>: </a:t>
            </a:r>
            <a:r>
              <a:rPr lang="en-US" sz="1400" b="1" dirty="0">
                <a:latin typeface="+mj-lt"/>
              </a:rPr>
              <a:t>Identify the type of website is tested;</a:t>
            </a:r>
          </a:p>
          <a:p>
            <a:pPr algn="just">
              <a:spcAft>
                <a:spcPts val="600"/>
              </a:spcAft>
            </a:pPr>
            <a:r>
              <a:rPr lang="en-US" sz="1400" dirty="0">
                <a:latin typeface="+mj-lt"/>
              </a:rPr>
              <a:t>2 Story: </a:t>
            </a:r>
            <a:r>
              <a:rPr lang="en-US" sz="1400" b="1" dirty="0">
                <a:latin typeface="+mj-lt"/>
              </a:rPr>
              <a:t>Menu and buttons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verificarea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funcționalitătii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butoanelor</a:t>
            </a:r>
            <a:r>
              <a:rPr lang="en-US" sz="1400" dirty="0">
                <a:latin typeface="+mj-lt"/>
              </a:rPr>
              <a:t> din </a:t>
            </a:r>
            <a:r>
              <a:rPr lang="en-US" sz="1400" dirty="0" err="1">
                <a:latin typeface="+mj-lt"/>
              </a:rPr>
              <a:t>cele</a:t>
            </a:r>
            <a:r>
              <a:rPr lang="en-US" sz="1400" dirty="0">
                <a:latin typeface="+mj-lt"/>
              </a:rPr>
              <a:t> 4 </a:t>
            </a:r>
            <a:r>
              <a:rPr lang="en-US" sz="1400" dirty="0" err="1">
                <a:latin typeface="+mj-lt"/>
              </a:rPr>
              <a:t>meniuri</a:t>
            </a:r>
            <a:r>
              <a:rPr lang="en-US" sz="1400" dirty="0">
                <a:latin typeface="+mj-lt"/>
              </a:rPr>
              <a:t>)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Contul</a:t>
            </a:r>
            <a:r>
              <a:rPr lang="en-US" sz="1400" b="1" dirty="0">
                <a:latin typeface="+mj-lt"/>
              </a:rPr>
              <a:t> meu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verificarea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statusului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comenzilor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platilor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profilului</a:t>
            </a:r>
            <a:r>
              <a:rPr lang="en-US" sz="1400" dirty="0">
                <a:latin typeface="+mj-lt"/>
              </a:rPr>
              <a:t> cu date de contact);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ADBA40-0AB5-4F72-26FC-B8338B7B8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65" y="370863"/>
            <a:ext cx="5611188" cy="2338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165-3303-9F07-5BBE-D144B324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3600" b="1" strike="noStrike" spc="-1" dirty="0">
                <a:latin typeface="+mj-lt"/>
              </a:rPr>
              <a:t>Test case-</a:t>
            </a:r>
            <a:r>
              <a:rPr lang="en-US" sz="3600" b="1" strike="noStrike" spc="-1" dirty="0" err="1">
                <a:latin typeface="+mj-lt"/>
              </a:rPr>
              <a:t>uri</a:t>
            </a:r>
            <a:br>
              <a:rPr lang="ro-RO" sz="3600" b="1" strike="noStrike" spc="-1" dirty="0">
                <a:latin typeface="+mj-lt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8276E-2B20-1CC1-63FF-7EDA7BEE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1914443"/>
            <a:ext cx="7541283" cy="3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6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5784</TotalTime>
  <Words>1185</Words>
  <Application>Microsoft Office PowerPoint</Application>
  <PresentationFormat>Custom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Saira Semi Condensed</vt:lpstr>
      <vt:lpstr>Wingdings</vt:lpstr>
      <vt:lpstr>Wingdings 2</vt:lpstr>
      <vt:lpstr>Quotable</vt:lpstr>
      <vt:lpstr>PowerPoint Presentation</vt:lpstr>
      <vt:lpstr>Cuprins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case-uri </vt:lpstr>
      <vt:lpstr>RAPORTUL DE DEFECT – BUG TICKET</vt:lpstr>
      <vt:lpstr>Matricea trasabilitatii</vt:lpstr>
      <vt:lpstr>Raportul general in aplicatia Jira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Fabiola Pop</dc:creator>
  <dc:description/>
  <cp:lastModifiedBy>Fabiola Pop</cp:lastModifiedBy>
  <cp:revision>59</cp:revision>
  <dcterms:created xsi:type="dcterms:W3CDTF">2022-11-16T08:32:59Z</dcterms:created>
  <dcterms:modified xsi:type="dcterms:W3CDTF">2023-08-18T17:49:20Z</dcterms:modified>
  <dc:language>ro-RO</dc:language>
</cp:coreProperties>
</file>