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fb5c026d9_0_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58" name="Google Shape;258;gefb5c026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9" name="Google Shape;259;gefb5c026d9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6" name="Google Shape;26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4" name="Google Shape;27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81" name="Google Shape;2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2" name="Google Shape;28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288" name="Google Shape;2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ClipArt e testo" type="clipArtAndTx">
  <p:cSld name="CLIPART_AND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clipArt" idx="2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Modulo 1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  <a:effectLst>
            <a:outerShdw blurRad="63500" dist="53881" dir="27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Introduzione all’Interazione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Uomo-Macchina e alle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capacità dei due attori: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l’uomo e la macchina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Buono/Cattivo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660400"/>
            <a:ext cx="7620000" cy="5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Buono/Cattivo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412875"/>
            <a:ext cx="71374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2225" y="3284537"/>
            <a:ext cx="9144000" cy="22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Buono/Cattivo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2" y="1412875"/>
            <a:ext cx="5803900" cy="28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1050" y="4292600"/>
            <a:ext cx="41783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Buono/Cattivo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1484312"/>
            <a:ext cx="57404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2275" y="3789362"/>
            <a:ext cx="57404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Sistema Interattivo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qualsiasi combinazione di componenti hardware e software che ricevono input da un utente umano e gli forniscono un output allo scopo di supportare l’effettuazione di un compito”. 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Definizione molto ampia -&gt; comprende tutti i sistemi che possono interagire con un utente umano, da quelli più semplici a quelli più complessi.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Interfaccia Utente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6400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interfaccia utente intendiamo l’insieme di  “tutti i componenti di un sistema interattivo (software o hardware) che forniscono all’utente informazioni e comandi per permettergli di effettuare specifici compiti attraverso il sistema.”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0" descr="polillo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1524000"/>
            <a:ext cx="2909887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457200" y="4635500"/>
            <a:ext cx="83058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il termine compito (task) si intende qualsiasi “insieme di attività richieste per raggiungere un risultato.”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Interfaccia Utente</a:t>
            </a: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1" descr="polillo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219200"/>
            <a:ext cx="7010400" cy="571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Progettazione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Necessita’ di considerare: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 sono gli utenti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 attivita’ devono essere eseguite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Dove avviene l’interazione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Necessita’ di ottimizzare l’interazione che l’utente avra’ con il prodotto in base alle esigenze dell’utente e all’attivita’ che deve essere svolta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 significa </a:t>
            </a:r>
            <a:r>
              <a:rPr lang="en-US" sz="4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interaction design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interactive products to support the way people communicate and interact in their everyday and working lives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Sharp, Rogers and Preece (2007)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design of spaces for human communication and interaction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Winograd (1997)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E’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l'attività di progettazione dell'interazione che avviene tra esseri umani e sistemi meccanici e informatici.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Obiettivi dell’interaction design</a:t>
            </a:r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Creare prodotti che consentano alle persone di raggiungere i loro obiettivi nel miglior modo possibile.</a:t>
            </a:r>
            <a:endParaRPr sz="25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3429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Rendere possibile e facilitare al massimo per un essere umano l'uso e l'interazione con macchine (meccaniche e digitali), e la fruizione di servizi e sistemi complessi in modo proficuo e soddisfacente.</a:t>
            </a:r>
            <a:endParaRPr sz="2500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Sviluppare prodotti usabili </a:t>
            </a:r>
            <a:endParaRPr sz="2500"/>
          </a:p>
          <a:p>
            <a:pPr marL="742950" lvl="1" indent="-241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 da apprendere, efficaci da usare e che riescono a fornire una esperienza piacevole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 e’ la Macchina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19112" y="1720850"/>
            <a:ext cx="53530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Chiamiamoli DISPOSITIVI o MEZZI DI CALCOLO: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PORTATILE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SMARTPHONE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TABLET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TOTEM INFORMATIVI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SMART DISPLAY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SMARTWATCH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FITBAND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 ANCHE:</a:t>
            </a:r>
            <a:endParaRPr/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IN-CAR COMPUTER</a:t>
            </a:r>
            <a:endParaRPr/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ELETTRODOMESTICI</a:t>
            </a:r>
            <a:endParaRPr/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OCCHIALI</a:t>
            </a:r>
            <a:endParaRPr/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r="53931"/>
          <a:stretch/>
        </p:blipFill>
        <p:spPr>
          <a:xfrm>
            <a:off x="7740650" y="4292600"/>
            <a:ext cx="1906576" cy="28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 descr="imag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5600" y="2924175"/>
            <a:ext cx="1411287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 descr="frid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6325" y="1412875"/>
            <a:ext cx="1196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descr="tv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51725" y="981075"/>
            <a:ext cx="12858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 descr="carke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6687" y="4149725"/>
            <a:ext cx="1209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67175" y="5122862"/>
            <a:ext cx="2446337" cy="173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19925" y="2492375"/>
            <a:ext cx="20955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0" y="-1714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Complessita’ d’uso e divario digitale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34925" y="1212426"/>
            <a:ext cx="91092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società odierna si basa sulla tecnologia -&gt; deve essere egualmente accessibile a tutti -&gt; discriminazione fra chi è in grado di usufruirne e chi non lo è</a:t>
            </a:r>
            <a:r>
              <a:rPr lang="en-US" sz="2700"/>
              <a:t>.</a:t>
            </a:r>
            <a:endParaRPr sz="2700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342900" lvl="0" indent="-3619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divario digitale (digital divide) separa chi può accedere alle tecnologie utili da chi non può farlo -&gt; molte cause (natura economica,età, cultura, formazione, lingua, geografia ). </a:t>
            </a:r>
            <a:endParaRPr sz="3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0" y="-1714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Complessita’ d’uso e divario digitale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366050" y="1463875"/>
            <a:ext cx="84123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anziani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tutti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nativi</a:t>
            </a:r>
            <a:r>
              <a:rPr lang="en-US" sz="2600" dirty="0"/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”-&gt;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difficoltà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avvicinarsi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alla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più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giovani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utilizzano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naturalezza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3400" dirty="0"/>
          </a:p>
          <a:p>
            <a:pPr marL="3429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Gap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generazionale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 è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risolversi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spontaneamente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il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tasso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cambiamento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è tale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oggi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saranno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anziani di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domani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alle prese con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lontane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dalla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esperienza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400" dirty="0"/>
          </a:p>
          <a:p>
            <a:pPr marL="3429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Occorre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considerare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disabilità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sordità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ipovisione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daltonismo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cecità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disabilità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motorie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disabilità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cognitive </a:t>
            </a:r>
            <a:r>
              <a:rPr lang="en-US" sz="2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ecc</a:t>
            </a:r>
            <a:r>
              <a:rPr lang="en-US" sz="2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Il ruolo dell’interfaccia utente</a:t>
            </a: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152400" y="1066800"/>
            <a:ext cx="8991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Inclusione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assicurare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svantaggiate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siano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escluse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mancanza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alfabetizzazione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accesso internet.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Approccio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-&gt; se la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pone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delle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difficoltà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opererà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primo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luogo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sui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suoi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utenti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istruendoli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avvicinandoli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ogni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modo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Approccio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dall’interno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promuovendo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chi la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progetta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la produce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cultura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della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semplicità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facilità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d’uso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 come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semplice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caratteristica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(il peso, il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prezzo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il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…) ma come un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prerequisito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indispensabile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Progettare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tutti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diversità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preservarle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facendo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sì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ciascuno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accedere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modo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agli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strumenti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servono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senza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difficoltà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forzature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L’interfaccia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“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filtrare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la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complessità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presentando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all’utente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un’immagine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semplificata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prodotto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congruente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compiti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egli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svolgere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pic>
        <p:nvPicPr>
          <p:cNvPr id="270" name="Google Shape;270;p37" descr="polillo30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2667" y="5791200"/>
            <a:ext cx="3517900" cy="10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Interazione</a:t>
            </a:r>
            <a:endParaRPr/>
          </a:p>
        </p:txBody>
      </p:sp>
      <p:pic>
        <p:nvPicPr>
          <p:cNvPr id="277" name="Google Shape;277;p38" descr="polillo6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4000"/>
            <a:ext cx="335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 descr="polillo08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2514600"/>
            <a:ext cx="49530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che ci serve spiegare il sistema di elaborazione umano?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611187" y="1844675"/>
            <a:ext cx="7705725" cy="36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L’essere umano 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Input/Output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– percezione visiva, uditiva, haptic, motoria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Memoria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– sensoriale, short-term, long-term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rgbClr val="333399"/>
                </a:solidFill>
                <a:latin typeface="Verdana"/>
                <a:ea typeface="Verdana"/>
                <a:cs typeface="Verdana"/>
                <a:sym typeface="Verdana"/>
              </a:rPr>
              <a:t>• </a:t>
            </a: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Elaborazione delle informazioni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– ragionamento, risoluzione dei problemi, errori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Emozioni che influenzano le capacità umane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Individualità: ogni persona è diversa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diversita’ degli utenti</a:t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323850" y="1341437"/>
            <a:ext cx="8569325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Scopriremo che l’usabilità non e’ una proprietà intrinseca dei sistemi interattivi ma e’ una proprietà relativa allo specifico utente, compito da svolgere e contesto di utilizzo.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Esseri umani -&gt; grande diversita’: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stessi compiti e contesti d’uso simili -&gt; oggetto usabile per un certo utente e del tutto inusabile per un altro.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conoscere l’utente è di importanza fondamentale per chi progetti sistemi interattivi.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utente -&gt; (lat) </a:t>
            </a:r>
            <a:r>
              <a:rPr lang="en-US" sz="20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utens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-&gt;“colui che usa” </a:t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4662" y="4787900"/>
            <a:ext cx="44577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75" tIns="38125" rIns="76275" bIns="381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L’UTENTE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175" y="2090737"/>
            <a:ext cx="2916237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0712" y="1717675"/>
            <a:ext cx="2222500" cy="3059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Quanti  computer ….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23850" y="908050"/>
            <a:ext cx="735488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casa?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TV, HiFi,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TV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microonde, forno,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lavatrice, lavastoviglie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Impianto di riscaldamento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Impianto elettrico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di sicurezza</a:t>
            </a:r>
            <a:endParaRPr/>
          </a:p>
          <a:p>
            <a:pPr marL="828675" marR="0" lvl="1" indent="-133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tasca o in borsa?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Tablet, smatphone,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card, carte con banda magnetica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Chiave della macchina (elettronica)</a:t>
            </a:r>
            <a:endParaRPr/>
          </a:p>
          <a:p>
            <a:pPr marL="828675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 USB/ Lettori Mp3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 cosa e’ l’interazione?</a:t>
            </a:r>
            <a:b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Perche’ preoccuparci?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Alcune Caratteristiche degli Esseri Umani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23850" y="1600200"/>
            <a:ext cx="88201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Agli esseri umani piace risolvere problemi, se i problemi sono risolvibili!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esseri umani imparano continuamente, ma l’apprendimento e’ comunque un task difficile!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esseri umani usano quello che gia’ conoscono per apprendere concetti nuovi.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utenti in genere non leggono i manuali.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Implicazioni: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Costruire interfacce che permettono alle persone di imparare mentre usano l’interfaccia; che siano supportate dalla conoscenza passata e che suggeriscano corretti modelli d’uso.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4D"/>
              </a:buClr>
              <a:buSzPts val="4400"/>
              <a:buFont typeface="Arial"/>
              <a:buNone/>
            </a:pPr>
            <a:r>
              <a:rPr lang="en-US" sz="4400" b="1" i="1" u="none">
                <a:solidFill>
                  <a:srgbClr val="19194D"/>
                </a:solidFill>
                <a:latin typeface="Arial"/>
                <a:ea typeface="Arial"/>
                <a:cs typeface="Arial"/>
                <a:sym typeface="Arial"/>
              </a:rPr>
              <a:t>Good Design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4D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rgbClr val="191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Human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9194D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rgbClr val="191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9194D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rgbClr val="191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Interaction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312" y="1755775"/>
            <a:ext cx="6516687" cy="424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Bad designs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pulsanti e le etichette in basso si somigliano, percio’ e’ facile per un utente spingere un’etichetta invece di un pulsante operativo.</a:t>
            </a:r>
            <a:endParaRPr/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succede lo stesso per la riga in alto. Perche’? 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705100"/>
            <a:ext cx="37719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1143000" y="5867400"/>
            <a:ext cx="3324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da: www.baddesigns.com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610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Bad designs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3400" y="1587500"/>
            <a:ext cx="29972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Buono/Cattivo</a:t>
            </a:r>
            <a:endParaRPr/>
          </a:p>
        </p:txBody>
      </p:sp>
      <p:pic>
        <p:nvPicPr>
          <p:cNvPr id="173" name="Google Shape;173;p24"/>
          <p:cNvPicPr preferRelativeResize="0">
            <a:picLocks noGrp="1"/>
          </p:cNvPicPr>
          <p:nvPr>
            <p:ph type="clip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276600"/>
            <a:ext cx="206692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4652962" y="1600200"/>
            <a:ext cx="40338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Cosa c’e’ di sbagliato nel telecomando Apex?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Perche’ quello TiVo e’ progettato meglio?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 ad arachide 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logico e uso di colori, pulsanti chiave che si distinguono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Facilita’ di individuazione dei pulsanti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600200"/>
            <a:ext cx="2681287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truttura predefinita">
  <a:themeElements>
    <a:clrScheme name="default">
      <a:dk1>
        <a:srgbClr val="000000"/>
      </a:dk1>
      <a:lt1>
        <a:srgbClr val="000000"/>
      </a:lt1>
      <a:dk2>
        <a:srgbClr val="000000"/>
      </a:dk2>
      <a:lt2>
        <a:srgbClr val="FFFF66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uttura predefinita">
  <a:themeElements>
    <a:clrScheme name="Impostazioni personalizzate 8">
      <a:dk1>
        <a:srgbClr val="000000"/>
      </a:dk1>
      <a:lt1>
        <a:srgbClr val="000000"/>
      </a:lt1>
      <a:dk2>
        <a:srgbClr val="000000"/>
      </a:dk2>
      <a:lt2>
        <a:srgbClr val="FFFF66"/>
      </a:lt2>
      <a:accent1>
        <a:srgbClr val="BBE0E3"/>
      </a:accent1>
      <a:accent2>
        <a:srgbClr val="333399"/>
      </a:accent2>
      <a:accent3>
        <a:srgbClr val="000000"/>
      </a:accent3>
      <a:accent4>
        <a:srgbClr val="2A2A8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C155E4AC02054E935E67E16077449C" ma:contentTypeVersion="2" ma:contentTypeDescription="Creare un nuovo documento." ma:contentTypeScope="" ma:versionID="c929aa7014dfaa0f89ccd274aeb4c9f0">
  <xsd:schema xmlns:xsd="http://www.w3.org/2001/XMLSchema" xmlns:xs="http://www.w3.org/2001/XMLSchema" xmlns:p="http://schemas.microsoft.com/office/2006/metadata/properties" xmlns:ns2="29ec585e-47a8-4d22-b2d2-7164387de059" targetNamespace="http://schemas.microsoft.com/office/2006/metadata/properties" ma:root="true" ma:fieldsID="72065b3f2b1517fc459197f5de3ca9f1" ns2:_="">
    <xsd:import namespace="29ec585e-47a8-4d22-b2d2-7164387de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c585e-47a8-4d22-b2d2-7164387de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B6AB81-A67B-4C80-9B76-7BD758F3FFA4}"/>
</file>

<file path=customXml/itemProps2.xml><?xml version="1.0" encoding="utf-8"?>
<ds:datastoreItem xmlns:ds="http://schemas.openxmlformats.org/officeDocument/2006/customXml" ds:itemID="{E0DE164C-9F19-4A3A-91EC-1D7342EBB32C}"/>
</file>

<file path=customXml/itemProps3.xml><?xml version="1.0" encoding="utf-8"?>
<ds:datastoreItem xmlns:ds="http://schemas.openxmlformats.org/officeDocument/2006/customXml" ds:itemID="{1803965D-AE12-492A-A774-BFC1EE6F4EC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Presentazione su schermo (4:3)</PresentationFormat>
  <Paragraphs>157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Comic Sans MS</vt:lpstr>
      <vt:lpstr>Times</vt:lpstr>
      <vt:lpstr>Verdana</vt:lpstr>
      <vt:lpstr>1_Struttura predefinita</vt:lpstr>
      <vt:lpstr>1_Struttura predefinita</vt:lpstr>
      <vt:lpstr>Modulo 1</vt:lpstr>
      <vt:lpstr>Chi e’ la Macchina</vt:lpstr>
      <vt:lpstr>Quanti  computer ….</vt:lpstr>
      <vt:lpstr>Che cosa e’ l’interazione? Perche’ preoccuparci?</vt:lpstr>
      <vt:lpstr>Alcune Caratteristiche degli Esseri Umani</vt:lpstr>
      <vt:lpstr>Good Design</vt:lpstr>
      <vt:lpstr>Bad designs</vt:lpstr>
      <vt:lpstr>Bad designs</vt:lpstr>
      <vt:lpstr>Buono/Cattivo</vt:lpstr>
      <vt:lpstr>Buono/Cattivo</vt:lpstr>
      <vt:lpstr>Buono/Cattivo</vt:lpstr>
      <vt:lpstr>Buono/Cattivo</vt:lpstr>
      <vt:lpstr>Buono/Cattivo</vt:lpstr>
      <vt:lpstr>Sistema Interattivo</vt:lpstr>
      <vt:lpstr>Interfaccia Utente</vt:lpstr>
      <vt:lpstr>Interfaccia Utente</vt:lpstr>
      <vt:lpstr>Progettazione</vt:lpstr>
      <vt:lpstr>Che significa interaction design?</vt:lpstr>
      <vt:lpstr>Obiettivi dell’interaction design</vt:lpstr>
      <vt:lpstr>Complessita’ d’uso e divario digitale</vt:lpstr>
      <vt:lpstr>Complessita’ d’uso e divario digitale</vt:lpstr>
      <vt:lpstr>Il ruolo dell’interfaccia utente</vt:lpstr>
      <vt:lpstr>Interazione</vt:lpstr>
      <vt:lpstr>A che ci serve spiegare il sistema di elaborazione umano?</vt:lpstr>
      <vt:lpstr>La diversita’ degli utenti</vt:lpstr>
      <vt:lpstr>L’UTENTE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</dc:title>
  <cp:lastModifiedBy>BERARDINA DE CAROLIS</cp:lastModifiedBy>
  <cp:revision>1</cp:revision>
  <dcterms:modified xsi:type="dcterms:W3CDTF">2022-09-30T07:01:47Z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0x01010064C155E4AC02054E935E67E16077449C</vt:lpwstr>
  </property>
</Properties>
</file>