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5" r:id="rId6"/>
    <p:sldId id="285" r:id="rId7"/>
    <p:sldId id="286" r:id="rId8"/>
    <p:sldId id="287" r:id="rId9"/>
    <p:sldId id="288" r:id="rId10"/>
    <p:sldId id="289" r:id="rId11"/>
    <p:sldId id="275" r:id="rId12"/>
    <p:sldId id="279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hivo" panose="020B0604020202020204" charset="0"/>
      <p:regular r:id="rId19"/>
      <p:bold r:id="rId20"/>
      <p:italic r:id="rId21"/>
      <p:boldItalic r:id="rId22"/>
    </p:embeddedFont>
    <p:embeddedFont>
      <p:font typeface="Roboto Slab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E31453-B00F-408C-8948-2B24B46D095A}">
  <a:tblStyle styleId="{68E31453-B00F-408C-8948-2B24B46D09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498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950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0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482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65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2054077" y="528666"/>
            <a:ext cx="3108251" cy="9161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it-IT" dirty="0"/>
              <a:t>G Store</a:t>
            </a:r>
            <a:endParaRPr dirty="0"/>
          </a:p>
        </p:txBody>
      </p:sp>
      <p:sp>
        <p:nvSpPr>
          <p:cNvPr id="3" name="Google Shape;140;p13">
            <a:extLst>
              <a:ext uri="{FF2B5EF4-FFF2-40B4-BE49-F238E27FC236}">
                <a16:creationId xmlns:a16="http://schemas.microsoft.com/office/drawing/2014/main" id="{0A8A2A15-A09E-4842-8DB7-9AC8B1FC3F42}"/>
              </a:ext>
            </a:extLst>
          </p:cNvPr>
          <p:cNvSpPr txBox="1">
            <a:spLocks/>
          </p:cNvSpPr>
          <p:nvPr/>
        </p:nvSpPr>
        <p:spPr>
          <a:xfrm>
            <a:off x="457199" y="1836622"/>
            <a:ext cx="3448493" cy="343282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2000" dirty="0"/>
              <a:t>Caso di Studio: Smart Store</a:t>
            </a:r>
          </a:p>
        </p:txBody>
      </p:sp>
      <p:sp>
        <p:nvSpPr>
          <p:cNvPr id="4" name="Google Shape;140;p13">
            <a:extLst>
              <a:ext uri="{FF2B5EF4-FFF2-40B4-BE49-F238E27FC236}">
                <a16:creationId xmlns:a16="http://schemas.microsoft.com/office/drawing/2014/main" id="{AB0528C9-6C80-4E8E-AA4E-3E299E03C7CA}"/>
              </a:ext>
            </a:extLst>
          </p:cNvPr>
          <p:cNvSpPr txBox="1">
            <a:spLocks/>
          </p:cNvSpPr>
          <p:nvPr/>
        </p:nvSpPr>
        <p:spPr>
          <a:xfrm>
            <a:off x="457199" y="2571750"/>
            <a:ext cx="3448493" cy="1329896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1600" dirty="0"/>
              <a:t>Autori:</a:t>
            </a:r>
          </a:p>
          <a:p>
            <a:r>
              <a:rPr lang="it-IT" sz="1600" dirty="0"/>
              <a:t>Marangi Giovanni, 647976;</a:t>
            </a:r>
          </a:p>
          <a:p>
            <a:r>
              <a:rPr lang="it-IT" sz="1600" dirty="0"/>
              <a:t>Redavid Giuseppe, 655283;</a:t>
            </a:r>
          </a:p>
          <a:p>
            <a:r>
              <a:rPr lang="it-IT" sz="1600" dirty="0"/>
              <a:t>Zagaria Giuseppe, 651965;</a:t>
            </a:r>
          </a:p>
          <a:p>
            <a:endParaRPr lang="it-IT" sz="16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51CE8C6-DA18-4424-BCE8-A97663BCE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58060"/>
            <a:ext cx="1266825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4673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Funzionalità per il Proprietario e per il Dipendente</a:t>
            </a:r>
            <a:endParaRPr dirty="0"/>
          </a:p>
        </p:txBody>
      </p:sp>
      <p:sp>
        <p:nvSpPr>
          <p:cNvPr id="223" name="Google Shape;223;p22"/>
          <p:cNvSpPr txBox="1">
            <a:spLocks noGrp="1"/>
          </p:cNvSpPr>
          <p:nvPr>
            <p:ph type="body" idx="1"/>
          </p:nvPr>
        </p:nvSpPr>
        <p:spPr>
          <a:xfrm>
            <a:off x="121641" y="2104891"/>
            <a:ext cx="4735585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Sistema di gestione delle promozioni!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Le specifiche delle promozioni per ogni singolo prodotto potranno essere inserite e/o aggiornate con poche semplici azioni! Basterà infatti cercare il prodotto desiderato tramite la barra di ricerca ed inserire le varie informazioni relative alle promozioni che si intendono attivare.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Questo garantirà un notevole miglioramento dell’efficienza dei dipendenti nonchè una migliore esperienza lavorativa degli stessi in termini di comodità!</a:t>
            </a:r>
          </a:p>
        </p:txBody>
      </p:sp>
      <p:sp>
        <p:nvSpPr>
          <p:cNvPr id="226" name="Google Shape;226;p2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76" y="862802"/>
            <a:ext cx="1875647" cy="405639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73" y="862801"/>
            <a:ext cx="1875647" cy="405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9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>
            <a:spLocks noGrp="1"/>
          </p:cNvSpPr>
          <p:nvPr>
            <p:ph type="body" idx="4294967295"/>
          </p:nvPr>
        </p:nvSpPr>
        <p:spPr>
          <a:xfrm>
            <a:off x="491219" y="228859"/>
            <a:ext cx="8289923" cy="389319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Strumenti e Metodologie per valutare i software</a:t>
            </a:r>
            <a:endParaRPr b="1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Per la realizzazione delle interfacce del nostro software ci siamo serviti principalmente di due strumenti: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it-IT" sz="1800" dirty="0">
                <a:solidFill>
                  <a:srgbClr val="FFFFFF"/>
                </a:solidFill>
              </a:rPr>
              <a:t>Marvel </a:t>
            </a:r>
            <a:r>
              <a:rPr lang="en" sz="1800" dirty="0">
                <a:solidFill>
                  <a:srgbClr val="FFFFFF"/>
                </a:solidFill>
              </a:rPr>
              <a:t>POP (Paper Prototyp</a:t>
            </a:r>
            <a:r>
              <a:rPr lang="it-IT" sz="1800" dirty="0" err="1">
                <a:solidFill>
                  <a:srgbClr val="FFFFFF"/>
                </a:solidFill>
              </a:rPr>
              <a:t>ing</a:t>
            </a:r>
            <a:r>
              <a:rPr lang="en" sz="1800" dirty="0">
                <a:solidFill>
                  <a:srgbClr val="FFFFFF"/>
                </a:solidFill>
              </a:rPr>
              <a:t>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1800" dirty="0">
                <a:solidFill>
                  <a:srgbClr val="FFFFFF"/>
                </a:solidFill>
              </a:rPr>
              <a:t>Adobe XD</a:t>
            </a:r>
          </a:p>
          <a:p>
            <a:pPr marL="0" lvl="0" indent="0">
              <a:buNone/>
            </a:pPr>
            <a:r>
              <a:rPr lang="en" sz="1800" dirty="0">
                <a:solidFill>
                  <a:srgbClr val="FFFFFF"/>
                </a:solidFill>
              </a:rPr>
              <a:t>Per la valutazione del software invece, abbiamo </a:t>
            </a:r>
            <a:r>
              <a:rPr lang="it-IT" sz="1800" dirty="0">
                <a:solidFill>
                  <a:srgbClr val="FFFFFF"/>
                </a:solidFill>
              </a:rPr>
              <a:t>definito degli scenari, situazioni comuni per introdurre l’utente all’utilizzo dell’applicazione, ed utilizzato</a:t>
            </a:r>
            <a:r>
              <a:rPr lang="en" sz="1800" dirty="0">
                <a:solidFill>
                  <a:srgbClr val="FFFFFF"/>
                </a:solidFill>
              </a:rPr>
              <a:t> SUS e QUIS, due questionari che ci hanno aiutato a misurare il grado di soddisfazione dell’utente nell’utilizzare l’applicazione nei vari stadi della sua produzione, </a:t>
            </a:r>
            <a:r>
              <a:rPr lang="it-IT" sz="1800" dirty="0">
                <a:solidFill>
                  <a:srgbClr val="FFFFFF"/>
                </a:solidFill>
              </a:rPr>
              <a:t>consentendoci </a:t>
            </a:r>
            <a:r>
              <a:rPr lang="en" sz="1800" dirty="0">
                <a:solidFill>
                  <a:srgbClr val="FFFFFF"/>
                </a:solidFill>
              </a:rPr>
              <a:t>di raccogliere pareri e consigli per il suo miglioramento.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39" name="Google Shape;339;p3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Conclusioni</a:t>
            </a:r>
            <a:endParaRPr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1"/>
          </p:nvPr>
        </p:nvSpPr>
        <p:spPr>
          <a:xfrm>
            <a:off x="457200" y="2119086"/>
            <a:ext cx="8229600" cy="25550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rgbClr val="2CA388"/>
                </a:solidFill>
              </a:rPr>
              <a:t>In definitiva, questo è l’applicazione che noi proponiamo per il miglioramento dell’esperienza all’interno di un supermercato. Dai test e sondaggi ricaviamo che l’applicazione ha un potenziale enorme, e per voi non rimane altro che provare </a:t>
            </a:r>
            <a:r>
              <a:rPr lang="it-IT" sz="2400">
                <a:solidFill>
                  <a:srgbClr val="2CA388"/>
                </a:solidFill>
              </a:rPr>
              <a:t>per credere!</a:t>
            </a:r>
            <a:endParaRPr sz="2400" dirty="0">
              <a:solidFill>
                <a:srgbClr val="2CA388"/>
              </a:solidFill>
            </a:endParaRPr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A7BCE38-088B-4056-BAAD-E1AF89D66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103" y="3987744"/>
            <a:ext cx="809697" cy="9314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Introduzione al software</a:t>
            </a:r>
            <a:endParaRPr dirty="0"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3450000" y="2348649"/>
            <a:ext cx="2493600" cy="25705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rgbClr val="00001A"/>
                </a:solidFill>
              </a:rPr>
              <a:t>Scenario</a:t>
            </a:r>
            <a:endParaRPr lang="en" sz="1200" dirty="0">
              <a:solidFill>
                <a:srgbClr val="00001A"/>
              </a:solidFill>
            </a:endParaRPr>
          </a:p>
          <a:p>
            <a:pPr marL="0" lvl="0" indent="0">
              <a:buNone/>
            </a:pPr>
            <a:r>
              <a:rPr lang="it-IT" sz="1200" dirty="0"/>
              <a:t>Per questa presentazione, simuleremo un supermercato. Un cliente, ad esempio, potrebbe prendere tutti i prodotti che desidera e liberamente procedere verso l’uscita. Il pagamento avviene automaticamente secondo le modalità inserite dall’utente al momento della registrazione.</a:t>
            </a:r>
            <a:endParaRPr sz="1200" dirty="0"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584790" y="2348649"/>
            <a:ext cx="2493600" cy="25705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b="1" dirty="0">
                <a:solidFill>
                  <a:srgbClr val="00001A"/>
                </a:solidFill>
              </a:rPr>
              <a:t>Situazione attuale</a:t>
            </a:r>
            <a:endParaRPr lang="en-US" sz="1200" dirty="0">
              <a:solidFill>
                <a:srgbClr val="00001A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it-IT" sz="1200" dirty="0"/>
              <a:t>La tecnologia degli SmartStores non è molto diffusa, data la complessità di realizzazione dell’idea di base.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it-IT" sz="1200" dirty="0"/>
              <a:t>Uno SmartStore è un tipo di punto vendita che, tramite tecnologie di machine learning e riconoscimento visivo, permette di acquistare prodotti in tutta comodità e velocità.</a:t>
            </a:r>
            <a:endParaRPr lang="en-US" sz="1200" dirty="0"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" name="Google Shape;146;p14">
            <a:extLst>
              <a:ext uri="{FF2B5EF4-FFF2-40B4-BE49-F238E27FC236}">
                <a16:creationId xmlns:a16="http://schemas.microsoft.com/office/drawing/2014/main" id="{7397FF60-77D4-4299-94C7-33CB3E786CBB}"/>
              </a:ext>
            </a:extLst>
          </p:cNvPr>
          <p:cNvSpPr txBox="1">
            <a:spLocks/>
          </p:cNvSpPr>
          <p:nvPr/>
        </p:nvSpPr>
        <p:spPr>
          <a:xfrm>
            <a:off x="6315210" y="2348648"/>
            <a:ext cx="2493600" cy="257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buFont typeface="Chivo"/>
              <a:buNone/>
            </a:pPr>
            <a:r>
              <a:rPr lang="it-IT" sz="1200" b="1" dirty="0"/>
              <a:t>Obiettivo</a:t>
            </a:r>
            <a:endParaRPr lang="it-IT" sz="1200" dirty="0"/>
          </a:p>
          <a:p>
            <a:pPr marL="0" indent="0">
              <a:buFont typeface="Chivo"/>
              <a:buNone/>
            </a:pPr>
            <a:r>
              <a:rPr lang="it-IT" sz="1200" dirty="0"/>
              <a:t>La presentazione mira a offrire una panoramica dell’impatto che avrebbe la nostra applicazione all’interno della vita quotidiana.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Problemi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403497" y="1909300"/>
            <a:ext cx="7481277" cy="24429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it-IT" sz="1400" dirty="0"/>
              <a:t>La nostra applicazione mira a ridurre sensibilmente il tempo impiegato per fare la spesa per i vostri clienti. Inoltre, ne beneficerà anche la sfera lavorativa del supermercato. Come è possibile tutto questo? Basta pensare ai problemi che chiunque ha:</a:t>
            </a:r>
          </a:p>
          <a:p>
            <a:r>
              <a:rPr lang="it-IT" sz="1400" dirty="0"/>
              <a:t>Non voglio più fare code alla cassa del supermercato!</a:t>
            </a:r>
          </a:p>
          <a:p>
            <a:r>
              <a:rPr lang="it-IT" sz="1400" dirty="0"/>
              <a:t>Non voglio perdere tempo a cercare un prodotto all’interno di un supermercato!</a:t>
            </a:r>
          </a:p>
          <a:p>
            <a:r>
              <a:rPr lang="it-IT" sz="1400" dirty="0"/>
              <a:t>Voglio sapere in ogni momento la situazione di ogni scaffale del mio supermercato!</a:t>
            </a:r>
          </a:p>
          <a:p>
            <a:r>
              <a:rPr lang="it-IT" sz="1400" dirty="0"/>
              <a:t>Voglio avere un modo comodo e veloce per svolgere le mie indagini di mercato!</a:t>
            </a:r>
          </a:p>
          <a:p>
            <a:r>
              <a:rPr lang="it-IT" sz="1400" dirty="0"/>
              <a:t>Non voglio più perdere tempo per rifornire il magazzino con i soliti prodotti!</a:t>
            </a:r>
          </a:p>
          <a:p>
            <a:r>
              <a:rPr lang="it-IT" sz="1400" dirty="0"/>
              <a:t>Voglio un sistema più efficiente per gestire le mie promozioni!</a:t>
            </a:r>
            <a:endParaRPr sz="1400"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ctrTitle" idx="4294967295"/>
          </p:nvPr>
        </p:nvSpPr>
        <p:spPr>
          <a:xfrm>
            <a:off x="442184" y="295736"/>
            <a:ext cx="2754672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 dirty="0"/>
              <a:t>Soluzioni</a:t>
            </a:r>
            <a:endParaRPr sz="4400" dirty="0"/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4294967295"/>
          </p:nvPr>
        </p:nvSpPr>
        <p:spPr>
          <a:xfrm>
            <a:off x="442183" y="1148828"/>
            <a:ext cx="8219807" cy="1608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</a:rPr>
              <a:t>La nostra applicazione fornisce un modo pratico e veloce di svolgere tutte le attività sopra elencate:.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</a:rPr>
              <a:t>Grazie agli studi effettuati, l’applicazione offrirà a ogni categoria di utenza delle funzionalità adeguate al loro tipo di interazione con il supermercato.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</a:rPr>
              <a:t>Le categorie di utenti che andremo a trattare sono: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it-IT" sz="1800" dirty="0">
                <a:solidFill>
                  <a:srgbClr val="FFFFFF"/>
                </a:solidFill>
              </a:rPr>
              <a:t>Cliente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it-IT" sz="1800" dirty="0">
                <a:solidFill>
                  <a:srgbClr val="FFFFFF"/>
                </a:solidFill>
              </a:rPr>
              <a:t>Dipendente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it-IT" sz="1800" dirty="0">
                <a:solidFill>
                  <a:srgbClr val="FFFFFF"/>
                </a:solidFill>
              </a:rPr>
              <a:t>Proprietario</a:t>
            </a: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4673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Funzionalità per il Cliente</a:t>
            </a:r>
            <a:endParaRPr dirty="0"/>
          </a:p>
        </p:txBody>
      </p:sp>
      <p:sp>
        <p:nvSpPr>
          <p:cNvPr id="223" name="Google Shape;223;p22"/>
          <p:cNvSpPr txBox="1">
            <a:spLocks noGrp="1"/>
          </p:cNvSpPr>
          <p:nvPr>
            <p:ph type="body" idx="1"/>
          </p:nvPr>
        </p:nvSpPr>
        <p:spPr>
          <a:xfrm>
            <a:off x="121641" y="2104891"/>
            <a:ext cx="4735585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Sistema di pagamento automatico appena usciti dal supermercato!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Una volta che il cliente ha prelevato </a:t>
            </a:r>
            <a:r>
              <a:rPr lang="it-IT" sz="1200" dirty="0"/>
              <a:t>dagli scaffali i</a:t>
            </a:r>
            <a:r>
              <a:rPr lang="en" sz="1200" dirty="0"/>
              <a:t> prodotti desiderati, gli basterà uscire dal supermercato, senza dover affrontare noiose e interminabili file in cassa!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Il pagamento avverrà in modo automatico secondo le </a:t>
            </a:r>
            <a:r>
              <a:rPr lang="it-IT" sz="1200" dirty="0"/>
              <a:t>modalità</a:t>
            </a:r>
            <a:r>
              <a:rPr lang="en" sz="1200" dirty="0"/>
              <a:t> che il cliente ha fornito al momento della sua regstrazione. </a:t>
            </a:r>
          </a:p>
        </p:txBody>
      </p:sp>
      <p:sp>
        <p:nvSpPr>
          <p:cNvPr id="226" name="Google Shape;226;p2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50" y="1191196"/>
            <a:ext cx="1665080" cy="36054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4673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Funzionalità per il Cliente</a:t>
            </a:r>
            <a:endParaRPr dirty="0"/>
          </a:p>
        </p:txBody>
      </p:sp>
      <p:sp>
        <p:nvSpPr>
          <p:cNvPr id="223" name="Google Shape;223;p22"/>
          <p:cNvSpPr txBox="1">
            <a:spLocks noGrp="1"/>
          </p:cNvSpPr>
          <p:nvPr>
            <p:ph type="body" idx="1"/>
          </p:nvPr>
        </p:nvSpPr>
        <p:spPr>
          <a:xfrm>
            <a:off x="121641" y="2104891"/>
            <a:ext cx="4735585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Sistema di ricerca dei prodotti all’interno del supermercato!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Per trovare un prodotto al cliente basterà digitare il nome del prodotto stesso all’interno della barra di ricerca e il sistema mostrerà un mappa con il percorso che conduce al relativo scaffale.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Questo garantirà un miglioramento dell’esperienza del cliente, oltre a rendere più fluida la circolazione all’interno del supermercato!</a:t>
            </a:r>
          </a:p>
        </p:txBody>
      </p:sp>
      <p:sp>
        <p:nvSpPr>
          <p:cNvPr id="226" name="Google Shape;226;p2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07" y="1066668"/>
            <a:ext cx="1779186" cy="3852532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07" y="1066668"/>
            <a:ext cx="1792925" cy="388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5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4673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Funzionalità per il Dipendente</a:t>
            </a:r>
            <a:endParaRPr dirty="0"/>
          </a:p>
        </p:txBody>
      </p:sp>
      <p:sp>
        <p:nvSpPr>
          <p:cNvPr id="223" name="Google Shape;223;p22"/>
          <p:cNvSpPr txBox="1">
            <a:spLocks noGrp="1"/>
          </p:cNvSpPr>
          <p:nvPr>
            <p:ph type="body" idx="1"/>
          </p:nvPr>
        </p:nvSpPr>
        <p:spPr>
          <a:xfrm>
            <a:off x="121641" y="2104891"/>
            <a:ext cx="4735585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Sistema di monitoraggio di prodotti e malfunzionamenti!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Informazioni quali numero di pezzi rimasti sullo scaffale per ogni articolo, prodotti in scadenza e malfunzionamenti delle attrezzature saranno comunicati automaticamente ai dipendenti del supermercato, che dovranno solamente risolvere </a:t>
            </a:r>
            <a:r>
              <a:rPr lang="it-IT" sz="1200" dirty="0"/>
              <a:t>i</a:t>
            </a:r>
            <a:r>
              <a:rPr lang="en" sz="1200" dirty="0"/>
              <a:t> problemi senza preoccuparsi di doverli cercare.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Questo migliorerà notevolmente l’esperienza e la produttività dei dipendenti del supermercato!</a:t>
            </a:r>
          </a:p>
        </p:txBody>
      </p:sp>
      <p:sp>
        <p:nvSpPr>
          <p:cNvPr id="226" name="Google Shape;226;p2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257" y="1104968"/>
            <a:ext cx="1865086" cy="403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0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4673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Funzionalità per il Proprietario</a:t>
            </a:r>
            <a:endParaRPr dirty="0"/>
          </a:p>
        </p:txBody>
      </p:sp>
      <p:sp>
        <p:nvSpPr>
          <p:cNvPr id="223" name="Google Shape;223;p22"/>
          <p:cNvSpPr txBox="1">
            <a:spLocks noGrp="1"/>
          </p:cNvSpPr>
          <p:nvPr>
            <p:ph type="body" idx="1"/>
          </p:nvPr>
        </p:nvSpPr>
        <p:spPr>
          <a:xfrm>
            <a:off x="121641" y="2104891"/>
            <a:ext cx="4735585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Sistema di analisi dei dati!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Per avere accesso immediato a tutte le informazioni utili alle proprie indagini di mercato, come ad esempio  l’andamento delle vendite per trimestre, la distribuzione delle emissioni delle fatture durane le varie fascie orarie della giornata, </a:t>
            </a:r>
            <a:r>
              <a:rPr lang="it-IT" sz="1200" dirty="0"/>
              <a:t>i </a:t>
            </a:r>
            <a:r>
              <a:rPr lang="en" sz="1200" dirty="0"/>
              <a:t>picchi di vendita di un determinato prodotto ecc..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Questo permetterà delle analisi più veloci e approfondite dei dati raccolti!</a:t>
            </a:r>
          </a:p>
        </p:txBody>
      </p:sp>
      <p:sp>
        <p:nvSpPr>
          <p:cNvPr id="226" name="Google Shape;226;p2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38700"/>
            <a:ext cx="1838284" cy="398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3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4673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Funzionalità per il Proprietario</a:t>
            </a:r>
            <a:endParaRPr dirty="0"/>
          </a:p>
        </p:txBody>
      </p:sp>
      <p:sp>
        <p:nvSpPr>
          <p:cNvPr id="223" name="Google Shape;223;p22"/>
          <p:cNvSpPr txBox="1">
            <a:spLocks noGrp="1"/>
          </p:cNvSpPr>
          <p:nvPr>
            <p:ph type="body" idx="1"/>
          </p:nvPr>
        </p:nvSpPr>
        <p:spPr>
          <a:xfrm>
            <a:off x="121641" y="2104891"/>
            <a:ext cx="4735585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Sistema di rifornimento automatico!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Al proprietario basterà attivare l’opzione di rifornimento automatico nella apposita sezione e fornire poche e semplici informazioni (quali contatti del fornitore, soglia minima e quantità da ordinare) per abilitare il rifornimento automarico per uno specifico prodotto.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Questo ridurrà drasticamente </a:t>
            </a:r>
            <a:r>
              <a:rPr lang="it-IT" sz="1200" dirty="0"/>
              <a:t>i</a:t>
            </a:r>
            <a:r>
              <a:rPr lang="en" sz="1200" dirty="0"/>
              <a:t> tempi necessari a svolgere le attività relative al rifornimento oltre a minimizzare il rischio di commettere errori nell’ordinare prodotti dai fornitori!</a:t>
            </a:r>
          </a:p>
        </p:txBody>
      </p:sp>
      <p:sp>
        <p:nvSpPr>
          <p:cNvPr id="226" name="Google Shape;226;p2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801138"/>
            <a:ext cx="1901814" cy="411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86330"/>
      </p:ext>
    </p:extLst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873</Words>
  <Application>Microsoft Office PowerPoint</Application>
  <PresentationFormat>Presentazione su schermo (16:9)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Roboto Slab</vt:lpstr>
      <vt:lpstr>Chivo</vt:lpstr>
      <vt:lpstr>Calibri</vt:lpstr>
      <vt:lpstr>Arial</vt:lpstr>
      <vt:lpstr>Macmorris template</vt:lpstr>
      <vt:lpstr>3G Store</vt:lpstr>
      <vt:lpstr>Introduzione al software</vt:lpstr>
      <vt:lpstr>Problemi</vt:lpstr>
      <vt:lpstr>Soluzioni</vt:lpstr>
      <vt:lpstr>Funzionalità per il Cliente</vt:lpstr>
      <vt:lpstr>Funzionalità per il Cliente</vt:lpstr>
      <vt:lpstr>Funzionalità per il Dipendente</vt:lpstr>
      <vt:lpstr>Funzionalità per il Proprietario</vt:lpstr>
      <vt:lpstr>Funzionalità per il Proprietario</vt:lpstr>
      <vt:lpstr>Funzionalità per il Proprietario e per il Dipendente</vt:lpstr>
      <vt:lpstr>Presentazione standard di PowerPoint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Giuseppe Redavid</cp:lastModifiedBy>
  <cp:revision>20</cp:revision>
  <dcterms:modified xsi:type="dcterms:W3CDTF">2019-02-17T18:33:45Z</dcterms:modified>
</cp:coreProperties>
</file>