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Public Sans Bold" panose="020B0604020202020204" charset="0"/>
      <p:regular r:id="rId9"/>
    </p:embeddedFont>
    <p:embeddedFont>
      <p:font typeface="Public Sans" panose="020B0604020202020204" charset="0"/>
      <p:regular r:id="rId10"/>
    </p:embeddedFont>
    <p:embeddedFont>
      <p:font typeface="Belleza" panose="020B060402020202020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9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210" y="66"/>
      </p:cViewPr>
      <p:guideLst>
        <p:guide orient="horz" pos="2160"/>
        <p:guide pos="39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9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16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0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719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7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4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7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31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5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18292" y="6139815"/>
            <a:ext cx="11251416" cy="63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sz="3699" spc="369" dirty="0">
                <a:solidFill>
                  <a:srgbClr val="FFFFFF"/>
                </a:solidFill>
                <a:latin typeface="Public Sans"/>
              </a:rPr>
              <a:t>FÁBIO PORTELA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88919" y="3773488"/>
            <a:ext cx="14710163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spc="-240" dirty="0">
                <a:solidFill>
                  <a:srgbClr val="FFFFFF"/>
                </a:solidFill>
                <a:latin typeface="Public Sans Bold"/>
              </a:rPr>
              <a:t>Javascript - indexOF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decel="9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86000" y="4076700"/>
            <a:ext cx="13058929" cy="343683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1209041" lvl="1" indent="-604520" algn="ctr">
              <a:lnSpc>
                <a:spcPts val="6720"/>
              </a:lnSpc>
              <a:buFont typeface="Arial"/>
              <a:buChar char="•"/>
            </a:pPr>
            <a:r>
              <a:rPr lang="en-US" sz="5600" spc="-112" dirty="0">
                <a:solidFill>
                  <a:srgbClr val="FFFFFF"/>
                </a:solidFill>
                <a:latin typeface="Public Sans Bold"/>
              </a:rPr>
              <a:t>É uma função utilizada para encontrar um valor dentro das strings e dos arrays, caso o valor não seja encontrado ele retornará -1.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582566" y="1329415"/>
            <a:ext cx="9097381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12" dirty="0" smtClean="0">
                <a:solidFill>
                  <a:srgbClr val="FFFFFF"/>
                </a:solidFill>
                <a:latin typeface="Public Sans Bold"/>
              </a:rPr>
              <a:t>O que é o</a:t>
            </a:r>
            <a:r>
              <a:rPr lang="en-US" sz="5600" spc="-112" dirty="0" smtClean="0">
                <a:solidFill>
                  <a:srgbClr val="FFFFFF"/>
                </a:solidFill>
                <a:latin typeface="Public Sans Bold"/>
              </a:rPr>
              <a:t> indexOf ?</a:t>
            </a:r>
            <a:endParaRPr lang="en-US" sz="5600" spc="-112" dirty="0">
              <a:solidFill>
                <a:srgbClr val="FFFFFF"/>
              </a:solidFill>
              <a:latin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42943" y="95250"/>
            <a:ext cx="5246364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sz="6699" u="sng" spc="-133" dirty="0">
                <a:solidFill>
                  <a:srgbClr val="FFFFFF"/>
                </a:solidFill>
                <a:latin typeface="Belleza"/>
              </a:rPr>
              <a:t>           ,,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786313"/>
            <a:ext cx="16230600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3139" lvl="1" indent="-496570" algn="ctr">
              <a:lnSpc>
                <a:spcPts val="5519"/>
              </a:lnSpc>
              <a:buFont typeface="Arial"/>
              <a:buChar char="•"/>
            </a:pPr>
            <a:r>
              <a:rPr lang="en-US" sz="4599" spc="-91" dirty="0">
                <a:solidFill>
                  <a:srgbClr val="FFFFFF"/>
                </a:solidFill>
                <a:latin typeface="Public Sans Bold"/>
              </a:rPr>
              <a:t>Array.indexOF(ElementoDePesquisa, [PontoInicial = 0])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582566" y="1248135"/>
            <a:ext cx="9097381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12" dirty="0">
                <a:solidFill>
                  <a:srgbClr val="FFFFFF"/>
                </a:solidFill>
                <a:latin typeface="Public Sans Bold"/>
              </a:rPr>
              <a:t>Sintaxe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26583" y="262037"/>
            <a:ext cx="3479084" cy="68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1"/>
              </a:lnSpc>
            </a:pPr>
            <a:r>
              <a:rPr lang="en-US" sz="4443" u="sng" spc="-88">
                <a:solidFill>
                  <a:srgbClr val="FFFFFF"/>
                </a:solidFill>
                <a:latin typeface="Belleza"/>
              </a:rPr>
              <a:t>           ,,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17919" b="19910"/>
          <a:stretch>
            <a:fillRect/>
          </a:stretch>
        </p:blipFill>
        <p:spPr>
          <a:xfrm>
            <a:off x="2702379" y="3578472"/>
            <a:ext cx="12883242" cy="198895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59091" r="33154" b="31633"/>
          <a:stretch>
            <a:fillRect/>
          </a:stretch>
        </p:blipFill>
        <p:spPr>
          <a:xfrm>
            <a:off x="2702379" y="6719949"/>
            <a:ext cx="12883242" cy="54575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582566" y="1248135"/>
            <a:ext cx="9097381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12" dirty="0">
                <a:solidFill>
                  <a:srgbClr val="FFFFFF"/>
                </a:solidFill>
                <a:latin typeface="Public Sans Bold"/>
              </a:rPr>
              <a:t> Exemplo string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6583" y="262037"/>
            <a:ext cx="3479084" cy="68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1"/>
              </a:lnSpc>
            </a:pPr>
            <a:r>
              <a:rPr lang="en-US" sz="4443" u="sng" spc="-88">
                <a:solidFill>
                  <a:srgbClr val="FFFFFF"/>
                </a:solidFill>
                <a:latin typeface="Belleza"/>
              </a:rPr>
              <a:t>           ,,          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2379" y="5786499"/>
            <a:ext cx="2268606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 spc="-92" dirty="0" smtClean="0">
                <a:solidFill>
                  <a:srgbClr val="FFFFFF"/>
                </a:solidFill>
                <a:latin typeface="Public Sans"/>
              </a:rPr>
              <a:t>console</a:t>
            </a:r>
            <a:endParaRPr lang="en-US" sz="4600" spc="-92" dirty="0">
              <a:solidFill>
                <a:srgbClr val="FFFFFF"/>
              </a:solidFill>
              <a:latin typeface="Public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26074" b="6684"/>
          <a:stretch>
            <a:fillRect/>
          </a:stretch>
        </p:blipFill>
        <p:spPr>
          <a:xfrm>
            <a:off x="2702379" y="3267721"/>
            <a:ext cx="12733149" cy="229970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13785" b="19555"/>
          <a:stretch>
            <a:fillRect/>
          </a:stretch>
        </p:blipFill>
        <p:spPr>
          <a:xfrm>
            <a:off x="2702379" y="6805674"/>
            <a:ext cx="6366574" cy="1168035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582566" y="1248135"/>
            <a:ext cx="9097381" cy="85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12" dirty="0">
                <a:solidFill>
                  <a:srgbClr val="FFFFFF"/>
                </a:solidFill>
                <a:latin typeface="Public Sans Bold"/>
              </a:rPr>
              <a:t> Exemplo array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6583" y="262037"/>
            <a:ext cx="3479084" cy="68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1"/>
              </a:lnSpc>
            </a:pPr>
            <a:r>
              <a:rPr lang="en-US" sz="4443" u="sng" spc="-88">
                <a:solidFill>
                  <a:srgbClr val="FFFFFF"/>
                </a:solidFill>
                <a:latin typeface="Belleza"/>
              </a:rPr>
              <a:t>           ,,          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2379" y="5786499"/>
            <a:ext cx="2268606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 spc="-92" dirty="0">
                <a:solidFill>
                  <a:srgbClr val="FFFFFF"/>
                </a:solidFill>
                <a:latin typeface="Public Sans"/>
              </a:rPr>
              <a:t>console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b="11570"/>
          <a:stretch>
            <a:fillRect/>
          </a:stretch>
        </p:blipFill>
        <p:spPr>
          <a:xfrm>
            <a:off x="2702379" y="6420397"/>
            <a:ext cx="8822646" cy="73021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582566" y="1019175"/>
            <a:ext cx="9097381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12" dirty="0">
                <a:solidFill>
                  <a:srgbClr val="FFFFFF"/>
                </a:solidFill>
                <a:latin typeface="Public Sans Bold"/>
              </a:rPr>
              <a:t>usando o segundo parametro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6583" y="343317"/>
            <a:ext cx="3479084" cy="68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1"/>
              </a:lnSpc>
            </a:pPr>
            <a:r>
              <a:rPr lang="en-US" sz="4443" u="sng" spc="-88">
                <a:solidFill>
                  <a:srgbClr val="FFFFFF"/>
                </a:solidFill>
                <a:latin typeface="Belleza"/>
              </a:rPr>
              <a:t>           ,,          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27779" y="5269306"/>
            <a:ext cx="2268606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 spc="-92" dirty="0">
                <a:solidFill>
                  <a:srgbClr val="FFFFFF"/>
                </a:solidFill>
                <a:latin typeface="Public Sans"/>
              </a:rPr>
              <a:t>console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32859" y="7680303"/>
            <a:ext cx="6224098" cy="163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27"/>
              </a:lnSpc>
            </a:pPr>
            <a:r>
              <a:rPr lang="en-US" sz="3606" spc="-72" dirty="0">
                <a:solidFill>
                  <a:srgbClr val="FFFFFF"/>
                </a:solidFill>
                <a:latin typeface="Public Sans"/>
              </a:rPr>
              <a:t>dessa forma eu  encontrei o primeiro </a:t>
            </a:r>
            <a:r>
              <a:rPr lang="en-US" sz="3606" spc="-72" dirty="0" smtClean="0">
                <a:solidFill>
                  <a:srgbClr val="FFFFFF"/>
                </a:solidFill>
                <a:latin typeface="Public Sans"/>
              </a:rPr>
              <a:t>toto </a:t>
            </a:r>
            <a:r>
              <a:rPr lang="en-US" sz="3606" spc="-72" dirty="0" smtClean="0">
                <a:solidFill>
                  <a:srgbClr val="FFFFFF"/>
                </a:solidFill>
                <a:latin typeface="Public Sans"/>
              </a:rPr>
              <a:t>mas </a:t>
            </a:r>
            <a:r>
              <a:rPr lang="en-US" sz="3606" spc="-72" dirty="0">
                <a:solidFill>
                  <a:srgbClr val="FFFFFF"/>
                </a:solidFill>
                <a:latin typeface="Public Sans"/>
              </a:rPr>
              <a:t>e se </a:t>
            </a:r>
            <a:r>
              <a:rPr lang="en-US" sz="3606" spc="-72" dirty="0" smtClean="0">
                <a:solidFill>
                  <a:srgbClr val="FFFFFF"/>
                </a:solidFill>
                <a:latin typeface="Public Sans"/>
              </a:rPr>
              <a:t>eu quero </a:t>
            </a:r>
            <a:r>
              <a:rPr lang="en-US" sz="3606" spc="-72" dirty="0">
                <a:solidFill>
                  <a:srgbClr val="FFFFFF"/>
                </a:solidFill>
                <a:latin typeface="Public Sans"/>
              </a:rPr>
              <a:t>acessar o segundo toto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379" y="3606144"/>
            <a:ext cx="10102489" cy="1465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26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58540" y="6286500"/>
            <a:ext cx="8855615" cy="87179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-582566" y="1019175"/>
            <a:ext cx="9097381" cy="170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 spc="-112" dirty="0">
                <a:solidFill>
                  <a:srgbClr val="FFFFFF"/>
                </a:solidFill>
                <a:latin typeface="Public Sans Bold"/>
              </a:rPr>
              <a:t>usando o segundo parametro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26583" y="343317"/>
            <a:ext cx="3479084" cy="685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31"/>
              </a:lnSpc>
            </a:pPr>
            <a:r>
              <a:rPr lang="en-US" sz="4443" u="sng" spc="-88">
                <a:solidFill>
                  <a:srgbClr val="FFFFFF"/>
                </a:solidFill>
                <a:latin typeface="Belleza"/>
              </a:rPr>
              <a:t>           ,,           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58540" y="5345230"/>
            <a:ext cx="2268606" cy="71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0"/>
              </a:lnSpc>
            </a:pPr>
            <a:r>
              <a:rPr lang="en-US" sz="4600" spc="-92" dirty="0">
                <a:solidFill>
                  <a:srgbClr val="FFFFFF"/>
                </a:solidFill>
                <a:latin typeface="Public Sans"/>
              </a:rPr>
              <a:t>console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62474" y="7540981"/>
            <a:ext cx="76962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7"/>
              </a:lnSpc>
            </a:pPr>
            <a:r>
              <a:rPr lang="en-US" sz="3606" spc="-72" dirty="0">
                <a:solidFill>
                  <a:srgbClr val="FFFFFF"/>
                </a:solidFill>
                <a:latin typeface="Public Sans"/>
              </a:rPr>
              <a:t>para conseguir acesar o segundo toto eu preciso definir o ponto </a:t>
            </a:r>
            <a:r>
              <a:rPr lang="en-US" sz="3606" spc="-72" dirty="0" smtClean="0">
                <a:solidFill>
                  <a:srgbClr val="FFFFFF"/>
                </a:solidFill>
                <a:latin typeface="Public Sans"/>
              </a:rPr>
              <a:t>inicial.</a:t>
            </a:r>
            <a:endParaRPr lang="en-US" sz="3606" spc="-72" dirty="0">
              <a:solidFill>
                <a:srgbClr val="FFFFFF"/>
              </a:solidFill>
              <a:latin typeface="Public Sans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605" y="3620434"/>
            <a:ext cx="8972550" cy="1495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104</Words>
  <Application>Microsoft Office PowerPoint</Application>
  <PresentationFormat>Custom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Public Sans Bold</vt:lpstr>
      <vt:lpstr>Public Sans</vt:lpstr>
      <vt:lpstr>Belleza</vt:lpstr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IndexOf</dc:title>
  <dc:creator>Fábio Portela</dc:creator>
  <cp:lastModifiedBy>Fabio Portela</cp:lastModifiedBy>
  <cp:revision>7</cp:revision>
  <dcterms:created xsi:type="dcterms:W3CDTF">2006-08-16T00:00:00Z</dcterms:created>
  <dcterms:modified xsi:type="dcterms:W3CDTF">2023-03-13T00:39:48Z</dcterms:modified>
  <dc:identifier>DAFc9l2WuxQ</dc:identifier>
</cp:coreProperties>
</file>