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a6c8d2c6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a6c8d2c6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a6cfb9a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a6cfb9a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a6cfb9a6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a6cfb9a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a6cfb9a6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a6cfb9a6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a6cfb9a6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a6cfb9a6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a79cc76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a79cc76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a79cc76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a79cc76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a6cfb9a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a6cfb9a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Investimentos Finanças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8455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 seu dinheiro não descansa!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 Financeiras - Pré-Reunião de Trimestral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311700" y="1208575"/>
            <a:ext cx="8520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08575"/>
            <a:ext cx="8435100" cy="3334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68800" y="1399425"/>
            <a:ext cx="8263500" cy="31938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Hipóteses levantadas em brainstorms, que serão validadas nas páginas seguintes;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</a:rPr>
              <a:t>H1 -</a:t>
            </a:r>
            <a:r>
              <a:rPr b="1" lang="pt-BR" sz="1600"/>
              <a:t> O número de empréstimos cresce conforme a taxa de utilização do cartão de crédito cresce?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</a:rPr>
              <a:t>H2 -</a:t>
            </a:r>
            <a:r>
              <a:rPr b="1" lang="pt-BR" sz="1600"/>
              <a:t> Qual a idade que representa 80% da renda anual total?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</a:rPr>
              <a:t>H3 -</a:t>
            </a:r>
            <a:r>
              <a:rPr b="1" lang="pt-BR" sz="1600"/>
              <a:t> Qual a distribuição de clientes por dia de atraso?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</a:rPr>
              <a:t>H4 -</a:t>
            </a:r>
            <a:r>
              <a:rPr b="1" lang="pt-BR" sz="1600"/>
              <a:t> A quantidade de dívida atual cresce por idade?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</a:rPr>
              <a:t>H5 -</a:t>
            </a:r>
            <a:r>
              <a:rPr b="1" lang="pt-BR" sz="1600"/>
              <a:t> Qual distribuição do valor em investimentos?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pt-BR" sz="1600">
                <a:solidFill>
                  <a:srgbClr val="FF0000"/>
                </a:solidFill>
              </a:rPr>
              <a:t>H6 -</a:t>
            </a:r>
            <a:r>
              <a:rPr b="1" lang="pt-BR" sz="1600"/>
              <a:t> Existe uma tendência de crescimento do Saldo atual com idade do cliente?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 Financeiras - Pré-Reunião de Trimestral </a:t>
            </a:r>
            <a:r>
              <a:rPr lang="pt-BR" sz="2111"/>
              <a:t>(validação H1)</a:t>
            </a:r>
            <a:endParaRPr sz="2111"/>
          </a:p>
        </p:txBody>
      </p:sp>
      <p:cxnSp>
        <p:nvCxnSpPr>
          <p:cNvPr id="73" name="Google Shape;73;p15"/>
          <p:cNvCxnSpPr/>
          <p:nvPr/>
        </p:nvCxnSpPr>
        <p:spPr>
          <a:xfrm>
            <a:off x="311700" y="1208575"/>
            <a:ext cx="8520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08575"/>
            <a:ext cx="8435100" cy="3334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568800" y="1399425"/>
            <a:ext cx="8263500" cy="31938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H1 -</a:t>
            </a:r>
            <a:r>
              <a:rPr b="1" lang="pt-BR"/>
              <a:t> O número de empréstimos cresce conforme a taxa de utilização do cartão de crédito cresce?</a:t>
            </a:r>
            <a:endParaRPr b="1"/>
          </a:p>
        </p:txBody>
      </p:sp>
      <p:sp>
        <p:nvSpPr>
          <p:cNvPr id="76" name="Google Shape;76;p15"/>
          <p:cNvSpPr txBox="1"/>
          <p:nvPr/>
        </p:nvSpPr>
        <p:spPr>
          <a:xfrm>
            <a:off x="857250" y="2368325"/>
            <a:ext cx="2775300" cy="2005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82900" y="2174425"/>
            <a:ext cx="3283800" cy="2281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22800" y="2174425"/>
            <a:ext cx="32040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A linha de tendência é contrária, pois conforme cresce a utilização do cartão de crédito diminui o número de empréstimos.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650" y="1761800"/>
            <a:ext cx="4378424" cy="26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 Financeiras - Pré-Reunião de Trimestral </a:t>
            </a:r>
            <a:r>
              <a:rPr lang="pt-BR" sz="2111"/>
              <a:t>(validação H2)</a:t>
            </a:r>
            <a:endParaRPr sz="2111"/>
          </a:p>
        </p:txBody>
      </p:sp>
      <p:cxnSp>
        <p:nvCxnSpPr>
          <p:cNvPr id="85" name="Google Shape;85;p16"/>
          <p:cNvCxnSpPr/>
          <p:nvPr/>
        </p:nvCxnSpPr>
        <p:spPr>
          <a:xfrm>
            <a:off x="311700" y="1208575"/>
            <a:ext cx="8520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08575"/>
            <a:ext cx="8435100" cy="3334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68800" y="1399425"/>
            <a:ext cx="8263500" cy="31938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H2 -</a:t>
            </a:r>
            <a:r>
              <a:rPr b="1" lang="pt-BR"/>
              <a:t> </a:t>
            </a:r>
            <a:r>
              <a:rPr b="1" lang="pt-BR" sz="1600"/>
              <a:t>Qual a idade que representa 80% da renda anual total?</a:t>
            </a:r>
            <a:endParaRPr b="1"/>
          </a:p>
        </p:txBody>
      </p:sp>
      <p:sp>
        <p:nvSpPr>
          <p:cNvPr id="88" name="Google Shape;88;p16"/>
          <p:cNvSpPr txBox="1"/>
          <p:nvPr/>
        </p:nvSpPr>
        <p:spPr>
          <a:xfrm>
            <a:off x="857250" y="2368325"/>
            <a:ext cx="2775300" cy="2005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254925" y="1936925"/>
            <a:ext cx="3283800" cy="2281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294825" y="1890475"/>
            <a:ext cx="32040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Analisando o acumulado de forma “crescente” identificamos que aos 48 anos se atinge os 81,86% da renda anual.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5" y="1890475"/>
            <a:ext cx="4220898" cy="25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446450" y="2571750"/>
            <a:ext cx="87300" cy="171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264675" y="2331975"/>
            <a:ext cx="5961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81,86%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 Financeiras - Pré-Reunião de Trimestral </a:t>
            </a:r>
            <a:r>
              <a:rPr lang="pt-BR" sz="2111"/>
              <a:t>(validação H3)</a:t>
            </a:r>
            <a:endParaRPr sz="2111"/>
          </a:p>
        </p:txBody>
      </p:sp>
      <p:cxnSp>
        <p:nvCxnSpPr>
          <p:cNvPr id="99" name="Google Shape;99;p17"/>
          <p:cNvCxnSpPr/>
          <p:nvPr/>
        </p:nvCxnSpPr>
        <p:spPr>
          <a:xfrm>
            <a:off x="311700" y="1208575"/>
            <a:ext cx="8520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208575"/>
            <a:ext cx="8435100" cy="3334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568800" y="1399425"/>
            <a:ext cx="8263500" cy="31938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H3 -</a:t>
            </a:r>
            <a:r>
              <a:rPr b="1" lang="pt-BR"/>
              <a:t> </a:t>
            </a:r>
            <a:r>
              <a:rPr b="1" lang="pt-BR" sz="1600"/>
              <a:t>Qual a distribuição de clientes por dia de atraso?</a:t>
            </a:r>
            <a:endParaRPr b="1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123" y="1859126"/>
            <a:ext cx="4205799" cy="25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855050" y="1918200"/>
            <a:ext cx="3283800" cy="2281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894950" y="1700625"/>
            <a:ext cx="32040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Tabela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até 7 dias - 		809 clientes;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de 7 a 14 dias  - 	1322 clientes;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de 14 a 21 dias -	1215 clientes;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de 21 a 28 dias - 	1060 clientes;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de 28 a 35 dias - 	603 clientes;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de 35 a 63 dias -	- 300 p/ sem;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de 63 a 70 dias - 	17 clientes.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 Financeiras - Pré-Reunião de Trimestral </a:t>
            </a:r>
            <a:r>
              <a:rPr lang="pt-BR" sz="2111"/>
              <a:t>(validação H4)</a:t>
            </a:r>
            <a:endParaRPr sz="2111"/>
          </a:p>
        </p:txBody>
      </p:sp>
      <p:cxnSp>
        <p:nvCxnSpPr>
          <p:cNvPr id="110" name="Google Shape;110;p18"/>
          <p:cNvCxnSpPr/>
          <p:nvPr/>
        </p:nvCxnSpPr>
        <p:spPr>
          <a:xfrm>
            <a:off x="311700" y="1208575"/>
            <a:ext cx="8520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208575"/>
            <a:ext cx="8435100" cy="3334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568800" y="1399425"/>
            <a:ext cx="8263500" cy="31938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H4 -</a:t>
            </a:r>
            <a:r>
              <a:rPr b="1" lang="pt-BR"/>
              <a:t> </a:t>
            </a:r>
            <a:r>
              <a:rPr b="1" lang="pt-BR" sz="1600"/>
              <a:t>A quantidade de dívida atual cresce por idade?</a:t>
            </a:r>
            <a:endParaRPr b="1"/>
          </a:p>
        </p:txBody>
      </p:sp>
      <p:sp>
        <p:nvSpPr>
          <p:cNvPr id="113" name="Google Shape;113;p18"/>
          <p:cNvSpPr/>
          <p:nvPr/>
        </p:nvSpPr>
        <p:spPr>
          <a:xfrm>
            <a:off x="5403650" y="2025875"/>
            <a:ext cx="3283800" cy="2281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443550" y="1796000"/>
            <a:ext cx="32040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Analisado que índice de endividamento diminui conforme a idade, chegando a índices muito baixos após os 50 anos.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25" y="1808350"/>
            <a:ext cx="4441704" cy="27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 Financeiras - Pré-Reunião de Trimestral </a:t>
            </a:r>
            <a:r>
              <a:rPr lang="pt-BR" sz="2111"/>
              <a:t>(validação H5)</a:t>
            </a:r>
            <a:endParaRPr sz="2111"/>
          </a:p>
        </p:txBody>
      </p:sp>
      <p:cxnSp>
        <p:nvCxnSpPr>
          <p:cNvPr id="121" name="Google Shape;121;p19"/>
          <p:cNvCxnSpPr/>
          <p:nvPr/>
        </p:nvCxnSpPr>
        <p:spPr>
          <a:xfrm>
            <a:off x="311700" y="1208575"/>
            <a:ext cx="8520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08575"/>
            <a:ext cx="8435100" cy="3334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568800" y="1399425"/>
            <a:ext cx="8263500" cy="32646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H5 -</a:t>
            </a:r>
            <a:r>
              <a:rPr b="1" lang="pt-BR"/>
              <a:t> </a:t>
            </a:r>
            <a:r>
              <a:rPr b="1" lang="pt-BR" sz="1600"/>
              <a:t>Qual distribuição do valor em investimentos?</a:t>
            </a:r>
            <a:endParaRPr b="1"/>
          </a:p>
        </p:txBody>
      </p:sp>
      <p:sp>
        <p:nvSpPr>
          <p:cNvPr id="124" name="Google Shape;124;p19"/>
          <p:cNvSpPr txBox="1"/>
          <p:nvPr/>
        </p:nvSpPr>
        <p:spPr>
          <a:xfrm>
            <a:off x="857250" y="2368325"/>
            <a:ext cx="2775300" cy="2005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817350" y="2010225"/>
            <a:ext cx="3283800" cy="2281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857250" y="1638675"/>
            <a:ext cx="32040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Existe grande concentração entre os valores de: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R$ 44,00 à R$ 144,00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Estas frequências </a:t>
            </a:r>
            <a:r>
              <a:rPr lang="pt-BR" sz="1600">
                <a:solidFill>
                  <a:schemeClr val="lt1"/>
                </a:solidFill>
              </a:rPr>
              <a:t>correspondem</a:t>
            </a:r>
            <a:r>
              <a:rPr lang="pt-BR" sz="1600">
                <a:solidFill>
                  <a:schemeClr val="lt1"/>
                </a:solidFill>
              </a:rPr>
              <a:t> a 45,21% do total de pessoas que investem.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325" y="1756788"/>
            <a:ext cx="4482876" cy="27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 Financeiras - Pré-Reunião de Trimestral </a:t>
            </a:r>
            <a:r>
              <a:rPr lang="pt-BR" sz="2111"/>
              <a:t>(validação H6)</a:t>
            </a:r>
            <a:endParaRPr sz="2111"/>
          </a:p>
        </p:txBody>
      </p:sp>
      <p:cxnSp>
        <p:nvCxnSpPr>
          <p:cNvPr id="133" name="Google Shape;133;p20"/>
          <p:cNvCxnSpPr/>
          <p:nvPr/>
        </p:nvCxnSpPr>
        <p:spPr>
          <a:xfrm>
            <a:off x="311700" y="1208575"/>
            <a:ext cx="8520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08575"/>
            <a:ext cx="8435100" cy="3334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568800" y="1399425"/>
            <a:ext cx="8263500" cy="32646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H6 -</a:t>
            </a:r>
            <a:r>
              <a:rPr b="1" lang="pt-BR"/>
              <a:t> </a:t>
            </a:r>
            <a:r>
              <a:rPr b="1" lang="pt-BR" sz="1600"/>
              <a:t>Existe uma tendência de crescimento do Saldo atual com idade do cliente?</a:t>
            </a:r>
            <a:endParaRPr b="1"/>
          </a:p>
        </p:txBody>
      </p:sp>
      <p:sp>
        <p:nvSpPr>
          <p:cNvPr id="136" name="Google Shape;136;p20"/>
          <p:cNvSpPr/>
          <p:nvPr/>
        </p:nvSpPr>
        <p:spPr>
          <a:xfrm>
            <a:off x="5478400" y="2015525"/>
            <a:ext cx="3283800" cy="2281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518300" y="1736025"/>
            <a:ext cx="32040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Observado que conforme o aumento da idade, o saldo em conta diminui.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00" y="1816763"/>
            <a:ext cx="4440874" cy="26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 - Trabalho de estudo em Data </a:t>
            </a:r>
            <a:r>
              <a:rPr lang="pt-BR"/>
              <a:t>Starter</a:t>
            </a:r>
            <a:r>
              <a:rPr lang="pt-BR"/>
              <a:t> - Comunidade DS</a:t>
            </a:r>
            <a:endParaRPr/>
          </a:p>
        </p:txBody>
      </p:sp>
      <p:cxnSp>
        <p:nvCxnSpPr>
          <p:cNvPr id="144" name="Google Shape;144;p21"/>
          <p:cNvCxnSpPr/>
          <p:nvPr/>
        </p:nvCxnSpPr>
        <p:spPr>
          <a:xfrm>
            <a:off x="311700" y="1208575"/>
            <a:ext cx="8520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87900" y="1360975"/>
            <a:ext cx="8435100" cy="3334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2300">
                <a:latin typeface="Arial"/>
                <a:ea typeface="Arial"/>
                <a:cs typeface="Arial"/>
                <a:sym typeface="Arial"/>
              </a:rPr>
              <a:t>Todas as análises foram acompanhadas de monitoria.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