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8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BF383D-2188-4A17-864F-13406045E19E}" v="552" dt="2022-06-19T19:52:33.504"/>
    <p1510:client id="{87B2EA76-286B-50B6-96B3-26DCD14A30CE}" v="159" dt="2022-06-19T19:56:03.879"/>
    <p1510:client id="{AE60410B-8286-47CB-9297-B3C46061700E}" v="633" dt="2022-06-19T19:41:58.430"/>
    <p1510:client id="{F22D1AB0-A9EA-4811-B1FF-59E3D2CB0A36}" v="1104" dt="2022-06-19T19:55:45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BF0C6-7BB8-427D-AB94-547EBA3A024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ADDF87-9962-499B-AF42-95CC3654B032}">
      <dgm:prSet/>
      <dgm:spPr/>
      <dgm:t>
        <a:bodyPr/>
        <a:lstStyle/>
        <a:p>
          <a:r>
            <a:rPr lang="pt-BR"/>
            <a:t>Um framework é uma estrutura-base que contém um conjunto de funções e componentes pré-definidos, funções e componentes estes que se relacionam para disponibilizar funcionalidades específicas ao desenvolvimento de software.</a:t>
          </a:r>
          <a:endParaRPr lang="en-US"/>
        </a:p>
      </dgm:t>
    </dgm:pt>
    <dgm:pt modelId="{344E6D79-0A5D-4A84-BDDB-4B5244FCEF87}" type="parTrans" cxnId="{08769F6F-5D92-4A75-8B9E-8D323EE34C5F}">
      <dgm:prSet/>
      <dgm:spPr/>
      <dgm:t>
        <a:bodyPr/>
        <a:lstStyle/>
        <a:p>
          <a:endParaRPr lang="en-US"/>
        </a:p>
      </dgm:t>
    </dgm:pt>
    <dgm:pt modelId="{A830E90F-F995-4155-9928-4ECC8AE2C5A0}" type="sibTrans" cxnId="{08769F6F-5D92-4A75-8B9E-8D323EE34C5F}">
      <dgm:prSet/>
      <dgm:spPr/>
      <dgm:t>
        <a:bodyPr/>
        <a:lstStyle/>
        <a:p>
          <a:endParaRPr lang="en-US"/>
        </a:p>
      </dgm:t>
    </dgm:pt>
    <dgm:pt modelId="{97E7DDC6-6D03-4E25-97D8-2610385E91FA}">
      <dgm:prSet/>
      <dgm:spPr/>
      <dgm:t>
        <a:bodyPr/>
        <a:lstStyle/>
        <a:p>
          <a:r>
            <a:rPr lang="pt-BR"/>
            <a:t>Vantagens: Aumento de Produtividade, Padronização, Manutenção, Segurança.</a:t>
          </a:r>
          <a:endParaRPr lang="en-US"/>
        </a:p>
      </dgm:t>
    </dgm:pt>
    <dgm:pt modelId="{9EE1EB4A-3632-4F0F-9205-982D281CC70E}" type="parTrans" cxnId="{099436F5-B106-49D7-BAA5-73C3D45ED6B2}">
      <dgm:prSet/>
      <dgm:spPr/>
      <dgm:t>
        <a:bodyPr/>
        <a:lstStyle/>
        <a:p>
          <a:endParaRPr lang="en-US"/>
        </a:p>
      </dgm:t>
    </dgm:pt>
    <dgm:pt modelId="{C3A2B098-CE4D-4E8A-8E3D-2D21AA716B15}" type="sibTrans" cxnId="{099436F5-B106-49D7-BAA5-73C3D45ED6B2}">
      <dgm:prSet/>
      <dgm:spPr/>
      <dgm:t>
        <a:bodyPr/>
        <a:lstStyle/>
        <a:p>
          <a:endParaRPr lang="en-US"/>
        </a:p>
      </dgm:t>
    </dgm:pt>
    <dgm:pt modelId="{2C4EA3FE-59B0-4382-8BF1-AB6F00497E7A}">
      <dgm:prSet/>
      <dgm:spPr/>
      <dgm:t>
        <a:bodyPr/>
        <a:lstStyle/>
        <a:p>
          <a:r>
            <a:rPr lang="pt-BR"/>
            <a:t>Desvantagem: Curva de Aprendizagem.</a:t>
          </a:r>
          <a:endParaRPr lang="en-US"/>
        </a:p>
      </dgm:t>
    </dgm:pt>
    <dgm:pt modelId="{CB109DDF-6052-4878-91B0-D334B6A9B1AA}" type="parTrans" cxnId="{3CFBBCE2-D6D1-49D5-AFDD-C5584F9702D4}">
      <dgm:prSet/>
      <dgm:spPr/>
      <dgm:t>
        <a:bodyPr/>
        <a:lstStyle/>
        <a:p>
          <a:endParaRPr lang="en-US"/>
        </a:p>
      </dgm:t>
    </dgm:pt>
    <dgm:pt modelId="{AA1228A9-B511-472D-AAFF-184A7334C09E}" type="sibTrans" cxnId="{3CFBBCE2-D6D1-49D5-AFDD-C5584F9702D4}">
      <dgm:prSet/>
      <dgm:spPr/>
      <dgm:t>
        <a:bodyPr/>
        <a:lstStyle/>
        <a:p>
          <a:endParaRPr lang="en-US"/>
        </a:p>
      </dgm:t>
    </dgm:pt>
    <dgm:pt modelId="{EFF65533-DB09-4813-B335-ACC52111FE56}">
      <dgm:prSet/>
      <dgm:spPr/>
      <dgm:t>
        <a:bodyPr/>
        <a:lstStyle/>
        <a:p>
          <a:r>
            <a:rPr lang="pt-BR" i="1"/>
            <a:t>"Na programação, um framework é um conjunto de códigos genéricos capaz de unir trechos de um projeto de desenvolvimento. "</a:t>
          </a:r>
          <a:endParaRPr lang="en-US"/>
        </a:p>
      </dgm:t>
    </dgm:pt>
    <dgm:pt modelId="{A9531549-529D-43CA-9931-E4705B2642E7}" type="parTrans" cxnId="{628840E5-7A41-455D-9343-E68D54CAF8CF}">
      <dgm:prSet/>
      <dgm:spPr/>
      <dgm:t>
        <a:bodyPr/>
        <a:lstStyle/>
        <a:p>
          <a:endParaRPr lang="en-US"/>
        </a:p>
      </dgm:t>
    </dgm:pt>
    <dgm:pt modelId="{EFF30891-9E96-4974-B34D-6F6A25683FB0}" type="sibTrans" cxnId="{628840E5-7A41-455D-9343-E68D54CAF8CF}">
      <dgm:prSet/>
      <dgm:spPr/>
      <dgm:t>
        <a:bodyPr/>
        <a:lstStyle/>
        <a:p>
          <a:endParaRPr lang="en-US"/>
        </a:p>
      </dgm:t>
    </dgm:pt>
    <dgm:pt modelId="{740057E4-8C83-448C-96AE-4DD31873EBB6}" type="pres">
      <dgm:prSet presAssocID="{D0CBF0C6-7BB8-427D-AB94-547EBA3A024F}" presName="vert0" presStyleCnt="0">
        <dgm:presLayoutVars>
          <dgm:dir/>
          <dgm:animOne val="branch"/>
          <dgm:animLvl val="lvl"/>
        </dgm:presLayoutVars>
      </dgm:prSet>
      <dgm:spPr/>
    </dgm:pt>
    <dgm:pt modelId="{94C752F1-9157-4DF0-AA99-877B4115F1C2}" type="pres">
      <dgm:prSet presAssocID="{A2ADDF87-9962-499B-AF42-95CC3654B032}" presName="thickLine" presStyleLbl="alignNode1" presStyleIdx="0" presStyleCnt="4"/>
      <dgm:spPr/>
    </dgm:pt>
    <dgm:pt modelId="{D4EE19CD-D8A8-4502-8E1F-42C9598862CB}" type="pres">
      <dgm:prSet presAssocID="{A2ADDF87-9962-499B-AF42-95CC3654B032}" presName="horz1" presStyleCnt="0"/>
      <dgm:spPr/>
    </dgm:pt>
    <dgm:pt modelId="{17058042-7EA5-44A6-8596-CDC14871C8D8}" type="pres">
      <dgm:prSet presAssocID="{A2ADDF87-9962-499B-AF42-95CC3654B032}" presName="tx1" presStyleLbl="revTx" presStyleIdx="0" presStyleCnt="4"/>
      <dgm:spPr/>
    </dgm:pt>
    <dgm:pt modelId="{E44FDF61-1AE0-4C3D-9A12-9331B7BE208C}" type="pres">
      <dgm:prSet presAssocID="{A2ADDF87-9962-499B-AF42-95CC3654B032}" presName="vert1" presStyleCnt="0"/>
      <dgm:spPr/>
    </dgm:pt>
    <dgm:pt modelId="{F6AE2087-2EFF-4452-A4A2-139D3A075512}" type="pres">
      <dgm:prSet presAssocID="{97E7DDC6-6D03-4E25-97D8-2610385E91FA}" presName="thickLine" presStyleLbl="alignNode1" presStyleIdx="1" presStyleCnt="4"/>
      <dgm:spPr/>
    </dgm:pt>
    <dgm:pt modelId="{806889A4-2A1C-4041-8A14-B69FFFC82720}" type="pres">
      <dgm:prSet presAssocID="{97E7DDC6-6D03-4E25-97D8-2610385E91FA}" presName="horz1" presStyleCnt="0"/>
      <dgm:spPr/>
    </dgm:pt>
    <dgm:pt modelId="{A3F5D020-C97D-4B78-BD21-98E1AA1D473E}" type="pres">
      <dgm:prSet presAssocID="{97E7DDC6-6D03-4E25-97D8-2610385E91FA}" presName="tx1" presStyleLbl="revTx" presStyleIdx="1" presStyleCnt="4"/>
      <dgm:spPr/>
    </dgm:pt>
    <dgm:pt modelId="{C9DB5774-298B-4415-B94A-008AEB9B6568}" type="pres">
      <dgm:prSet presAssocID="{97E7DDC6-6D03-4E25-97D8-2610385E91FA}" presName="vert1" presStyleCnt="0"/>
      <dgm:spPr/>
    </dgm:pt>
    <dgm:pt modelId="{BF5C2CDC-B0FE-4263-9E48-895C936F3729}" type="pres">
      <dgm:prSet presAssocID="{2C4EA3FE-59B0-4382-8BF1-AB6F00497E7A}" presName="thickLine" presStyleLbl="alignNode1" presStyleIdx="2" presStyleCnt="4"/>
      <dgm:spPr/>
    </dgm:pt>
    <dgm:pt modelId="{8323B647-4B62-4B1D-A07C-0C9784833C08}" type="pres">
      <dgm:prSet presAssocID="{2C4EA3FE-59B0-4382-8BF1-AB6F00497E7A}" presName="horz1" presStyleCnt="0"/>
      <dgm:spPr/>
    </dgm:pt>
    <dgm:pt modelId="{73FD6A73-3BE7-4C80-9D56-565A638B32BB}" type="pres">
      <dgm:prSet presAssocID="{2C4EA3FE-59B0-4382-8BF1-AB6F00497E7A}" presName="tx1" presStyleLbl="revTx" presStyleIdx="2" presStyleCnt="4"/>
      <dgm:spPr/>
    </dgm:pt>
    <dgm:pt modelId="{C128E5FE-B9E9-4888-9029-0A70A8D5160E}" type="pres">
      <dgm:prSet presAssocID="{2C4EA3FE-59B0-4382-8BF1-AB6F00497E7A}" presName="vert1" presStyleCnt="0"/>
      <dgm:spPr/>
    </dgm:pt>
    <dgm:pt modelId="{8CAF5CB6-FE02-4809-9EB1-D40BEC4F3BDE}" type="pres">
      <dgm:prSet presAssocID="{EFF65533-DB09-4813-B335-ACC52111FE56}" presName="thickLine" presStyleLbl="alignNode1" presStyleIdx="3" presStyleCnt="4"/>
      <dgm:spPr/>
    </dgm:pt>
    <dgm:pt modelId="{3AF049A4-1D49-4D7B-99A1-AFD7A4DA25B5}" type="pres">
      <dgm:prSet presAssocID="{EFF65533-DB09-4813-B335-ACC52111FE56}" presName="horz1" presStyleCnt="0"/>
      <dgm:spPr/>
    </dgm:pt>
    <dgm:pt modelId="{1292ADF2-1FB4-4AAE-B131-E6A3CEEA11F5}" type="pres">
      <dgm:prSet presAssocID="{EFF65533-DB09-4813-B335-ACC52111FE56}" presName="tx1" presStyleLbl="revTx" presStyleIdx="3" presStyleCnt="4"/>
      <dgm:spPr/>
    </dgm:pt>
    <dgm:pt modelId="{86225228-FFEA-4C64-B3BB-2E9C75A6B733}" type="pres">
      <dgm:prSet presAssocID="{EFF65533-DB09-4813-B335-ACC52111FE56}" presName="vert1" presStyleCnt="0"/>
      <dgm:spPr/>
    </dgm:pt>
  </dgm:ptLst>
  <dgm:cxnLst>
    <dgm:cxn modelId="{A48C2B37-EEE4-434A-AA7C-9459800B206D}" type="presOf" srcId="{D0CBF0C6-7BB8-427D-AB94-547EBA3A024F}" destId="{740057E4-8C83-448C-96AE-4DD31873EBB6}" srcOrd="0" destOrd="0" presId="urn:microsoft.com/office/officeart/2008/layout/LinedList"/>
    <dgm:cxn modelId="{08769F6F-5D92-4A75-8B9E-8D323EE34C5F}" srcId="{D0CBF0C6-7BB8-427D-AB94-547EBA3A024F}" destId="{A2ADDF87-9962-499B-AF42-95CC3654B032}" srcOrd="0" destOrd="0" parTransId="{344E6D79-0A5D-4A84-BDDB-4B5244FCEF87}" sibTransId="{A830E90F-F995-4155-9928-4ECC8AE2C5A0}"/>
    <dgm:cxn modelId="{3A82E851-66A6-4691-B758-64D984EE9844}" type="presOf" srcId="{2C4EA3FE-59B0-4382-8BF1-AB6F00497E7A}" destId="{73FD6A73-3BE7-4C80-9D56-565A638B32BB}" srcOrd="0" destOrd="0" presId="urn:microsoft.com/office/officeart/2008/layout/LinedList"/>
    <dgm:cxn modelId="{57C0E7A8-9419-44E4-A0BD-2432C78D4EAB}" type="presOf" srcId="{A2ADDF87-9962-499B-AF42-95CC3654B032}" destId="{17058042-7EA5-44A6-8596-CDC14871C8D8}" srcOrd="0" destOrd="0" presId="urn:microsoft.com/office/officeart/2008/layout/LinedList"/>
    <dgm:cxn modelId="{1121D6B8-4B7C-4930-B1EA-C8737C6A5692}" type="presOf" srcId="{EFF65533-DB09-4813-B335-ACC52111FE56}" destId="{1292ADF2-1FB4-4AAE-B131-E6A3CEEA11F5}" srcOrd="0" destOrd="0" presId="urn:microsoft.com/office/officeart/2008/layout/LinedList"/>
    <dgm:cxn modelId="{3CFBBCE2-D6D1-49D5-AFDD-C5584F9702D4}" srcId="{D0CBF0C6-7BB8-427D-AB94-547EBA3A024F}" destId="{2C4EA3FE-59B0-4382-8BF1-AB6F00497E7A}" srcOrd="2" destOrd="0" parTransId="{CB109DDF-6052-4878-91B0-D334B6A9B1AA}" sibTransId="{AA1228A9-B511-472D-AAFF-184A7334C09E}"/>
    <dgm:cxn modelId="{628840E5-7A41-455D-9343-E68D54CAF8CF}" srcId="{D0CBF0C6-7BB8-427D-AB94-547EBA3A024F}" destId="{EFF65533-DB09-4813-B335-ACC52111FE56}" srcOrd="3" destOrd="0" parTransId="{A9531549-529D-43CA-9931-E4705B2642E7}" sibTransId="{EFF30891-9E96-4974-B34D-6F6A25683FB0}"/>
    <dgm:cxn modelId="{099436F5-B106-49D7-BAA5-73C3D45ED6B2}" srcId="{D0CBF0C6-7BB8-427D-AB94-547EBA3A024F}" destId="{97E7DDC6-6D03-4E25-97D8-2610385E91FA}" srcOrd="1" destOrd="0" parTransId="{9EE1EB4A-3632-4F0F-9205-982D281CC70E}" sibTransId="{C3A2B098-CE4D-4E8A-8E3D-2D21AA716B15}"/>
    <dgm:cxn modelId="{8C31B9FC-77CC-4F65-A3C0-43B4AEC9A95F}" type="presOf" srcId="{97E7DDC6-6D03-4E25-97D8-2610385E91FA}" destId="{A3F5D020-C97D-4B78-BD21-98E1AA1D473E}" srcOrd="0" destOrd="0" presId="urn:microsoft.com/office/officeart/2008/layout/LinedList"/>
    <dgm:cxn modelId="{911ABD91-5779-4AA4-83D8-75717B5BB0F4}" type="presParOf" srcId="{740057E4-8C83-448C-96AE-4DD31873EBB6}" destId="{94C752F1-9157-4DF0-AA99-877B4115F1C2}" srcOrd="0" destOrd="0" presId="urn:microsoft.com/office/officeart/2008/layout/LinedList"/>
    <dgm:cxn modelId="{ACD7C61F-E4F7-40A2-9F38-EC5AF66C0762}" type="presParOf" srcId="{740057E4-8C83-448C-96AE-4DD31873EBB6}" destId="{D4EE19CD-D8A8-4502-8E1F-42C9598862CB}" srcOrd="1" destOrd="0" presId="urn:microsoft.com/office/officeart/2008/layout/LinedList"/>
    <dgm:cxn modelId="{3873C1A1-D406-4369-8F6E-711B799E8396}" type="presParOf" srcId="{D4EE19CD-D8A8-4502-8E1F-42C9598862CB}" destId="{17058042-7EA5-44A6-8596-CDC14871C8D8}" srcOrd="0" destOrd="0" presId="urn:microsoft.com/office/officeart/2008/layout/LinedList"/>
    <dgm:cxn modelId="{C14D4A90-5509-453A-9E9A-C768E2FFC16A}" type="presParOf" srcId="{D4EE19CD-D8A8-4502-8E1F-42C9598862CB}" destId="{E44FDF61-1AE0-4C3D-9A12-9331B7BE208C}" srcOrd="1" destOrd="0" presId="urn:microsoft.com/office/officeart/2008/layout/LinedList"/>
    <dgm:cxn modelId="{BFCB09B0-6373-48BA-8530-7DF0F884F91C}" type="presParOf" srcId="{740057E4-8C83-448C-96AE-4DD31873EBB6}" destId="{F6AE2087-2EFF-4452-A4A2-139D3A075512}" srcOrd="2" destOrd="0" presId="urn:microsoft.com/office/officeart/2008/layout/LinedList"/>
    <dgm:cxn modelId="{751565CB-A470-4DDE-A816-A98700F11854}" type="presParOf" srcId="{740057E4-8C83-448C-96AE-4DD31873EBB6}" destId="{806889A4-2A1C-4041-8A14-B69FFFC82720}" srcOrd="3" destOrd="0" presId="urn:microsoft.com/office/officeart/2008/layout/LinedList"/>
    <dgm:cxn modelId="{B96B72C4-A854-46F6-B1D9-9A8F685F083E}" type="presParOf" srcId="{806889A4-2A1C-4041-8A14-B69FFFC82720}" destId="{A3F5D020-C97D-4B78-BD21-98E1AA1D473E}" srcOrd="0" destOrd="0" presId="urn:microsoft.com/office/officeart/2008/layout/LinedList"/>
    <dgm:cxn modelId="{7AED0EE3-43E4-48E9-B3D5-B384AD146819}" type="presParOf" srcId="{806889A4-2A1C-4041-8A14-B69FFFC82720}" destId="{C9DB5774-298B-4415-B94A-008AEB9B6568}" srcOrd="1" destOrd="0" presId="urn:microsoft.com/office/officeart/2008/layout/LinedList"/>
    <dgm:cxn modelId="{C03F4A69-513F-47DA-8D34-E6951905B587}" type="presParOf" srcId="{740057E4-8C83-448C-96AE-4DD31873EBB6}" destId="{BF5C2CDC-B0FE-4263-9E48-895C936F3729}" srcOrd="4" destOrd="0" presId="urn:microsoft.com/office/officeart/2008/layout/LinedList"/>
    <dgm:cxn modelId="{6C107D43-3593-4F18-9E81-7568E4B54343}" type="presParOf" srcId="{740057E4-8C83-448C-96AE-4DD31873EBB6}" destId="{8323B647-4B62-4B1D-A07C-0C9784833C08}" srcOrd="5" destOrd="0" presId="urn:microsoft.com/office/officeart/2008/layout/LinedList"/>
    <dgm:cxn modelId="{6B5ED722-B4CF-42E4-BBE4-E98CCFEAB7D9}" type="presParOf" srcId="{8323B647-4B62-4B1D-A07C-0C9784833C08}" destId="{73FD6A73-3BE7-4C80-9D56-565A638B32BB}" srcOrd="0" destOrd="0" presId="urn:microsoft.com/office/officeart/2008/layout/LinedList"/>
    <dgm:cxn modelId="{28FED05C-A986-4775-98B3-B4E9D961F8A4}" type="presParOf" srcId="{8323B647-4B62-4B1D-A07C-0C9784833C08}" destId="{C128E5FE-B9E9-4888-9029-0A70A8D5160E}" srcOrd="1" destOrd="0" presId="urn:microsoft.com/office/officeart/2008/layout/LinedList"/>
    <dgm:cxn modelId="{E056903F-F006-459E-AD23-E1118E205B1B}" type="presParOf" srcId="{740057E4-8C83-448C-96AE-4DD31873EBB6}" destId="{8CAF5CB6-FE02-4809-9EB1-D40BEC4F3BDE}" srcOrd="6" destOrd="0" presId="urn:microsoft.com/office/officeart/2008/layout/LinedList"/>
    <dgm:cxn modelId="{664512C7-39F5-43BB-AE2E-A5C72CA40AB7}" type="presParOf" srcId="{740057E4-8C83-448C-96AE-4DD31873EBB6}" destId="{3AF049A4-1D49-4D7B-99A1-AFD7A4DA25B5}" srcOrd="7" destOrd="0" presId="urn:microsoft.com/office/officeart/2008/layout/LinedList"/>
    <dgm:cxn modelId="{2A666774-16F9-4462-84DB-B34F4961FC27}" type="presParOf" srcId="{3AF049A4-1D49-4D7B-99A1-AFD7A4DA25B5}" destId="{1292ADF2-1FB4-4AAE-B131-E6A3CEEA11F5}" srcOrd="0" destOrd="0" presId="urn:microsoft.com/office/officeart/2008/layout/LinedList"/>
    <dgm:cxn modelId="{A691490C-C9B2-4B5E-86EA-F785810E41A9}" type="presParOf" srcId="{3AF049A4-1D49-4D7B-99A1-AFD7A4DA25B5}" destId="{86225228-FFEA-4C64-B3BB-2E9C75A6B7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752F1-9157-4DF0-AA99-877B4115F1C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58042-7EA5-44A6-8596-CDC14871C8D8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Um framework é uma estrutura-base que contém um conjunto de funções e componentes pré-definidos, funções e componentes estes que se relacionam para disponibilizar funcionalidades específicas ao desenvolvimento de software.</a:t>
          </a:r>
          <a:endParaRPr lang="en-US" sz="2100" kern="1200"/>
        </a:p>
      </dsp:txBody>
      <dsp:txXfrm>
        <a:off x="0" y="0"/>
        <a:ext cx="10515600" cy="1087834"/>
      </dsp:txXfrm>
    </dsp:sp>
    <dsp:sp modelId="{F6AE2087-2EFF-4452-A4A2-139D3A075512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5D020-C97D-4B78-BD21-98E1AA1D473E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Vantagens: Aumento de Produtividade, Padronização, Manutenção, Segurança.</a:t>
          </a:r>
          <a:endParaRPr lang="en-US" sz="2100" kern="1200"/>
        </a:p>
      </dsp:txBody>
      <dsp:txXfrm>
        <a:off x="0" y="1087834"/>
        <a:ext cx="10515600" cy="1087834"/>
      </dsp:txXfrm>
    </dsp:sp>
    <dsp:sp modelId="{BF5C2CDC-B0FE-4263-9E48-895C936F372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6A73-3BE7-4C80-9D56-565A638B32B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Desvantagem: Curva de Aprendizagem.</a:t>
          </a:r>
          <a:endParaRPr lang="en-US" sz="2100" kern="1200"/>
        </a:p>
      </dsp:txBody>
      <dsp:txXfrm>
        <a:off x="0" y="2175669"/>
        <a:ext cx="10515600" cy="1087834"/>
      </dsp:txXfrm>
    </dsp:sp>
    <dsp:sp modelId="{8CAF5CB6-FE02-4809-9EB1-D40BEC4F3BDE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2ADF2-1FB4-4AAE-B131-E6A3CEEA11F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i="1" kern="1200"/>
            <a:t>"Na programação, um framework é um conjunto de códigos genéricos capaz de unir trechos de um projeto de desenvolvimento. "</a:t>
          </a:r>
          <a:endParaRPr lang="en-US" sz="21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19.06.2022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de-DE" sz="6600">
                <a:cs typeface="Calibri Light"/>
              </a:rPr>
              <a:t>Framework CSS</a:t>
            </a:r>
            <a:endParaRPr lang="de-DE" sz="6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DE">
              <a:cs typeface="Calibri"/>
            </a:endParaRPr>
          </a:p>
        </p:txBody>
      </p: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B257D-D612-F9F9-0232-77DFC697A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77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cs typeface="Calibri"/>
              </a:rPr>
              <a:t>Ao utilizar o </a:t>
            </a:r>
            <a:r>
              <a:rPr lang="pt-BR" err="1">
                <a:cs typeface="Calibri"/>
              </a:rPr>
              <a:t>Bootstrap</a:t>
            </a:r>
            <a:r>
              <a:rPr lang="pt-BR">
                <a:cs typeface="Calibri"/>
              </a:rPr>
              <a:t>, teremos classes para a responsividade no nosso site.</a:t>
            </a:r>
          </a:p>
          <a:p>
            <a:pPr marL="0" indent="0">
              <a:buNone/>
            </a:pPr>
            <a:r>
              <a:rPr lang="pt-BR">
                <a:cs typeface="Calibri"/>
              </a:rPr>
              <a:t>Classes como o 'container' e o 'container-</a:t>
            </a:r>
            <a:r>
              <a:rPr lang="pt-BR" err="1">
                <a:cs typeface="Calibri"/>
              </a:rPr>
              <a:t>fluid</a:t>
            </a:r>
            <a:r>
              <a:rPr lang="pt-BR">
                <a:cs typeface="Calibri"/>
              </a:rPr>
              <a:t>' trabalham a responsividade junto as outras classes como as '</a:t>
            </a:r>
            <a:r>
              <a:rPr lang="pt-BR" err="1">
                <a:cs typeface="Calibri"/>
              </a:rPr>
              <a:t>col</a:t>
            </a:r>
            <a:r>
              <a:rPr lang="pt-BR">
                <a:cs typeface="Calibri"/>
              </a:rPr>
              <a:t>' e '</a:t>
            </a:r>
            <a:r>
              <a:rPr lang="pt-BR" err="1">
                <a:cs typeface="Calibri"/>
              </a:rPr>
              <a:t>row</a:t>
            </a:r>
            <a:r>
              <a:rPr lang="pt-BR">
                <a:cs typeface="Calibri"/>
              </a:rPr>
              <a:t>', classes pertencentes ao sistema de grid do </a:t>
            </a:r>
            <a:r>
              <a:rPr lang="pt-BR" err="1">
                <a:cs typeface="Calibri"/>
              </a:rPr>
              <a:t>Bootstrap</a:t>
            </a:r>
            <a:r>
              <a:rPr lang="pt-BR">
                <a:cs typeface="Calibri"/>
              </a:rPr>
              <a:t>.</a:t>
            </a:r>
          </a:p>
        </p:txBody>
      </p:sp>
      <p:pic>
        <p:nvPicPr>
          <p:cNvPr id="7" name="Imagem 7">
            <a:extLst>
              <a:ext uri="{FF2B5EF4-FFF2-40B4-BE49-F238E27FC236}">
                <a16:creationId xmlns:a16="http://schemas.microsoft.com/office/drawing/2014/main" id="{B20E2CF7-8C73-0969-A9B1-FD2F5710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49" y="2813272"/>
            <a:ext cx="8580407" cy="33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65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3DF7-2988-ACD2-971F-FB7278E7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Sistema de Grid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B257D-D612-F9F9-0232-77DFC697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Existem classes para o uso da GRID</a:t>
            </a:r>
            <a:endParaRPr lang="pt-BR"/>
          </a:p>
        </p:txBody>
      </p:sp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24DA74A-D093-0E30-69F7-7B9340DE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89" y="2409550"/>
            <a:ext cx="8062821" cy="42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68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09C88-CF61-22C1-10C6-E9355EC6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425570"/>
            <a:ext cx="3505494" cy="57982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>
                <a:cs typeface="Calibri"/>
              </a:rPr>
              <a:t>Os tamanhos das </a:t>
            </a:r>
            <a:r>
              <a:rPr lang="pt-BR" err="1">
                <a:cs typeface="Calibri"/>
              </a:rPr>
              <a:t>Grid's</a:t>
            </a:r>
            <a:r>
              <a:rPr lang="pt-BR">
                <a:cs typeface="Calibri"/>
              </a:rPr>
              <a:t> podem ser predefinidos ou o próprio </a:t>
            </a:r>
            <a:r>
              <a:rPr lang="pt-BR" err="1">
                <a:cs typeface="Calibri"/>
              </a:rPr>
              <a:t>Bootstrap</a:t>
            </a:r>
            <a:r>
              <a:rPr lang="pt-BR">
                <a:cs typeface="Calibri"/>
              </a:rPr>
              <a:t> faz automaticamente.</a:t>
            </a: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endParaRPr lang="pt-BR" sz="1600">
              <a:cs typeface="Calibri"/>
            </a:endParaRPr>
          </a:p>
          <a:p>
            <a:r>
              <a:rPr lang="pt-BR" sz="1600">
                <a:cs typeface="Calibri"/>
              </a:rPr>
              <a:t>Sendo que o total de todas por linha não deverá ser maior que 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D70D17B3-4A49-CBD2-1159-35400F578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130" y="807593"/>
            <a:ext cx="541079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0437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1CC01-AC32-7E8A-1600-09C98A8B5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Classes variadas.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B4FF1-ACDE-5E12-5072-0CC3FE33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err="1">
                <a:latin typeface="Consolas"/>
              </a:rPr>
              <a:t>bg</a:t>
            </a:r>
            <a:endParaRPr lang="pt-BR">
              <a:latin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pt-BR">
                <a:latin typeface="Consolas"/>
                <a:cs typeface="Calibri" panose="020F0502020204030204"/>
              </a:rPr>
              <a:t>-</a:t>
            </a:r>
            <a:r>
              <a:rPr lang="pt-BR" err="1">
                <a:latin typeface="Consolas"/>
                <a:cs typeface="Calibri" panose="020F0502020204030204"/>
              </a:rPr>
              <a:t>primary</a:t>
            </a:r>
            <a:r>
              <a:rPr lang="pt-BR">
                <a:latin typeface="Consolas"/>
                <a:cs typeface="Calibri" panose="020F0502020204030204"/>
              </a:rPr>
              <a:t>, -</a:t>
            </a:r>
            <a:r>
              <a:rPr lang="pt-BR" err="1">
                <a:latin typeface="Consolas"/>
                <a:cs typeface="Calibri" panose="020F0502020204030204"/>
              </a:rPr>
              <a:t>danger</a:t>
            </a:r>
            <a:r>
              <a:rPr lang="pt-BR">
                <a:latin typeface="Consolas"/>
                <a:cs typeface="Calibri" panose="020F0502020204030204"/>
              </a:rPr>
              <a:t>, -</a:t>
            </a:r>
            <a:r>
              <a:rPr lang="pt-BR" err="1">
                <a:latin typeface="Consolas"/>
                <a:cs typeface="Calibri" panose="020F0502020204030204"/>
              </a:rPr>
              <a:t>warning</a:t>
            </a:r>
            <a:r>
              <a:rPr lang="pt-BR">
                <a:latin typeface="Consolas"/>
                <a:cs typeface="Calibri" panose="020F0502020204030204"/>
              </a:rPr>
              <a:t>, -white etc...</a:t>
            </a:r>
          </a:p>
          <a:p>
            <a:r>
              <a:rPr lang="pt-BR">
                <a:latin typeface="Consolas"/>
              </a:rPr>
              <a:t>text</a:t>
            </a:r>
            <a:endParaRPr lang="pt-BR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t-BR">
                <a:latin typeface="Consolas"/>
              </a:rPr>
              <a:t>-start, -center e -end</a:t>
            </a:r>
            <a:endParaRPr lang="pt-BR">
              <a:cs typeface="Calibri" panose="020F0502020204030204"/>
            </a:endParaRPr>
          </a:p>
          <a:p>
            <a:r>
              <a:rPr lang="pt-BR">
                <a:latin typeface="Consolas"/>
              </a:rPr>
              <a:t>border</a:t>
            </a:r>
            <a:endParaRPr lang="pt-BR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pt-BR">
                <a:latin typeface="Consolas"/>
              </a:rPr>
              <a:t>-</a:t>
            </a:r>
            <a:endParaRPr lang="pt-BR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pt-BR">
              <a:latin typeface="Consolas"/>
              <a:cs typeface="Calibri"/>
            </a:endParaRPr>
          </a:p>
          <a:p>
            <a:r>
              <a:rPr lang="pt-BR">
                <a:latin typeface="Consolas"/>
              </a:rPr>
              <a:t>shadow</a:t>
            </a:r>
          </a:p>
          <a:p>
            <a:endParaRPr lang="pt-BR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317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93291-F300-F0C6-8B2A-6C966A30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que é um Framework </a:t>
            </a:r>
            <a:r>
              <a:rPr lang="pt-BR" sz="1200">
                <a:cs typeface="Calibri Light"/>
              </a:rPr>
              <a:t>(estrutura)</a:t>
            </a:r>
            <a:r>
              <a:rPr lang="pt-BR">
                <a:cs typeface="Calibri Light"/>
              </a:rPr>
              <a:t>?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E5E08CA-588E-5EFE-8E63-6B20DA51AB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4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AB6F2-1C2F-C23A-3742-488EEE4B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Biblioteca </a:t>
            </a:r>
            <a:r>
              <a:rPr lang="pt-BR" sz="1600">
                <a:cs typeface="Calibri Light"/>
              </a:rPr>
              <a:t>x</a:t>
            </a:r>
            <a:r>
              <a:rPr lang="pt-BR">
                <a:cs typeface="Calibri Light"/>
              </a:rPr>
              <a:t> Framework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DB2E3-B3A5-898A-FB1C-1A2DC1B1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>
                <a:cs typeface="Calibri"/>
              </a:rPr>
              <a:t>Biblioteca (</a:t>
            </a:r>
            <a:r>
              <a:rPr lang="pt-BR" sz="2400" err="1">
                <a:cs typeface="Calibri"/>
              </a:rPr>
              <a:t>library</a:t>
            </a:r>
            <a:r>
              <a:rPr lang="pt-BR" sz="2400">
                <a:cs typeface="Calibri"/>
              </a:rPr>
              <a:t>) é uma coleção de códigos voltadas para resolver um determinado problema. </a:t>
            </a:r>
            <a:r>
              <a:rPr lang="pt-BR" sz="1600" err="1">
                <a:cs typeface="Calibri"/>
              </a:rPr>
              <a:t>Ex</a:t>
            </a:r>
            <a:r>
              <a:rPr lang="pt-BR" sz="1600">
                <a:cs typeface="Calibri"/>
              </a:rPr>
              <a:t>: (</a:t>
            </a:r>
            <a:r>
              <a:rPr lang="pt-BR" sz="1600" err="1">
                <a:cs typeface="Calibri"/>
              </a:rPr>
              <a:t>numPy</a:t>
            </a:r>
            <a:r>
              <a:rPr lang="pt-BR" sz="1600">
                <a:cs typeface="Calibri"/>
              </a:rPr>
              <a:t>)</a:t>
            </a:r>
            <a:endParaRPr lang="pt-BR" sz="1600"/>
          </a:p>
          <a:p>
            <a:endParaRPr lang="pt-BR" sz="2400">
              <a:cs typeface="Calibri"/>
            </a:endParaRPr>
          </a:p>
          <a:p>
            <a:endParaRPr lang="pt-BR" sz="2400">
              <a:cs typeface="Calibri"/>
            </a:endParaRPr>
          </a:p>
          <a:p>
            <a:r>
              <a:rPr lang="pt-BR" sz="2400">
                <a:cs typeface="Calibri"/>
              </a:rPr>
              <a:t>Framework (estrutura) é uma coleção de funcionalidades prontas que já possuem um fluxo de trabalho ou estrutura a serem seguidos. </a:t>
            </a:r>
            <a:r>
              <a:rPr lang="pt-BR" sz="1600" err="1">
                <a:cs typeface="Calibri"/>
              </a:rPr>
              <a:t>Ex</a:t>
            </a:r>
            <a:r>
              <a:rPr lang="pt-BR" sz="1600">
                <a:cs typeface="Calibri"/>
              </a:rPr>
              <a:t>: (</a:t>
            </a:r>
            <a:r>
              <a:rPr lang="pt-BR" sz="1600" err="1">
                <a:cs typeface="Calibri"/>
              </a:rPr>
              <a:t>Flask</a:t>
            </a:r>
            <a:r>
              <a:rPr lang="pt-BR" sz="1600">
                <a:cs typeface="Calibri"/>
              </a:rPr>
              <a:t>)</a:t>
            </a:r>
          </a:p>
          <a:p>
            <a:endParaRPr lang="pt-BR">
              <a:cs typeface="Calibri"/>
            </a:endParaRPr>
          </a:p>
          <a:p>
            <a:endParaRPr lang="pt-BR">
              <a:cs typeface="Calibri"/>
            </a:endParaRPr>
          </a:p>
          <a:p>
            <a:pPr marL="0" indent="0">
              <a:buNone/>
            </a:pPr>
            <a:r>
              <a:rPr lang="pt-BR" sz="1800" i="1">
                <a:cs typeface="Calibri"/>
              </a:rPr>
              <a:t>"</a:t>
            </a:r>
            <a:r>
              <a:rPr lang="pt-BR" sz="1800" i="1">
                <a:ea typeface="+mn-lt"/>
                <a:cs typeface="+mn-lt"/>
              </a:rPr>
              <a:t>As bibliotecas são usadas pelos nossos códigos, enquanto os frameworks é quem costumam utilizar os nossos códigos.</a:t>
            </a:r>
            <a:r>
              <a:rPr lang="pt-BR" sz="1800" i="1">
                <a:cs typeface="Calibri"/>
              </a:rPr>
              <a:t>"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48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B404C-6DFB-2B34-8DA1-3BD6811A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O que é um Framework CSS?</a:t>
            </a:r>
            <a:endParaRPr lang="pt-BR"/>
          </a:p>
        </p:txBody>
      </p:sp>
      <p:pic>
        <p:nvPicPr>
          <p:cNvPr id="4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D463F1F-78A9-6333-5AAA-E297E0257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312" y="471319"/>
            <a:ext cx="2143125" cy="2143125"/>
          </a:xfrm>
        </p:spPr>
      </p:pic>
      <p:pic>
        <p:nvPicPr>
          <p:cNvPr id="6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507995CB-E76D-5001-73D3-D9A79EFD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68" y="4097098"/>
            <a:ext cx="2143125" cy="2143125"/>
          </a:xfrm>
          <a:prstGeom prst="rect">
            <a:avLst/>
          </a:prstGeom>
        </p:spPr>
      </p:pic>
      <p:pic>
        <p:nvPicPr>
          <p:cNvPr id="5" name="Imagem 5">
            <a:extLst>
              <a:ext uri="{FF2B5EF4-FFF2-40B4-BE49-F238E27FC236}">
                <a16:creationId xmlns:a16="http://schemas.microsoft.com/office/drawing/2014/main" id="{245EACD2-70DC-DDE4-D593-17F234515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742" y="2973167"/>
            <a:ext cx="2096219" cy="1716801"/>
          </a:xfrm>
          <a:prstGeom prst="rect">
            <a:avLst/>
          </a:prstGeom>
        </p:spPr>
      </p:pic>
      <p:pic>
        <p:nvPicPr>
          <p:cNvPr id="7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2EF3BC5D-4E1E-20DA-ADF8-667E71039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185" y="1960173"/>
            <a:ext cx="1358122" cy="155742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174031-17BB-DA0C-A973-4094006D8864}"/>
              </a:ext>
            </a:extLst>
          </p:cNvPr>
          <p:cNvSpPr txBox="1"/>
          <p:nvPr/>
        </p:nvSpPr>
        <p:spPr>
          <a:xfrm>
            <a:off x="785004" y="1963947"/>
            <a:ext cx="72145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ea typeface="+mn-lt"/>
                <a:cs typeface="+mn-lt"/>
              </a:rPr>
              <a:t>Framework CSS são conjuntos de componentes que provêm uma estrutura básica de elementos reutilizáveis.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5BFF6F0-C992-441C-9AB9-E217B1E1BDC7}"/>
              </a:ext>
            </a:extLst>
          </p:cNvPr>
          <p:cNvSpPr txBox="1"/>
          <p:nvPr/>
        </p:nvSpPr>
        <p:spPr>
          <a:xfrm>
            <a:off x="842515" y="3114135"/>
            <a:ext cx="708516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 panose="020F0502020204030204"/>
              </a:rPr>
              <a:t>O que </a:t>
            </a:r>
            <a:r>
              <a:rPr lang="en-US" sz="2400">
                <a:ea typeface="+mn-lt"/>
                <a:cs typeface="+mn-lt"/>
              </a:rPr>
              <a:t>Frameworks CSS </a:t>
            </a:r>
            <a:r>
              <a:rPr lang="en-US" sz="2400" err="1">
                <a:ea typeface="+mn-lt"/>
                <a:cs typeface="+mn-lt"/>
              </a:rPr>
              <a:t>oferecem</a:t>
            </a:r>
            <a:r>
              <a:rPr lang="en-US" sz="2400">
                <a:cs typeface="Calibri" panose="020F0502020204030204"/>
              </a:rPr>
              <a:t>:</a:t>
            </a:r>
          </a:p>
          <a:p>
            <a:endParaRPr lang="en-US" sz="2400"/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Componentes </a:t>
            </a:r>
            <a:r>
              <a:rPr lang="en-US" sz="2400" err="1">
                <a:ea typeface="+mn-lt"/>
                <a:cs typeface="+mn-lt"/>
              </a:rPr>
              <a:t>prontos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Grid </a:t>
            </a:r>
            <a:r>
              <a:rPr lang="en-US" sz="2400" err="1">
                <a:ea typeface="+mn-lt"/>
                <a:cs typeface="+mn-lt"/>
              </a:rPr>
              <a:t>responsivo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pPr marL="285750" indent="-285750">
              <a:buFont typeface="Arial,Sans-Serif"/>
              <a:buChar char="•"/>
            </a:pPr>
            <a:r>
              <a:rPr lang="en-US" sz="2400" err="1">
                <a:ea typeface="+mn-lt"/>
                <a:cs typeface="+mn-lt"/>
              </a:rPr>
              <a:t>Tipografia</a:t>
            </a:r>
            <a:r>
              <a:rPr lang="en-US" sz="2400">
                <a:ea typeface="+mn-lt"/>
                <a:cs typeface="+mn-lt"/>
              </a:rPr>
              <a:t> web.</a:t>
            </a: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 Conjunto de </a:t>
            </a:r>
            <a:r>
              <a:rPr lang="en-US" sz="2400" err="1">
                <a:ea typeface="+mn-lt"/>
                <a:cs typeface="+mn-lt"/>
              </a:rPr>
              <a:t>ícones</a:t>
            </a:r>
            <a:r>
              <a:rPr lang="en-US" sz="24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886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1566D-7A4D-E24C-3FC7-1F5C822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cs typeface="Calibri Light"/>
              </a:rPr>
              <a:t>Bootstrap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22EEB-9BC3-B2AE-F96B-F557AB6F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err="1">
                <a:ea typeface="+mn-lt"/>
                <a:cs typeface="+mn-lt"/>
              </a:rPr>
              <a:t>Bootstrap</a:t>
            </a:r>
            <a:r>
              <a:rPr lang="pt-BR" sz="2400">
                <a:ea typeface="+mn-lt"/>
                <a:cs typeface="+mn-lt"/>
              </a:rPr>
              <a:t> é um framework web com código-fonte aberto para desenvolvimento de componentes de interface e front-</a:t>
            </a:r>
            <a:r>
              <a:rPr lang="pt-BR" sz="2400" err="1">
                <a:ea typeface="+mn-lt"/>
                <a:cs typeface="+mn-lt"/>
              </a:rPr>
              <a:t>end</a:t>
            </a:r>
            <a:r>
              <a:rPr lang="pt-BR" sz="2400">
                <a:ea typeface="+mn-lt"/>
                <a:cs typeface="+mn-lt"/>
              </a:rPr>
              <a:t> para sites e aplicações web usando HTML, CSS e </a:t>
            </a:r>
            <a:r>
              <a:rPr lang="pt-BR" sz="2400" err="1">
                <a:ea typeface="+mn-lt"/>
                <a:cs typeface="+mn-lt"/>
              </a:rPr>
              <a:t>JavaScript</a:t>
            </a:r>
            <a:r>
              <a:rPr lang="pt-BR" sz="2400">
                <a:ea typeface="+mn-lt"/>
                <a:cs typeface="+mn-lt"/>
              </a:rPr>
              <a:t>, baseado em modelos de design para a tipografia, melhorando a experiência do usuário em um site amigável e responsivo. </a:t>
            </a:r>
            <a:endParaRPr lang="pt-BR" sz="2400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6346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3EB9-AA56-B865-9A3E-53B424C76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a typeface="+mj-lt"/>
                <a:cs typeface="+mj-lt"/>
              </a:rPr>
              <a:t>Como começar no Bootstrap.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AA465-3FD3-5B46-A214-63B1C87E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cs typeface="Calibri"/>
              </a:rPr>
              <a:t>Para começar com o Bootstrap você tem que importar as duas dependências no seu código, tanto</a:t>
            </a:r>
            <a:r>
              <a:rPr lang="pt-BR">
                <a:ea typeface="+mn-lt"/>
                <a:cs typeface="+mn-lt"/>
              </a:rPr>
              <a:t> a referência CSS como a do JS.</a:t>
            </a:r>
            <a:endParaRPr lang="pt-BR"/>
          </a:p>
          <a:p>
            <a:pPr marL="0" indent="0">
              <a:buNone/>
            </a:pPr>
            <a:endParaRPr lang="pt-BR">
              <a:ea typeface="+mn-lt"/>
              <a:cs typeface="+mn-lt"/>
            </a:endParaRPr>
          </a:p>
          <a:p>
            <a:pPr marL="0" indent="0">
              <a:buNone/>
            </a:pPr>
            <a:endParaRPr lang="pt-BR" sz="1800">
              <a:ea typeface="+mn-lt"/>
              <a:cs typeface="+mn-lt"/>
            </a:endParaRPr>
          </a:p>
          <a:p>
            <a:endParaRPr lang="pt-BR" sz="1800">
              <a:ea typeface="+mn-lt"/>
              <a:cs typeface="+mn-lt"/>
            </a:endParaRPr>
          </a:p>
          <a:p>
            <a:endParaRPr lang="pt-BR" sz="1800">
              <a:ea typeface="+mn-lt"/>
              <a:cs typeface="+mn-lt"/>
            </a:endParaRPr>
          </a:p>
          <a:p>
            <a:endParaRPr lang="pt-BR" sz="1800">
              <a:ea typeface="+mn-lt"/>
              <a:cs typeface="+mn-lt"/>
            </a:endParaRPr>
          </a:p>
          <a:p>
            <a:endParaRPr lang="pt-BR" sz="1800">
              <a:ea typeface="+mn-lt"/>
              <a:cs typeface="+mn-lt"/>
            </a:endParaRPr>
          </a:p>
          <a:p>
            <a:endParaRPr lang="pt-BR" sz="1800">
              <a:ea typeface="+mn-lt"/>
              <a:cs typeface="+mn-lt"/>
            </a:endParaRPr>
          </a:p>
          <a:p>
            <a:r>
              <a:rPr lang="pt-BR" sz="1800">
                <a:ea typeface="+mn-lt"/>
                <a:cs typeface="+mn-lt"/>
                <a:hlinkClick r:id="rId2"/>
              </a:rPr>
              <a:t>https://getbootstrap.com/docs/5.2/getting-started/introduction/</a:t>
            </a:r>
            <a:endParaRPr lang="pt-BR" sz="1800"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49E5F4-722E-A3B0-CE26-D1C6DC21F940}"/>
              </a:ext>
            </a:extLst>
          </p:cNvPr>
          <p:cNvSpPr txBox="1"/>
          <p:nvPr/>
        </p:nvSpPr>
        <p:spPr>
          <a:xfrm>
            <a:off x="1216325" y="4005532"/>
            <a:ext cx="95005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cs typeface="Calibri"/>
            </a:endParaRPr>
          </a:p>
        </p:txBody>
      </p:sp>
      <p:pic>
        <p:nvPicPr>
          <p:cNvPr id="7" name="Imagem 7" descr="Texto&#10;&#10;Descrição gerada automaticamente">
            <a:extLst>
              <a:ext uri="{FF2B5EF4-FFF2-40B4-BE49-F238E27FC236}">
                <a16:creationId xmlns:a16="http://schemas.microsoft.com/office/drawing/2014/main" id="{9DC543E4-D064-9EF2-57EA-E9688E64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89856"/>
            <a:ext cx="10744200" cy="1859387"/>
          </a:xfrm>
          <a:prstGeom prst="rect">
            <a:avLst/>
          </a:prstGeom>
        </p:spPr>
      </p:pic>
      <p:pic>
        <p:nvPicPr>
          <p:cNvPr id="8" name="Imagem 8" descr="Texto&#10;&#10;Descrição gerada automaticamente">
            <a:extLst>
              <a:ext uri="{FF2B5EF4-FFF2-40B4-BE49-F238E27FC236}">
                <a16:creationId xmlns:a16="http://schemas.microsoft.com/office/drawing/2014/main" id="{97F3CB5B-3FE7-2DB9-8621-1263C4794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29925"/>
            <a:ext cx="10515600" cy="44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84F60-549D-DBA8-E190-B9C4A569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2676B-3E59-61C5-15B8-CD95F9AA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Botões</a:t>
            </a:r>
          </a:p>
          <a:p>
            <a:r>
              <a:rPr lang="pt-BR" dirty="0">
                <a:ea typeface="+mn-lt"/>
                <a:cs typeface="+mn-lt"/>
              </a:rPr>
              <a:t>Cards</a:t>
            </a:r>
          </a:p>
          <a:p>
            <a:r>
              <a:rPr lang="pt-BR" err="1"/>
              <a:t>Carousel</a:t>
            </a:r>
            <a:endParaRPr lang="pt-BR" err="1">
              <a:cs typeface="Calibri"/>
            </a:endParaRPr>
          </a:p>
          <a:p>
            <a:r>
              <a:rPr lang="pt-BR" dirty="0">
                <a:cs typeface="Calibri"/>
              </a:rPr>
              <a:t>Modais</a:t>
            </a:r>
          </a:p>
          <a:p>
            <a:r>
              <a:rPr lang="pt-BR" dirty="0" err="1">
                <a:cs typeface="Calibri"/>
              </a:rPr>
              <a:t>Navbar</a:t>
            </a:r>
            <a:r>
              <a:rPr lang="pt-BR" dirty="0">
                <a:cs typeface="Calibri"/>
              </a:rPr>
              <a:t>, </a:t>
            </a:r>
            <a:r>
              <a:rPr lang="pt-BR" dirty="0" err="1">
                <a:ea typeface="+mn-lt"/>
                <a:cs typeface="+mn-lt"/>
              </a:rPr>
              <a:t>Navs</a:t>
            </a:r>
            <a:r>
              <a:rPr lang="pt-BR" dirty="0">
                <a:ea typeface="+mn-lt"/>
                <a:cs typeface="+mn-lt"/>
              </a:rPr>
              <a:t> &amp; </a:t>
            </a:r>
            <a:r>
              <a:rPr lang="pt-BR" dirty="0" err="1">
                <a:ea typeface="+mn-lt"/>
                <a:cs typeface="+mn-lt"/>
              </a:rPr>
              <a:t>Tabs</a:t>
            </a:r>
          </a:p>
          <a:p>
            <a:endParaRPr lang="pt-BR">
              <a:cs typeface="Calibri"/>
            </a:endParaRP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856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8D736-4280-8464-8161-C4AF9F63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Calibri Light"/>
              </a:rPr>
              <a:t>Botões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DD175-A3F6-9351-159B-22F250BA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Classe "</a:t>
            </a:r>
            <a:r>
              <a:rPr lang="pt-BR" dirty="0" err="1">
                <a:cs typeface="Calibri"/>
              </a:rPr>
              <a:t>btn</a:t>
            </a:r>
            <a:r>
              <a:rPr lang="pt-BR" dirty="0">
                <a:cs typeface="Calibri"/>
              </a:rPr>
              <a:t>"</a:t>
            </a:r>
          </a:p>
          <a:p>
            <a:r>
              <a:rPr lang="pt-BR" dirty="0">
                <a:cs typeface="Calibri"/>
              </a:rPr>
              <a:t>Sua respectiva cor </a:t>
            </a:r>
            <a:r>
              <a:rPr lang="pt-BR" dirty="0" err="1">
                <a:cs typeface="Calibri"/>
              </a:rPr>
              <a:t>btn</a:t>
            </a:r>
            <a:r>
              <a:rPr lang="pt-BR" dirty="0">
                <a:cs typeface="Calibri"/>
              </a:rPr>
              <a:t>-{cor};</a:t>
            </a:r>
          </a:p>
          <a:p>
            <a:endParaRPr lang="pt-BR" dirty="0">
              <a:cs typeface="Calibri"/>
            </a:endParaRPr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2B33C151-556B-63C9-F9C5-CE012EFD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28" y="2969778"/>
            <a:ext cx="6753225" cy="33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83539-2A95-4AFC-C0E1-BE3ABC5C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Card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D7EC8-9B11-4EEA-3104-78897B25C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Estrutura do Card</a:t>
            </a:r>
          </a:p>
          <a:p>
            <a:endParaRPr lang="pt-BR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362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Framework CSS</vt:lpstr>
      <vt:lpstr>O que é um Framework (estrutura)?</vt:lpstr>
      <vt:lpstr>Biblioteca x Framework</vt:lpstr>
      <vt:lpstr>O que é um Framework CSS?</vt:lpstr>
      <vt:lpstr>Bootstrap</vt:lpstr>
      <vt:lpstr>Como começar no Bootstrap.</vt:lpstr>
      <vt:lpstr>Componentes</vt:lpstr>
      <vt:lpstr>Botões</vt:lpstr>
      <vt:lpstr>Card</vt:lpstr>
      <vt:lpstr>Apresentação do PowerPoint</vt:lpstr>
      <vt:lpstr>Sistema de Grid</vt:lpstr>
      <vt:lpstr>Apresentação do PowerPoint</vt:lpstr>
      <vt:lpstr>Classes variadas.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141</cp:revision>
  <dcterms:created xsi:type="dcterms:W3CDTF">2022-06-19T18:22:00Z</dcterms:created>
  <dcterms:modified xsi:type="dcterms:W3CDTF">2022-06-19T19:56:13Z</dcterms:modified>
</cp:coreProperties>
</file>