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8" r:id="rId4"/>
  </p:sldMasterIdLst>
  <p:notesMasterIdLst>
    <p:notesMasterId r:id="rId19"/>
  </p:notesMasterIdLst>
  <p:sldIdLst>
    <p:sldId id="270" r:id="rId5"/>
    <p:sldId id="280" r:id="rId6"/>
    <p:sldId id="283" r:id="rId7"/>
    <p:sldId id="282" r:id="rId8"/>
    <p:sldId id="274" r:id="rId9"/>
    <p:sldId id="271" r:id="rId10"/>
    <p:sldId id="276" r:id="rId11"/>
    <p:sldId id="278" r:id="rId12"/>
    <p:sldId id="275" r:id="rId13"/>
    <p:sldId id="284" r:id="rId14"/>
    <p:sldId id="277" r:id="rId15"/>
    <p:sldId id="279" r:id="rId16"/>
    <p:sldId id="281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3C00"/>
    <a:srgbClr val="4CBDEA"/>
    <a:srgbClr val="0FB5EE"/>
    <a:srgbClr val="CB0B1E"/>
    <a:srgbClr val="3277BC"/>
    <a:srgbClr val="FF9500"/>
    <a:srgbClr val="FDD20A"/>
    <a:srgbClr val="CC3300"/>
    <a:srgbClr val="B8431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3E510-DEFC-4D44-9FDD-B4CE807A51FE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1D145-2FF6-45BC-AD1D-DBD49AE3EB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54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786C-89A9-4209-9972-778F62CA7F79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8B38-E3CF-4E45-B190-21B305117300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01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786C-89A9-4209-9972-778F62CA7F79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8B38-E3CF-4E45-B190-21B305117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898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786C-89A9-4209-9972-778F62CA7F79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8B38-E3CF-4E45-B190-21B305117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405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67E4-AAC9-43CB-B06C-88DBB8E7CBC7}" type="datetime1">
              <a:rPr lang="it-IT" smtClean="0"/>
              <a:t>28/10/2022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8B38-E3CF-4E45-B190-21B305117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0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786C-89A9-4209-9972-778F62CA7F79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8B38-E3CF-4E45-B190-21B305117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824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786C-89A9-4209-9972-778F62CA7F79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8B38-E3CF-4E45-B190-21B305117300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66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786C-89A9-4209-9972-778F62CA7F79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8B38-E3CF-4E45-B190-21B305117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979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786C-89A9-4209-9972-778F62CA7F79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8B38-E3CF-4E45-B190-21B305117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7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786C-89A9-4209-9972-778F62CA7F79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8B38-E3CF-4E45-B190-21B305117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521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786C-89A9-4209-9972-778F62CA7F79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8B38-E3CF-4E45-B190-21B305117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092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C1786C-89A9-4209-9972-778F62CA7F79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8C8B38-E3CF-4E45-B190-21B305117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36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786C-89A9-4209-9972-778F62CA7F79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8B38-E3CF-4E45-B190-21B305117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75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66621F-28C1-4AC0-88ED-D34B423CEBFC}" type="datetime1">
              <a:rPr lang="it-IT" smtClean="0"/>
              <a:t>28/10/2022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8C8B38-E3CF-4E45-B190-21B305117300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99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893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D44D56-8B23-B2AD-613A-58F90B31FA7B}"/>
              </a:ext>
            </a:extLst>
          </p:cNvPr>
          <p:cNvSpPr txBox="1"/>
          <p:nvPr/>
        </p:nvSpPr>
        <p:spPr>
          <a:xfrm>
            <a:off x="1047747" y="3242786"/>
            <a:ext cx="100965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>
                <a:cs typeface="Times New Roman" panose="02020603050405020304" pitchFamily="18" charset="0"/>
              </a:rPr>
              <a:t>Fingerprinting tramite analisi di protocolli di rete e strategie di offuscamento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B62AC46-ED6E-073E-7A45-67B3C37612C7}"/>
              </a:ext>
            </a:extLst>
          </p:cNvPr>
          <p:cNvSpPr txBox="1"/>
          <p:nvPr/>
        </p:nvSpPr>
        <p:spPr>
          <a:xfrm>
            <a:off x="1112043" y="346681"/>
            <a:ext cx="9967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UNIVERSITÀ DEGLI STUDI DI MODENA E REGGIO EMILIA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12EF461-144E-8598-B8C2-80A051ECAD3D}"/>
              </a:ext>
            </a:extLst>
          </p:cNvPr>
          <p:cNvSpPr txBox="1"/>
          <p:nvPr/>
        </p:nvSpPr>
        <p:spPr>
          <a:xfrm>
            <a:off x="1337492" y="1921300"/>
            <a:ext cx="96146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b="1" dirty="0">
                <a:cs typeface="Times New Roman" panose="02020603050405020304" pitchFamily="18" charset="0"/>
              </a:rPr>
              <a:t>DIPARTIMENTO DI SCIENZE FISICHE, INFORMATICHE E MATEMATICHE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6808113-56E1-5D52-92BC-CD5A90E904E0}"/>
              </a:ext>
            </a:extLst>
          </p:cNvPr>
          <p:cNvSpPr txBox="1"/>
          <p:nvPr/>
        </p:nvSpPr>
        <p:spPr>
          <a:xfrm>
            <a:off x="2905121" y="2581290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cs typeface="Times New Roman" panose="02020603050405020304" pitchFamily="18" charset="0"/>
              </a:rPr>
              <a:t>CORSO DI LAUREA IN INFORMATICA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9C60C4C-A6E9-90A0-4F70-2172742A34B3}"/>
              </a:ext>
            </a:extLst>
          </p:cNvPr>
          <p:cNvSpPr txBox="1"/>
          <p:nvPr/>
        </p:nvSpPr>
        <p:spPr>
          <a:xfrm>
            <a:off x="8507426" y="4800937"/>
            <a:ext cx="207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cs typeface="Times New Roman" panose="02020603050405020304" pitchFamily="18" charset="0"/>
              </a:rPr>
              <a:t>Candidato: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86B3A34-BFA0-4B01-0F03-895FC40A54D1}"/>
              </a:ext>
            </a:extLst>
          </p:cNvPr>
          <p:cNvSpPr txBox="1"/>
          <p:nvPr/>
        </p:nvSpPr>
        <p:spPr>
          <a:xfrm>
            <a:off x="8507426" y="5200599"/>
            <a:ext cx="273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cs typeface="Times New Roman" panose="02020603050405020304" pitchFamily="18" charset="0"/>
              </a:rPr>
              <a:t>Fabio Zanichelli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0C87BDE-1B48-2203-4986-CC1154164931}"/>
              </a:ext>
            </a:extLst>
          </p:cNvPr>
          <p:cNvSpPr txBox="1"/>
          <p:nvPr/>
        </p:nvSpPr>
        <p:spPr>
          <a:xfrm>
            <a:off x="885800" y="4800937"/>
            <a:ext cx="169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cs typeface="Times New Roman" panose="02020603050405020304" pitchFamily="18" charset="0"/>
              </a:rPr>
              <a:t>Relatore: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74DC2C0-00C4-233C-611D-6A08ED860252}"/>
              </a:ext>
            </a:extLst>
          </p:cNvPr>
          <p:cNvSpPr txBox="1"/>
          <p:nvPr/>
        </p:nvSpPr>
        <p:spPr>
          <a:xfrm>
            <a:off x="1299165" y="5200598"/>
            <a:ext cx="180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cs typeface="Times New Roman" panose="02020603050405020304" pitchFamily="18" charset="0"/>
              </a:rPr>
              <a:t>Luca Ferretti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BB7D738-6C1A-24F7-A1C8-008E5AF386E3}"/>
              </a:ext>
            </a:extLst>
          </p:cNvPr>
          <p:cNvSpPr txBox="1"/>
          <p:nvPr/>
        </p:nvSpPr>
        <p:spPr>
          <a:xfrm>
            <a:off x="3748085" y="6416069"/>
            <a:ext cx="4695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 2021 - 2022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EC9AD9F8-89C9-94B9-EDD5-8A6B928DDE2C}"/>
              </a:ext>
            </a:extLst>
          </p:cNvPr>
          <p:cNvCxnSpPr/>
          <p:nvPr/>
        </p:nvCxnSpPr>
        <p:spPr>
          <a:xfrm>
            <a:off x="1047747" y="1746320"/>
            <a:ext cx="101941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39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0DCBE261-69D2-9FDB-DC1C-915DE486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Protocollo TLS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6757428-6C33-5D91-2C73-568841350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28962"/>
            <a:ext cx="10058400" cy="31392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3200" dirty="0"/>
              <a:t> Utilizzato per garantire confidenzialità, integrità ed autenticità in una comunicazione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3200" dirty="0"/>
              <a:t> Gli </a:t>
            </a:r>
            <a:r>
              <a:rPr lang="it-IT" sz="3200" dirty="0" err="1"/>
              <a:t>host</a:t>
            </a:r>
            <a:r>
              <a:rPr lang="it-IT" sz="3200" dirty="0"/>
              <a:t> si scambiano qualche messaggio di </a:t>
            </a:r>
            <a:r>
              <a:rPr lang="it-IT" sz="3200" i="1" dirty="0"/>
              <a:t>handshake </a:t>
            </a:r>
            <a:r>
              <a:rPr lang="it-IT" sz="3200" dirty="0"/>
              <a:t>prima di iniziare una comunicazione cifrata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3200" dirty="0"/>
              <a:t> I messaggi dell’handshake, essendo in chiaro, sono facilmente analizzabili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3BBD91-2BB3-1F1A-1886-2E9A2D1D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8B38-E3CF-4E45-B190-21B30511730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78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75C948-E975-BF92-9A7A-8951D664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3626"/>
            <a:ext cx="10058400" cy="1450757"/>
          </a:xfrm>
        </p:spPr>
        <p:txBody>
          <a:bodyPr/>
          <a:lstStyle/>
          <a:p>
            <a:pPr algn="ctr"/>
            <a:r>
              <a:rPr lang="it-IT" dirty="0"/>
              <a:t>Differenze rilevate sull’handshake TLS</a:t>
            </a:r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91D7F6E6-D0FF-3C6D-BE05-55FDD3258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543711"/>
              </p:ext>
            </p:extLst>
          </p:nvPr>
        </p:nvGraphicFramePr>
        <p:xfrm>
          <a:off x="1066799" y="2309020"/>
          <a:ext cx="10058402" cy="179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962">
                  <a:extLst>
                    <a:ext uri="{9D8B030D-6E8A-4147-A177-3AD203B41FA5}">
                      <a16:colId xmlns:a16="http://schemas.microsoft.com/office/drawing/2014/main" val="1792039009"/>
                    </a:ext>
                  </a:extLst>
                </a:gridCol>
                <a:gridCol w="1284288">
                  <a:extLst>
                    <a:ext uri="{9D8B030D-6E8A-4147-A177-3AD203B41FA5}">
                      <a16:colId xmlns:a16="http://schemas.microsoft.com/office/drawing/2014/main" val="1210779208"/>
                    </a:ext>
                  </a:extLst>
                </a:gridCol>
                <a:gridCol w="1284288">
                  <a:extLst>
                    <a:ext uri="{9D8B030D-6E8A-4147-A177-3AD203B41FA5}">
                      <a16:colId xmlns:a16="http://schemas.microsoft.com/office/drawing/2014/main" val="2136571838"/>
                    </a:ext>
                  </a:extLst>
                </a:gridCol>
                <a:gridCol w="1284288">
                  <a:extLst>
                    <a:ext uri="{9D8B030D-6E8A-4147-A177-3AD203B41FA5}">
                      <a16:colId xmlns:a16="http://schemas.microsoft.com/office/drawing/2014/main" val="2960701519"/>
                    </a:ext>
                  </a:extLst>
                </a:gridCol>
                <a:gridCol w="1284288">
                  <a:extLst>
                    <a:ext uri="{9D8B030D-6E8A-4147-A177-3AD203B41FA5}">
                      <a16:colId xmlns:a16="http://schemas.microsoft.com/office/drawing/2014/main" val="2492835186"/>
                    </a:ext>
                  </a:extLst>
                </a:gridCol>
                <a:gridCol w="1284288">
                  <a:extLst>
                    <a:ext uri="{9D8B030D-6E8A-4147-A177-3AD203B41FA5}">
                      <a16:colId xmlns:a16="http://schemas.microsoft.com/office/drawing/2014/main" val="3477733361"/>
                    </a:ext>
                  </a:extLst>
                </a:gridCol>
              </a:tblGrid>
              <a:tr h="44799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Chrome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2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Firefox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Edge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77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Opera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0B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Safari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B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54963"/>
                  </a:ext>
                </a:extLst>
              </a:tr>
              <a:tr h="447992">
                <a:tc>
                  <a:txBody>
                    <a:bodyPr/>
                    <a:lstStyle/>
                    <a:p>
                      <a:r>
                        <a:rPr lang="it-IT" dirty="0"/>
                        <a:t>Cifrari supportati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20A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500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77BC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0B1E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B5EE">
                        <a:alpha val="3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860243"/>
                  </a:ext>
                </a:extLst>
              </a:tr>
              <a:tr h="447992">
                <a:tc>
                  <a:txBody>
                    <a:bodyPr/>
                    <a:lstStyle/>
                    <a:p>
                      <a:r>
                        <a:rPr lang="it-IT" dirty="0"/>
                        <a:t>Algoritmi di hashing supportati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20A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500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77BC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0B1E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B5EE">
                        <a:alpha val="3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010848"/>
                  </a:ext>
                </a:extLst>
              </a:tr>
              <a:tr h="447992">
                <a:tc>
                  <a:txBody>
                    <a:bodyPr/>
                    <a:lstStyle/>
                    <a:p>
                      <a:r>
                        <a:rPr lang="it-IT" dirty="0"/>
                        <a:t>Utilizzo del GREASE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20A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500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77BC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0B1E">
                        <a:alpha val="3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B5EE">
                        <a:alpha val="3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526052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102D5D-C479-0905-9C3D-CB692703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8B38-E3CF-4E45-B190-21B305117300}" type="slidenum">
              <a:rPr lang="it-IT" smtClean="0"/>
              <a:t>11</a:t>
            </a:fld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2A9F024-2A5D-5E91-C3E8-81A882126D62}"/>
              </a:ext>
            </a:extLst>
          </p:cNvPr>
          <p:cNvSpPr txBox="1"/>
          <p:nvPr/>
        </p:nvSpPr>
        <p:spPr>
          <a:xfrm>
            <a:off x="1066799" y="4741777"/>
            <a:ext cx="100584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Inoltre, Firefox presenta i cifrari supportati in un ordine differente rispetto ai browser basati su Chromium</a:t>
            </a:r>
          </a:p>
        </p:txBody>
      </p:sp>
    </p:spTree>
    <p:extLst>
      <p:ext uri="{BB962C8B-B14F-4D97-AF65-F5344CB8AC3E}">
        <p14:creationId xmlns:p14="http://schemas.microsoft.com/office/powerpoint/2010/main" val="14288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40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4D1DF47-BC60-F983-647C-43166231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Cifrario ripetuto di 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6BD75F-5AF7-D72C-E426-5D5B19758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622" y="3340347"/>
            <a:ext cx="3084844" cy="2274331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La ripetizione del </a:t>
            </a:r>
            <a:r>
              <a:rPr lang="it-IT" dirty="0">
                <a:solidFill>
                  <a:srgbClr val="FFFFFF"/>
                </a:solidFill>
              </a:rPr>
              <a:t>cifrario</a:t>
            </a:r>
            <a:r>
              <a:rPr lang="en-US" dirty="0">
                <a:solidFill>
                  <a:srgbClr val="FFFFFF"/>
                </a:solidFill>
              </a:rPr>
              <a:t> non </a:t>
            </a:r>
            <a:r>
              <a:rPr lang="en-US" dirty="0" err="1">
                <a:solidFill>
                  <a:srgbClr val="FFFFFF"/>
                </a:solidFill>
              </a:rPr>
              <a:t>aggiunge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dati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all’handshake</a:t>
            </a:r>
            <a:endParaRPr lang="en-U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La </a:t>
            </a:r>
            <a:r>
              <a:rPr lang="en-US" dirty="0" err="1">
                <a:solidFill>
                  <a:srgbClr val="FFFFFF"/>
                </a:solidFill>
              </a:rPr>
              <a:t>medesima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situazione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avviene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anche</a:t>
            </a:r>
            <a:r>
              <a:rPr lang="en-US" dirty="0">
                <a:solidFill>
                  <a:srgbClr val="FFFFFF"/>
                </a:solidFill>
              </a:rPr>
              <a:t> con </a:t>
            </a:r>
            <a:r>
              <a:rPr lang="en-US" dirty="0" err="1">
                <a:solidFill>
                  <a:srgbClr val="FFFFFF"/>
                </a:solidFill>
              </a:rPr>
              <a:t>gli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algoritmi</a:t>
            </a:r>
            <a:r>
              <a:rPr lang="en-US" dirty="0">
                <a:solidFill>
                  <a:srgbClr val="FFFFFF"/>
                </a:solidFill>
              </a:rPr>
              <a:t> di hashing </a:t>
            </a:r>
            <a:r>
              <a:rPr lang="en-US" dirty="0" err="1">
                <a:solidFill>
                  <a:srgbClr val="FFFFFF"/>
                </a:solidFill>
              </a:rPr>
              <a:t>supportati</a:t>
            </a:r>
            <a:r>
              <a:rPr lang="en-US" dirty="0">
                <a:solidFill>
                  <a:srgbClr val="FFFFFF"/>
                </a:solidFill>
              </a:rPr>
              <a:t> da Safari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91D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Segnaposto contenuto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47FAD0E-0181-F3E4-041F-4A7456F1E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40" y="640080"/>
            <a:ext cx="6267236" cy="557784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5714FC5-EFB3-AB83-F0C8-B3B2DEA0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A8C8B38-E3CF-4E45-B190-21B305117300}" type="slidenum">
              <a:rPr lang="en-US">
                <a:solidFill>
                  <a:schemeClr val="tx2"/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63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05084-406E-E8B0-857B-EF9EDD3F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Conclusioni handshake TLS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F200BA-C24A-B061-C9AD-5EB5F3EB6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30166"/>
            <a:ext cx="10058400" cy="31368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3200" dirty="0"/>
              <a:t> Modificare i cifrari supportati renderebbe meno evidente il fingerprinting del browser, ma potrebbe causare problemi di sicurezza o sulla compatibilità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3200" dirty="0"/>
              <a:t> Chrome e Opera non presentano differenze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3200" dirty="0"/>
              <a:t> L’eliminazione del cifrario ripetuto in Edge lo renderebbe indistinguibile da Chrome e Opera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3200" dirty="0"/>
          </a:p>
          <a:p>
            <a:pPr>
              <a:buFont typeface="Arial" panose="020B0604020202020204" pitchFamily="34" charset="0"/>
              <a:buChar char="•"/>
            </a:pPr>
            <a:endParaRPr lang="it-IT" sz="32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FA4D91-2341-711A-930A-B26A4419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8B38-E3CF-4E45-B190-21B30511730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79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84193F-6594-0545-EF4F-212D4EDC3F95}"/>
              </a:ext>
            </a:extLst>
          </p:cNvPr>
          <p:cNvSpPr txBox="1"/>
          <p:nvPr/>
        </p:nvSpPr>
        <p:spPr>
          <a:xfrm>
            <a:off x="2667000" y="250567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cs typeface="Times New Roman" panose="02020603050405020304" pitchFamily="18" charset="0"/>
              </a:rPr>
              <a:t>Grazie per l'attenzione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41BE0D3-BF5B-DB0E-35C7-C06D3BA1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8B38-E3CF-4E45-B190-21B30511730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563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AB95497-7B2C-B263-5D96-C004D7B9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OS fingerprinting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D62624-5C89-B656-4AC3-CFB60BD55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92171"/>
            <a:ext cx="10058400" cy="3012802"/>
          </a:xfrm>
        </p:spPr>
        <p:txBody>
          <a:bodyPr>
            <a:normAutofit/>
          </a:bodyPr>
          <a:lstStyle/>
          <a:p>
            <a:pPr algn="ctr"/>
            <a:r>
              <a:rPr lang="it-IT" sz="3200" b="0" i="1" u="none" strike="noStrike" baseline="0" dirty="0"/>
              <a:t>«L’OS fingerprinting consiste nel rilevare da remoto il sistema operativo di un dispositivo analizzandone i pacchetti inviati.</a:t>
            </a:r>
          </a:p>
          <a:p>
            <a:pPr algn="ctr"/>
            <a:r>
              <a:rPr lang="it-IT" sz="3200" b="0" i="1" u="none" strike="noStrike" baseline="0" dirty="0"/>
              <a:t> Le differenze di implementazione dello stack</a:t>
            </a:r>
            <a:r>
              <a:rPr lang="it-IT" sz="3200" i="1" dirty="0"/>
              <a:t> </a:t>
            </a:r>
            <a:r>
              <a:rPr lang="it-IT" sz="3200" b="0" i="1" u="none" strike="noStrike" baseline="0" dirty="0"/>
              <a:t>TCP/IP, infatti, determinano comportamenti diversi che analizzati consentono di ottenere informazioni utili a questo scopo.»</a:t>
            </a:r>
          </a:p>
          <a:p>
            <a:pPr algn="ctr"/>
            <a:endParaRPr lang="it-IT" sz="3200" i="1" dirty="0"/>
          </a:p>
          <a:p>
            <a:pPr marL="0" indent="0" algn="ctr">
              <a:buNone/>
            </a:pPr>
            <a:endParaRPr lang="it-IT" sz="3200" i="1" dirty="0"/>
          </a:p>
          <a:p>
            <a:pPr algn="ctr"/>
            <a:endParaRPr lang="it-IT" sz="3200" b="0" i="1" u="none" strike="noStrike" baseline="0" dirty="0"/>
          </a:p>
          <a:p>
            <a:pPr algn="ctr"/>
            <a:endParaRPr lang="it-IT" sz="3200" i="1" dirty="0"/>
          </a:p>
          <a:p>
            <a:pPr algn="ctr"/>
            <a:endParaRPr lang="it-IT" sz="3200" i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4F8C78-2924-B348-4EB0-40573B64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8B38-E3CF-4E45-B190-21B30511730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634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944B1F43-2279-02BF-4A62-BD8D0379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Pericoli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connessi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 fingerprinting</a:t>
            </a:r>
          </a:p>
        </p:txBody>
      </p:sp>
      <p:pic>
        <p:nvPicPr>
          <p:cNvPr id="15" name="Segnaposto contenuto 14" descr="Avviso contorno">
            <a:extLst>
              <a:ext uri="{FF2B5EF4-FFF2-40B4-BE49-F238E27FC236}">
                <a16:creationId xmlns:a16="http://schemas.microsoft.com/office/drawing/2014/main" id="{F3D7A4D3-75BB-1249-1592-97B2873CB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3EE2AF9-4924-9444-C51E-E48EA6853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83028" y="2749146"/>
            <a:ext cx="6574973" cy="2921241"/>
          </a:xfrm>
        </p:spPr>
        <p:txBody>
          <a:bodyPr vert="horz" lIns="0" tIns="45720" rIns="0" bIns="45720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Privacy</a:t>
            </a:r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è possible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conoscere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il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sistema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operativo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utilizzo</a:t>
            </a:r>
          </a:p>
          <a:p>
            <a:pPr marL="457200" indent="-457200">
              <a:buFont typeface="Calibri" panose="020F0502020204030204" pitchFamily="34" charset="0"/>
              <a:buChar char="•"/>
            </a:pPr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Sicurezza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un </a:t>
            </a:r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attaccante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che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conosce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il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sistema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operativo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un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dispositivo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 un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notevole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vantaggio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686777-40BD-A9EF-F91A-3B36E457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A8C8B38-E3CF-4E45-B190-21B305117300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60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EBFCCC-575E-0BD7-D9CB-153C5AAC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7789"/>
            <a:ext cx="10058400" cy="1450757"/>
          </a:xfrm>
        </p:spPr>
        <p:txBody>
          <a:bodyPr/>
          <a:lstStyle/>
          <a:p>
            <a:pPr algn="ctr"/>
            <a:r>
              <a:rPr lang="it-IT" dirty="0"/>
              <a:t>Tool per il fingerprinting	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34A00BF-335D-B99F-3BE7-93199DAB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664820"/>
            <a:ext cx="4937760" cy="477424"/>
          </a:xfrm>
        </p:spPr>
        <p:txBody>
          <a:bodyPr>
            <a:noAutofit/>
          </a:bodyPr>
          <a:lstStyle/>
          <a:p>
            <a:r>
              <a:rPr lang="it-IT" sz="3200" dirty="0" err="1"/>
              <a:t>Nmap</a:t>
            </a:r>
            <a:endParaRPr lang="it-IT" sz="3200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2FD4856-416F-72BB-303A-0688794F5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3401103"/>
            <a:ext cx="4937760" cy="21312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3200" dirty="0"/>
              <a:t> Fingerprinting attivo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3200" dirty="0"/>
              <a:t> Invia pacchetti specifici (</a:t>
            </a:r>
            <a:r>
              <a:rPr lang="it-IT" sz="3200" i="1" dirty="0"/>
              <a:t>probe</a:t>
            </a:r>
            <a:r>
              <a:rPr lang="it-IT" sz="3200" dirty="0"/>
              <a:t>) e analizza le risposte ricevute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2200750-24F9-A89A-6805-C4F01AB25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2664820"/>
            <a:ext cx="4937760" cy="477424"/>
          </a:xfrm>
        </p:spPr>
        <p:txBody>
          <a:bodyPr>
            <a:noAutofit/>
          </a:bodyPr>
          <a:lstStyle/>
          <a:p>
            <a:r>
              <a:rPr lang="it-IT" sz="3200" dirty="0"/>
              <a:t>p0f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76388DF-FAE5-E782-FE88-BB8859CE1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3401102"/>
            <a:ext cx="4937760" cy="21312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3200" dirty="0"/>
              <a:t> Fingerprinting passivo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3200" dirty="0"/>
              <a:t> Analizza il traffico ordinario generato dal target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20870F-6D53-9CD6-0294-46C0DAF6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8B38-E3CF-4E45-B190-21B30511730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557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FD8A88A-C67E-2FA4-B114-BEEDBEAE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Obiettivi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515E380-7309-B823-5F1A-B3ACE8A40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86892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3200" dirty="0">
                <a:cs typeface="Times New Roman" panose="02020603050405020304" pitchFamily="18" charset="0"/>
              </a:rPr>
              <a:t> Analizzare le differenze di comportamento tra Windows 11 e Kali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3200" dirty="0">
                <a:cs typeface="Times New Roman" panose="02020603050405020304" pitchFamily="18" charset="0"/>
              </a:rPr>
              <a:t> Individuare meccanismi per ingannare i tool di fingerprinting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dirty="0"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3200" dirty="0">
                <a:cs typeface="Times New Roman" panose="02020603050405020304" pitchFamily="18" charset="0"/>
              </a:rPr>
              <a:t> Individuare le differenze tra i principali browser web rispetto all’header HTTP e l’handshake TLS</a:t>
            </a:r>
          </a:p>
          <a:p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0EDC75A-DC48-456E-3FF9-7DD4895D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8B38-E3CF-4E45-B190-21B305117300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571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94909D6-E334-EDD0-2F30-111A2D3B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Principali differenze rilevate</a:t>
            </a:r>
          </a:p>
        </p:txBody>
      </p:sp>
      <p:graphicFrame>
        <p:nvGraphicFramePr>
          <p:cNvPr id="17" name="Tabella 17">
            <a:extLst>
              <a:ext uri="{FF2B5EF4-FFF2-40B4-BE49-F238E27FC236}">
                <a16:creationId xmlns:a16="http://schemas.microsoft.com/office/drawing/2014/main" id="{AA6ACDCA-9516-C234-AB5F-149E172B2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135896"/>
              </p:ext>
            </p:extLst>
          </p:nvPr>
        </p:nvGraphicFramePr>
        <p:xfrm>
          <a:off x="1066801" y="2750820"/>
          <a:ext cx="1005839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371135472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955139179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099010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Windows 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CBDEA">
                        <a:alpha val="3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Kali Linux</a:t>
                      </a:r>
                    </a:p>
                  </a:txBody>
                  <a:tcPr anchor="ctr">
                    <a:solidFill>
                      <a:srgbClr val="FE3C00">
                        <a:alpha val="3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3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Time To Live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128</a:t>
                      </a:r>
                    </a:p>
                  </a:txBody>
                  <a:tcPr anchor="ctr">
                    <a:solidFill>
                      <a:srgbClr val="4CBDEA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64</a:t>
                      </a:r>
                    </a:p>
                  </a:txBody>
                  <a:tcPr anchor="ctr">
                    <a:solidFill>
                      <a:srgbClr val="FE3C00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68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Window Scaling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 anchor="ctr">
                    <a:solidFill>
                      <a:srgbClr val="4CBDEA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 anchor="ctr">
                    <a:solidFill>
                      <a:srgbClr val="FE3C00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ICMP code in Echo Reply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>
                    <a:solidFill>
                      <a:srgbClr val="4CBDEA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Stesso valore della richiesta</a:t>
                      </a:r>
                    </a:p>
                  </a:txBody>
                  <a:tcPr anchor="ctr">
                    <a:solidFill>
                      <a:srgbClr val="FE3C00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0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ECN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 anchor="ctr">
                    <a:solidFill>
                      <a:srgbClr val="4CBDEA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>
                    <a:solidFill>
                      <a:srgbClr val="FE3C00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86654"/>
                  </a:ext>
                </a:extLst>
              </a:tr>
            </a:tbl>
          </a:graphicData>
        </a:graphic>
      </p:graphicFrame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668EA3-9C51-3000-92F9-815A0D9E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8B38-E3CF-4E45-B190-21B30511730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780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0A9DD-1125-AD23-B52E-502BF7BD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Offuscamento: da Kali a Windows 10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AF9D9C-0DCE-AF4A-44ED-CD2C355E0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04811"/>
            <a:ext cx="10058400" cy="298752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Modifica dei parametri del kernel per renderli simili a Windows</a:t>
            </a:r>
          </a:p>
          <a:p>
            <a:pPr marL="201168" lvl="1" indent="0">
              <a:buNone/>
            </a:pPr>
            <a:r>
              <a:rPr lang="it-IT" sz="2800" dirty="0">
                <a:solidFill>
                  <a:srgbClr val="00B0F0"/>
                </a:solidFill>
                <a:sym typeface="Symbol" panose="05050102010706020507" pitchFamily="18" charset="2"/>
              </a:rPr>
              <a:t>	 </a:t>
            </a:r>
            <a:r>
              <a:rPr lang="it-IT" sz="2800" dirty="0">
                <a:solidFill>
                  <a:schemeClr val="tx1"/>
                </a:solidFill>
                <a:sym typeface="Symbol" panose="05050102010706020507" pitchFamily="18" charset="2"/>
              </a:rPr>
              <a:t>Modifiche al file /</a:t>
            </a:r>
            <a:r>
              <a:rPr lang="it-IT" sz="2800" dirty="0" err="1">
                <a:solidFill>
                  <a:schemeClr val="tx1"/>
                </a:solidFill>
                <a:sym typeface="Symbol" panose="05050102010706020507" pitchFamily="18" charset="2"/>
              </a:rPr>
              <a:t>etc</a:t>
            </a:r>
            <a:r>
              <a:rPr lang="it-IT" sz="2800" dirty="0">
                <a:solidFill>
                  <a:schemeClr val="tx1"/>
                </a:solidFill>
                <a:sym typeface="Symbol" panose="05050102010706020507" pitchFamily="18" charset="2"/>
              </a:rPr>
              <a:t>/</a:t>
            </a:r>
            <a:r>
              <a:rPr lang="it-IT" sz="2800" dirty="0" err="1">
                <a:solidFill>
                  <a:schemeClr val="tx1"/>
                </a:solidFill>
                <a:sym typeface="Symbol" panose="05050102010706020507" pitchFamily="18" charset="2"/>
              </a:rPr>
              <a:t>sysctl.conf</a:t>
            </a:r>
            <a:endParaRPr lang="it-IT" sz="2800" dirty="0">
              <a:solidFill>
                <a:srgbClr val="00B0F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Manipolazione di pacchetti in uscita in base a determinati </a:t>
            </a:r>
            <a:r>
              <a:rPr lang="it-IT" sz="2800" dirty="0" err="1"/>
              <a:t>header</a:t>
            </a: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Blocco pacchetti non diretti alla porta 80 (HTTP)</a:t>
            </a:r>
          </a:p>
          <a:p>
            <a:pPr marL="384048" lvl="2" indent="0">
              <a:buNone/>
            </a:pPr>
            <a:r>
              <a:rPr lang="it-IT" sz="2800" dirty="0">
                <a:solidFill>
                  <a:srgbClr val="00B0F0"/>
                </a:solidFill>
                <a:sym typeface="Symbol" panose="05050102010706020507" pitchFamily="18" charset="2"/>
              </a:rPr>
              <a:t>	</a:t>
            </a:r>
            <a:r>
              <a:rPr lang="it-IT" sz="2800" dirty="0">
                <a:sym typeface="Symbol" panose="05050102010706020507" pitchFamily="18" charset="2"/>
              </a:rPr>
              <a:t> Utilizzo di </a:t>
            </a:r>
            <a:r>
              <a:rPr lang="it-IT" sz="2800" dirty="0" err="1">
                <a:sym typeface="Symbol" panose="05050102010706020507" pitchFamily="18" charset="2"/>
              </a:rPr>
              <a:t>nftables</a:t>
            </a:r>
            <a:endParaRPr lang="it-IT" sz="2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8C6894-D0FC-67FB-666F-165429AA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8B38-E3CF-4E45-B190-21B30511730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72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C2F1E9-4506-7DEA-F54B-F24D11D4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Conclusioni OS fingerprinting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DB1AB8-3ED4-A6A0-242E-D7FC0725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3049"/>
            <a:ext cx="10058400" cy="273368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L’offuscamento si può ottenere modificando le risposte ai pacchetti inviati dal tool che effettua il fingerprinting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it-IT" sz="2800" dirty="0"/>
              <a:t> Conoscere il tool utilizzato è un grosso vantaggio per l’ottenimento del punto precedente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p0f mostra solo i fingerprinting esatti, per cui basta una piccola modifica per difendersi da esso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B789E4-31FE-96EC-4EEC-A56211FE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8B38-E3CF-4E45-B190-21B30511730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79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C45CEF-D52F-A8F8-6E63-03EB7F93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Analisi browser tramite protocollo HTTP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379275-85FD-AABC-E06E-53F64E950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61028"/>
            <a:ext cx="10058400" cy="347508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Diverso ordine dei campi dell’</a:t>
            </a:r>
            <a:r>
              <a:rPr lang="it-IT" sz="2800" dirty="0" err="1"/>
              <a:t>header</a:t>
            </a:r>
            <a:r>
              <a:rPr lang="it-IT" sz="2800" dirty="0"/>
              <a:t>, dovuto al fatto che HTTP è un protocollo testuale</a:t>
            </a:r>
          </a:p>
          <a:p>
            <a:pPr marL="0" indent="0">
              <a:buNone/>
            </a:pPr>
            <a:r>
              <a:rPr lang="it-IT" sz="2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Differenze campo </a:t>
            </a:r>
            <a:r>
              <a:rPr lang="it-IT" sz="2800" i="1" dirty="0" err="1"/>
              <a:t>Accept</a:t>
            </a:r>
            <a:r>
              <a:rPr lang="it-IT" sz="2800" i="1" dirty="0"/>
              <a:t>, </a:t>
            </a:r>
            <a:r>
              <a:rPr lang="it-IT" sz="2800" dirty="0"/>
              <a:t>che specifica i tipi di contenuti accettati</a:t>
            </a:r>
            <a:endParaRPr lang="it-IT" sz="2800" i="1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Diversi </a:t>
            </a:r>
            <a:r>
              <a:rPr lang="it-IT" sz="2800" i="1" dirty="0"/>
              <a:t>Quality Value, </a:t>
            </a:r>
            <a:r>
              <a:rPr lang="it-IT" sz="2800" dirty="0"/>
              <a:t>un valore che indica la preferenza a determinate lingue</a:t>
            </a:r>
            <a:endParaRPr lang="it-IT" sz="2800" i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863758-AD4D-2E21-9D82-BE8F4A6C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8B38-E3CF-4E45-B190-21B305117300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68107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794D397A076E84FBC9EEDBF2A761A88" ma:contentTypeVersion="7" ma:contentTypeDescription="Creare un nuovo documento." ma:contentTypeScope="" ma:versionID="8600afea829c93edbc51119ec2e4e06b">
  <xsd:schema xmlns:xsd="http://www.w3.org/2001/XMLSchema" xmlns:xs="http://www.w3.org/2001/XMLSchema" xmlns:p="http://schemas.microsoft.com/office/2006/metadata/properties" xmlns:ns3="f52b552e-9b94-4894-b6dd-a894f24a684b" xmlns:ns4="86f074db-83b0-4ff1-b235-fe3860d26cd3" targetNamespace="http://schemas.microsoft.com/office/2006/metadata/properties" ma:root="true" ma:fieldsID="f1d4f77c34d3e1ac398b3b2a34fdb98a" ns3:_="" ns4:_="">
    <xsd:import namespace="f52b552e-9b94-4894-b6dd-a894f24a684b"/>
    <xsd:import namespace="86f074db-83b0-4ff1-b235-fe3860d26c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2b552e-9b94-4894-b6dd-a894f24a68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f074db-83b0-4ff1-b235-fe3860d26c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89C39E-8BC6-4542-B96E-88256F0F8659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86f074db-83b0-4ff1-b235-fe3860d26cd3"/>
    <ds:schemaRef ds:uri="f52b552e-9b94-4894-b6dd-a894f24a684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53EE20B-1AE6-4E41-A1F7-28A43CD0D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2b552e-9b94-4894-b6dd-a894f24a684b"/>
    <ds:schemaRef ds:uri="86f074db-83b0-4ff1-b235-fe3860d26c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99DF22-A2A4-4C17-9D7E-494FB8432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1697</TotalTime>
  <Words>559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Retrospettivo</vt:lpstr>
      <vt:lpstr>Presentazione standard di PowerPoint</vt:lpstr>
      <vt:lpstr>OS fingerprinting</vt:lpstr>
      <vt:lpstr>Pericoli connessi al fingerprinting</vt:lpstr>
      <vt:lpstr>Tool per il fingerprinting </vt:lpstr>
      <vt:lpstr>Obiettivi</vt:lpstr>
      <vt:lpstr>Principali differenze rilevate</vt:lpstr>
      <vt:lpstr>Offuscamento: da Kali a Windows 10</vt:lpstr>
      <vt:lpstr>Conclusioni OS fingerprinting</vt:lpstr>
      <vt:lpstr>Analisi browser tramite protocollo HTTP</vt:lpstr>
      <vt:lpstr>Protocollo TLS</vt:lpstr>
      <vt:lpstr>Differenze rilevate sull’handshake TLS</vt:lpstr>
      <vt:lpstr>Cifrario ripetuto di Edge</vt:lpstr>
      <vt:lpstr>Conclusioni handshake TLS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Zanichelli</dc:creator>
  <cp:lastModifiedBy>FABIO ZANICHELLI</cp:lastModifiedBy>
  <cp:revision>68</cp:revision>
  <dcterms:created xsi:type="dcterms:W3CDTF">2022-09-14T08:51:08Z</dcterms:created>
  <dcterms:modified xsi:type="dcterms:W3CDTF">2022-10-28T00:30:33Z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0x010100F794D397A076E84FBC9EEDBF2A761A88</vt:lpwstr>
  </property>
</Properties>
</file>