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3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6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829C5B-E2C5-4F96-93AF-3C29244768C1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2F8CB722-3665-415D-998C-1674F4D692BF}">
      <dgm:prSet/>
      <dgm:spPr/>
      <dgm:t>
        <a:bodyPr/>
        <a:lstStyle/>
        <a:p>
          <a:r>
            <a:rPr lang="en-US"/>
            <a:t>Predicting survival of COVID-19 patients based on prescribed medications.</a:t>
          </a:r>
        </a:p>
      </dgm:t>
    </dgm:pt>
    <dgm:pt modelId="{DB921128-55E0-4A35-898B-27ABC04F3C1A}" type="parTrans" cxnId="{08222A59-709A-4404-A3D5-0B7FD00A1B43}">
      <dgm:prSet/>
      <dgm:spPr/>
      <dgm:t>
        <a:bodyPr/>
        <a:lstStyle/>
        <a:p>
          <a:endParaRPr lang="en-US"/>
        </a:p>
      </dgm:t>
    </dgm:pt>
    <dgm:pt modelId="{C615ED1E-02CC-4B8D-AA78-907424D4A955}" type="sibTrans" cxnId="{08222A59-709A-4404-A3D5-0B7FD00A1B43}">
      <dgm:prSet/>
      <dgm:spPr/>
      <dgm:t>
        <a:bodyPr/>
        <a:lstStyle/>
        <a:p>
          <a:endParaRPr lang="en-US"/>
        </a:p>
      </dgm:t>
    </dgm:pt>
    <dgm:pt modelId="{A90A024C-3870-4253-BA0D-CEABD01F63BE}">
      <dgm:prSet/>
      <dgm:spPr/>
      <dgm:t>
        <a:bodyPr/>
        <a:lstStyle/>
        <a:p>
          <a:r>
            <a:rPr lang="en-US"/>
            <a:t>Supports clinical decision-making and risk stratification.</a:t>
          </a:r>
        </a:p>
      </dgm:t>
    </dgm:pt>
    <dgm:pt modelId="{CEED743B-6B52-4AD7-B652-B7EE84DCDA4B}" type="parTrans" cxnId="{4A59534A-ACEE-47A6-8B98-EC3EC5E8BEDE}">
      <dgm:prSet/>
      <dgm:spPr/>
      <dgm:t>
        <a:bodyPr/>
        <a:lstStyle/>
        <a:p>
          <a:endParaRPr lang="en-US"/>
        </a:p>
      </dgm:t>
    </dgm:pt>
    <dgm:pt modelId="{F249A173-BDF3-4F6E-9314-E82DB735B11F}" type="sibTrans" cxnId="{4A59534A-ACEE-47A6-8B98-EC3EC5E8BEDE}">
      <dgm:prSet/>
      <dgm:spPr/>
      <dgm:t>
        <a:bodyPr/>
        <a:lstStyle/>
        <a:p>
          <a:endParaRPr lang="en-US"/>
        </a:p>
      </dgm:t>
    </dgm:pt>
    <dgm:pt modelId="{BD2C5648-4947-4AA5-8CC8-3084FAD56FE7}">
      <dgm:prSet/>
      <dgm:spPr/>
      <dgm:t>
        <a:bodyPr/>
        <a:lstStyle/>
        <a:p>
          <a:r>
            <a:rPr lang="en-US"/>
            <a:t>Synthetic data used to avoid PHI and real patient info.</a:t>
          </a:r>
        </a:p>
      </dgm:t>
    </dgm:pt>
    <dgm:pt modelId="{8F577BBA-EA56-4C71-B5AE-09F691675E08}" type="parTrans" cxnId="{5D7A1BB4-AACE-4FEC-BB63-11218804C312}">
      <dgm:prSet/>
      <dgm:spPr/>
      <dgm:t>
        <a:bodyPr/>
        <a:lstStyle/>
        <a:p>
          <a:endParaRPr lang="en-US"/>
        </a:p>
      </dgm:t>
    </dgm:pt>
    <dgm:pt modelId="{EA9565C6-6105-467C-843D-A243FB3A3EEB}" type="sibTrans" cxnId="{5D7A1BB4-AACE-4FEC-BB63-11218804C312}">
      <dgm:prSet/>
      <dgm:spPr/>
      <dgm:t>
        <a:bodyPr/>
        <a:lstStyle/>
        <a:p>
          <a:endParaRPr lang="en-US"/>
        </a:p>
      </dgm:t>
    </dgm:pt>
    <dgm:pt modelId="{73AB346D-727D-4E70-9468-68B68CA4AD31}" type="pres">
      <dgm:prSet presAssocID="{33829C5B-E2C5-4F96-93AF-3C29244768C1}" presName="vert0" presStyleCnt="0">
        <dgm:presLayoutVars>
          <dgm:dir/>
          <dgm:animOne val="branch"/>
          <dgm:animLvl val="lvl"/>
        </dgm:presLayoutVars>
      </dgm:prSet>
      <dgm:spPr/>
    </dgm:pt>
    <dgm:pt modelId="{8C043DCD-CA0B-4DEC-8F9D-DFC69F59E5A2}" type="pres">
      <dgm:prSet presAssocID="{2F8CB722-3665-415D-998C-1674F4D692BF}" presName="thickLine" presStyleLbl="alignNode1" presStyleIdx="0" presStyleCnt="3"/>
      <dgm:spPr/>
    </dgm:pt>
    <dgm:pt modelId="{249A9D41-975F-430C-A4D3-0D331EBA0339}" type="pres">
      <dgm:prSet presAssocID="{2F8CB722-3665-415D-998C-1674F4D692BF}" presName="horz1" presStyleCnt="0"/>
      <dgm:spPr/>
    </dgm:pt>
    <dgm:pt modelId="{5D14A4A9-1A4C-412D-B3EF-EF76679BDB65}" type="pres">
      <dgm:prSet presAssocID="{2F8CB722-3665-415D-998C-1674F4D692BF}" presName="tx1" presStyleLbl="revTx" presStyleIdx="0" presStyleCnt="3"/>
      <dgm:spPr/>
    </dgm:pt>
    <dgm:pt modelId="{7E3BAAAA-6B55-48BF-B636-5D2939B8D33F}" type="pres">
      <dgm:prSet presAssocID="{2F8CB722-3665-415D-998C-1674F4D692BF}" presName="vert1" presStyleCnt="0"/>
      <dgm:spPr/>
    </dgm:pt>
    <dgm:pt modelId="{3CB4BD2F-6C04-41F4-B6AD-405223EC933B}" type="pres">
      <dgm:prSet presAssocID="{A90A024C-3870-4253-BA0D-CEABD01F63BE}" presName="thickLine" presStyleLbl="alignNode1" presStyleIdx="1" presStyleCnt="3"/>
      <dgm:spPr/>
    </dgm:pt>
    <dgm:pt modelId="{BFCE2776-E33B-4652-A058-870679E4D85D}" type="pres">
      <dgm:prSet presAssocID="{A90A024C-3870-4253-BA0D-CEABD01F63BE}" presName="horz1" presStyleCnt="0"/>
      <dgm:spPr/>
    </dgm:pt>
    <dgm:pt modelId="{BD3E33C2-6705-456E-A12E-282A75D258ED}" type="pres">
      <dgm:prSet presAssocID="{A90A024C-3870-4253-BA0D-CEABD01F63BE}" presName="tx1" presStyleLbl="revTx" presStyleIdx="1" presStyleCnt="3"/>
      <dgm:spPr/>
    </dgm:pt>
    <dgm:pt modelId="{B497ABB4-4AFA-4F01-8ECD-C9859BA56CDD}" type="pres">
      <dgm:prSet presAssocID="{A90A024C-3870-4253-BA0D-CEABD01F63BE}" presName="vert1" presStyleCnt="0"/>
      <dgm:spPr/>
    </dgm:pt>
    <dgm:pt modelId="{521F4961-8AD5-481E-B1C5-0265507E1348}" type="pres">
      <dgm:prSet presAssocID="{BD2C5648-4947-4AA5-8CC8-3084FAD56FE7}" presName="thickLine" presStyleLbl="alignNode1" presStyleIdx="2" presStyleCnt="3"/>
      <dgm:spPr/>
    </dgm:pt>
    <dgm:pt modelId="{6D19D11F-0D9F-4352-9F51-D65315A08818}" type="pres">
      <dgm:prSet presAssocID="{BD2C5648-4947-4AA5-8CC8-3084FAD56FE7}" presName="horz1" presStyleCnt="0"/>
      <dgm:spPr/>
    </dgm:pt>
    <dgm:pt modelId="{2833B8E9-5C73-4617-8116-8F6A84EBC63C}" type="pres">
      <dgm:prSet presAssocID="{BD2C5648-4947-4AA5-8CC8-3084FAD56FE7}" presName="tx1" presStyleLbl="revTx" presStyleIdx="2" presStyleCnt="3"/>
      <dgm:spPr/>
    </dgm:pt>
    <dgm:pt modelId="{143A42AB-BEBC-4EDC-946B-2D4FDE7D5280}" type="pres">
      <dgm:prSet presAssocID="{BD2C5648-4947-4AA5-8CC8-3084FAD56FE7}" presName="vert1" presStyleCnt="0"/>
      <dgm:spPr/>
    </dgm:pt>
  </dgm:ptLst>
  <dgm:cxnLst>
    <dgm:cxn modelId="{9F605124-3401-4B7F-A06C-EEE8FE5AB0E8}" type="presOf" srcId="{33829C5B-E2C5-4F96-93AF-3C29244768C1}" destId="{73AB346D-727D-4E70-9468-68B68CA4AD31}" srcOrd="0" destOrd="0" presId="urn:microsoft.com/office/officeart/2008/layout/LinedList"/>
    <dgm:cxn modelId="{8DF3FE41-3683-4477-9085-DCAFFA7063F2}" type="presOf" srcId="{A90A024C-3870-4253-BA0D-CEABD01F63BE}" destId="{BD3E33C2-6705-456E-A12E-282A75D258ED}" srcOrd="0" destOrd="0" presId="urn:microsoft.com/office/officeart/2008/layout/LinedList"/>
    <dgm:cxn modelId="{4A59534A-ACEE-47A6-8B98-EC3EC5E8BEDE}" srcId="{33829C5B-E2C5-4F96-93AF-3C29244768C1}" destId="{A90A024C-3870-4253-BA0D-CEABD01F63BE}" srcOrd="1" destOrd="0" parTransId="{CEED743B-6B52-4AD7-B652-B7EE84DCDA4B}" sibTransId="{F249A173-BDF3-4F6E-9314-E82DB735B11F}"/>
    <dgm:cxn modelId="{08222A59-709A-4404-A3D5-0B7FD00A1B43}" srcId="{33829C5B-E2C5-4F96-93AF-3C29244768C1}" destId="{2F8CB722-3665-415D-998C-1674F4D692BF}" srcOrd="0" destOrd="0" parTransId="{DB921128-55E0-4A35-898B-27ABC04F3C1A}" sibTransId="{C615ED1E-02CC-4B8D-AA78-907424D4A955}"/>
    <dgm:cxn modelId="{BD932E7C-F1AB-4EB4-8CBF-93E07B701744}" type="presOf" srcId="{2F8CB722-3665-415D-998C-1674F4D692BF}" destId="{5D14A4A9-1A4C-412D-B3EF-EF76679BDB65}" srcOrd="0" destOrd="0" presId="urn:microsoft.com/office/officeart/2008/layout/LinedList"/>
    <dgm:cxn modelId="{FC5B0D85-2733-432F-B039-98DA01CB3D29}" type="presOf" srcId="{BD2C5648-4947-4AA5-8CC8-3084FAD56FE7}" destId="{2833B8E9-5C73-4617-8116-8F6A84EBC63C}" srcOrd="0" destOrd="0" presId="urn:microsoft.com/office/officeart/2008/layout/LinedList"/>
    <dgm:cxn modelId="{5D7A1BB4-AACE-4FEC-BB63-11218804C312}" srcId="{33829C5B-E2C5-4F96-93AF-3C29244768C1}" destId="{BD2C5648-4947-4AA5-8CC8-3084FAD56FE7}" srcOrd="2" destOrd="0" parTransId="{8F577BBA-EA56-4C71-B5AE-09F691675E08}" sibTransId="{EA9565C6-6105-467C-843D-A243FB3A3EEB}"/>
    <dgm:cxn modelId="{1314CD8E-3639-4326-BE7F-868F7A9422D4}" type="presParOf" srcId="{73AB346D-727D-4E70-9468-68B68CA4AD31}" destId="{8C043DCD-CA0B-4DEC-8F9D-DFC69F59E5A2}" srcOrd="0" destOrd="0" presId="urn:microsoft.com/office/officeart/2008/layout/LinedList"/>
    <dgm:cxn modelId="{B51F7E2B-87E0-458B-840D-6967C1C1E0F0}" type="presParOf" srcId="{73AB346D-727D-4E70-9468-68B68CA4AD31}" destId="{249A9D41-975F-430C-A4D3-0D331EBA0339}" srcOrd="1" destOrd="0" presId="urn:microsoft.com/office/officeart/2008/layout/LinedList"/>
    <dgm:cxn modelId="{C9733AD5-1FBA-493E-B354-ADBCEFC9452C}" type="presParOf" srcId="{249A9D41-975F-430C-A4D3-0D331EBA0339}" destId="{5D14A4A9-1A4C-412D-B3EF-EF76679BDB65}" srcOrd="0" destOrd="0" presId="urn:microsoft.com/office/officeart/2008/layout/LinedList"/>
    <dgm:cxn modelId="{D32BE404-1071-4B45-8AE3-15A0F38461E3}" type="presParOf" srcId="{249A9D41-975F-430C-A4D3-0D331EBA0339}" destId="{7E3BAAAA-6B55-48BF-B636-5D2939B8D33F}" srcOrd="1" destOrd="0" presId="urn:microsoft.com/office/officeart/2008/layout/LinedList"/>
    <dgm:cxn modelId="{6AEE3890-6735-48F2-9B2F-324DDE746453}" type="presParOf" srcId="{73AB346D-727D-4E70-9468-68B68CA4AD31}" destId="{3CB4BD2F-6C04-41F4-B6AD-405223EC933B}" srcOrd="2" destOrd="0" presId="urn:microsoft.com/office/officeart/2008/layout/LinedList"/>
    <dgm:cxn modelId="{ABE76990-21DA-4C51-AD86-39DFD387CE19}" type="presParOf" srcId="{73AB346D-727D-4E70-9468-68B68CA4AD31}" destId="{BFCE2776-E33B-4652-A058-870679E4D85D}" srcOrd="3" destOrd="0" presId="urn:microsoft.com/office/officeart/2008/layout/LinedList"/>
    <dgm:cxn modelId="{DC654307-A3E7-47C3-B87E-6D13BB73273C}" type="presParOf" srcId="{BFCE2776-E33B-4652-A058-870679E4D85D}" destId="{BD3E33C2-6705-456E-A12E-282A75D258ED}" srcOrd="0" destOrd="0" presId="urn:microsoft.com/office/officeart/2008/layout/LinedList"/>
    <dgm:cxn modelId="{A2262664-155C-4B0D-AB5B-1AE471C55450}" type="presParOf" srcId="{BFCE2776-E33B-4652-A058-870679E4D85D}" destId="{B497ABB4-4AFA-4F01-8ECD-C9859BA56CDD}" srcOrd="1" destOrd="0" presId="urn:microsoft.com/office/officeart/2008/layout/LinedList"/>
    <dgm:cxn modelId="{E1282567-B25E-4914-B80A-E56AD16345F1}" type="presParOf" srcId="{73AB346D-727D-4E70-9468-68B68CA4AD31}" destId="{521F4961-8AD5-481E-B1C5-0265507E1348}" srcOrd="4" destOrd="0" presId="urn:microsoft.com/office/officeart/2008/layout/LinedList"/>
    <dgm:cxn modelId="{5E3019F7-50C4-4778-AE68-467A7F89DD3E}" type="presParOf" srcId="{73AB346D-727D-4E70-9468-68B68CA4AD31}" destId="{6D19D11F-0D9F-4352-9F51-D65315A08818}" srcOrd="5" destOrd="0" presId="urn:microsoft.com/office/officeart/2008/layout/LinedList"/>
    <dgm:cxn modelId="{2AA1C456-A6E2-4336-9D89-9C6E0F37A9AC}" type="presParOf" srcId="{6D19D11F-0D9F-4352-9F51-D65315A08818}" destId="{2833B8E9-5C73-4617-8116-8F6A84EBC63C}" srcOrd="0" destOrd="0" presId="urn:microsoft.com/office/officeart/2008/layout/LinedList"/>
    <dgm:cxn modelId="{555FC5F8-7F22-4EDB-9D1A-7BDE1565F216}" type="presParOf" srcId="{6D19D11F-0D9F-4352-9F51-D65315A08818}" destId="{143A42AB-BEBC-4EDC-946B-2D4FDE7D52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87D056-D057-4AEA-A58B-F0A62E4B155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D7F3473-8674-48C1-85BB-4EF347FF80A4}">
      <dgm:prSet/>
      <dgm:spPr/>
      <dgm:t>
        <a:bodyPr/>
        <a:lstStyle/>
        <a:p>
          <a:r>
            <a:rPr lang="en-US"/>
            <a:t>Synthetic healthcare dataset generated using Synthea. (used the covid dataset provided in class)</a:t>
          </a:r>
        </a:p>
      </dgm:t>
    </dgm:pt>
    <dgm:pt modelId="{9E3F8B92-5CB5-4C23-938A-A92D98342E3B}" type="parTrans" cxnId="{2FD1D296-04C8-4605-87A5-838EFD942BBB}">
      <dgm:prSet/>
      <dgm:spPr/>
      <dgm:t>
        <a:bodyPr/>
        <a:lstStyle/>
        <a:p>
          <a:endParaRPr lang="en-US"/>
        </a:p>
      </dgm:t>
    </dgm:pt>
    <dgm:pt modelId="{F2D967D8-7CE7-4075-8456-F21B774A0DC1}" type="sibTrans" cxnId="{2FD1D296-04C8-4605-87A5-838EFD942BBB}">
      <dgm:prSet/>
      <dgm:spPr/>
      <dgm:t>
        <a:bodyPr/>
        <a:lstStyle/>
        <a:p>
          <a:endParaRPr lang="en-US"/>
        </a:p>
      </dgm:t>
    </dgm:pt>
    <dgm:pt modelId="{21894744-4580-44CE-9C9D-1EAEDA6A0ACC}">
      <dgm:prSet/>
      <dgm:spPr/>
      <dgm:t>
        <a:bodyPr/>
        <a:lstStyle/>
        <a:p>
          <a:r>
            <a:rPr lang="en-US"/>
            <a:t>Included: patients.csv, medications.csv, conditions.csv, encounters.csv.</a:t>
          </a:r>
        </a:p>
      </dgm:t>
    </dgm:pt>
    <dgm:pt modelId="{9B4B976B-986D-4DA4-90E9-1F452DF91FCB}" type="parTrans" cxnId="{11AC48A8-8388-413E-877E-3DEC86B05859}">
      <dgm:prSet/>
      <dgm:spPr/>
      <dgm:t>
        <a:bodyPr/>
        <a:lstStyle/>
        <a:p>
          <a:endParaRPr lang="en-US"/>
        </a:p>
      </dgm:t>
    </dgm:pt>
    <dgm:pt modelId="{9BD587B5-B971-4AD8-BA2A-7FBC7CBFB91A}" type="sibTrans" cxnId="{11AC48A8-8388-413E-877E-3DEC86B05859}">
      <dgm:prSet/>
      <dgm:spPr/>
      <dgm:t>
        <a:bodyPr/>
        <a:lstStyle/>
        <a:p>
          <a:endParaRPr lang="en-US"/>
        </a:p>
      </dgm:t>
    </dgm:pt>
    <dgm:pt modelId="{60E2986A-D830-42CC-9C25-FE3F7A43FFBA}">
      <dgm:prSet/>
      <dgm:spPr/>
      <dgm:t>
        <a:bodyPr/>
        <a:lstStyle/>
        <a:p>
          <a:r>
            <a:rPr lang="en-US"/>
            <a:t>Used 50 patients (balanced: survived and not survived).</a:t>
          </a:r>
        </a:p>
      </dgm:t>
    </dgm:pt>
    <dgm:pt modelId="{34ADDB75-6319-4F34-9D47-CBBD9E346A4D}" type="parTrans" cxnId="{5ECDA075-D419-4F0F-8D4E-8FBD6815F964}">
      <dgm:prSet/>
      <dgm:spPr/>
      <dgm:t>
        <a:bodyPr/>
        <a:lstStyle/>
        <a:p>
          <a:endParaRPr lang="en-US"/>
        </a:p>
      </dgm:t>
    </dgm:pt>
    <dgm:pt modelId="{9DB57259-880B-4528-8191-667A113A0FCB}" type="sibTrans" cxnId="{5ECDA075-D419-4F0F-8D4E-8FBD6815F964}">
      <dgm:prSet/>
      <dgm:spPr/>
      <dgm:t>
        <a:bodyPr/>
        <a:lstStyle/>
        <a:p>
          <a:endParaRPr lang="en-US"/>
        </a:p>
      </dgm:t>
    </dgm:pt>
    <dgm:pt modelId="{9A419364-3DEB-4C27-9263-F733D52D0EFB}" type="pres">
      <dgm:prSet presAssocID="{FE87D056-D057-4AEA-A58B-F0A62E4B1559}" presName="outerComposite" presStyleCnt="0">
        <dgm:presLayoutVars>
          <dgm:chMax val="5"/>
          <dgm:dir/>
          <dgm:resizeHandles val="exact"/>
        </dgm:presLayoutVars>
      </dgm:prSet>
      <dgm:spPr/>
    </dgm:pt>
    <dgm:pt modelId="{D74D5853-A290-4D5B-BF26-59CB7E9F1F31}" type="pres">
      <dgm:prSet presAssocID="{FE87D056-D057-4AEA-A58B-F0A62E4B1559}" presName="dummyMaxCanvas" presStyleCnt="0">
        <dgm:presLayoutVars/>
      </dgm:prSet>
      <dgm:spPr/>
    </dgm:pt>
    <dgm:pt modelId="{98EAA97D-CC08-4D00-AE65-5A70BB2EAA44}" type="pres">
      <dgm:prSet presAssocID="{FE87D056-D057-4AEA-A58B-F0A62E4B1559}" presName="ThreeNodes_1" presStyleLbl="node1" presStyleIdx="0" presStyleCnt="3">
        <dgm:presLayoutVars>
          <dgm:bulletEnabled val="1"/>
        </dgm:presLayoutVars>
      </dgm:prSet>
      <dgm:spPr/>
    </dgm:pt>
    <dgm:pt modelId="{DB9BF52A-206A-4123-9058-C631153B8919}" type="pres">
      <dgm:prSet presAssocID="{FE87D056-D057-4AEA-A58B-F0A62E4B1559}" presName="ThreeNodes_2" presStyleLbl="node1" presStyleIdx="1" presStyleCnt="3">
        <dgm:presLayoutVars>
          <dgm:bulletEnabled val="1"/>
        </dgm:presLayoutVars>
      </dgm:prSet>
      <dgm:spPr/>
    </dgm:pt>
    <dgm:pt modelId="{D8050670-B039-4A1F-8B89-593B9A00DC2E}" type="pres">
      <dgm:prSet presAssocID="{FE87D056-D057-4AEA-A58B-F0A62E4B1559}" presName="ThreeNodes_3" presStyleLbl="node1" presStyleIdx="2" presStyleCnt="3">
        <dgm:presLayoutVars>
          <dgm:bulletEnabled val="1"/>
        </dgm:presLayoutVars>
      </dgm:prSet>
      <dgm:spPr/>
    </dgm:pt>
    <dgm:pt modelId="{4BC84FA9-DF5D-40E6-9273-9D204E9DC50D}" type="pres">
      <dgm:prSet presAssocID="{FE87D056-D057-4AEA-A58B-F0A62E4B1559}" presName="ThreeConn_1-2" presStyleLbl="fgAccFollowNode1" presStyleIdx="0" presStyleCnt="2">
        <dgm:presLayoutVars>
          <dgm:bulletEnabled val="1"/>
        </dgm:presLayoutVars>
      </dgm:prSet>
      <dgm:spPr/>
    </dgm:pt>
    <dgm:pt modelId="{143BD555-A3EF-4218-B0E4-55FA3888B3C1}" type="pres">
      <dgm:prSet presAssocID="{FE87D056-D057-4AEA-A58B-F0A62E4B1559}" presName="ThreeConn_2-3" presStyleLbl="fgAccFollowNode1" presStyleIdx="1" presStyleCnt="2">
        <dgm:presLayoutVars>
          <dgm:bulletEnabled val="1"/>
        </dgm:presLayoutVars>
      </dgm:prSet>
      <dgm:spPr/>
    </dgm:pt>
    <dgm:pt modelId="{E72E2F33-8BC7-464D-9EC4-82085D0B21C6}" type="pres">
      <dgm:prSet presAssocID="{FE87D056-D057-4AEA-A58B-F0A62E4B1559}" presName="ThreeNodes_1_text" presStyleLbl="node1" presStyleIdx="2" presStyleCnt="3">
        <dgm:presLayoutVars>
          <dgm:bulletEnabled val="1"/>
        </dgm:presLayoutVars>
      </dgm:prSet>
      <dgm:spPr/>
    </dgm:pt>
    <dgm:pt modelId="{6B96D65D-78C5-437D-AECD-E04DB56E2B87}" type="pres">
      <dgm:prSet presAssocID="{FE87D056-D057-4AEA-A58B-F0A62E4B1559}" presName="ThreeNodes_2_text" presStyleLbl="node1" presStyleIdx="2" presStyleCnt="3">
        <dgm:presLayoutVars>
          <dgm:bulletEnabled val="1"/>
        </dgm:presLayoutVars>
      </dgm:prSet>
      <dgm:spPr/>
    </dgm:pt>
    <dgm:pt modelId="{1FCDC95B-75B5-4FBF-9C39-0FEDE0092821}" type="pres">
      <dgm:prSet presAssocID="{FE87D056-D057-4AEA-A58B-F0A62E4B155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E81031C-2BD4-430C-8504-442C94FE8836}" type="presOf" srcId="{21894744-4580-44CE-9C9D-1EAEDA6A0ACC}" destId="{DB9BF52A-206A-4123-9058-C631153B8919}" srcOrd="0" destOrd="0" presId="urn:microsoft.com/office/officeart/2005/8/layout/vProcess5"/>
    <dgm:cxn modelId="{7D17E023-F6B9-43C7-8B96-FBAD9E273665}" type="presOf" srcId="{FE87D056-D057-4AEA-A58B-F0A62E4B1559}" destId="{9A419364-3DEB-4C27-9263-F733D52D0EFB}" srcOrd="0" destOrd="0" presId="urn:microsoft.com/office/officeart/2005/8/layout/vProcess5"/>
    <dgm:cxn modelId="{C3B6623F-F5C4-40A6-BB42-E5EB5BF67726}" type="presOf" srcId="{BD7F3473-8674-48C1-85BB-4EF347FF80A4}" destId="{E72E2F33-8BC7-464D-9EC4-82085D0B21C6}" srcOrd="1" destOrd="0" presId="urn:microsoft.com/office/officeart/2005/8/layout/vProcess5"/>
    <dgm:cxn modelId="{5ECDA075-D419-4F0F-8D4E-8FBD6815F964}" srcId="{FE87D056-D057-4AEA-A58B-F0A62E4B1559}" destId="{60E2986A-D830-42CC-9C25-FE3F7A43FFBA}" srcOrd="2" destOrd="0" parTransId="{34ADDB75-6319-4F34-9D47-CBBD9E346A4D}" sibTransId="{9DB57259-880B-4528-8191-667A113A0FCB}"/>
    <dgm:cxn modelId="{C47E7484-35D0-41C5-9C1F-8E02686D9F88}" type="presOf" srcId="{60E2986A-D830-42CC-9C25-FE3F7A43FFBA}" destId="{1FCDC95B-75B5-4FBF-9C39-0FEDE0092821}" srcOrd="1" destOrd="0" presId="urn:microsoft.com/office/officeart/2005/8/layout/vProcess5"/>
    <dgm:cxn modelId="{8AD73888-D9A3-44D0-91B1-AE56707A83A9}" type="presOf" srcId="{BD7F3473-8674-48C1-85BB-4EF347FF80A4}" destId="{98EAA97D-CC08-4D00-AE65-5A70BB2EAA44}" srcOrd="0" destOrd="0" presId="urn:microsoft.com/office/officeart/2005/8/layout/vProcess5"/>
    <dgm:cxn modelId="{2FD1D296-04C8-4605-87A5-838EFD942BBB}" srcId="{FE87D056-D057-4AEA-A58B-F0A62E4B1559}" destId="{BD7F3473-8674-48C1-85BB-4EF347FF80A4}" srcOrd="0" destOrd="0" parTransId="{9E3F8B92-5CB5-4C23-938A-A92D98342E3B}" sibTransId="{F2D967D8-7CE7-4075-8456-F21B774A0DC1}"/>
    <dgm:cxn modelId="{99005BA6-009D-4E5A-A175-53A3A26C2B98}" type="presOf" srcId="{F2D967D8-7CE7-4075-8456-F21B774A0DC1}" destId="{4BC84FA9-DF5D-40E6-9273-9D204E9DC50D}" srcOrd="0" destOrd="0" presId="urn:microsoft.com/office/officeart/2005/8/layout/vProcess5"/>
    <dgm:cxn modelId="{11AC48A8-8388-413E-877E-3DEC86B05859}" srcId="{FE87D056-D057-4AEA-A58B-F0A62E4B1559}" destId="{21894744-4580-44CE-9C9D-1EAEDA6A0ACC}" srcOrd="1" destOrd="0" parTransId="{9B4B976B-986D-4DA4-90E9-1F452DF91FCB}" sibTransId="{9BD587B5-B971-4AD8-BA2A-7FBC7CBFB91A}"/>
    <dgm:cxn modelId="{078A99CC-53F7-40C6-BD90-4ADD91AEDEAE}" type="presOf" srcId="{60E2986A-D830-42CC-9C25-FE3F7A43FFBA}" destId="{D8050670-B039-4A1F-8B89-593B9A00DC2E}" srcOrd="0" destOrd="0" presId="urn:microsoft.com/office/officeart/2005/8/layout/vProcess5"/>
    <dgm:cxn modelId="{1773C5E1-4450-4AB4-8337-065A40C0A5A5}" type="presOf" srcId="{21894744-4580-44CE-9C9D-1EAEDA6A0ACC}" destId="{6B96D65D-78C5-437D-AECD-E04DB56E2B87}" srcOrd="1" destOrd="0" presId="urn:microsoft.com/office/officeart/2005/8/layout/vProcess5"/>
    <dgm:cxn modelId="{1CDC58E9-CD1A-4CED-832F-A04AACA88086}" type="presOf" srcId="{9BD587B5-B971-4AD8-BA2A-7FBC7CBFB91A}" destId="{143BD555-A3EF-4218-B0E4-55FA3888B3C1}" srcOrd="0" destOrd="0" presId="urn:microsoft.com/office/officeart/2005/8/layout/vProcess5"/>
    <dgm:cxn modelId="{F1FB247F-0EB1-4E1C-8E5C-4DD4BE21C665}" type="presParOf" srcId="{9A419364-3DEB-4C27-9263-F733D52D0EFB}" destId="{D74D5853-A290-4D5B-BF26-59CB7E9F1F31}" srcOrd="0" destOrd="0" presId="urn:microsoft.com/office/officeart/2005/8/layout/vProcess5"/>
    <dgm:cxn modelId="{5ECFC9C5-D206-4EAA-9DFF-7A201C67BDBC}" type="presParOf" srcId="{9A419364-3DEB-4C27-9263-F733D52D0EFB}" destId="{98EAA97D-CC08-4D00-AE65-5A70BB2EAA44}" srcOrd="1" destOrd="0" presId="urn:microsoft.com/office/officeart/2005/8/layout/vProcess5"/>
    <dgm:cxn modelId="{ADDDEF22-18FF-405A-8AF8-4C1A690428B4}" type="presParOf" srcId="{9A419364-3DEB-4C27-9263-F733D52D0EFB}" destId="{DB9BF52A-206A-4123-9058-C631153B8919}" srcOrd="2" destOrd="0" presId="urn:microsoft.com/office/officeart/2005/8/layout/vProcess5"/>
    <dgm:cxn modelId="{AA5A3D8E-1FCE-432B-9A29-2FE4A63E323E}" type="presParOf" srcId="{9A419364-3DEB-4C27-9263-F733D52D0EFB}" destId="{D8050670-B039-4A1F-8B89-593B9A00DC2E}" srcOrd="3" destOrd="0" presId="urn:microsoft.com/office/officeart/2005/8/layout/vProcess5"/>
    <dgm:cxn modelId="{C287997A-12EB-4B07-89DB-12A462688D2F}" type="presParOf" srcId="{9A419364-3DEB-4C27-9263-F733D52D0EFB}" destId="{4BC84FA9-DF5D-40E6-9273-9D204E9DC50D}" srcOrd="4" destOrd="0" presId="urn:microsoft.com/office/officeart/2005/8/layout/vProcess5"/>
    <dgm:cxn modelId="{054941F6-54BB-4B90-A9EE-BF59BBF911A7}" type="presParOf" srcId="{9A419364-3DEB-4C27-9263-F733D52D0EFB}" destId="{143BD555-A3EF-4218-B0E4-55FA3888B3C1}" srcOrd="5" destOrd="0" presId="urn:microsoft.com/office/officeart/2005/8/layout/vProcess5"/>
    <dgm:cxn modelId="{A1074781-2845-4835-A9FF-B25CCE82D883}" type="presParOf" srcId="{9A419364-3DEB-4C27-9263-F733D52D0EFB}" destId="{E72E2F33-8BC7-464D-9EC4-82085D0B21C6}" srcOrd="6" destOrd="0" presId="urn:microsoft.com/office/officeart/2005/8/layout/vProcess5"/>
    <dgm:cxn modelId="{E07A064E-6D55-413D-8A2D-8120FDC4D3F5}" type="presParOf" srcId="{9A419364-3DEB-4C27-9263-F733D52D0EFB}" destId="{6B96D65D-78C5-437D-AECD-E04DB56E2B87}" srcOrd="7" destOrd="0" presId="urn:microsoft.com/office/officeart/2005/8/layout/vProcess5"/>
    <dgm:cxn modelId="{CEC98872-94C9-4B93-BFFD-CB4D01CCE2C8}" type="presParOf" srcId="{9A419364-3DEB-4C27-9263-F733D52D0EFB}" destId="{1FCDC95B-75B5-4FBF-9C39-0FEDE009282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71AD4D-B4F1-46B7-8823-732C96F2FA0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91CE5E-5230-4455-AB34-623562F70276}">
      <dgm:prSet/>
      <dgm:spPr/>
      <dgm:t>
        <a:bodyPr/>
        <a:lstStyle/>
        <a:p>
          <a:r>
            <a:rPr lang="en-US"/>
            <a:t>Few-shot prompting (in-context learning).</a:t>
          </a:r>
        </a:p>
      </dgm:t>
    </dgm:pt>
    <dgm:pt modelId="{4FA7D1FC-0970-4527-8FB7-00C39B842462}" type="parTrans" cxnId="{171E382F-4CC5-41C8-A9CC-852B950B0CB6}">
      <dgm:prSet/>
      <dgm:spPr/>
      <dgm:t>
        <a:bodyPr/>
        <a:lstStyle/>
        <a:p>
          <a:endParaRPr lang="en-US"/>
        </a:p>
      </dgm:t>
    </dgm:pt>
    <dgm:pt modelId="{4BB931D1-278E-44FF-8839-88BEF4B8F11A}" type="sibTrans" cxnId="{171E382F-4CC5-41C8-A9CC-852B950B0CB6}">
      <dgm:prSet/>
      <dgm:spPr/>
      <dgm:t>
        <a:bodyPr/>
        <a:lstStyle/>
        <a:p>
          <a:endParaRPr lang="en-US"/>
        </a:p>
      </dgm:t>
    </dgm:pt>
    <dgm:pt modelId="{51DEDA94-00F6-4DD5-870E-3C93068546B5}">
      <dgm:prSet/>
      <dgm:spPr/>
      <dgm:t>
        <a:bodyPr/>
        <a:lstStyle/>
        <a:p>
          <a:r>
            <a:rPr lang="en-US"/>
            <a:t>Chain-of-Thought and Tree-of-Thought reasoning.</a:t>
          </a:r>
        </a:p>
      </dgm:t>
    </dgm:pt>
    <dgm:pt modelId="{DDAD5EAD-9E9F-429C-B664-DE8FACCEF7C0}" type="parTrans" cxnId="{70C4D4C6-93BB-4592-BDA2-C1C5065A4EFF}">
      <dgm:prSet/>
      <dgm:spPr/>
      <dgm:t>
        <a:bodyPr/>
        <a:lstStyle/>
        <a:p>
          <a:endParaRPr lang="en-US"/>
        </a:p>
      </dgm:t>
    </dgm:pt>
    <dgm:pt modelId="{2E9B8B57-A166-4EA0-B4F4-555C62B5B97E}" type="sibTrans" cxnId="{70C4D4C6-93BB-4592-BDA2-C1C5065A4EFF}">
      <dgm:prSet/>
      <dgm:spPr/>
      <dgm:t>
        <a:bodyPr/>
        <a:lstStyle/>
        <a:p>
          <a:endParaRPr lang="en-US"/>
        </a:p>
      </dgm:t>
    </dgm:pt>
    <dgm:pt modelId="{29C93E0A-5DA3-4A25-A075-427A6B592750}">
      <dgm:prSet/>
      <dgm:spPr/>
      <dgm:t>
        <a:bodyPr/>
        <a:lstStyle/>
        <a:p>
          <a:r>
            <a:rPr lang="en-US"/>
            <a:t>Embedding-based classification with OpenAI embeddings.</a:t>
          </a:r>
        </a:p>
      </dgm:t>
    </dgm:pt>
    <dgm:pt modelId="{801B00EC-678D-41F2-A2F2-3C6A478C80E7}" type="parTrans" cxnId="{AA6B2ECF-B1C8-4E28-AF0A-FE7AE3719678}">
      <dgm:prSet/>
      <dgm:spPr/>
      <dgm:t>
        <a:bodyPr/>
        <a:lstStyle/>
        <a:p>
          <a:endParaRPr lang="en-US"/>
        </a:p>
      </dgm:t>
    </dgm:pt>
    <dgm:pt modelId="{6C2C9510-F15C-4D08-A34F-40AE1F4CABA8}" type="sibTrans" cxnId="{AA6B2ECF-B1C8-4E28-AF0A-FE7AE3719678}">
      <dgm:prSet/>
      <dgm:spPr/>
      <dgm:t>
        <a:bodyPr/>
        <a:lstStyle/>
        <a:p>
          <a:endParaRPr lang="en-US"/>
        </a:p>
      </dgm:t>
    </dgm:pt>
    <dgm:pt modelId="{6C50E70B-688E-4077-881B-5F80DD9F63E0}">
      <dgm:prSet/>
      <dgm:spPr/>
      <dgm:t>
        <a:bodyPr/>
        <a:lstStyle/>
        <a:p>
          <a:r>
            <a:rPr lang="en-US"/>
            <a:t>Logistic regression on embeddings. (For Bonus)</a:t>
          </a:r>
        </a:p>
      </dgm:t>
    </dgm:pt>
    <dgm:pt modelId="{28A5AC46-BFB1-435A-8637-DDC6D31E0744}" type="parTrans" cxnId="{96D0E1C6-3163-40FA-A185-509EBBF576E2}">
      <dgm:prSet/>
      <dgm:spPr/>
      <dgm:t>
        <a:bodyPr/>
        <a:lstStyle/>
        <a:p>
          <a:endParaRPr lang="en-US"/>
        </a:p>
      </dgm:t>
    </dgm:pt>
    <dgm:pt modelId="{BE733E85-160F-4D16-A5E7-0CB1300BC387}" type="sibTrans" cxnId="{96D0E1C6-3163-40FA-A185-509EBBF576E2}">
      <dgm:prSet/>
      <dgm:spPr/>
      <dgm:t>
        <a:bodyPr/>
        <a:lstStyle/>
        <a:p>
          <a:endParaRPr lang="en-US"/>
        </a:p>
      </dgm:t>
    </dgm:pt>
    <dgm:pt modelId="{E2B589BD-F884-4716-AE86-28FD50698C16}" type="pres">
      <dgm:prSet presAssocID="{1971AD4D-B4F1-46B7-8823-732C96F2FA0A}" presName="outerComposite" presStyleCnt="0">
        <dgm:presLayoutVars>
          <dgm:chMax val="5"/>
          <dgm:dir/>
          <dgm:resizeHandles val="exact"/>
        </dgm:presLayoutVars>
      </dgm:prSet>
      <dgm:spPr/>
    </dgm:pt>
    <dgm:pt modelId="{6B52E6A1-7DB0-4DB8-BF7E-BE32F15E51F8}" type="pres">
      <dgm:prSet presAssocID="{1971AD4D-B4F1-46B7-8823-732C96F2FA0A}" presName="dummyMaxCanvas" presStyleCnt="0">
        <dgm:presLayoutVars/>
      </dgm:prSet>
      <dgm:spPr/>
    </dgm:pt>
    <dgm:pt modelId="{1702EBE8-D30D-4D5E-8B89-F56C7DE7E7AF}" type="pres">
      <dgm:prSet presAssocID="{1971AD4D-B4F1-46B7-8823-732C96F2FA0A}" presName="FourNodes_1" presStyleLbl="node1" presStyleIdx="0" presStyleCnt="4">
        <dgm:presLayoutVars>
          <dgm:bulletEnabled val="1"/>
        </dgm:presLayoutVars>
      </dgm:prSet>
      <dgm:spPr/>
    </dgm:pt>
    <dgm:pt modelId="{5BFFCB51-34E0-47DE-9E16-651850E378B2}" type="pres">
      <dgm:prSet presAssocID="{1971AD4D-B4F1-46B7-8823-732C96F2FA0A}" presName="FourNodes_2" presStyleLbl="node1" presStyleIdx="1" presStyleCnt="4">
        <dgm:presLayoutVars>
          <dgm:bulletEnabled val="1"/>
        </dgm:presLayoutVars>
      </dgm:prSet>
      <dgm:spPr/>
    </dgm:pt>
    <dgm:pt modelId="{45FCD3BC-6A5D-44C2-A773-79FA13FC4B2F}" type="pres">
      <dgm:prSet presAssocID="{1971AD4D-B4F1-46B7-8823-732C96F2FA0A}" presName="FourNodes_3" presStyleLbl="node1" presStyleIdx="2" presStyleCnt="4">
        <dgm:presLayoutVars>
          <dgm:bulletEnabled val="1"/>
        </dgm:presLayoutVars>
      </dgm:prSet>
      <dgm:spPr/>
    </dgm:pt>
    <dgm:pt modelId="{C2186042-F1E9-412C-8B9D-C935F78B2206}" type="pres">
      <dgm:prSet presAssocID="{1971AD4D-B4F1-46B7-8823-732C96F2FA0A}" presName="FourNodes_4" presStyleLbl="node1" presStyleIdx="3" presStyleCnt="4">
        <dgm:presLayoutVars>
          <dgm:bulletEnabled val="1"/>
        </dgm:presLayoutVars>
      </dgm:prSet>
      <dgm:spPr/>
    </dgm:pt>
    <dgm:pt modelId="{5AF144EE-422F-4853-B144-7695B9545126}" type="pres">
      <dgm:prSet presAssocID="{1971AD4D-B4F1-46B7-8823-732C96F2FA0A}" presName="FourConn_1-2" presStyleLbl="fgAccFollowNode1" presStyleIdx="0" presStyleCnt="3">
        <dgm:presLayoutVars>
          <dgm:bulletEnabled val="1"/>
        </dgm:presLayoutVars>
      </dgm:prSet>
      <dgm:spPr/>
    </dgm:pt>
    <dgm:pt modelId="{A2E0DD61-C9A8-4C92-8883-8AF5AA32F1C4}" type="pres">
      <dgm:prSet presAssocID="{1971AD4D-B4F1-46B7-8823-732C96F2FA0A}" presName="FourConn_2-3" presStyleLbl="fgAccFollowNode1" presStyleIdx="1" presStyleCnt="3">
        <dgm:presLayoutVars>
          <dgm:bulletEnabled val="1"/>
        </dgm:presLayoutVars>
      </dgm:prSet>
      <dgm:spPr/>
    </dgm:pt>
    <dgm:pt modelId="{33FDCB4A-69D8-4E27-9CFD-D3C7F9782207}" type="pres">
      <dgm:prSet presAssocID="{1971AD4D-B4F1-46B7-8823-732C96F2FA0A}" presName="FourConn_3-4" presStyleLbl="fgAccFollowNode1" presStyleIdx="2" presStyleCnt="3">
        <dgm:presLayoutVars>
          <dgm:bulletEnabled val="1"/>
        </dgm:presLayoutVars>
      </dgm:prSet>
      <dgm:spPr/>
    </dgm:pt>
    <dgm:pt modelId="{2400DADE-FA90-4AAD-BECC-08D37416EFD8}" type="pres">
      <dgm:prSet presAssocID="{1971AD4D-B4F1-46B7-8823-732C96F2FA0A}" presName="FourNodes_1_text" presStyleLbl="node1" presStyleIdx="3" presStyleCnt="4">
        <dgm:presLayoutVars>
          <dgm:bulletEnabled val="1"/>
        </dgm:presLayoutVars>
      </dgm:prSet>
      <dgm:spPr/>
    </dgm:pt>
    <dgm:pt modelId="{14D9C3C9-0CA5-4FFB-86D8-BD4ADA75F7C0}" type="pres">
      <dgm:prSet presAssocID="{1971AD4D-B4F1-46B7-8823-732C96F2FA0A}" presName="FourNodes_2_text" presStyleLbl="node1" presStyleIdx="3" presStyleCnt="4">
        <dgm:presLayoutVars>
          <dgm:bulletEnabled val="1"/>
        </dgm:presLayoutVars>
      </dgm:prSet>
      <dgm:spPr/>
    </dgm:pt>
    <dgm:pt modelId="{0DF16CDE-498D-43CE-945B-A92D73BC4A68}" type="pres">
      <dgm:prSet presAssocID="{1971AD4D-B4F1-46B7-8823-732C96F2FA0A}" presName="FourNodes_3_text" presStyleLbl="node1" presStyleIdx="3" presStyleCnt="4">
        <dgm:presLayoutVars>
          <dgm:bulletEnabled val="1"/>
        </dgm:presLayoutVars>
      </dgm:prSet>
      <dgm:spPr/>
    </dgm:pt>
    <dgm:pt modelId="{7E7EE892-2713-4E12-A99D-4EDF3766A6CB}" type="pres">
      <dgm:prSet presAssocID="{1971AD4D-B4F1-46B7-8823-732C96F2FA0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9055013-CB71-4DA7-A05E-AE14CA7E1734}" type="presOf" srcId="{8691CE5E-5230-4455-AB34-623562F70276}" destId="{2400DADE-FA90-4AAD-BECC-08D37416EFD8}" srcOrd="1" destOrd="0" presId="urn:microsoft.com/office/officeart/2005/8/layout/vProcess5"/>
    <dgm:cxn modelId="{171E382F-4CC5-41C8-A9CC-852B950B0CB6}" srcId="{1971AD4D-B4F1-46B7-8823-732C96F2FA0A}" destId="{8691CE5E-5230-4455-AB34-623562F70276}" srcOrd="0" destOrd="0" parTransId="{4FA7D1FC-0970-4527-8FB7-00C39B842462}" sibTransId="{4BB931D1-278E-44FF-8839-88BEF4B8F11A}"/>
    <dgm:cxn modelId="{38FDFB3A-CB84-4857-A249-5A50E9C7B56E}" type="presOf" srcId="{6C50E70B-688E-4077-881B-5F80DD9F63E0}" destId="{7E7EE892-2713-4E12-A99D-4EDF3766A6CB}" srcOrd="1" destOrd="0" presId="urn:microsoft.com/office/officeart/2005/8/layout/vProcess5"/>
    <dgm:cxn modelId="{D2E9E942-64F1-48C5-AFD9-D4C7289705BE}" type="presOf" srcId="{2E9B8B57-A166-4EA0-B4F4-555C62B5B97E}" destId="{A2E0DD61-C9A8-4C92-8883-8AF5AA32F1C4}" srcOrd="0" destOrd="0" presId="urn:microsoft.com/office/officeart/2005/8/layout/vProcess5"/>
    <dgm:cxn modelId="{AECEEA62-3353-4DAE-B59D-8272BB724B33}" type="presOf" srcId="{6C50E70B-688E-4077-881B-5F80DD9F63E0}" destId="{C2186042-F1E9-412C-8B9D-C935F78B2206}" srcOrd="0" destOrd="0" presId="urn:microsoft.com/office/officeart/2005/8/layout/vProcess5"/>
    <dgm:cxn modelId="{04032D68-58F9-4A89-9CBF-FB65847A71A2}" type="presOf" srcId="{4BB931D1-278E-44FF-8839-88BEF4B8F11A}" destId="{5AF144EE-422F-4853-B144-7695B9545126}" srcOrd="0" destOrd="0" presId="urn:microsoft.com/office/officeart/2005/8/layout/vProcess5"/>
    <dgm:cxn modelId="{4A5EE348-35D9-4849-A964-CB83F3A56306}" type="presOf" srcId="{1971AD4D-B4F1-46B7-8823-732C96F2FA0A}" destId="{E2B589BD-F884-4716-AE86-28FD50698C16}" srcOrd="0" destOrd="0" presId="urn:microsoft.com/office/officeart/2005/8/layout/vProcess5"/>
    <dgm:cxn modelId="{CE3AE54C-39A1-456A-B92B-F30A85F77556}" type="presOf" srcId="{51DEDA94-00F6-4DD5-870E-3C93068546B5}" destId="{14D9C3C9-0CA5-4FFB-86D8-BD4ADA75F7C0}" srcOrd="1" destOrd="0" presId="urn:microsoft.com/office/officeart/2005/8/layout/vProcess5"/>
    <dgm:cxn modelId="{57304C70-DE15-43FE-BB4B-63A5C19B5375}" type="presOf" srcId="{29C93E0A-5DA3-4A25-A075-427A6B592750}" destId="{0DF16CDE-498D-43CE-945B-A92D73BC4A68}" srcOrd="1" destOrd="0" presId="urn:microsoft.com/office/officeart/2005/8/layout/vProcess5"/>
    <dgm:cxn modelId="{FC4BEB87-6D75-4B5C-BE75-73A269C33137}" type="presOf" srcId="{29C93E0A-5DA3-4A25-A075-427A6B592750}" destId="{45FCD3BC-6A5D-44C2-A773-79FA13FC4B2F}" srcOrd="0" destOrd="0" presId="urn:microsoft.com/office/officeart/2005/8/layout/vProcess5"/>
    <dgm:cxn modelId="{67DC1B99-3A89-47F2-85C4-DE3C4247B89A}" type="presOf" srcId="{8691CE5E-5230-4455-AB34-623562F70276}" destId="{1702EBE8-D30D-4D5E-8B89-F56C7DE7E7AF}" srcOrd="0" destOrd="0" presId="urn:microsoft.com/office/officeart/2005/8/layout/vProcess5"/>
    <dgm:cxn modelId="{70C4D4C6-93BB-4592-BDA2-C1C5065A4EFF}" srcId="{1971AD4D-B4F1-46B7-8823-732C96F2FA0A}" destId="{51DEDA94-00F6-4DD5-870E-3C93068546B5}" srcOrd="1" destOrd="0" parTransId="{DDAD5EAD-9E9F-429C-B664-DE8FACCEF7C0}" sibTransId="{2E9B8B57-A166-4EA0-B4F4-555C62B5B97E}"/>
    <dgm:cxn modelId="{96D0E1C6-3163-40FA-A185-509EBBF576E2}" srcId="{1971AD4D-B4F1-46B7-8823-732C96F2FA0A}" destId="{6C50E70B-688E-4077-881B-5F80DD9F63E0}" srcOrd="3" destOrd="0" parTransId="{28A5AC46-BFB1-435A-8637-DDC6D31E0744}" sibTransId="{BE733E85-160F-4D16-A5E7-0CB1300BC387}"/>
    <dgm:cxn modelId="{AA6B2ECF-B1C8-4E28-AF0A-FE7AE3719678}" srcId="{1971AD4D-B4F1-46B7-8823-732C96F2FA0A}" destId="{29C93E0A-5DA3-4A25-A075-427A6B592750}" srcOrd="2" destOrd="0" parTransId="{801B00EC-678D-41F2-A2F2-3C6A478C80E7}" sibTransId="{6C2C9510-F15C-4D08-A34F-40AE1F4CABA8}"/>
    <dgm:cxn modelId="{7E9C0DD0-959F-477F-8EE5-FD4434F70796}" type="presOf" srcId="{6C2C9510-F15C-4D08-A34F-40AE1F4CABA8}" destId="{33FDCB4A-69D8-4E27-9CFD-D3C7F9782207}" srcOrd="0" destOrd="0" presId="urn:microsoft.com/office/officeart/2005/8/layout/vProcess5"/>
    <dgm:cxn modelId="{759864D7-D2E6-4F2E-9981-0EE248132552}" type="presOf" srcId="{51DEDA94-00F6-4DD5-870E-3C93068546B5}" destId="{5BFFCB51-34E0-47DE-9E16-651850E378B2}" srcOrd="0" destOrd="0" presId="urn:microsoft.com/office/officeart/2005/8/layout/vProcess5"/>
    <dgm:cxn modelId="{73F2288C-4E0C-4179-9099-C2D32F32700A}" type="presParOf" srcId="{E2B589BD-F884-4716-AE86-28FD50698C16}" destId="{6B52E6A1-7DB0-4DB8-BF7E-BE32F15E51F8}" srcOrd="0" destOrd="0" presId="urn:microsoft.com/office/officeart/2005/8/layout/vProcess5"/>
    <dgm:cxn modelId="{69C53843-6C92-4850-A65A-73C5AF46A50C}" type="presParOf" srcId="{E2B589BD-F884-4716-AE86-28FD50698C16}" destId="{1702EBE8-D30D-4D5E-8B89-F56C7DE7E7AF}" srcOrd="1" destOrd="0" presId="urn:microsoft.com/office/officeart/2005/8/layout/vProcess5"/>
    <dgm:cxn modelId="{FEAD8EF5-67D6-4605-98F7-4351F7A52E4E}" type="presParOf" srcId="{E2B589BD-F884-4716-AE86-28FD50698C16}" destId="{5BFFCB51-34E0-47DE-9E16-651850E378B2}" srcOrd="2" destOrd="0" presId="urn:microsoft.com/office/officeart/2005/8/layout/vProcess5"/>
    <dgm:cxn modelId="{29DF59FD-6D6A-4BAE-8FD2-AB5B13578076}" type="presParOf" srcId="{E2B589BD-F884-4716-AE86-28FD50698C16}" destId="{45FCD3BC-6A5D-44C2-A773-79FA13FC4B2F}" srcOrd="3" destOrd="0" presId="urn:microsoft.com/office/officeart/2005/8/layout/vProcess5"/>
    <dgm:cxn modelId="{45CB25CE-CEA0-4D36-A706-A7CE14E80B12}" type="presParOf" srcId="{E2B589BD-F884-4716-AE86-28FD50698C16}" destId="{C2186042-F1E9-412C-8B9D-C935F78B2206}" srcOrd="4" destOrd="0" presId="urn:microsoft.com/office/officeart/2005/8/layout/vProcess5"/>
    <dgm:cxn modelId="{7DCA6D1B-7D64-432E-811D-CDFC591ECC61}" type="presParOf" srcId="{E2B589BD-F884-4716-AE86-28FD50698C16}" destId="{5AF144EE-422F-4853-B144-7695B9545126}" srcOrd="5" destOrd="0" presId="urn:microsoft.com/office/officeart/2005/8/layout/vProcess5"/>
    <dgm:cxn modelId="{A4A39CC1-9806-4358-8476-BEBCA97F954C}" type="presParOf" srcId="{E2B589BD-F884-4716-AE86-28FD50698C16}" destId="{A2E0DD61-C9A8-4C92-8883-8AF5AA32F1C4}" srcOrd="6" destOrd="0" presId="urn:microsoft.com/office/officeart/2005/8/layout/vProcess5"/>
    <dgm:cxn modelId="{539DF9C4-AA24-4B0F-A0D2-D7D2241D6937}" type="presParOf" srcId="{E2B589BD-F884-4716-AE86-28FD50698C16}" destId="{33FDCB4A-69D8-4E27-9CFD-D3C7F9782207}" srcOrd="7" destOrd="0" presId="urn:microsoft.com/office/officeart/2005/8/layout/vProcess5"/>
    <dgm:cxn modelId="{F41636F3-3FED-4B7B-BB3D-C89B304466B7}" type="presParOf" srcId="{E2B589BD-F884-4716-AE86-28FD50698C16}" destId="{2400DADE-FA90-4AAD-BECC-08D37416EFD8}" srcOrd="8" destOrd="0" presId="urn:microsoft.com/office/officeart/2005/8/layout/vProcess5"/>
    <dgm:cxn modelId="{EED6F5DC-B933-4175-990E-48204C2A6F6B}" type="presParOf" srcId="{E2B589BD-F884-4716-AE86-28FD50698C16}" destId="{14D9C3C9-0CA5-4FFB-86D8-BD4ADA75F7C0}" srcOrd="9" destOrd="0" presId="urn:microsoft.com/office/officeart/2005/8/layout/vProcess5"/>
    <dgm:cxn modelId="{A0E64087-E1FA-4E99-A32F-18374A38E2E0}" type="presParOf" srcId="{E2B589BD-F884-4716-AE86-28FD50698C16}" destId="{0DF16CDE-498D-43CE-945B-A92D73BC4A68}" srcOrd="10" destOrd="0" presId="urn:microsoft.com/office/officeart/2005/8/layout/vProcess5"/>
    <dgm:cxn modelId="{9213FFD6-1FDD-4770-AC17-8065041956D0}" type="presParOf" srcId="{E2B589BD-F884-4716-AE86-28FD50698C16}" destId="{7E7EE892-2713-4E12-A99D-4EDF3766A6C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43DCD-CA0B-4DEC-8F9D-DFC69F59E5A2}">
      <dsp:nvSpPr>
        <dsp:cNvPr id="0" name=""/>
        <dsp:cNvSpPr/>
      </dsp:nvSpPr>
      <dsp:spPr>
        <a:xfrm>
          <a:off x="0" y="2700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4A4A9-1A4C-412D-B3EF-EF76679BDB65}">
      <dsp:nvSpPr>
        <dsp:cNvPr id="0" name=""/>
        <dsp:cNvSpPr/>
      </dsp:nvSpPr>
      <dsp:spPr>
        <a:xfrm>
          <a:off x="0" y="2700"/>
          <a:ext cx="4718785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Predicting survival of COVID-19 patients based on prescribed medications.</a:t>
          </a:r>
        </a:p>
      </dsp:txBody>
      <dsp:txXfrm>
        <a:off x="0" y="2700"/>
        <a:ext cx="4718785" cy="1841777"/>
      </dsp:txXfrm>
    </dsp:sp>
    <dsp:sp modelId="{3CB4BD2F-6C04-41F4-B6AD-405223EC933B}">
      <dsp:nvSpPr>
        <dsp:cNvPr id="0" name=""/>
        <dsp:cNvSpPr/>
      </dsp:nvSpPr>
      <dsp:spPr>
        <a:xfrm>
          <a:off x="0" y="1844478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3E33C2-6705-456E-A12E-282A75D258ED}">
      <dsp:nvSpPr>
        <dsp:cNvPr id="0" name=""/>
        <dsp:cNvSpPr/>
      </dsp:nvSpPr>
      <dsp:spPr>
        <a:xfrm>
          <a:off x="0" y="1844478"/>
          <a:ext cx="4718785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Supports clinical decision-making and risk stratification.</a:t>
          </a:r>
        </a:p>
      </dsp:txBody>
      <dsp:txXfrm>
        <a:off x="0" y="1844478"/>
        <a:ext cx="4718785" cy="1841777"/>
      </dsp:txXfrm>
    </dsp:sp>
    <dsp:sp modelId="{521F4961-8AD5-481E-B1C5-0265507E1348}">
      <dsp:nvSpPr>
        <dsp:cNvPr id="0" name=""/>
        <dsp:cNvSpPr/>
      </dsp:nvSpPr>
      <dsp:spPr>
        <a:xfrm>
          <a:off x="0" y="3686256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3B8E9-5C73-4617-8116-8F6A84EBC63C}">
      <dsp:nvSpPr>
        <dsp:cNvPr id="0" name=""/>
        <dsp:cNvSpPr/>
      </dsp:nvSpPr>
      <dsp:spPr>
        <a:xfrm>
          <a:off x="0" y="3686256"/>
          <a:ext cx="4718785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Synthetic data used to avoid PHI and real patient info.</a:t>
          </a:r>
        </a:p>
      </dsp:txBody>
      <dsp:txXfrm>
        <a:off x="0" y="3686256"/>
        <a:ext cx="4718785" cy="18417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AA97D-CC08-4D00-AE65-5A70BB2EAA44}">
      <dsp:nvSpPr>
        <dsp:cNvPr id="0" name=""/>
        <dsp:cNvSpPr/>
      </dsp:nvSpPr>
      <dsp:spPr>
        <a:xfrm>
          <a:off x="0" y="0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Synthetic healthcare dataset generated using Synthea. (used the covid dataset provided in class)</a:t>
          </a:r>
        </a:p>
      </dsp:txBody>
      <dsp:txXfrm>
        <a:off x="32418" y="32418"/>
        <a:ext cx="5772143" cy="1041985"/>
      </dsp:txXfrm>
    </dsp:sp>
    <dsp:sp modelId="{DB9BF52A-206A-4123-9058-C631153B8919}">
      <dsp:nvSpPr>
        <dsp:cNvPr id="0" name=""/>
        <dsp:cNvSpPr/>
      </dsp:nvSpPr>
      <dsp:spPr>
        <a:xfrm>
          <a:off x="614690" y="1291291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Included: patients.csv, medications.csv, conditions.csv, encounters.csv.</a:t>
          </a:r>
        </a:p>
      </dsp:txBody>
      <dsp:txXfrm>
        <a:off x="647108" y="1323709"/>
        <a:ext cx="5567530" cy="1041985"/>
      </dsp:txXfrm>
    </dsp:sp>
    <dsp:sp modelId="{D8050670-B039-4A1F-8B89-593B9A00DC2E}">
      <dsp:nvSpPr>
        <dsp:cNvPr id="0" name=""/>
        <dsp:cNvSpPr/>
      </dsp:nvSpPr>
      <dsp:spPr>
        <a:xfrm>
          <a:off x="1229380" y="2582583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Used 50 patients (balanced: survived and not survived).</a:t>
          </a:r>
        </a:p>
      </dsp:txBody>
      <dsp:txXfrm>
        <a:off x="1261798" y="2615001"/>
        <a:ext cx="5567530" cy="1041985"/>
      </dsp:txXfrm>
    </dsp:sp>
    <dsp:sp modelId="{4BC84FA9-DF5D-40E6-9273-9D204E9DC50D}">
      <dsp:nvSpPr>
        <dsp:cNvPr id="0" name=""/>
        <dsp:cNvSpPr/>
      </dsp:nvSpPr>
      <dsp:spPr>
        <a:xfrm>
          <a:off x="6247056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408928" y="839339"/>
        <a:ext cx="395689" cy="541373"/>
      </dsp:txXfrm>
    </dsp:sp>
    <dsp:sp modelId="{143BD555-A3EF-4218-B0E4-55FA3888B3C1}">
      <dsp:nvSpPr>
        <dsp:cNvPr id="0" name=""/>
        <dsp:cNvSpPr/>
      </dsp:nvSpPr>
      <dsp:spPr>
        <a:xfrm>
          <a:off x="6861746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023618" y="2123252"/>
        <a:ext cx="395689" cy="5413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2EBE8-D30D-4D5E-8B89-F56C7DE7E7AF}">
      <dsp:nvSpPr>
        <dsp:cNvPr id="0" name=""/>
        <dsp:cNvSpPr/>
      </dsp:nvSpPr>
      <dsp:spPr>
        <a:xfrm>
          <a:off x="0" y="0"/>
          <a:ext cx="6309360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Few-shot prompting (in-context learning).</a:t>
          </a:r>
        </a:p>
      </dsp:txBody>
      <dsp:txXfrm>
        <a:off x="28038" y="28038"/>
        <a:ext cx="5195473" cy="901218"/>
      </dsp:txXfrm>
    </dsp:sp>
    <dsp:sp modelId="{5BFFCB51-34E0-47DE-9E16-651850E378B2}">
      <dsp:nvSpPr>
        <dsp:cNvPr id="0" name=""/>
        <dsp:cNvSpPr/>
      </dsp:nvSpPr>
      <dsp:spPr>
        <a:xfrm>
          <a:off x="528408" y="1131347"/>
          <a:ext cx="6309360" cy="957294"/>
        </a:xfrm>
        <a:prstGeom prst="roundRect">
          <a:avLst>
            <a:gd name="adj" fmla="val 10000"/>
          </a:avLst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Chain-of-Thought and Tree-of-Thought reasoning.</a:t>
          </a:r>
        </a:p>
      </dsp:txBody>
      <dsp:txXfrm>
        <a:off x="556446" y="1159385"/>
        <a:ext cx="5102633" cy="901218"/>
      </dsp:txXfrm>
    </dsp:sp>
    <dsp:sp modelId="{45FCD3BC-6A5D-44C2-A773-79FA13FC4B2F}">
      <dsp:nvSpPr>
        <dsp:cNvPr id="0" name=""/>
        <dsp:cNvSpPr/>
      </dsp:nvSpPr>
      <dsp:spPr>
        <a:xfrm>
          <a:off x="1048931" y="2262695"/>
          <a:ext cx="6309360" cy="957294"/>
        </a:xfrm>
        <a:prstGeom prst="roundRect">
          <a:avLst>
            <a:gd name="adj" fmla="val 10000"/>
          </a:avLst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Embedding-based classification with OpenAI embeddings.</a:t>
          </a:r>
        </a:p>
      </dsp:txBody>
      <dsp:txXfrm>
        <a:off x="1076969" y="2290733"/>
        <a:ext cx="5110520" cy="901218"/>
      </dsp:txXfrm>
    </dsp:sp>
    <dsp:sp modelId="{C2186042-F1E9-412C-8B9D-C935F78B2206}">
      <dsp:nvSpPr>
        <dsp:cNvPr id="0" name=""/>
        <dsp:cNvSpPr/>
      </dsp:nvSpPr>
      <dsp:spPr>
        <a:xfrm>
          <a:off x="1577340" y="3394043"/>
          <a:ext cx="6309360" cy="957294"/>
        </a:xfrm>
        <a:prstGeom prst="roundRect">
          <a:avLst>
            <a:gd name="adj" fmla="val 1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Logistic regression on embeddings. (For Bonus)</a:t>
          </a:r>
        </a:p>
      </dsp:txBody>
      <dsp:txXfrm>
        <a:off x="1605378" y="3422081"/>
        <a:ext cx="5102633" cy="901218"/>
      </dsp:txXfrm>
    </dsp:sp>
    <dsp:sp modelId="{5AF144EE-422F-4853-B144-7695B9545126}">
      <dsp:nvSpPr>
        <dsp:cNvPr id="0" name=""/>
        <dsp:cNvSpPr/>
      </dsp:nvSpPr>
      <dsp:spPr>
        <a:xfrm>
          <a:off x="568711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827122" y="733200"/>
        <a:ext cx="342233" cy="468236"/>
      </dsp:txXfrm>
    </dsp:sp>
    <dsp:sp modelId="{A2E0DD61-C9A8-4C92-8883-8AF5AA32F1C4}">
      <dsp:nvSpPr>
        <dsp:cNvPr id="0" name=""/>
        <dsp:cNvSpPr/>
      </dsp:nvSpPr>
      <dsp:spPr>
        <a:xfrm>
          <a:off x="6215527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355531" y="1864548"/>
        <a:ext cx="342233" cy="468236"/>
      </dsp:txXfrm>
    </dsp:sp>
    <dsp:sp modelId="{33FDCB4A-69D8-4E27-9CFD-D3C7F9782207}">
      <dsp:nvSpPr>
        <dsp:cNvPr id="0" name=""/>
        <dsp:cNvSpPr/>
      </dsp:nvSpPr>
      <dsp:spPr>
        <a:xfrm>
          <a:off x="6736049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876053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0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2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6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2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4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1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4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6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0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1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bliha-Bd/AI-HealthCare-LL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963507"/>
            <a:ext cx="2620771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LLM for COVID-19 Medication Outcome Prediction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2022" y="963507"/>
            <a:ext cx="4688205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/>
              <a:t>Using GPT-4, Few-shot, ChainOfThought, TreeOfThought &amp; Embedding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6355F-FE99-EA33-D330-DDBB3C70CF6E}"/>
              </a:ext>
            </a:extLst>
          </p:cNvPr>
          <p:cNvSpPr txBox="1"/>
          <p:nvPr/>
        </p:nvSpPr>
        <p:spPr>
          <a:xfrm>
            <a:off x="3732022" y="3589866"/>
            <a:ext cx="4688205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>
                <a:effectLst/>
                <a:hlinkClick r:id="rId2"/>
              </a:rPr>
              <a:t>GitHub Repository Link</a:t>
            </a:r>
            <a:endParaRPr lang="en-US" sz="17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Healthcare Issue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3C0F187-4893-E8D0-4E00-9128B2612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376652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Dataset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D2ADE7-7FA4-1CDD-E7C6-7215DBED0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31740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Prompts Engineered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400" b="1"/>
              <a:t>Zero-shot: Basic medication-based prediction. </a:t>
            </a:r>
          </a:p>
          <a:p>
            <a:pPr marL="0" indent="0">
              <a:buNone/>
            </a:pPr>
            <a:r>
              <a:rPr lang="en-US" sz="1400"/>
              <a:t>Ex: “</a:t>
            </a:r>
            <a:r>
              <a:rPr lang="en-US" sz="1400" b="0" i="0">
                <a:effectLst/>
                <a:latin typeface="Consolas" panose="020B0609020204030204" pitchFamily="49" charset="0"/>
              </a:rPr>
              <a:t>"Patient was treated for COVID-19 with medications: NDA020800 0.3 ML Epinephrine 1 MG/ML Auto-Injector, Fexofenadine hydrochloride 30 MG Oral Tablet, Seasonique 91 Day Pack.\n Respond only with one word: 'Survived' or 'Did not survive'."</a:t>
            </a:r>
            <a:endParaRPr lang="en-US" sz="1400"/>
          </a:p>
          <a:p>
            <a:r>
              <a:rPr lang="en-US" sz="1400" b="1"/>
              <a:t>Few-shot: Guided GPT using outcome examples. </a:t>
            </a:r>
          </a:p>
          <a:p>
            <a:pPr marL="0" indent="0">
              <a:buNone/>
            </a:pPr>
            <a:r>
              <a:rPr lang="en-US" sz="1400"/>
              <a:t> Ex. “</a:t>
            </a:r>
            <a:r>
              <a:rPr lang="en-US" sz="1400" b="0" i="0">
                <a:effectLst/>
                <a:latin typeface="Consolas" panose="020B0609020204030204" pitchFamily="49" charset="0"/>
              </a:rPr>
              <a:t>"\nExample 1:\nPatient was treated for COVID-19 with medications: Acetaminophen, Amoxicillin.\nAnswer: Survived\n\nExample 2:\nPatient was treated for COVID-19 with medications: Ibuprofen, Penicillin.\nAnswer: Did not survive\n\nNow answer the following with one word: 'Survived' or 'Did not Survive' \nPatient was treated for COVID-19 with medications: NDA020800 0.3 ML Epinephrine 1 MG/ML Auto-Injector, Fexofenadine hydrochloride 30 MG Oral Tablet, Seasonique 91 Day Pack.\n Respond only with one word: 'Survived' or 'Did not survive'."</a:t>
            </a:r>
            <a:endParaRPr lang="en-US" sz="1400"/>
          </a:p>
          <a:p>
            <a:endParaRPr 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617A0-8522-DE79-FC0A-78710121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Prompts Engineered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F5BF-E987-4674-4913-455512980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400" b="1"/>
              <a:t>Chain-of-Thought: Encouraged logical steps to reach outcome.</a:t>
            </a:r>
          </a:p>
          <a:p>
            <a:pPr marL="0" indent="0">
              <a:buNone/>
            </a:pPr>
            <a:r>
              <a:rPr lang="en-US" sz="1400"/>
              <a:t>Ex. “</a:t>
            </a:r>
            <a:r>
              <a:rPr lang="en-US" sz="1400" b="0" i="0">
                <a:effectLst/>
                <a:latin typeface="Consolas" panose="020B0609020204030204" pitchFamily="49" charset="0"/>
              </a:rPr>
              <a:t>"The patient had COVID-19 and was treated with: NDA020800 0.3 ML Epinephrine 1 MG/ML Auto-Injector, Fexofenadine hydrochloride 30 MG Oral Tablet, Seasonique 91 Day Pack.\nThese medications are commonly used for managing COVID-19 symptoms.\nBased on the medications listed, what is the likely outcome for this patient?\nRespond with one word : 'Survived' or 'Did not survive’.”</a:t>
            </a:r>
            <a:endParaRPr lang="en-US" sz="1400"/>
          </a:p>
          <a:p>
            <a:r>
              <a:rPr lang="en-US" sz="1400" b="1"/>
              <a:t>Tree-of-Thought: Multiple hypotheses in responses before final prediction.</a:t>
            </a:r>
          </a:p>
          <a:p>
            <a:pPr marL="0" indent="0">
              <a:buNone/>
            </a:pPr>
            <a:r>
              <a:rPr lang="en-US" sz="1400"/>
              <a:t>Ex. “</a:t>
            </a:r>
            <a:r>
              <a:rPr lang="en-US" sz="1400" b="0" i="0">
                <a:effectLst/>
                <a:latin typeface="Consolas" panose="020B0609020204030204" pitchFamily="49" charset="0"/>
              </a:rPr>
              <a:t>"Patient was treated for COVID-19 with medications: NDA020800 0.3 ML Epinephrine 1 MG/ML Auto-Injector, Fexofenadine hydrochloride 30 MG Oral Tablet, Seasonique 91 Day Pack.\n\nStep 1: List three possible interpretations of the patient's condition based on the medications.\nStep 2: For each interpretation, consider what the outcome might be.\nStep 3: Choose the most likely outcome and respond with only one word: 'Survived' or 'Did not survive'."</a:t>
            </a:r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8670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20639B-C25A-D673-E8A1-BD03C5AE14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188" r="22145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Methods Employed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E27177-1A3F-AD95-1F50-9C28003DB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38234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Metrics: AUROC and AUPRC.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Embedding classifier achieved ~0.80 AUROC.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0E46A-B6C2-D7DB-8D31-C9B05108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49" y="2343186"/>
            <a:ext cx="4715448" cy="1319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Ideas for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6295" y="649480"/>
            <a:ext cx="2268977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Expand dataset size for robust modeling.</a:t>
            </a:r>
          </a:p>
          <a:p>
            <a:r>
              <a:rPr lang="en-US" sz="1700"/>
              <a:t>Add demographic and clinical features to prompts.</a:t>
            </a:r>
          </a:p>
          <a:p>
            <a:r>
              <a:rPr lang="en-US" sz="1700"/>
              <a:t>Add feedback loop for model refinement and trust calibration.</a:t>
            </a:r>
          </a:p>
          <a:p>
            <a:r>
              <a:rPr lang="en-US" sz="1700"/>
              <a:t>Try some more embeddings or pretrained models (e.g., BioGPT). </a:t>
            </a:r>
          </a:p>
        </p:txBody>
      </p:sp>
      <p:pic>
        <p:nvPicPr>
          <p:cNvPr id="5" name="Picture 4" descr="3D spheres connected with a red line">
            <a:extLst>
              <a:ext uri="{FF2B5EF4-FFF2-40B4-BE49-F238E27FC236}">
                <a16:creationId xmlns:a16="http://schemas.microsoft.com/office/drawing/2014/main" id="{94310129-87FD-B26D-D3B9-C002DF701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082126" y="2418002"/>
            <a:ext cx="2711832" cy="20338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</TotalTime>
  <Words>533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2013 - 2022 Theme</vt:lpstr>
      <vt:lpstr>LLM for COVID-19 Medication Outcome Prediction</vt:lpstr>
      <vt:lpstr>Healthcare Issue</vt:lpstr>
      <vt:lpstr>Dataset Used</vt:lpstr>
      <vt:lpstr>Prompts Engineered</vt:lpstr>
      <vt:lpstr>Prompts Engineered</vt:lpstr>
      <vt:lpstr>Methods Employed</vt:lpstr>
      <vt:lpstr>Evaluation of Results</vt:lpstr>
      <vt:lpstr>Ideas for Improvement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Fairooz, Fabliha</cp:lastModifiedBy>
  <cp:revision>11</cp:revision>
  <dcterms:created xsi:type="dcterms:W3CDTF">2013-01-27T09:14:16Z</dcterms:created>
  <dcterms:modified xsi:type="dcterms:W3CDTF">2025-04-20T16:07:47Z</dcterms:modified>
  <cp:category/>
</cp:coreProperties>
</file>