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7" r:id="rId1"/>
  </p:sldMasterIdLst>
  <p:sldIdLst>
    <p:sldId id="262" r:id="rId2"/>
    <p:sldId id="256" r:id="rId3"/>
    <p:sldId id="264" r:id="rId4"/>
    <p:sldId id="257" r:id="rId5"/>
    <p:sldId id="258" r:id="rId6"/>
    <p:sldId id="259" r:id="rId7"/>
    <p:sldId id="260" r:id="rId8"/>
    <p:sldId id="261" r:id="rId9"/>
    <p:sldId id="266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12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7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533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2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653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5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737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96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13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345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70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bliha-Bd/AI-HealthCare-MLD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026D5-1D9E-0355-30EC-F11FA99B5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046" y="1289303"/>
            <a:ext cx="7228833" cy="3339303"/>
          </a:xfrm>
          <a:ln>
            <a:noFill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4400">
                <a:solidFill>
                  <a:srgbClr val="262626"/>
                </a:solidFill>
              </a:rPr>
              <a:t>Early Sepsis Prediction with LSTM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B16E5-EA2D-F75F-9D5D-22E4B0863AF1}"/>
              </a:ext>
            </a:extLst>
          </p:cNvPr>
          <p:cNvSpPr txBox="1"/>
          <p:nvPr/>
        </p:nvSpPr>
        <p:spPr>
          <a:xfrm>
            <a:off x="947046" y="5499895"/>
            <a:ext cx="7228833" cy="484633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ML/DL Assignment on mimic-III dataset </a:t>
            </a:r>
            <a:b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Github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hlinkClick r:id="rId2"/>
              </a:rPr>
              <a:t> Link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224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40FB0-4CD7-A015-E912-F481D4C7B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Improvement: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E318-AA64-1FF5-D935-982D2A94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results are not performing well.  So we can do improvements . </a:t>
            </a:r>
          </a:p>
          <a:p>
            <a:pPr lvl="1"/>
            <a:r>
              <a:rPr lang="en-US" dirty="0"/>
              <a:t> Add More Features. Such as Include lab values: WBC, creatinine, platelets.</a:t>
            </a:r>
          </a:p>
          <a:p>
            <a:pPr lvl="1"/>
            <a:r>
              <a:rPr lang="en-US" dirty="0"/>
              <a:t>Sequence window changing</a:t>
            </a:r>
          </a:p>
          <a:p>
            <a:pPr lvl="1"/>
            <a:r>
              <a:rPr lang="en-US" dirty="0"/>
              <a:t>Hyperparameter tuning, try </a:t>
            </a:r>
            <a:r>
              <a:rPr lang="en-US" dirty="0" err="1"/>
              <a:t>latger</a:t>
            </a:r>
            <a:r>
              <a:rPr lang="en-US" dirty="0"/>
              <a:t> LSTM.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745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35" y="2708804"/>
            <a:ext cx="27741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US" sz="2100">
                <a:solidFill>
                  <a:schemeClr val="tx1"/>
                </a:solidFill>
              </a:rPr>
              <a:t>Dataset and Preprocessing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86295" y="-2"/>
            <a:ext cx="5157705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6886" y="802638"/>
            <a:ext cx="4056522" cy="5252722"/>
          </a:xfrm>
        </p:spPr>
        <p:txBody>
          <a:bodyPr anchor="ctr">
            <a:normAutofit fontScale="92500" lnSpcReduction="10000"/>
          </a:bodyPr>
          <a:lstStyle/>
          <a:p>
            <a:r>
              <a:rPr lang="en-US" sz="1700" b="1" dirty="0">
                <a:solidFill>
                  <a:schemeClr val="bg1"/>
                </a:solidFill>
              </a:rPr>
              <a:t>Dataset</a:t>
            </a:r>
            <a:r>
              <a:rPr lang="en-US" sz="1700" dirty="0">
                <a:solidFill>
                  <a:schemeClr val="bg1"/>
                </a:solidFill>
              </a:rPr>
              <a:t>: MIMIC-III ICU data (CHARTEVENTS, LABEVENTS, ICUSTAYS, DIAGNOSES_ICD, D_ITEMS) 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Goal</a:t>
            </a:r>
            <a:r>
              <a:rPr lang="en-US" sz="1700" dirty="0">
                <a:solidFill>
                  <a:schemeClr val="bg1"/>
                </a:solidFill>
              </a:rPr>
              <a:t>: Predict early sepsis in ICU patients</a:t>
            </a:r>
          </a:p>
          <a:p>
            <a:r>
              <a:rPr lang="en-US" sz="1700" b="1" dirty="0">
                <a:solidFill>
                  <a:schemeClr val="bg1"/>
                </a:solidFill>
              </a:rPr>
              <a:t>Preprocessing: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 Load Data and extract the vitals and their </a:t>
            </a:r>
            <a:r>
              <a:rPr lang="en-US" sz="1700" dirty="0" err="1">
                <a:solidFill>
                  <a:schemeClr val="bg1"/>
                </a:solidFill>
              </a:rPr>
              <a:t>itemids</a:t>
            </a:r>
            <a:r>
              <a:rPr lang="en-US" sz="1700" dirty="0">
                <a:solidFill>
                  <a:schemeClr val="bg1"/>
                </a:solidFill>
              </a:rPr>
              <a:t> from </a:t>
            </a:r>
            <a:r>
              <a:rPr lang="en-US" sz="1700" dirty="0" err="1">
                <a:solidFill>
                  <a:schemeClr val="bg1"/>
                </a:solidFill>
              </a:rPr>
              <a:t>d_items</a:t>
            </a:r>
            <a:r>
              <a:rPr lang="en-US" sz="1700" dirty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Get </a:t>
            </a:r>
            <a:r>
              <a:rPr lang="en-US" sz="1700" dirty="0" err="1">
                <a:solidFill>
                  <a:schemeClr val="bg1"/>
                </a:solidFill>
              </a:rPr>
              <a:t>chartevents</a:t>
            </a:r>
            <a:r>
              <a:rPr lang="en-US" sz="1700" dirty="0">
                <a:solidFill>
                  <a:schemeClr val="bg1"/>
                </a:solidFill>
              </a:rPr>
              <a:t> data with those </a:t>
            </a:r>
            <a:r>
              <a:rPr lang="en-US" sz="1700" dirty="0" err="1">
                <a:solidFill>
                  <a:schemeClr val="bg1"/>
                </a:solidFill>
              </a:rPr>
              <a:t>itemids</a:t>
            </a:r>
            <a:r>
              <a:rPr lang="en-US" sz="1700" dirty="0">
                <a:solidFill>
                  <a:schemeClr val="bg1"/>
                </a:solidFill>
              </a:rPr>
              <a:t> .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Make pivot table with the vitals as features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Handle missing values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 Normalize/scale data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Get sepsis subject data with ICD9_CODE of sepsis from diagnoses , Labeling for sepsis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 Split into train/test</a:t>
            </a:r>
          </a:p>
          <a:p>
            <a:pPr lvl="1"/>
            <a:r>
              <a:rPr lang="en-US" sz="1700" dirty="0">
                <a:solidFill>
                  <a:schemeClr val="bg1"/>
                </a:solidFill>
              </a:rPr>
              <a:t> Create sequences for time series input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7260" y="1248156"/>
            <a:ext cx="726948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671" y="1060704"/>
            <a:ext cx="7550658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3352" y="467418"/>
            <a:ext cx="5797296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t>What is Sepsis &amp; How We Predict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9546" y="2291262"/>
            <a:ext cx="6584634" cy="287925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Sepsis is a life-threatening organ dysfunction caused by a dysregulated body response to infection</a:t>
            </a:r>
          </a:p>
          <a:p>
            <a:r>
              <a:rPr lang="en-US" dirty="0">
                <a:solidFill>
                  <a:srgbClr val="404040"/>
                </a:solidFill>
              </a:rPr>
              <a:t> Early detection is crucial to reduce mortality in ICU patients</a:t>
            </a:r>
          </a:p>
          <a:p>
            <a:r>
              <a:rPr lang="en-US" dirty="0">
                <a:solidFill>
                  <a:srgbClr val="404040"/>
                </a:solidFill>
              </a:rPr>
              <a:t>We predict sepsis by: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Monitoring time-series data (vital signs such as - '</a:t>
            </a:r>
            <a:r>
              <a:rPr lang="en-US" dirty="0" err="1">
                <a:solidFill>
                  <a:srgbClr val="404040"/>
                </a:solidFill>
              </a:rPr>
              <a:t>heart_rate</a:t>
            </a:r>
            <a:r>
              <a:rPr lang="en-US" dirty="0">
                <a:solidFill>
                  <a:srgbClr val="404040"/>
                </a:solidFill>
              </a:rPr>
              <a:t>', '</a:t>
            </a:r>
            <a:r>
              <a:rPr lang="en-US" dirty="0" err="1">
                <a:solidFill>
                  <a:srgbClr val="404040"/>
                </a:solidFill>
              </a:rPr>
              <a:t>sbp</a:t>
            </a:r>
            <a:r>
              <a:rPr lang="en-US" dirty="0">
                <a:solidFill>
                  <a:srgbClr val="404040"/>
                </a:solidFill>
              </a:rPr>
              <a:t>', '</a:t>
            </a:r>
            <a:r>
              <a:rPr lang="en-US" dirty="0" err="1">
                <a:solidFill>
                  <a:srgbClr val="404040"/>
                </a:solidFill>
              </a:rPr>
              <a:t>dbp</a:t>
            </a:r>
            <a:r>
              <a:rPr lang="en-US" dirty="0">
                <a:solidFill>
                  <a:srgbClr val="404040"/>
                </a:solidFill>
              </a:rPr>
              <a:t>', '</a:t>
            </a:r>
            <a:r>
              <a:rPr lang="en-US" dirty="0" err="1">
                <a:solidFill>
                  <a:srgbClr val="404040"/>
                </a:solidFill>
              </a:rPr>
              <a:t>resp_rate</a:t>
            </a:r>
            <a:r>
              <a:rPr lang="en-US" dirty="0">
                <a:solidFill>
                  <a:srgbClr val="404040"/>
                </a:solidFill>
              </a:rPr>
              <a:t>', 'spo2', 'temperature' , lab results)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Using LSTM to detect patterns indicating early signs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Classifying sequences into sepsis or non-sepsis cases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07" y="1444753"/>
            <a:ext cx="3284579" cy="3968496"/>
          </a:xfrm>
          <a:prstGeom prst="rect">
            <a:avLst/>
          </a:prstGeom>
          <a:solidFill>
            <a:schemeClr val="accent2"/>
          </a:solidFill>
          <a:ln w="190500" cap="sq" cmpd="thinThick">
            <a:solidFill>
              <a:schemeClr val="accent2"/>
            </a:solidFill>
            <a:miter lim="800000"/>
          </a:ln>
        </p:spPr>
        <p:txBody>
          <a:bodyPr wrap="square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LSTM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8" y="1444752"/>
            <a:ext cx="3805085" cy="3968496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LSTM (Long Short-Term Memory) is a type of Recurrent Neural Network (RNN)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Good at capturing long-term dependencies in sequential data</a:t>
            </a:r>
          </a:p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Ideal for time-series problems like patient vital sign monitoring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LSTM?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Sepsis develops over time – we need to capture temporal patterns</a:t>
            </a:r>
          </a:p>
          <a:p>
            <a:r>
              <a:rPr dirty="0"/>
              <a:t>LSTM handles sequences well and remembers past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 Explanation: </a:t>
            </a: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045" y="2638045"/>
            <a:ext cx="6240097" cy="3255263"/>
          </a:xfrm>
        </p:spPr>
        <p:txBody>
          <a:bodyPr>
            <a:normAutofit fontScale="85000" lnSpcReduction="20000"/>
          </a:bodyPr>
          <a:lstStyle/>
          <a:p>
            <a:r>
              <a:rPr dirty="0"/>
              <a:t>Load and preprocess the dataset</a:t>
            </a:r>
            <a:endParaRPr lang="en-US" dirty="0"/>
          </a:p>
          <a:p>
            <a:pPr lvl="1"/>
            <a:r>
              <a:rPr lang="en-US" dirty="0"/>
              <a:t>At first we will get the </a:t>
            </a:r>
            <a:r>
              <a:rPr lang="en-US" dirty="0" err="1"/>
              <a:t>itemids</a:t>
            </a:r>
            <a:r>
              <a:rPr lang="en-US" dirty="0"/>
              <a:t> of the vitals from </a:t>
            </a:r>
            <a:r>
              <a:rPr lang="en-US" dirty="0" err="1"/>
              <a:t>d_items</a:t>
            </a:r>
            <a:r>
              <a:rPr lang="en-US" dirty="0"/>
              <a:t> data. </a:t>
            </a:r>
          </a:p>
          <a:p>
            <a:pPr lvl="1"/>
            <a:r>
              <a:rPr lang="en-US" dirty="0"/>
              <a:t>Then with those </a:t>
            </a:r>
            <a:r>
              <a:rPr lang="en-US" dirty="0" err="1"/>
              <a:t>itemids</a:t>
            </a:r>
            <a:r>
              <a:rPr lang="en-US" dirty="0"/>
              <a:t> we can extract the vitals data from </a:t>
            </a:r>
            <a:r>
              <a:rPr lang="en-US" dirty="0" err="1"/>
              <a:t>chartevents</a:t>
            </a:r>
            <a:endParaRPr lang="en-US" dirty="0"/>
          </a:p>
          <a:p>
            <a:pPr lvl="1"/>
            <a:r>
              <a:rPr lang="en-US" dirty="0"/>
              <a:t>As there are many nan values so using Forward + backward fill per patient, it will fill the null values with the last known values or the next known values of a particular </a:t>
            </a:r>
            <a:r>
              <a:rPr lang="en-US" dirty="0" err="1"/>
              <a:t>subject_id</a:t>
            </a:r>
            <a:endParaRPr dirty="0"/>
          </a:p>
          <a:p>
            <a:r>
              <a:rPr dirty="0"/>
              <a:t>Define a function `</a:t>
            </a:r>
            <a:r>
              <a:rPr dirty="0" err="1"/>
              <a:t>create_sequences</a:t>
            </a:r>
            <a:r>
              <a:rPr dirty="0"/>
              <a:t>()` to turn time-series into LSTM-friendly sequences</a:t>
            </a:r>
            <a:endParaRPr lang="en-US" dirty="0"/>
          </a:p>
          <a:p>
            <a:pPr lvl="1"/>
            <a:r>
              <a:rPr lang="en-US" dirty="0"/>
              <a:t>Instead of feeding all 10 hours into the model at once, we can use a window of fixed size (say 6 hours), and slide it forward to generate multiple training </a:t>
            </a:r>
            <a:r>
              <a:rPr lang="en-US" dirty="0" err="1"/>
              <a:t>samples.This</a:t>
            </a:r>
            <a:r>
              <a:rPr lang="en-US" dirty="0"/>
              <a:t> is called a sliding window, and it's how LSTM learns from shorter chunks of time instead of the whole sequence. </a:t>
            </a:r>
          </a:p>
          <a:p>
            <a:r>
              <a:rPr dirty="0"/>
              <a:t>Split data into training and testing sets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 Explanation: </a:t>
            </a: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the LSTM model using </a:t>
            </a:r>
            <a:r>
              <a:rPr dirty="0" err="1"/>
              <a:t>Keras</a:t>
            </a:r>
            <a:endParaRPr dirty="0"/>
          </a:p>
          <a:p>
            <a:r>
              <a:rPr dirty="0"/>
              <a:t>Compile with loss = </a:t>
            </a:r>
            <a:r>
              <a:rPr dirty="0" err="1"/>
              <a:t>binary_crossentropy</a:t>
            </a:r>
            <a:r>
              <a:rPr dirty="0"/>
              <a:t> (for classification)</a:t>
            </a:r>
          </a:p>
          <a:p>
            <a:r>
              <a:rPr dirty="0"/>
              <a:t>Train the model and validate on test data</a:t>
            </a:r>
          </a:p>
          <a:p>
            <a:r>
              <a:rPr dirty="0"/>
              <a:t>Plot training/validation loss and accuracy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Evaluation of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38044"/>
            <a:ext cx="2522980" cy="341562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Accuracy and loss plots show how well the model trained</a:t>
            </a:r>
          </a:p>
          <a:p>
            <a:r>
              <a:rPr lang="en-US" dirty="0">
                <a:solidFill>
                  <a:schemeClr val="bg1"/>
                </a:solidFill>
              </a:rPr>
              <a:t>Model performance depends on the sequence length and features</a:t>
            </a:r>
          </a:p>
          <a:p>
            <a:r>
              <a:rPr lang="en-US" dirty="0">
                <a:solidFill>
                  <a:schemeClr val="bg1"/>
                </a:solidFill>
              </a:rPr>
              <a:t>LSTM shows potential in predicting sepsis early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4BEA73-8B00-AB9D-F505-8889A68F0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7013" y="228612"/>
            <a:ext cx="3941646" cy="31631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D64ECEA-CCBA-94A8-48AD-297A6786FC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861" y="3543305"/>
            <a:ext cx="3941798" cy="316317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3303-CE4C-677A-E0EB-563BC3F9D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67C23-AD42-0A7A-2696-CBFBAD806B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9213" y="2597923"/>
            <a:ext cx="4214652" cy="1334187"/>
          </a:xfrm>
        </p:spPr>
        <p:txBody>
          <a:bodyPr>
            <a:normAutofit fontScale="92500" lnSpcReduction="10000"/>
          </a:bodyPr>
          <a:lstStyle/>
          <a:p>
            <a:r>
              <a:rPr lang="en-US" sz="1100" dirty="0"/>
              <a:t>The ROC curves for both sets are close to the diagonal (black line)</a:t>
            </a:r>
          </a:p>
          <a:p>
            <a:r>
              <a:rPr lang="en-US" sz="1100" dirty="0"/>
              <a:t>The model has limited ability to distinguish between septic and non-septic patients</a:t>
            </a:r>
          </a:p>
          <a:p>
            <a:r>
              <a:rPr lang="en-US" sz="1100" dirty="0"/>
              <a:t>It performs only slightly better than random guessing</a:t>
            </a:r>
          </a:p>
          <a:p>
            <a:r>
              <a:rPr lang="en-US" sz="1100" dirty="0"/>
              <a:t>Consistency between train/valid AUC →  not overfitting, but still underperforming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3410BC-05BF-0E90-180C-C6179E41D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942" y="2349682"/>
            <a:ext cx="2508590" cy="20131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27514A-F507-D46C-F798-360012F1C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942" y="4559095"/>
            <a:ext cx="2508590" cy="191759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8E919F-47F0-D977-6D74-85C48EF05CFD}"/>
              </a:ext>
            </a:extLst>
          </p:cNvPr>
          <p:cNvSpPr txBox="1"/>
          <p:nvPr/>
        </p:nvSpPr>
        <p:spPr>
          <a:xfrm>
            <a:off x="4149213" y="4650658"/>
            <a:ext cx="388374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ROC curves are bowed up nicely → much better separation between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The model learned patterns that distinguish septic vs. non-septic well — in this small cohort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Overfitting is not present, generalization is strong here</a:t>
            </a:r>
          </a:p>
        </p:txBody>
      </p:sp>
    </p:spTree>
    <p:extLst>
      <p:ext uri="{BB962C8B-B14F-4D97-AF65-F5344CB8AC3E}">
        <p14:creationId xmlns:p14="http://schemas.microsoft.com/office/powerpoint/2010/main" val="1668277473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77</TotalTime>
  <Words>607</Words>
  <Application>Microsoft Office PowerPoint</Application>
  <PresentationFormat>On-screen Show (4:3)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Parcel</vt:lpstr>
      <vt:lpstr>Early Sepsis Prediction with LSTM</vt:lpstr>
      <vt:lpstr>Dataset and Preprocessing</vt:lpstr>
      <vt:lpstr>What is Sepsis &amp; How We Predict It</vt:lpstr>
      <vt:lpstr>LSTM Overview</vt:lpstr>
      <vt:lpstr>Why Use LSTM?</vt:lpstr>
      <vt:lpstr>Code Explanation: Summary</vt:lpstr>
      <vt:lpstr>Code Explanation: Summary</vt:lpstr>
      <vt:lpstr>Evaluation of Results</vt:lpstr>
      <vt:lpstr>Evaluation Explained</vt:lpstr>
      <vt:lpstr>Future Improvement: 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Fabliha Fairooz</dc:creator>
  <cp:keywords/>
  <dc:description>generated using python-pptx</dc:description>
  <cp:lastModifiedBy>Fairooz, Fabliha</cp:lastModifiedBy>
  <cp:revision>5</cp:revision>
  <dcterms:created xsi:type="dcterms:W3CDTF">2013-01-27T09:14:16Z</dcterms:created>
  <dcterms:modified xsi:type="dcterms:W3CDTF">2025-04-08T01:12:26Z</dcterms:modified>
  <cp:category/>
</cp:coreProperties>
</file>