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69" r:id="rId3"/>
    <p:sldId id="258" r:id="rId4"/>
    <p:sldId id="270" r:id="rId5"/>
    <p:sldId id="259" r:id="rId6"/>
    <p:sldId id="261" r:id="rId7"/>
    <p:sldId id="262" r:id="rId8"/>
    <p:sldId id="263" r:id="rId9"/>
    <p:sldId id="264" r:id="rId10"/>
    <p:sldId id="265" r:id="rId11"/>
    <p:sldId id="266" r:id="rId12"/>
    <p:sldId id="267" r:id="rId13"/>
    <p:sldId id="271" r:id="rId14"/>
    <p:sldId id="272"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D235B2-D316-4418-8308-C761C659909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DDC7C782-D198-4575-A639-0F15B1C8CA69}">
      <dgm:prSet/>
      <dgm:spPr/>
      <dgm:t>
        <a:bodyPr/>
        <a:lstStyle/>
        <a:p>
          <a:r>
            <a:rPr kumimoji="1" lang="en-US" dirty="0"/>
            <a:t>Introduction (3)</a:t>
          </a:r>
          <a:endParaRPr lang="en-US" dirty="0"/>
        </a:p>
      </dgm:t>
    </dgm:pt>
    <dgm:pt modelId="{D195625C-A1B5-41E0-942F-ED9857B89D03}" type="parTrans" cxnId="{FF38E8DA-3DC8-44AC-ADE0-B73F136073AD}">
      <dgm:prSet/>
      <dgm:spPr/>
      <dgm:t>
        <a:bodyPr/>
        <a:lstStyle/>
        <a:p>
          <a:endParaRPr lang="en-US"/>
        </a:p>
      </dgm:t>
    </dgm:pt>
    <dgm:pt modelId="{BE03A4D1-36DC-48FE-BC66-E48EC848E704}" type="sibTrans" cxnId="{FF38E8DA-3DC8-44AC-ADE0-B73F136073AD}">
      <dgm:prSet/>
      <dgm:spPr/>
      <dgm:t>
        <a:bodyPr/>
        <a:lstStyle/>
        <a:p>
          <a:endParaRPr lang="en-US"/>
        </a:p>
      </dgm:t>
    </dgm:pt>
    <dgm:pt modelId="{6AA26C8C-F1AD-4081-9845-824BADEDA62E}">
      <dgm:prSet/>
      <dgm:spPr/>
      <dgm:t>
        <a:bodyPr/>
        <a:lstStyle/>
        <a:p>
          <a:r>
            <a:rPr lang="en-US" dirty="0"/>
            <a:t>Methods (4-11)</a:t>
          </a:r>
        </a:p>
      </dgm:t>
    </dgm:pt>
    <dgm:pt modelId="{66B7F28E-48E6-41FE-A595-D0A1BBC92FC8}" type="parTrans" cxnId="{E4E05CC3-9705-4DE4-A273-21DDD7C0BDD8}">
      <dgm:prSet/>
      <dgm:spPr/>
      <dgm:t>
        <a:bodyPr/>
        <a:lstStyle/>
        <a:p>
          <a:endParaRPr lang="en-US"/>
        </a:p>
      </dgm:t>
    </dgm:pt>
    <dgm:pt modelId="{CE327746-CB04-459F-B500-DCFDA0AD0E69}" type="sibTrans" cxnId="{E4E05CC3-9705-4DE4-A273-21DDD7C0BDD8}">
      <dgm:prSet/>
      <dgm:spPr/>
      <dgm:t>
        <a:bodyPr/>
        <a:lstStyle/>
        <a:p>
          <a:endParaRPr lang="en-US"/>
        </a:p>
      </dgm:t>
    </dgm:pt>
    <dgm:pt modelId="{51ABE671-A9EE-4114-92B5-16F9544B0FC6}">
      <dgm:prSet/>
      <dgm:spPr/>
      <dgm:t>
        <a:bodyPr/>
        <a:lstStyle/>
        <a:p>
          <a:r>
            <a:rPr lang="en-US" dirty="0"/>
            <a:t>Results (12)</a:t>
          </a:r>
        </a:p>
      </dgm:t>
    </dgm:pt>
    <dgm:pt modelId="{AD0FB918-7E38-4C17-A1E3-E4D1A8220156}" type="parTrans" cxnId="{FA06224A-2D8F-4C41-A553-6350CCF0F436}">
      <dgm:prSet/>
      <dgm:spPr/>
      <dgm:t>
        <a:bodyPr/>
        <a:lstStyle/>
        <a:p>
          <a:endParaRPr lang="en-US"/>
        </a:p>
      </dgm:t>
    </dgm:pt>
    <dgm:pt modelId="{AA8EE3EF-6304-48CA-9895-6DE8C160C1B3}" type="sibTrans" cxnId="{FA06224A-2D8F-4C41-A553-6350CCF0F436}">
      <dgm:prSet/>
      <dgm:spPr/>
      <dgm:t>
        <a:bodyPr/>
        <a:lstStyle/>
        <a:p>
          <a:endParaRPr lang="en-US"/>
        </a:p>
      </dgm:t>
    </dgm:pt>
    <dgm:pt modelId="{449C9EB1-E817-444A-97D6-0D4C49405F91}">
      <dgm:prSet/>
      <dgm:spPr/>
      <dgm:t>
        <a:bodyPr/>
        <a:lstStyle/>
        <a:p>
          <a:r>
            <a:rPr lang="en-US" b="0" i="0" dirty="0"/>
            <a:t>Future Directions (13)</a:t>
          </a:r>
          <a:endParaRPr lang="en-US" dirty="0"/>
        </a:p>
      </dgm:t>
    </dgm:pt>
    <dgm:pt modelId="{14F1A445-4049-4393-B507-84D0F467E9B2}" type="parTrans" cxnId="{81153E2F-F30C-4042-811A-80220496A137}">
      <dgm:prSet/>
      <dgm:spPr/>
      <dgm:t>
        <a:bodyPr/>
        <a:lstStyle/>
        <a:p>
          <a:endParaRPr lang="en-US"/>
        </a:p>
      </dgm:t>
    </dgm:pt>
    <dgm:pt modelId="{9FDD8197-230B-489F-871C-1FFA8C01167F}" type="sibTrans" cxnId="{81153E2F-F30C-4042-811A-80220496A137}">
      <dgm:prSet/>
      <dgm:spPr/>
      <dgm:t>
        <a:bodyPr/>
        <a:lstStyle/>
        <a:p>
          <a:endParaRPr lang="en-US"/>
        </a:p>
      </dgm:t>
    </dgm:pt>
    <dgm:pt modelId="{716D9C4E-0ADD-487F-A163-D9A6DD022190}">
      <dgm:prSet/>
      <dgm:spPr/>
      <dgm:t>
        <a:bodyPr/>
        <a:lstStyle/>
        <a:p>
          <a:r>
            <a:rPr lang="en-US" b="0" i="0" dirty="0"/>
            <a:t>Code Demo (14)</a:t>
          </a:r>
          <a:endParaRPr lang="en-US" dirty="0"/>
        </a:p>
      </dgm:t>
    </dgm:pt>
    <dgm:pt modelId="{9DB6B998-DECF-491E-8085-8F4FE87691D9}" type="parTrans" cxnId="{9CCEFC75-4963-41BB-9B15-9E95D8EF2758}">
      <dgm:prSet/>
      <dgm:spPr/>
      <dgm:t>
        <a:bodyPr/>
        <a:lstStyle/>
        <a:p>
          <a:endParaRPr lang="en-US"/>
        </a:p>
      </dgm:t>
    </dgm:pt>
    <dgm:pt modelId="{8393BCD1-EE49-451F-873B-6C800833547D}" type="sibTrans" cxnId="{9CCEFC75-4963-41BB-9B15-9E95D8EF2758}">
      <dgm:prSet/>
      <dgm:spPr/>
      <dgm:t>
        <a:bodyPr/>
        <a:lstStyle/>
        <a:p>
          <a:endParaRPr lang="en-US"/>
        </a:p>
      </dgm:t>
    </dgm:pt>
    <dgm:pt modelId="{D2CE371C-ED5C-4171-B51A-7F742BCBAD18}" type="pres">
      <dgm:prSet presAssocID="{A8D235B2-D316-4418-8308-C761C659909A}" presName="vert0" presStyleCnt="0">
        <dgm:presLayoutVars>
          <dgm:dir/>
          <dgm:animOne val="branch"/>
          <dgm:animLvl val="lvl"/>
        </dgm:presLayoutVars>
      </dgm:prSet>
      <dgm:spPr/>
    </dgm:pt>
    <dgm:pt modelId="{11B6D9C1-3015-40E5-A085-6395EF35F043}" type="pres">
      <dgm:prSet presAssocID="{DDC7C782-D198-4575-A639-0F15B1C8CA69}" presName="thickLine" presStyleLbl="alignNode1" presStyleIdx="0" presStyleCnt="5"/>
      <dgm:spPr/>
    </dgm:pt>
    <dgm:pt modelId="{4AE17BA9-0BDB-4236-AE4F-E71922D6E466}" type="pres">
      <dgm:prSet presAssocID="{DDC7C782-D198-4575-A639-0F15B1C8CA69}" presName="horz1" presStyleCnt="0"/>
      <dgm:spPr/>
    </dgm:pt>
    <dgm:pt modelId="{E9888F53-3CFE-419C-BE05-5D7422257115}" type="pres">
      <dgm:prSet presAssocID="{DDC7C782-D198-4575-A639-0F15B1C8CA69}" presName="tx1" presStyleLbl="revTx" presStyleIdx="0" presStyleCnt="5"/>
      <dgm:spPr/>
    </dgm:pt>
    <dgm:pt modelId="{D0FB91F1-8F85-422D-94AA-FD1C1C5B5479}" type="pres">
      <dgm:prSet presAssocID="{DDC7C782-D198-4575-A639-0F15B1C8CA69}" presName="vert1" presStyleCnt="0"/>
      <dgm:spPr/>
    </dgm:pt>
    <dgm:pt modelId="{850C50E5-2049-4C27-B656-BD10E71934A9}" type="pres">
      <dgm:prSet presAssocID="{6AA26C8C-F1AD-4081-9845-824BADEDA62E}" presName="thickLine" presStyleLbl="alignNode1" presStyleIdx="1" presStyleCnt="5"/>
      <dgm:spPr/>
    </dgm:pt>
    <dgm:pt modelId="{8490CA3A-24FA-46A7-8543-12FC21B6766E}" type="pres">
      <dgm:prSet presAssocID="{6AA26C8C-F1AD-4081-9845-824BADEDA62E}" presName="horz1" presStyleCnt="0"/>
      <dgm:spPr/>
    </dgm:pt>
    <dgm:pt modelId="{7B990D60-D940-4410-A6FC-28B84FE15504}" type="pres">
      <dgm:prSet presAssocID="{6AA26C8C-F1AD-4081-9845-824BADEDA62E}" presName="tx1" presStyleLbl="revTx" presStyleIdx="1" presStyleCnt="5"/>
      <dgm:spPr/>
    </dgm:pt>
    <dgm:pt modelId="{3DE3CE57-6AA9-44A7-AB25-C27787F35AB1}" type="pres">
      <dgm:prSet presAssocID="{6AA26C8C-F1AD-4081-9845-824BADEDA62E}" presName="vert1" presStyleCnt="0"/>
      <dgm:spPr/>
    </dgm:pt>
    <dgm:pt modelId="{39821CE0-1FD5-40A2-AC52-4AE97472FA67}" type="pres">
      <dgm:prSet presAssocID="{51ABE671-A9EE-4114-92B5-16F9544B0FC6}" presName="thickLine" presStyleLbl="alignNode1" presStyleIdx="2" presStyleCnt="5"/>
      <dgm:spPr/>
    </dgm:pt>
    <dgm:pt modelId="{B75D8600-640F-4632-91A2-D689FD0F6F1A}" type="pres">
      <dgm:prSet presAssocID="{51ABE671-A9EE-4114-92B5-16F9544B0FC6}" presName="horz1" presStyleCnt="0"/>
      <dgm:spPr/>
    </dgm:pt>
    <dgm:pt modelId="{90FB5717-7C75-4199-B167-62AEBD30F1DA}" type="pres">
      <dgm:prSet presAssocID="{51ABE671-A9EE-4114-92B5-16F9544B0FC6}" presName="tx1" presStyleLbl="revTx" presStyleIdx="2" presStyleCnt="5"/>
      <dgm:spPr/>
    </dgm:pt>
    <dgm:pt modelId="{099C2295-3C83-4487-B1EB-9B36EB1EA831}" type="pres">
      <dgm:prSet presAssocID="{51ABE671-A9EE-4114-92B5-16F9544B0FC6}" presName="vert1" presStyleCnt="0"/>
      <dgm:spPr/>
    </dgm:pt>
    <dgm:pt modelId="{A7A7C22F-D4C0-45EB-B7F8-3056DF39EFA4}" type="pres">
      <dgm:prSet presAssocID="{449C9EB1-E817-444A-97D6-0D4C49405F91}" presName="thickLine" presStyleLbl="alignNode1" presStyleIdx="3" presStyleCnt="5"/>
      <dgm:spPr/>
    </dgm:pt>
    <dgm:pt modelId="{5668B13A-7E66-4598-B67B-3886DCA7F2DF}" type="pres">
      <dgm:prSet presAssocID="{449C9EB1-E817-444A-97D6-0D4C49405F91}" presName="horz1" presStyleCnt="0"/>
      <dgm:spPr/>
    </dgm:pt>
    <dgm:pt modelId="{6E64AEC1-36B1-4A81-BA73-0D4C8A71738C}" type="pres">
      <dgm:prSet presAssocID="{449C9EB1-E817-444A-97D6-0D4C49405F91}" presName="tx1" presStyleLbl="revTx" presStyleIdx="3" presStyleCnt="5"/>
      <dgm:spPr/>
    </dgm:pt>
    <dgm:pt modelId="{87709828-0A9F-482A-B46E-6A9229E31B4C}" type="pres">
      <dgm:prSet presAssocID="{449C9EB1-E817-444A-97D6-0D4C49405F91}" presName="vert1" presStyleCnt="0"/>
      <dgm:spPr/>
    </dgm:pt>
    <dgm:pt modelId="{A40CF2FA-D032-4213-BB88-C2E4DB66454A}" type="pres">
      <dgm:prSet presAssocID="{716D9C4E-0ADD-487F-A163-D9A6DD022190}" presName="thickLine" presStyleLbl="alignNode1" presStyleIdx="4" presStyleCnt="5"/>
      <dgm:spPr/>
    </dgm:pt>
    <dgm:pt modelId="{F3E8B028-8DF2-474C-966C-C442A22E03CE}" type="pres">
      <dgm:prSet presAssocID="{716D9C4E-0ADD-487F-A163-D9A6DD022190}" presName="horz1" presStyleCnt="0"/>
      <dgm:spPr/>
    </dgm:pt>
    <dgm:pt modelId="{259DCF89-E58E-4918-9298-128BBE16D7EF}" type="pres">
      <dgm:prSet presAssocID="{716D9C4E-0ADD-487F-A163-D9A6DD022190}" presName="tx1" presStyleLbl="revTx" presStyleIdx="4" presStyleCnt="5"/>
      <dgm:spPr/>
    </dgm:pt>
    <dgm:pt modelId="{9F58FC83-516A-4CE7-95F4-BEE74475B343}" type="pres">
      <dgm:prSet presAssocID="{716D9C4E-0ADD-487F-A163-D9A6DD022190}" presName="vert1" presStyleCnt="0"/>
      <dgm:spPr/>
    </dgm:pt>
  </dgm:ptLst>
  <dgm:cxnLst>
    <dgm:cxn modelId="{81153E2F-F30C-4042-811A-80220496A137}" srcId="{A8D235B2-D316-4418-8308-C761C659909A}" destId="{449C9EB1-E817-444A-97D6-0D4C49405F91}" srcOrd="3" destOrd="0" parTransId="{14F1A445-4049-4393-B507-84D0F467E9B2}" sibTransId="{9FDD8197-230B-489F-871C-1FFA8C01167F}"/>
    <dgm:cxn modelId="{CDD7F631-12B0-4880-A235-4DBB3AE4A7C8}" type="presOf" srcId="{DDC7C782-D198-4575-A639-0F15B1C8CA69}" destId="{E9888F53-3CFE-419C-BE05-5D7422257115}" srcOrd="0" destOrd="0" presId="urn:microsoft.com/office/officeart/2008/layout/LinedList"/>
    <dgm:cxn modelId="{F453473A-A63D-4951-B3AC-23E5FA7BD804}" type="presOf" srcId="{6AA26C8C-F1AD-4081-9845-824BADEDA62E}" destId="{7B990D60-D940-4410-A6FC-28B84FE15504}" srcOrd="0" destOrd="0" presId="urn:microsoft.com/office/officeart/2008/layout/LinedList"/>
    <dgm:cxn modelId="{FA06224A-2D8F-4C41-A553-6350CCF0F436}" srcId="{A8D235B2-D316-4418-8308-C761C659909A}" destId="{51ABE671-A9EE-4114-92B5-16F9544B0FC6}" srcOrd="2" destOrd="0" parTransId="{AD0FB918-7E38-4C17-A1E3-E4D1A8220156}" sibTransId="{AA8EE3EF-6304-48CA-9895-6DE8C160C1B3}"/>
    <dgm:cxn modelId="{C630114B-2987-406B-A426-FC38E89B6E4D}" type="presOf" srcId="{449C9EB1-E817-444A-97D6-0D4C49405F91}" destId="{6E64AEC1-36B1-4A81-BA73-0D4C8A71738C}" srcOrd="0" destOrd="0" presId="urn:microsoft.com/office/officeart/2008/layout/LinedList"/>
    <dgm:cxn modelId="{06BC7D6E-C42D-42EF-8C17-DCD82083D558}" type="presOf" srcId="{A8D235B2-D316-4418-8308-C761C659909A}" destId="{D2CE371C-ED5C-4171-B51A-7F742BCBAD18}" srcOrd="0" destOrd="0" presId="urn:microsoft.com/office/officeart/2008/layout/LinedList"/>
    <dgm:cxn modelId="{78EC786F-089F-4628-905A-2DC10BDB9827}" type="presOf" srcId="{716D9C4E-0ADD-487F-A163-D9A6DD022190}" destId="{259DCF89-E58E-4918-9298-128BBE16D7EF}" srcOrd="0" destOrd="0" presId="urn:microsoft.com/office/officeart/2008/layout/LinedList"/>
    <dgm:cxn modelId="{9CCEFC75-4963-41BB-9B15-9E95D8EF2758}" srcId="{A8D235B2-D316-4418-8308-C761C659909A}" destId="{716D9C4E-0ADD-487F-A163-D9A6DD022190}" srcOrd="4" destOrd="0" parTransId="{9DB6B998-DECF-491E-8085-8F4FE87691D9}" sibTransId="{8393BCD1-EE49-451F-873B-6C800833547D}"/>
    <dgm:cxn modelId="{4D8BD1AF-9242-4008-A7A3-9FEBDE1F5501}" type="presOf" srcId="{51ABE671-A9EE-4114-92B5-16F9544B0FC6}" destId="{90FB5717-7C75-4199-B167-62AEBD30F1DA}" srcOrd="0" destOrd="0" presId="urn:microsoft.com/office/officeart/2008/layout/LinedList"/>
    <dgm:cxn modelId="{E4E05CC3-9705-4DE4-A273-21DDD7C0BDD8}" srcId="{A8D235B2-D316-4418-8308-C761C659909A}" destId="{6AA26C8C-F1AD-4081-9845-824BADEDA62E}" srcOrd="1" destOrd="0" parTransId="{66B7F28E-48E6-41FE-A595-D0A1BBC92FC8}" sibTransId="{CE327746-CB04-459F-B500-DCFDA0AD0E69}"/>
    <dgm:cxn modelId="{FF38E8DA-3DC8-44AC-ADE0-B73F136073AD}" srcId="{A8D235B2-D316-4418-8308-C761C659909A}" destId="{DDC7C782-D198-4575-A639-0F15B1C8CA69}" srcOrd="0" destOrd="0" parTransId="{D195625C-A1B5-41E0-942F-ED9857B89D03}" sibTransId="{BE03A4D1-36DC-48FE-BC66-E48EC848E704}"/>
    <dgm:cxn modelId="{B58A8383-D9B3-4374-B0C2-9F6CB261F53E}" type="presParOf" srcId="{D2CE371C-ED5C-4171-B51A-7F742BCBAD18}" destId="{11B6D9C1-3015-40E5-A085-6395EF35F043}" srcOrd="0" destOrd="0" presId="urn:microsoft.com/office/officeart/2008/layout/LinedList"/>
    <dgm:cxn modelId="{B62C3A23-77BE-4112-A6C8-00BE5D90359F}" type="presParOf" srcId="{D2CE371C-ED5C-4171-B51A-7F742BCBAD18}" destId="{4AE17BA9-0BDB-4236-AE4F-E71922D6E466}" srcOrd="1" destOrd="0" presId="urn:microsoft.com/office/officeart/2008/layout/LinedList"/>
    <dgm:cxn modelId="{00FA6914-0EBD-477A-BEE7-333B93C7C8F6}" type="presParOf" srcId="{4AE17BA9-0BDB-4236-AE4F-E71922D6E466}" destId="{E9888F53-3CFE-419C-BE05-5D7422257115}" srcOrd="0" destOrd="0" presId="urn:microsoft.com/office/officeart/2008/layout/LinedList"/>
    <dgm:cxn modelId="{A08C8180-D5F7-4413-9AEC-958B0592B5C8}" type="presParOf" srcId="{4AE17BA9-0BDB-4236-AE4F-E71922D6E466}" destId="{D0FB91F1-8F85-422D-94AA-FD1C1C5B5479}" srcOrd="1" destOrd="0" presId="urn:microsoft.com/office/officeart/2008/layout/LinedList"/>
    <dgm:cxn modelId="{25607108-224A-4497-A77E-E8E85CDB8795}" type="presParOf" srcId="{D2CE371C-ED5C-4171-B51A-7F742BCBAD18}" destId="{850C50E5-2049-4C27-B656-BD10E71934A9}" srcOrd="2" destOrd="0" presId="urn:microsoft.com/office/officeart/2008/layout/LinedList"/>
    <dgm:cxn modelId="{0BDE462F-ED2B-48B1-AA32-AF6F261DD005}" type="presParOf" srcId="{D2CE371C-ED5C-4171-B51A-7F742BCBAD18}" destId="{8490CA3A-24FA-46A7-8543-12FC21B6766E}" srcOrd="3" destOrd="0" presId="urn:microsoft.com/office/officeart/2008/layout/LinedList"/>
    <dgm:cxn modelId="{036A420C-4138-45BF-ABCE-95898F59D7CB}" type="presParOf" srcId="{8490CA3A-24FA-46A7-8543-12FC21B6766E}" destId="{7B990D60-D940-4410-A6FC-28B84FE15504}" srcOrd="0" destOrd="0" presId="urn:microsoft.com/office/officeart/2008/layout/LinedList"/>
    <dgm:cxn modelId="{DA26F8EC-CA39-46BB-B470-78E1F2E08F18}" type="presParOf" srcId="{8490CA3A-24FA-46A7-8543-12FC21B6766E}" destId="{3DE3CE57-6AA9-44A7-AB25-C27787F35AB1}" srcOrd="1" destOrd="0" presId="urn:microsoft.com/office/officeart/2008/layout/LinedList"/>
    <dgm:cxn modelId="{89E60865-E63F-464B-ACB1-2990E63B69D2}" type="presParOf" srcId="{D2CE371C-ED5C-4171-B51A-7F742BCBAD18}" destId="{39821CE0-1FD5-40A2-AC52-4AE97472FA67}" srcOrd="4" destOrd="0" presId="urn:microsoft.com/office/officeart/2008/layout/LinedList"/>
    <dgm:cxn modelId="{6F7CAD63-9CD2-4F02-8E70-E9D4ADF825E0}" type="presParOf" srcId="{D2CE371C-ED5C-4171-B51A-7F742BCBAD18}" destId="{B75D8600-640F-4632-91A2-D689FD0F6F1A}" srcOrd="5" destOrd="0" presId="urn:microsoft.com/office/officeart/2008/layout/LinedList"/>
    <dgm:cxn modelId="{FA263641-A6B8-4385-A743-BA65E3EAB576}" type="presParOf" srcId="{B75D8600-640F-4632-91A2-D689FD0F6F1A}" destId="{90FB5717-7C75-4199-B167-62AEBD30F1DA}" srcOrd="0" destOrd="0" presId="urn:microsoft.com/office/officeart/2008/layout/LinedList"/>
    <dgm:cxn modelId="{D0492A4C-7DDE-40E6-BAA2-430718AB239D}" type="presParOf" srcId="{B75D8600-640F-4632-91A2-D689FD0F6F1A}" destId="{099C2295-3C83-4487-B1EB-9B36EB1EA831}" srcOrd="1" destOrd="0" presId="urn:microsoft.com/office/officeart/2008/layout/LinedList"/>
    <dgm:cxn modelId="{682CF21A-C7E3-4617-BE65-7DAC9303D639}" type="presParOf" srcId="{D2CE371C-ED5C-4171-B51A-7F742BCBAD18}" destId="{A7A7C22F-D4C0-45EB-B7F8-3056DF39EFA4}" srcOrd="6" destOrd="0" presId="urn:microsoft.com/office/officeart/2008/layout/LinedList"/>
    <dgm:cxn modelId="{3DB306B6-5169-4BFA-8B48-A5886C11B816}" type="presParOf" srcId="{D2CE371C-ED5C-4171-B51A-7F742BCBAD18}" destId="{5668B13A-7E66-4598-B67B-3886DCA7F2DF}" srcOrd="7" destOrd="0" presId="urn:microsoft.com/office/officeart/2008/layout/LinedList"/>
    <dgm:cxn modelId="{3B953CD6-301E-4371-8FD2-294D122D4D89}" type="presParOf" srcId="{5668B13A-7E66-4598-B67B-3886DCA7F2DF}" destId="{6E64AEC1-36B1-4A81-BA73-0D4C8A71738C}" srcOrd="0" destOrd="0" presId="urn:microsoft.com/office/officeart/2008/layout/LinedList"/>
    <dgm:cxn modelId="{4C45DA63-3130-4B84-9F99-F7EA2FDAD258}" type="presParOf" srcId="{5668B13A-7E66-4598-B67B-3886DCA7F2DF}" destId="{87709828-0A9F-482A-B46E-6A9229E31B4C}" srcOrd="1" destOrd="0" presId="urn:microsoft.com/office/officeart/2008/layout/LinedList"/>
    <dgm:cxn modelId="{27D82632-F461-4063-A69E-6D1F804AD89E}" type="presParOf" srcId="{D2CE371C-ED5C-4171-B51A-7F742BCBAD18}" destId="{A40CF2FA-D032-4213-BB88-C2E4DB66454A}" srcOrd="8" destOrd="0" presId="urn:microsoft.com/office/officeart/2008/layout/LinedList"/>
    <dgm:cxn modelId="{BBCBC843-8012-4487-AD14-E8615FB93803}" type="presParOf" srcId="{D2CE371C-ED5C-4171-B51A-7F742BCBAD18}" destId="{F3E8B028-8DF2-474C-966C-C442A22E03CE}" srcOrd="9" destOrd="0" presId="urn:microsoft.com/office/officeart/2008/layout/LinedList"/>
    <dgm:cxn modelId="{00BE4592-6F66-4E0C-BB49-C91C1756DEA2}" type="presParOf" srcId="{F3E8B028-8DF2-474C-966C-C442A22E03CE}" destId="{259DCF89-E58E-4918-9298-128BBE16D7EF}" srcOrd="0" destOrd="0" presId="urn:microsoft.com/office/officeart/2008/layout/LinedList"/>
    <dgm:cxn modelId="{5CE2B02C-CAD5-4244-B933-09A77C0C0057}" type="presParOf" srcId="{F3E8B028-8DF2-474C-966C-C442A22E03CE}" destId="{9F58FC83-516A-4CE7-95F4-BEE74475B34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9D5B72-ECF0-445A-949B-E33F4A9DD1C8}"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D63E331A-DB5C-45B0-8724-94A4D90F7C42}">
      <dgm:prSet/>
      <dgm:spPr/>
      <dgm:t>
        <a:bodyPr/>
        <a:lstStyle/>
        <a:p>
          <a:pPr>
            <a:lnSpc>
              <a:spcPct val="100000"/>
            </a:lnSpc>
          </a:pPr>
          <a:r>
            <a:rPr kumimoji="1" lang="en-US"/>
            <a:t>Interactive Querying</a:t>
          </a:r>
          <a:endParaRPr lang="en-US"/>
        </a:p>
      </dgm:t>
    </dgm:pt>
    <dgm:pt modelId="{3BE69663-2BE4-4CD5-A092-CB96F9369576}" type="parTrans" cxnId="{3F4493C2-3DA6-4A7A-AE9C-09910388DF90}">
      <dgm:prSet/>
      <dgm:spPr/>
      <dgm:t>
        <a:bodyPr/>
        <a:lstStyle/>
        <a:p>
          <a:endParaRPr lang="en-US"/>
        </a:p>
      </dgm:t>
    </dgm:pt>
    <dgm:pt modelId="{6689B126-4C12-45C2-8265-C25B5EAED041}" type="sibTrans" cxnId="{3F4493C2-3DA6-4A7A-AE9C-09910388DF90}">
      <dgm:prSet/>
      <dgm:spPr/>
      <dgm:t>
        <a:bodyPr/>
        <a:lstStyle/>
        <a:p>
          <a:endParaRPr lang="en-US"/>
        </a:p>
      </dgm:t>
    </dgm:pt>
    <dgm:pt modelId="{076B7E26-9A6A-461F-9100-593F6155140C}">
      <dgm:prSet custT="1"/>
      <dgm:spPr/>
      <dgm:t>
        <a:bodyPr/>
        <a:lstStyle/>
        <a:p>
          <a:pPr>
            <a:lnSpc>
              <a:spcPct val="100000"/>
            </a:lnSpc>
          </a:pPr>
          <a:r>
            <a:rPr kumimoji="1" lang="en-US" sz="1600" dirty="0"/>
            <a:t>GPT-3.5-turbo generates informative and accurate responses by leveraging contextual information from previous examples.</a:t>
          </a:r>
          <a:endParaRPr lang="en-US" sz="1600" dirty="0"/>
        </a:p>
      </dgm:t>
    </dgm:pt>
    <dgm:pt modelId="{60EB4293-D897-45B2-A169-7B862A875854}" type="parTrans" cxnId="{8E8CBD38-8671-4BA2-862E-A4F547E5078C}">
      <dgm:prSet/>
      <dgm:spPr/>
      <dgm:t>
        <a:bodyPr/>
        <a:lstStyle/>
        <a:p>
          <a:endParaRPr lang="en-US"/>
        </a:p>
      </dgm:t>
    </dgm:pt>
    <dgm:pt modelId="{F5A37A3D-2B2E-40E0-8D97-62DBE4EF01C0}" type="sibTrans" cxnId="{8E8CBD38-8671-4BA2-862E-A4F547E5078C}">
      <dgm:prSet/>
      <dgm:spPr/>
      <dgm:t>
        <a:bodyPr/>
        <a:lstStyle/>
        <a:p>
          <a:endParaRPr lang="en-US"/>
        </a:p>
      </dgm:t>
    </dgm:pt>
    <dgm:pt modelId="{FAD5B6CB-354B-40CA-BD45-6DFE692328D0}">
      <dgm:prSet/>
      <dgm:spPr/>
      <dgm:t>
        <a:bodyPr/>
        <a:lstStyle/>
        <a:p>
          <a:pPr>
            <a:lnSpc>
              <a:spcPct val="100000"/>
            </a:lnSpc>
          </a:pPr>
          <a:r>
            <a:rPr kumimoji="1" lang="en-US"/>
            <a:t>Patient Symptom Evaluation</a:t>
          </a:r>
          <a:endParaRPr lang="en-US"/>
        </a:p>
      </dgm:t>
    </dgm:pt>
    <dgm:pt modelId="{FBB61F1C-F170-423B-A81C-8D53D72C3FD3}" type="parTrans" cxnId="{245AE9F4-5F8F-49A7-99CC-86FF6653FE19}">
      <dgm:prSet/>
      <dgm:spPr/>
      <dgm:t>
        <a:bodyPr/>
        <a:lstStyle/>
        <a:p>
          <a:endParaRPr lang="en-US"/>
        </a:p>
      </dgm:t>
    </dgm:pt>
    <dgm:pt modelId="{EF4713B1-C83F-4550-AE56-9ACB632A8D21}" type="sibTrans" cxnId="{245AE9F4-5F8F-49A7-99CC-86FF6653FE19}">
      <dgm:prSet/>
      <dgm:spPr/>
      <dgm:t>
        <a:bodyPr/>
        <a:lstStyle/>
        <a:p>
          <a:endParaRPr lang="en-US"/>
        </a:p>
      </dgm:t>
    </dgm:pt>
    <dgm:pt modelId="{A17D4D36-1A0C-45EA-8903-D2EAD009385B}">
      <dgm:prSet/>
      <dgm:spPr/>
      <dgm:t>
        <a:bodyPr/>
        <a:lstStyle/>
        <a:p>
          <a:pPr>
            <a:lnSpc>
              <a:spcPct val="100000"/>
            </a:lnSpc>
          </a:pPr>
          <a:r>
            <a:rPr kumimoji="1" lang="en-US" dirty="0"/>
            <a:t>For a query about the likelihood of fever being post-COVID in a 30-year-old female with a fever and COVID history, the model retrieves relevant narratives and answers with a concise 'Yes' or 'No' as requested.</a:t>
          </a:r>
          <a:endParaRPr lang="en-US" dirty="0"/>
        </a:p>
      </dgm:t>
    </dgm:pt>
    <dgm:pt modelId="{FEE7F2AA-EFCB-4698-8A51-5287914B2CBA}" type="parTrans" cxnId="{2AB322BC-B403-4A7D-8394-2948286B960D}">
      <dgm:prSet/>
      <dgm:spPr/>
      <dgm:t>
        <a:bodyPr/>
        <a:lstStyle/>
        <a:p>
          <a:endParaRPr lang="en-US"/>
        </a:p>
      </dgm:t>
    </dgm:pt>
    <dgm:pt modelId="{D76AFEF2-C63E-4474-A81F-0E1CF45568B8}" type="sibTrans" cxnId="{2AB322BC-B403-4A7D-8394-2948286B960D}">
      <dgm:prSet/>
      <dgm:spPr/>
      <dgm:t>
        <a:bodyPr/>
        <a:lstStyle/>
        <a:p>
          <a:endParaRPr lang="en-US"/>
        </a:p>
      </dgm:t>
    </dgm:pt>
    <dgm:pt modelId="{AE279F85-8CDB-4621-8BD8-691AEE0AED46}">
      <dgm:prSet/>
      <dgm:spPr/>
      <dgm:t>
        <a:bodyPr/>
        <a:lstStyle/>
        <a:p>
          <a:pPr>
            <a:lnSpc>
              <a:spcPct val="100000"/>
            </a:lnSpc>
          </a:pPr>
          <a:r>
            <a:rPr kumimoji="1" lang="en-US"/>
            <a:t>Batch Evaluation and LLM Performance</a:t>
          </a:r>
          <a:endParaRPr lang="en-US"/>
        </a:p>
      </dgm:t>
    </dgm:pt>
    <dgm:pt modelId="{E10D604F-BB9A-4A1E-BB45-73B1CF863C2B}" type="parTrans" cxnId="{1A92952C-BFEA-4663-8079-FEB89A6515C5}">
      <dgm:prSet/>
      <dgm:spPr/>
      <dgm:t>
        <a:bodyPr/>
        <a:lstStyle/>
        <a:p>
          <a:endParaRPr lang="en-US"/>
        </a:p>
      </dgm:t>
    </dgm:pt>
    <dgm:pt modelId="{23D9E50E-0945-429D-8E34-1888CDC0FE3E}" type="sibTrans" cxnId="{1A92952C-BFEA-4663-8079-FEB89A6515C5}">
      <dgm:prSet/>
      <dgm:spPr/>
      <dgm:t>
        <a:bodyPr/>
        <a:lstStyle/>
        <a:p>
          <a:endParaRPr lang="en-US"/>
        </a:p>
      </dgm:t>
    </dgm:pt>
    <dgm:pt modelId="{27DEE577-9A43-48FE-8FA8-AAE5B39A10EE}">
      <dgm:prSet/>
      <dgm:spPr/>
      <dgm:t>
        <a:bodyPr/>
        <a:lstStyle/>
        <a:p>
          <a:pPr>
            <a:lnSpc>
              <a:spcPct val="100000"/>
            </a:lnSpc>
          </a:pPr>
          <a:r>
            <a:rPr kumimoji="1" lang="en-US" dirty="0"/>
            <a:t>On a test set of 500 records, the LLM is asked to make binary post-COVID relation predictions for each narrative, which are then compared to true labels for performance assessment.</a:t>
          </a:r>
          <a:endParaRPr lang="en-US" dirty="0"/>
        </a:p>
      </dgm:t>
    </dgm:pt>
    <dgm:pt modelId="{ABDAB765-4BE5-4DFD-9E2B-DA056784B2D5}" type="parTrans" cxnId="{6B12B385-8E5F-4FA9-AA82-C8FDAB346911}">
      <dgm:prSet/>
      <dgm:spPr/>
      <dgm:t>
        <a:bodyPr/>
        <a:lstStyle/>
        <a:p>
          <a:endParaRPr lang="en-US"/>
        </a:p>
      </dgm:t>
    </dgm:pt>
    <dgm:pt modelId="{5DE7598B-2C3B-4B17-9D49-9DD3DA7F8076}" type="sibTrans" cxnId="{6B12B385-8E5F-4FA9-AA82-C8FDAB346911}">
      <dgm:prSet/>
      <dgm:spPr/>
      <dgm:t>
        <a:bodyPr/>
        <a:lstStyle/>
        <a:p>
          <a:endParaRPr lang="en-US"/>
        </a:p>
      </dgm:t>
    </dgm:pt>
    <dgm:pt modelId="{AC2DFF42-AA5B-4553-B909-CE4174F797F3}" type="pres">
      <dgm:prSet presAssocID="{A39D5B72-ECF0-445A-949B-E33F4A9DD1C8}" presName="root" presStyleCnt="0">
        <dgm:presLayoutVars>
          <dgm:dir/>
          <dgm:resizeHandles val="exact"/>
        </dgm:presLayoutVars>
      </dgm:prSet>
      <dgm:spPr/>
    </dgm:pt>
    <dgm:pt modelId="{F3252579-207D-4D04-AEF7-69FC4343AF0F}" type="pres">
      <dgm:prSet presAssocID="{D63E331A-DB5C-45B0-8724-94A4D90F7C42}" presName="compNode" presStyleCnt="0"/>
      <dgm:spPr/>
    </dgm:pt>
    <dgm:pt modelId="{06C6B0DC-7CFC-42F4-9D3A-50DF2C858638}" type="pres">
      <dgm:prSet presAssocID="{D63E331A-DB5C-45B0-8724-94A4D90F7C42}" presName="bgRect" presStyleLbl="bgShp" presStyleIdx="0" presStyleCnt="3"/>
      <dgm:spPr/>
    </dgm:pt>
    <dgm:pt modelId="{771E74CB-8E8A-4AA8-863A-3C989641CD53}" type="pres">
      <dgm:prSet presAssocID="{D63E331A-DB5C-45B0-8724-94A4D90F7C4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9AC37113-E7F1-4A66-AB04-9BC3098669C2}" type="pres">
      <dgm:prSet presAssocID="{D63E331A-DB5C-45B0-8724-94A4D90F7C42}" presName="spaceRect" presStyleCnt="0"/>
      <dgm:spPr/>
    </dgm:pt>
    <dgm:pt modelId="{9BD1CCFC-614C-4484-BFC4-B6FB8E53DA5F}" type="pres">
      <dgm:prSet presAssocID="{D63E331A-DB5C-45B0-8724-94A4D90F7C42}" presName="parTx" presStyleLbl="revTx" presStyleIdx="0" presStyleCnt="6">
        <dgm:presLayoutVars>
          <dgm:chMax val="0"/>
          <dgm:chPref val="0"/>
        </dgm:presLayoutVars>
      </dgm:prSet>
      <dgm:spPr/>
    </dgm:pt>
    <dgm:pt modelId="{39F21802-9411-4D5A-AA17-F7FC46F2318D}" type="pres">
      <dgm:prSet presAssocID="{D63E331A-DB5C-45B0-8724-94A4D90F7C42}" presName="desTx" presStyleLbl="revTx" presStyleIdx="1" presStyleCnt="6" custScaleX="106657" custLinFactNeighborX="-8041" custLinFactNeighborY="518">
        <dgm:presLayoutVars/>
      </dgm:prSet>
      <dgm:spPr/>
    </dgm:pt>
    <dgm:pt modelId="{6B68DBEA-CB53-4F8B-9FF5-6DB3D1C49CBD}" type="pres">
      <dgm:prSet presAssocID="{6689B126-4C12-45C2-8265-C25B5EAED041}" presName="sibTrans" presStyleCnt="0"/>
      <dgm:spPr/>
    </dgm:pt>
    <dgm:pt modelId="{A3FF3235-5365-49C2-ADBD-702630F11A50}" type="pres">
      <dgm:prSet presAssocID="{FAD5B6CB-354B-40CA-BD45-6DFE692328D0}" presName="compNode" presStyleCnt="0"/>
      <dgm:spPr/>
    </dgm:pt>
    <dgm:pt modelId="{0368C047-97FE-40D0-91EF-7EEF7420A6E2}" type="pres">
      <dgm:prSet presAssocID="{FAD5B6CB-354B-40CA-BD45-6DFE692328D0}" presName="bgRect" presStyleLbl="bgShp" presStyleIdx="1" presStyleCnt="3" custLinFactNeighborX="-1471" custLinFactNeighborY="1071"/>
      <dgm:spPr/>
    </dgm:pt>
    <dgm:pt modelId="{42E11207-E47E-4608-A07A-CE482A2E32F2}" type="pres">
      <dgm:prSet presAssocID="{FAD5B6CB-354B-40CA-BD45-6DFE692328D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Needle"/>
        </a:ext>
      </dgm:extLst>
    </dgm:pt>
    <dgm:pt modelId="{19A43234-1441-4DDF-9C9C-CFA71A6351F5}" type="pres">
      <dgm:prSet presAssocID="{FAD5B6CB-354B-40CA-BD45-6DFE692328D0}" presName="spaceRect" presStyleCnt="0"/>
      <dgm:spPr/>
    </dgm:pt>
    <dgm:pt modelId="{D3902880-AA1E-4B58-8FA1-CD7C1540F5B5}" type="pres">
      <dgm:prSet presAssocID="{FAD5B6CB-354B-40CA-BD45-6DFE692328D0}" presName="parTx" presStyleLbl="revTx" presStyleIdx="2" presStyleCnt="6">
        <dgm:presLayoutVars>
          <dgm:chMax val="0"/>
          <dgm:chPref val="0"/>
        </dgm:presLayoutVars>
      </dgm:prSet>
      <dgm:spPr/>
    </dgm:pt>
    <dgm:pt modelId="{A37FC584-423C-400E-8800-28F91210BA1F}" type="pres">
      <dgm:prSet presAssocID="{FAD5B6CB-354B-40CA-BD45-6DFE692328D0}" presName="desTx" presStyleLbl="revTx" presStyleIdx="3" presStyleCnt="6" custScaleX="110090" custLinFactNeighborX="-7406" custLinFactNeighborY="1071">
        <dgm:presLayoutVars/>
      </dgm:prSet>
      <dgm:spPr/>
    </dgm:pt>
    <dgm:pt modelId="{E90DA130-DD3B-4A08-9361-33C03AF3E99A}" type="pres">
      <dgm:prSet presAssocID="{EF4713B1-C83F-4550-AE56-9ACB632A8D21}" presName="sibTrans" presStyleCnt="0"/>
      <dgm:spPr/>
    </dgm:pt>
    <dgm:pt modelId="{ED9E168B-8251-4283-8B76-64E6CD923FEC}" type="pres">
      <dgm:prSet presAssocID="{AE279F85-8CDB-4621-8BD8-691AEE0AED46}" presName="compNode" presStyleCnt="0"/>
      <dgm:spPr/>
    </dgm:pt>
    <dgm:pt modelId="{E8A0FBF1-74FB-4319-8F36-D0C8CB91CC4D}" type="pres">
      <dgm:prSet presAssocID="{AE279F85-8CDB-4621-8BD8-691AEE0AED46}" presName="bgRect" presStyleLbl="bgShp" presStyleIdx="2" presStyleCnt="3" custLinFactNeighborX="468" custLinFactNeighborY="-42"/>
      <dgm:spPr/>
    </dgm:pt>
    <dgm:pt modelId="{163B73F1-213C-4B4E-B981-6690F7C8D840}" type="pres">
      <dgm:prSet presAssocID="{AE279F85-8CDB-4621-8BD8-691AEE0AED4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EB2176CF-73E4-462D-A1B4-324AFF3A499F}" type="pres">
      <dgm:prSet presAssocID="{AE279F85-8CDB-4621-8BD8-691AEE0AED46}" presName="spaceRect" presStyleCnt="0"/>
      <dgm:spPr/>
    </dgm:pt>
    <dgm:pt modelId="{79682408-F14C-451B-B482-983E1B08F493}" type="pres">
      <dgm:prSet presAssocID="{AE279F85-8CDB-4621-8BD8-691AEE0AED46}" presName="parTx" presStyleLbl="revTx" presStyleIdx="4" presStyleCnt="6">
        <dgm:presLayoutVars>
          <dgm:chMax val="0"/>
          <dgm:chPref val="0"/>
        </dgm:presLayoutVars>
      </dgm:prSet>
      <dgm:spPr/>
    </dgm:pt>
    <dgm:pt modelId="{8F49C2B1-4648-4769-8924-CF74891C3CB8}" type="pres">
      <dgm:prSet presAssocID="{AE279F85-8CDB-4621-8BD8-691AEE0AED46}" presName="desTx" presStyleLbl="revTx" presStyleIdx="5" presStyleCnt="6" custScaleX="112393" custLinFactNeighborX="-5921" custLinFactNeighborY="-375">
        <dgm:presLayoutVars/>
      </dgm:prSet>
      <dgm:spPr/>
    </dgm:pt>
  </dgm:ptLst>
  <dgm:cxnLst>
    <dgm:cxn modelId="{7ECD9727-A668-47BD-979E-92758FBF7438}" type="presOf" srcId="{A17D4D36-1A0C-45EA-8903-D2EAD009385B}" destId="{A37FC584-423C-400E-8800-28F91210BA1F}" srcOrd="0" destOrd="0" presId="urn:microsoft.com/office/officeart/2018/2/layout/IconVerticalSolidList"/>
    <dgm:cxn modelId="{1A92952C-BFEA-4663-8079-FEB89A6515C5}" srcId="{A39D5B72-ECF0-445A-949B-E33F4A9DD1C8}" destId="{AE279F85-8CDB-4621-8BD8-691AEE0AED46}" srcOrd="2" destOrd="0" parTransId="{E10D604F-BB9A-4A1E-BB45-73B1CF863C2B}" sibTransId="{23D9E50E-0945-429D-8E34-1888CDC0FE3E}"/>
    <dgm:cxn modelId="{8E8CBD38-8671-4BA2-862E-A4F547E5078C}" srcId="{D63E331A-DB5C-45B0-8724-94A4D90F7C42}" destId="{076B7E26-9A6A-461F-9100-593F6155140C}" srcOrd="0" destOrd="0" parTransId="{60EB4293-D897-45B2-A169-7B862A875854}" sibTransId="{F5A37A3D-2B2E-40E0-8D97-62DBE4EF01C0}"/>
    <dgm:cxn modelId="{7B714E7D-0941-4961-BD25-3B6B537631A2}" type="presOf" srcId="{FAD5B6CB-354B-40CA-BD45-6DFE692328D0}" destId="{D3902880-AA1E-4B58-8FA1-CD7C1540F5B5}" srcOrd="0" destOrd="0" presId="urn:microsoft.com/office/officeart/2018/2/layout/IconVerticalSolidList"/>
    <dgm:cxn modelId="{9DAEF284-A312-492E-AFD7-B6442EF4A40B}" type="presOf" srcId="{AE279F85-8CDB-4621-8BD8-691AEE0AED46}" destId="{79682408-F14C-451B-B482-983E1B08F493}" srcOrd="0" destOrd="0" presId="urn:microsoft.com/office/officeart/2018/2/layout/IconVerticalSolidList"/>
    <dgm:cxn modelId="{6B12B385-8E5F-4FA9-AA82-C8FDAB346911}" srcId="{AE279F85-8CDB-4621-8BD8-691AEE0AED46}" destId="{27DEE577-9A43-48FE-8FA8-AAE5B39A10EE}" srcOrd="0" destOrd="0" parTransId="{ABDAB765-4BE5-4DFD-9E2B-DA056784B2D5}" sibTransId="{5DE7598B-2C3B-4B17-9D49-9DD3DA7F8076}"/>
    <dgm:cxn modelId="{EA07AA9F-2435-4EEA-A29D-B2381E67571D}" type="presOf" srcId="{D63E331A-DB5C-45B0-8724-94A4D90F7C42}" destId="{9BD1CCFC-614C-4484-BFC4-B6FB8E53DA5F}" srcOrd="0" destOrd="0" presId="urn:microsoft.com/office/officeart/2018/2/layout/IconVerticalSolidList"/>
    <dgm:cxn modelId="{3F07A3BB-3CAA-421F-9A6F-4C554E3D816C}" type="presOf" srcId="{076B7E26-9A6A-461F-9100-593F6155140C}" destId="{39F21802-9411-4D5A-AA17-F7FC46F2318D}" srcOrd="0" destOrd="0" presId="urn:microsoft.com/office/officeart/2018/2/layout/IconVerticalSolidList"/>
    <dgm:cxn modelId="{2AB322BC-B403-4A7D-8394-2948286B960D}" srcId="{FAD5B6CB-354B-40CA-BD45-6DFE692328D0}" destId="{A17D4D36-1A0C-45EA-8903-D2EAD009385B}" srcOrd="0" destOrd="0" parTransId="{FEE7F2AA-EFCB-4698-8A51-5287914B2CBA}" sibTransId="{D76AFEF2-C63E-4474-A81F-0E1CF45568B8}"/>
    <dgm:cxn modelId="{3F4493C2-3DA6-4A7A-AE9C-09910388DF90}" srcId="{A39D5B72-ECF0-445A-949B-E33F4A9DD1C8}" destId="{D63E331A-DB5C-45B0-8724-94A4D90F7C42}" srcOrd="0" destOrd="0" parTransId="{3BE69663-2BE4-4CD5-A092-CB96F9369576}" sibTransId="{6689B126-4C12-45C2-8265-C25B5EAED041}"/>
    <dgm:cxn modelId="{7F2223DD-D4AE-4DE5-ACBB-2A0EE9D0FDAB}" type="presOf" srcId="{A39D5B72-ECF0-445A-949B-E33F4A9DD1C8}" destId="{AC2DFF42-AA5B-4553-B909-CE4174F797F3}" srcOrd="0" destOrd="0" presId="urn:microsoft.com/office/officeart/2018/2/layout/IconVerticalSolidList"/>
    <dgm:cxn modelId="{D58F7CF4-52E8-4B14-8885-F8F84CEF556B}" type="presOf" srcId="{27DEE577-9A43-48FE-8FA8-AAE5B39A10EE}" destId="{8F49C2B1-4648-4769-8924-CF74891C3CB8}" srcOrd="0" destOrd="0" presId="urn:microsoft.com/office/officeart/2018/2/layout/IconVerticalSolidList"/>
    <dgm:cxn modelId="{245AE9F4-5F8F-49A7-99CC-86FF6653FE19}" srcId="{A39D5B72-ECF0-445A-949B-E33F4A9DD1C8}" destId="{FAD5B6CB-354B-40CA-BD45-6DFE692328D0}" srcOrd="1" destOrd="0" parTransId="{FBB61F1C-F170-423B-A81C-8D53D72C3FD3}" sibTransId="{EF4713B1-C83F-4550-AE56-9ACB632A8D21}"/>
    <dgm:cxn modelId="{9B17A740-BC83-454E-B52B-2353401B28D6}" type="presParOf" srcId="{AC2DFF42-AA5B-4553-B909-CE4174F797F3}" destId="{F3252579-207D-4D04-AEF7-69FC4343AF0F}" srcOrd="0" destOrd="0" presId="urn:microsoft.com/office/officeart/2018/2/layout/IconVerticalSolidList"/>
    <dgm:cxn modelId="{8E910C14-9BAD-4714-8B38-4346F81A6AC5}" type="presParOf" srcId="{F3252579-207D-4D04-AEF7-69FC4343AF0F}" destId="{06C6B0DC-7CFC-42F4-9D3A-50DF2C858638}" srcOrd="0" destOrd="0" presId="urn:microsoft.com/office/officeart/2018/2/layout/IconVerticalSolidList"/>
    <dgm:cxn modelId="{966E4E65-2902-4B54-ACC4-2500924D2131}" type="presParOf" srcId="{F3252579-207D-4D04-AEF7-69FC4343AF0F}" destId="{771E74CB-8E8A-4AA8-863A-3C989641CD53}" srcOrd="1" destOrd="0" presId="urn:microsoft.com/office/officeart/2018/2/layout/IconVerticalSolidList"/>
    <dgm:cxn modelId="{83CA916D-DF6F-414A-9BF7-214690B961C0}" type="presParOf" srcId="{F3252579-207D-4D04-AEF7-69FC4343AF0F}" destId="{9AC37113-E7F1-4A66-AB04-9BC3098669C2}" srcOrd="2" destOrd="0" presId="urn:microsoft.com/office/officeart/2018/2/layout/IconVerticalSolidList"/>
    <dgm:cxn modelId="{7B01B903-3619-40F1-9133-78015CF56D66}" type="presParOf" srcId="{F3252579-207D-4D04-AEF7-69FC4343AF0F}" destId="{9BD1CCFC-614C-4484-BFC4-B6FB8E53DA5F}" srcOrd="3" destOrd="0" presId="urn:microsoft.com/office/officeart/2018/2/layout/IconVerticalSolidList"/>
    <dgm:cxn modelId="{BD411977-5213-44C4-82DC-004A0F8703F5}" type="presParOf" srcId="{F3252579-207D-4D04-AEF7-69FC4343AF0F}" destId="{39F21802-9411-4D5A-AA17-F7FC46F2318D}" srcOrd="4" destOrd="0" presId="urn:microsoft.com/office/officeart/2018/2/layout/IconVerticalSolidList"/>
    <dgm:cxn modelId="{5809709A-705D-4623-92F4-0C0CC76C2A73}" type="presParOf" srcId="{AC2DFF42-AA5B-4553-B909-CE4174F797F3}" destId="{6B68DBEA-CB53-4F8B-9FF5-6DB3D1C49CBD}" srcOrd="1" destOrd="0" presId="urn:microsoft.com/office/officeart/2018/2/layout/IconVerticalSolidList"/>
    <dgm:cxn modelId="{335F8A09-E441-4BFB-9350-3B5187F5228F}" type="presParOf" srcId="{AC2DFF42-AA5B-4553-B909-CE4174F797F3}" destId="{A3FF3235-5365-49C2-ADBD-702630F11A50}" srcOrd="2" destOrd="0" presId="urn:microsoft.com/office/officeart/2018/2/layout/IconVerticalSolidList"/>
    <dgm:cxn modelId="{15CA3D40-DC0D-41D7-BA76-CD4C343AE7DE}" type="presParOf" srcId="{A3FF3235-5365-49C2-ADBD-702630F11A50}" destId="{0368C047-97FE-40D0-91EF-7EEF7420A6E2}" srcOrd="0" destOrd="0" presId="urn:microsoft.com/office/officeart/2018/2/layout/IconVerticalSolidList"/>
    <dgm:cxn modelId="{E71C7FA6-90D4-4FD4-A328-99431D5B98C8}" type="presParOf" srcId="{A3FF3235-5365-49C2-ADBD-702630F11A50}" destId="{42E11207-E47E-4608-A07A-CE482A2E32F2}" srcOrd="1" destOrd="0" presId="urn:microsoft.com/office/officeart/2018/2/layout/IconVerticalSolidList"/>
    <dgm:cxn modelId="{8A74FB1C-3274-479C-A6E6-F6853D3C4219}" type="presParOf" srcId="{A3FF3235-5365-49C2-ADBD-702630F11A50}" destId="{19A43234-1441-4DDF-9C9C-CFA71A6351F5}" srcOrd="2" destOrd="0" presId="urn:microsoft.com/office/officeart/2018/2/layout/IconVerticalSolidList"/>
    <dgm:cxn modelId="{F17FB120-6601-4B95-BF4D-198AB6F83811}" type="presParOf" srcId="{A3FF3235-5365-49C2-ADBD-702630F11A50}" destId="{D3902880-AA1E-4B58-8FA1-CD7C1540F5B5}" srcOrd="3" destOrd="0" presId="urn:microsoft.com/office/officeart/2018/2/layout/IconVerticalSolidList"/>
    <dgm:cxn modelId="{EA17BE39-D899-450E-AB9D-BBFF8FFB0152}" type="presParOf" srcId="{A3FF3235-5365-49C2-ADBD-702630F11A50}" destId="{A37FC584-423C-400E-8800-28F91210BA1F}" srcOrd="4" destOrd="0" presId="urn:microsoft.com/office/officeart/2018/2/layout/IconVerticalSolidList"/>
    <dgm:cxn modelId="{C34E75F7-5670-44E5-BE42-86FAC39E2E96}" type="presParOf" srcId="{AC2DFF42-AA5B-4553-B909-CE4174F797F3}" destId="{E90DA130-DD3B-4A08-9361-33C03AF3E99A}" srcOrd="3" destOrd="0" presId="urn:microsoft.com/office/officeart/2018/2/layout/IconVerticalSolidList"/>
    <dgm:cxn modelId="{E46A4B24-04C6-4EAB-8F62-1472E7A161B8}" type="presParOf" srcId="{AC2DFF42-AA5B-4553-B909-CE4174F797F3}" destId="{ED9E168B-8251-4283-8B76-64E6CD923FEC}" srcOrd="4" destOrd="0" presId="urn:microsoft.com/office/officeart/2018/2/layout/IconVerticalSolidList"/>
    <dgm:cxn modelId="{35A2C80F-1925-4940-B071-9229DAE12933}" type="presParOf" srcId="{ED9E168B-8251-4283-8B76-64E6CD923FEC}" destId="{E8A0FBF1-74FB-4319-8F36-D0C8CB91CC4D}" srcOrd="0" destOrd="0" presId="urn:microsoft.com/office/officeart/2018/2/layout/IconVerticalSolidList"/>
    <dgm:cxn modelId="{979154E0-567F-4E9C-A7AA-5CDB66413AC8}" type="presParOf" srcId="{ED9E168B-8251-4283-8B76-64E6CD923FEC}" destId="{163B73F1-213C-4B4E-B981-6690F7C8D840}" srcOrd="1" destOrd="0" presId="urn:microsoft.com/office/officeart/2018/2/layout/IconVerticalSolidList"/>
    <dgm:cxn modelId="{2ACFEBB2-D7A1-4664-9EA8-32D8A1C25372}" type="presParOf" srcId="{ED9E168B-8251-4283-8B76-64E6CD923FEC}" destId="{EB2176CF-73E4-462D-A1B4-324AFF3A499F}" srcOrd="2" destOrd="0" presId="urn:microsoft.com/office/officeart/2018/2/layout/IconVerticalSolidList"/>
    <dgm:cxn modelId="{DCAD0580-625F-4964-A9AA-27E78305114B}" type="presParOf" srcId="{ED9E168B-8251-4283-8B76-64E6CD923FEC}" destId="{79682408-F14C-451B-B482-983E1B08F493}" srcOrd="3" destOrd="0" presId="urn:microsoft.com/office/officeart/2018/2/layout/IconVerticalSolidList"/>
    <dgm:cxn modelId="{30D1A7F7-D7FF-4DFA-8CE8-136B27A66543}" type="presParOf" srcId="{ED9E168B-8251-4283-8B76-64E6CD923FEC}" destId="{8F49C2B1-4648-4769-8924-CF74891C3CB8}"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770DC8-875C-474C-88FF-5939CF0BEFC6}" type="doc">
      <dgm:prSet loTypeId="urn:microsoft.com/office/officeart/2005/8/layout/chevron2" loCatId="process" qsTypeId="urn:microsoft.com/office/officeart/2005/8/quickstyle/simple1" qsCatId="simple" csTypeId="urn:microsoft.com/office/officeart/2018/5/colors/Iconchunking_neutralbg_accent1_2" csCatId="accent1" phldr="1"/>
      <dgm:spPr/>
      <dgm:t>
        <a:bodyPr/>
        <a:lstStyle/>
        <a:p>
          <a:endParaRPr lang="en-US"/>
        </a:p>
      </dgm:t>
    </dgm:pt>
    <dgm:pt modelId="{EBC8A725-7D7D-4BEB-8BB1-C0F1CB4236B5}">
      <dgm:prSet/>
      <dgm:spPr/>
      <dgm:t>
        <a:bodyPr/>
        <a:lstStyle/>
        <a:p>
          <a:pPr>
            <a:lnSpc>
              <a:spcPct val="100000"/>
            </a:lnSpc>
          </a:pPr>
          <a:r>
            <a:rPr kumimoji="1" lang="en-US"/>
            <a:t>Alternative LLM Embedding and Search</a:t>
          </a:r>
          <a:endParaRPr lang="en-US"/>
        </a:p>
      </dgm:t>
    </dgm:pt>
    <dgm:pt modelId="{FB46BB92-453C-4D4A-865D-A9FC9A83161B}" type="parTrans" cxnId="{EAA961C3-814B-48CD-894A-E0039F0BFFBF}">
      <dgm:prSet/>
      <dgm:spPr/>
      <dgm:t>
        <a:bodyPr/>
        <a:lstStyle/>
        <a:p>
          <a:endParaRPr lang="en-US"/>
        </a:p>
      </dgm:t>
    </dgm:pt>
    <dgm:pt modelId="{9195FEF1-5BD5-4DB5-9F75-004507D0F80F}" type="sibTrans" cxnId="{EAA961C3-814B-48CD-894A-E0039F0BFFBF}">
      <dgm:prSet/>
      <dgm:spPr/>
      <dgm:t>
        <a:bodyPr/>
        <a:lstStyle/>
        <a:p>
          <a:endParaRPr lang="en-US"/>
        </a:p>
      </dgm:t>
    </dgm:pt>
    <dgm:pt modelId="{FF5C16D4-A123-45B5-A2F8-BC845AF230DC}">
      <dgm:prSet/>
      <dgm:spPr/>
      <dgm:t>
        <a:bodyPr/>
        <a:lstStyle/>
        <a:p>
          <a:pPr>
            <a:lnSpc>
              <a:spcPct val="100000"/>
            </a:lnSpc>
          </a:pPr>
          <a:r>
            <a:rPr kumimoji="1" lang="en-US"/>
            <a:t>The DeepSeek approach uses the 'nomic-embed-text' model for embeddings, combined with FAISS for semantic indexing. Patient narratives are embedded and indexed just as with OpenAI-driven workflows.</a:t>
          </a:r>
          <a:endParaRPr lang="en-US"/>
        </a:p>
      </dgm:t>
    </dgm:pt>
    <dgm:pt modelId="{940B96E4-3D85-471D-BD57-6118A29F3AAF}" type="parTrans" cxnId="{13637A0D-A460-4A72-956B-BED009863518}">
      <dgm:prSet/>
      <dgm:spPr/>
      <dgm:t>
        <a:bodyPr/>
        <a:lstStyle/>
        <a:p>
          <a:endParaRPr lang="en-US"/>
        </a:p>
      </dgm:t>
    </dgm:pt>
    <dgm:pt modelId="{B5625452-F315-436E-B08C-CB1AFE194E33}" type="sibTrans" cxnId="{13637A0D-A460-4A72-956B-BED009863518}">
      <dgm:prSet/>
      <dgm:spPr/>
      <dgm:t>
        <a:bodyPr/>
        <a:lstStyle/>
        <a:p>
          <a:endParaRPr lang="en-US"/>
        </a:p>
      </dgm:t>
    </dgm:pt>
    <dgm:pt modelId="{830678B5-18D6-4281-973F-CF51C2C2697A}">
      <dgm:prSet/>
      <dgm:spPr/>
      <dgm:t>
        <a:bodyPr/>
        <a:lstStyle/>
        <a:p>
          <a:pPr>
            <a:lnSpc>
              <a:spcPct val="100000"/>
            </a:lnSpc>
          </a:pPr>
          <a:r>
            <a:rPr kumimoji="1" lang="en-US"/>
            <a:t>RAG Prompting with DeepSeek-R1</a:t>
          </a:r>
          <a:endParaRPr lang="en-US"/>
        </a:p>
      </dgm:t>
    </dgm:pt>
    <dgm:pt modelId="{50437149-1EDC-4A55-99E2-368E15308FBD}" type="parTrans" cxnId="{1C69E116-E32E-49BA-97AB-249E6863A35B}">
      <dgm:prSet/>
      <dgm:spPr/>
      <dgm:t>
        <a:bodyPr/>
        <a:lstStyle/>
        <a:p>
          <a:endParaRPr lang="en-US"/>
        </a:p>
      </dgm:t>
    </dgm:pt>
    <dgm:pt modelId="{75C50284-8195-4F34-A29A-73E0A905AA6A}" type="sibTrans" cxnId="{1C69E116-E32E-49BA-97AB-249E6863A35B}">
      <dgm:prSet/>
      <dgm:spPr/>
      <dgm:t>
        <a:bodyPr/>
        <a:lstStyle/>
        <a:p>
          <a:endParaRPr lang="en-US"/>
        </a:p>
      </dgm:t>
    </dgm:pt>
    <dgm:pt modelId="{672EE5D6-AFFD-4095-8A9D-C5BA6A5DAC93}">
      <dgm:prSet/>
      <dgm:spPr/>
      <dgm:t>
        <a:bodyPr/>
        <a:lstStyle/>
        <a:p>
          <a:pPr>
            <a:lnSpc>
              <a:spcPct val="100000"/>
            </a:lnSpc>
          </a:pPr>
          <a:r>
            <a:rPr kumimoji="1" lang="en-US"/>
            <a:t>For each test patient, retrieved similar cases are compiled into a context, and the DeepSeek LLM is prompted in a zero-shot RAG setup to return a binary answer. This method is systematically evaluated over the same 500 test cases.</a:t>
          </a:r>
          <a:endParaRPr lang="en-US"/>
        </a:p>
      </dgm:t>
    </dgm:pt>
    <dgm:pt modelId="{BB46E132-7799-4D1F-BDE7-D6FCA2F3FAFA}" type="parTrans" cxnId="{4F4E6BFD-D540-470C-B078-1F1D33104542}">
      <dgm:prSet/>
      <dgm:spPr/>
      <dgm:t>
        <a:bodyPr/>
        <a:lstStyle/>
        <a:p>
          <a:endParaRPr lang="en-US"/>
        </a:p>
      </dgm:t>
    </dgm:pt>
    <dgm:pt modelId="{33CFAC83-6C1C-489A-8325-D12EAB85536A}" type="sibTrans" cxnId="{4F4E6BFD-D540-470C-B078-1F1D33104542}">
      <dgm:prSet/>
      <dgm:spPr/>
      <dgm:t>
        <a:bodyPr/>
        <a:lstStyle/>
        <a:p>
          <a:endParaRPr lang="en-US"/>
        </a:p>
      </dgm:t>
    </dgm:pt>
    <dgm:pt modelId="{FD529924-2601-40BE-A021-BAE34EF4690D}" type="pres">
      <dgm:prSet presAssocID="{94770DC8-875C-474C-88FF-5939CF0BEFC6}" presName="linearFlow" presStyleCnt="0">
        <dgm:presLayoutVars>
          <dgm:dir/>
          <dgm:animLvl val="lvl"/>
          <dgm:resizeHandles val="exact"/>
        </dgm:presLayoutVars>
      </dgm:prSet>
      <dgm:spPr/>
    </dgm:pt>
    <dgm:pt modelId="{5E2E7E04-D2B0-48EA-BB18-DAF4DAE592B7}" type="pres">
      <dgm:prSet presAssocID="{EBC8A725-7D7D-4BEB-8BB1-C0F1CB4236B5}" presName="composite" presStyleCnt="0"/>
      <dgm:spPr/>
    </dgm:pt>
    <dgm:pt modelId="{9E83CEE1-1FD6-40B5-81C8-39DCA47FDE1D}" type="pres">
      <dgm:prSet presAssocID="{EBC8A725-7D7D-4BEB-8BB1-C0F1CB4236B5}" presName="parentText" presStyleLbl="alignNode1" presStyleIdx="0" presStyleCnt="2">
        <dgm:presLayoutVars>
          <dgm:chMax val="1"/>
          <dgm:bulletEnabled val="1"/>
        </dgm:presLayoutVars>
      </dgm:prSet>
      <dgm:spPr/>
    </dgm:pt>
    <dgm:pt modelId="{F96C5229-0B8C-4FE2-8E75-D3ABC9712493}" type="pres">
      <dgm:prSet presAssocID="{EBC8A725-7D7D-4BEB-8BB1-C0F1CB4236B5}" presName="descendantText" presStyleLbl="alignAcc1" presStyleIdx="0" presStyleCnt="2">
        <dgm:presLayoutVars>
          <dgm:bulletEnabled val="1"/>
        </dgm:presLayoutVars>
      </dgm:prSet>
      <dgm:spPr/>
    </dgm:pt>
    <dgm:pt modelId="{58A3A143-731A-4D74-876D-911BE5490FD8}" type="pres">
      <dgm:prSet presAssocID="{9195FEF1-5BD5-4DB5-9F75-004507D0F80F}" presName="sp" presStyleCnt="0"/>
      <dgm:spPr/>
    </dgm:pt>
    <dgm:pt modelId="{1070565C-A3D3-4C0E-ADB2-6155D9989331}" type="pres">
      <dgm:prSet presAssocID="{830678B5-18D6-4281-973F-CF51C2C2697A}" presName="composite" presStyleCnt="0"/>
      <dgm:spPr/>
    </dgm:pt>
    <dgm:pt modelId="{88DE6DC1-22B1-4DBB-B0FD-D872F84EE75A}" type="pres">
      <dgm:prSet presAssocID="{830678B5-18D6-4281-973F-CF51C2C2697A}" presName="parentText" presStyleLbl="alignNode1" presStyleIdx="1" presStyleCnt="2">
        <dgm:presLayoutVars>
          <dgm:chMax val="1"/>
          <dgm:bulletEnabled val="1"/>
        </dgm:presLayoutVars>
      </dgm:prSet>
      <dgm:spPr/>
    </dgm:pt>
    <dgm:pt modelId="{726DDDF6-B893-4E9C-AAC4-AD204D418491}" type="pres">
      <dgm:prSet presAssocID="{830678B5-18D6-4281-973F-CF51C2C2697A}" presName="descendantText" presStyleLbl="alignAcc1" presStyleIdx="1" presStyleCnt="2">
        <dgm:presLayoutVars>
          <dgm:bulletEnabled val="1"/>
        </dgm:presLayoutVars>
      </dgm:prSet>
      <dgm:spPr/>
    </dgm:pt>
  </dgm:ptLst>
  <dgm:cxnLst>
    <dgm:cxn modelId="{13637A0D-A460-4A72-956B-BED009863518}" srcId="{EBC8A725-7D7D-4BEB-8BB1-C0F1CB4236B5}" destId="{FF5C16D4-A123-45B5-A2F8-BC845AF230DC}" srcOrd="0" destOrd="0" parTransId="{940B96E4-3D85-471D-BD57-6118A29F3AAF}" sibTransId="{B5625452-F315-436E-B08C-CB1AFE194E33}"/>
    <dgm:cxn modelId="{1C69E116-E32E-49BA-97AB-249E6863A35B}" srcId="{94770DC8-875C-474C-88FF-5939CF0BEFC6}" destId="{830678B5-18D6-4281-973F-CF51C2C2697A}" srcOrd="1" destOrd="0" parTransId="{50437149-1EDC-4A55-99E2-368E15308FBD}" sibTransId="{75C50284-8195-4F34-A29A-73E0A905AA6A}"/>
    <dgm:cxn modelId="{CEF8D32A-6548-4910-BAC3-F1FAAA8EC8B8}" type="presOf" srcId="{830678B5-18D6-4281-973F-CF51C2C2697A}" destId="{88DE6DC1-22B1-4DBB-B0FD-D872F84EE75A}" srcOrd="0" destOrd="0" presId="urn:microsoft.com/office/officeart/2005/8/layout/chevron2"/>
    <dgm:cxn modelId="{85CF8C2F-8B97-4B49-8A18-DF012BA39032}" type="presOf" srcId="{94770DC8-875C-474C-88FF-5939CF0BEFC6}" destId="{FD529924-2601-40BE-A021-BAE34EF4690D}" srcOrd="0" destOrd="0" presId="urn:microsoft.com/office/officeart/2005/8/layout/chevron2"/>
    <dgm:cxn modelId="{F2783D4C-C5A6-4686-8423-AD5387C4E812}" type="presOf" srcId="{672EE5D6-AFFD-4095-8A9D-C5BA6A5DAC93}" destId="{726DDDF6-B893-4E9C-AAC4-AD204D418491}" srcOrd="0" destOrd="0" presId="urn:microsoft.com/office/officeart/2005/8/layout/chevron2"/>
    <dgm:cxn modelId="{D987964D-572B-4FE8-8E03-560B043A4AD0}" type="presOf" srcId="{EBC8A725-7D7D-4BEB-8BB1-C0F1CB4236B5}" destId="{9E83CEE1-1FD6-40B5-81C8-39DCA47FDE1D}" srcOrd="0" destOrd="0" presId="urn:microsoft.com/office/officeart/2005/8/layout/chevron2"/>
    <dgm:cxn modelId="{365FA86F-3AB7-4D70-80A0-9719CE638D9C}" type="presOf" srcId="{FF5C16D4-A123-45B5-A2F8-BC845AF230DC}" destId="{F96C5229-0B8C-4FE2-8E75-D3ABC9712493}" srcOrd="0" destOrd="0" presId="urn:microsoft.com/office/officeart/2005/8/layout/chevron2"/>
    <dgm:cxn modelId="{EAA961C3-814B-48CD-894A-E0039F0BFFBF}" srcId="{94770DC8-875C-474C-88FF-5939CF0BEFC6}" destId="{EBC8A725-7D7D-4BEB-8BB1-C0F1CB4236B5}" srcOrd="0" destOrd="0" parTransId="{FB46BB92-453C-4D4A-865D-A9FC9A83161B}" sibTransId="{9195FEF1-5BD5-4DB5-9F75-004507D0F80F}"/>
    <dgm:cxn modelId="{4F4E6BFD-D540-470C-B078-1F1D33104542}" srcId="{830678B5-18D6-4281-973F-CF51C2C2697A}" destId="{672EE5D6-AFFD-4095-8A9D-C5BA6A5DAC93}" srcOrd="0" destOrd="0" parTransId="{BB46E132-7799-4D1F-BDE7-D6FCA2F3FAFA}" sibTransId="{33CFAC83-6C1C-489A-8325-D12EAB85536A}"/>
    <dgm:cxn modelId="{F37088E0-3F64-48A9-8B7F-C04747A0BAF8}" type="presParOf" srcId="{FD529924-2601-40BE-A021-BAE34EF4690D}" destId="{5E2E7E04-D2B0-48EA-BB18-DAF4DAE592B7}" srcOrd="0" destOrd="0" presId="urn:microsoft.com/office/officeart/2005/8/layout/chevron2"/>
    <dgm:cxn modelId="{740093A3-7591-4621-93F2-7BACC27424A9}" type="presParOf" srcId="{5E2E7E04-D2B0-48EA-BB18-DAF4DAE592B7}" destId="{9E83CEE1-1FD6-40B5-81C8-39DCA47FDE1D}" srcOrd="0" destOrd="0" presId="urn:microsoft.com/office/officeart/2005/8/layout/chevron2"/>
    <dgm:cxn modelId="{7ECB048E-4A3C-4A60-9EAD-EB8BEE070581}" type="presParOf" srcId="{5E2E7E04-D2B0-48EA-BB18-DAF4DAE592B7}" destId="{F96C5229-0B8C-4FE2-8E75-D3ABC9712493}" srcOrd="1" destOrd="0" presId="urn:microsoft.com/office/officeart/2005/8/layout/chevron2"/>
    <dgm:cxn modelId="{F222F0AF-0DD8-452C-9BB6-AD3F81C6D5AA}" type="presParOf" srcId="{FD529924-2601-40BE-A021-BAE34EF4690D}" destId="{58A3A143-731A-4D74-876D-911BE5490FD8}" srcOrd="1" destOrd="0" presId="urn:microsoft.com/office/officeart/2005/8/layout/chevron2"/>
    <dgm:cxn modelId="{FD597629-8992-408F-B3CF-ED0C0C3F8F8E}" type="presParOf" srcId="{FD529924-2601-40BE-A021-BAE34EF4690D}" destId="{1070565C-A3D3-4C0E-ADB2-6155D9989331}" srcOrd="2" destOrd="0" presId="urn:microsoft.com/office/officeart/2005/8/layout/chevron2"/>
    <dgm:cxn modelId="{449F5D39-0196-40D3-8B52-31E0EEF533C8}" type="presParOf" srcId="{1070565C-A3D3-4C0E-ADB2-6155D9989331}" destId="{88DE6DC1-22B1-4DBB-B0FD-D872F84EE75A}" srcOrd="0" destOrd="0" presId="urn:microsoft.com/office/officeart/2005/8/layout/chevron2"/>
    <dgm:cxn modelId="{81E9746F-937A-460E-844A-54B51FE2092D}" type="presParOf" srcId="{1070565C-A3D3-4C0E-ADB2-6155D9989331}" destId="{726DDDF6-B893-4E9C-AAC4-AD204D418491}"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B6D9C1-3015-40E5-A085-6395EF35F043}">
      <dsp:nvSpPr>
        <dsp:cNvPr id="0" name=""/>
        <dsp:cNvSpPr/>
      </dsp:nvSpPr>
      <dsp:spPr>
        <a:xfrm>
          <a:off x="0" y="314"/>
          <a:ext cx="1022300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888F53-3CFE-419C-BE05-5D7422257115}">
      <dsp:nvSpPr>
        <dsp:cNvPr id="0" name=""/>
        <dsp:cNvSpPr/>
      </dsp:nvSpPr>
      <dsp:spPr>
        <a:xfrm>
          <a:off x="0" y="314"/>
          <a:ext cx="10223004" cy="515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kumimoji="1" lang="en-US" sz="2400" kern="1200" dirty="0"/>
            <a:t>Introduction (3)</a:t>
          </a:r>
          <a:endParaRPr lang="en-US" sz="2400" kern="1200" dirty="0"/>
        </a:p>
      </dsp:txBody>
      <dsp:txXfrm>
        <a:off x="0" y="314"/>
        <a:ext cx="10223004" cy="515104"/>
      </dsp:txXfrm>
    </dsp:sp>
    <dsp:sp modelId="{850C50E5-2049-4C27-B656-BD10E71934A9}">
      <dsp:nvSpPr>
        <dsp:cNvPr id="0" name=""/>
        <dsp:cNvSpPr/>
      </dsp:nvSpPr>
      <dsp:spPr>
        <a:xfrm>
          <a:off x="0" y="515418"/>
          <a:ext cx="1022300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B990D60-D940-4410-A6FC-28B84FE15504}">
      <dsp:nvSpPr>
        <dsp:cNvPr id="0" name=""/>
        <dsp:cNvSpPr/>
      </dsp:nvSpPr>
      <dsp:spPr>
        <a:xfrm>
          <a:off x="0" y="515418"/>
          <a:ext cx="10223004" cy="515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Methods (4-11)</a:t>
          </a:r>
        </a:p>
      </dsp:txBody>
      <dsp:txXfrm>
        <a:off x="0" y="515418"/>
        <a:ext cx="10223004" cy="515104"/>
      </dsp:txXfrm>
    </dsp:sp>
    <dsp:sp modelId="{39821CE0-1FD5-40A2-AC52-4AE97472FA67}">
      <dsp:nvSpPr>
        <dsp:cNvPr id="0" name=""/>
        <dsp:cNvSpPr/>
      </dsp:nvSpPr>
      <dsp:spPr>
        <a:xfrm>
          <a:off x="0" y="1030522"/>
          <a:ext cx="1022300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FB5717-7C75-4199-B167-62AEBD30F1DA}">
      <dsp:nvSpPr>
        <dsp:cNvPr id="0" name=""/>
        <dsp:cNvSpPr/>
      </dsp:nvSpPr>
      <dsp:spPr>
        <a:xfrm>
          <a:off x="0" y="1030522"/>
          <a:ext cx="10223004" cy="515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Results (12)</a:t>
          </a:r>
        </a:p>
      </dsp:txBody>
      <dsp:txXfrm>
        <a:off x="0" y="1030522"/>
        <a:ext cx="10223004" cy="515104"/>
      </dsp:txXfrm>
    </dsp:sp>
    <dsp:sp modelId="{A7A7C22F-D4C0-45EB-B7F8-3056DF39EFA4}">
      <dsp:nvSpPr>
        <dsp:cNvPr id="0" name=""/>
        <dsp:cNvSpPr/>
      </dsp:nvSpPr>
      <dsp:spPr>
        <a:xfrm>
          <a:off x="0" y="1545627"/>
          <a:ext cx="1022300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64AEC1-36B1-4A81-BA73-0D4C8A71738C}">
      <dsp:nvSpPr>
        <dsp:cNvPr id="0" name=""/>
        <dsp:cNvSpPr/>
      </dsp:nvSpPr>
      <dsp:spPr>
        <a:xfrm>
          <a:off x="0" y="1545627"/>
          <a:ext cx="10223004" cy="515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dirty="0"/>
            <a:t>Future Directions (13)</a:t>
          </a:r>
          <a:endParaRPr lang="en-US" sz="2400" kern="1200" dirty="0"/>
        </a:p>
      </dsp:txBody>
      <dsp:txXfrm>
        <a:off x="0" y="1545627"/>
        <a:ext cx="10223004" cy="515104"/>
      </dsp:txXfrm>
    </dsp:sp>
    <dsp:sp modelId="{A40CF2FA-D032-4213-BB88-C2E4DB66454A}">
      <dsp:nvSpPr>
        <dsp:cNvPr id="0" name=""/>
        <dsp:cNvSpPr/>
      </dsp:nvSpPr>
      <dsp:spPr>
        <a:xfrm>
          <a:off x="0" y="2060731"/>
          <a:ext cx="10223004"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9DCF89-E58E-4918-9298-128BBE16D7EF}">
      <dsp:nvSpPr>
        <dsp:cNvPr id="0" name=""/>
        <dsp:cNvSpPr/>
      </dsp:nvSpPr>
      <dsp:spPr>
        <a:xfrm>
          <a:off x="0" y="2060731"/>
          <a:ext cx="10223004" cy="515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b="0" i="0" kern="1200" dirty="0"/>
            <a:t>Code Demo (14)</a:t>
          </a:r>
          <a:endParaRPr lang="en-US" sz="2400" kern="1200" dirty="0"/>
        </a:p>
      </dsp:txBody>
      <dsp:txXfrm>
        <a:off x="0" y="2060731"/>
        <a:ext cx="10223004" cy="5151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C6B0DC-7CFC-42F4-9D3A-50DF2C858638}">
      <dsp:nvSpPr>
        <dsp:cNvPr id="0" name=""/>
        <dsp:cNvSpPr/>
      </dsp:nvSpPr>
      <dsp:spPr>
        <a:xfrm>
          <a:off x="-139333" y="6449"/>
          <a:ext cx="10691811" cy="11588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1E74CB-8E8A-4AA8-863A-3C989641CD53}">
      <dsp:nvSpPr>
        <dsp:cNvPr id="0" name=""/>
        <dsp:cNvSpPr/>
      </dsp:nvSpPr>
      <dsp:spPr>
        <a:xfrm>
          <a:off x="211215" y="267188"/>
          <a:ext cx="637361" cy="6373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D1CCFC-614C-4484-BFC4-B6FB8E53DA5F}">
      <dsp:nvSpPr>
        <dsp:cNvPr id="0" name=""/>
        <dsp:cNvSpPr/>
      </dsp:nvSpPr>
      <dsp:spPr>
        <a:xfrm>
          <a:off x="1199126" y="6449"/>
          <a:ext cx="4811315" cy="1158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44" tIns="122644" rIns="122644" bIns="122644" numCol="1" spcCol="1270" anchor="ctr" anchorCtr="0">
          <a:noAutofit/>
        </a:bodyPr>
        <a:lstStyle/>
        <a:p>
          <a:pPr marL="0" lvl="0" indent="0" algn="l" defTabSz="1111250">
            <a:lnSpc>
              <a:spcPct val="100000"/>
            </a:lnSpc>
            <a:spcBef>
              <a:spcPct val="0"/>
            </a:spcBef>
            <a:spcAft>
              <a:spcPct val="35000"/>
            </a:spcAft>
            <a:buNone/>
          </a:pPr>
          <a:r>
            <a:rPr kumimoji="1" lang="en-US" sz="2500" kern="1200"/>
            <a:t>Interactive Querying</a:t>
          </a:r>
          <a:endParaRPr lang="en-US" sz="2500" kern="1200"/>
        </a:p>
      </dsp:txBody>
      <dsp:txXfrm>
        <a:off x="1199126" y="6449"/>
        <a:ext cx="4811315" cy="1158839"/>
      </dsp:txXfrm>
    </dsp:sp>
    <dsp:sp modelId="{39F21802-9411-4D5A-AA17-F7FC46F2318D}">
      <dsp:nvSpPr>
        <dsp:cNvPr id="0" name=""/>
        <dsp:cNvSpPr/>
      </dsp:nvSpPr>
      <dsp:spPr>
        <a:xfrm>
          <a:off x="5494332" y="12452"/>
          <a:ext cx="4841607" cy="1158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44" tIns="122644" rIns="122644" bIns="122644" numCol="1" spcCol="1270" anchor="ctr" anchorCtr="0">
          <a:noAutofit/>
        </a:bodyPr>
        <a:lstStyle/>
        <a:p>
          <a:pPr marL="0" lvl="0" indent="0" algn="l" defTabSz="711200">
            <a:lnSpc>
              <a:spcPct val="100000"/>
            </a:lnSpc>
            <a:spcBef>
              <a:spcPct val="0"/>
            </a:spcBef>
            <a:spcAft>
              <a:spcPct val="35000"/>
            </a:spcAft>
            <a:buNone/>
          </a:pPr>
          <a:r>
            <a:rPr kumimoji="1" lang="en-US" sz="1600" kern="1200" dirty="0"/>
            <a:t>GPT-3.5-turbo generates informative and accurate responses by leveraging contextual information from previous examples.</a:t>
          </a:r>
          <a:endParaRPr lang="en-US" sz="1600" kern="1200" dirty="0"/>
        </a:p>
      </dsp:txBody>
      <dsp:txXfrm>
        <a:off x="5494332" y="12452"/>
        <a:ext cx="4841607" cy="1158839"/>
      </dsp:txXfrm>
    </dsp:sp>
    <dsp:sp modelId="{0368C047-97FE-40D0-91EF-7EEF7420A6E2}">
      <dsp:nvSpPr>
        <dsp:cNvPr id="0" name=""/>
        <dsp:cNvSpPr/>
      </dsp:nvSpPr>
      <dsp:spPr>
        <a:xfrm>
          <a:off x="-139333" y="1467410"/>
          <a:ext cx="10691811" cy="11588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E11207-E47E-4608-A07A-CE482A2E32F2}">
      <dsp:nvSpPr>
        <dsp:cNvPr id="0" name=""/>
        <dsp:cNvSpPr/>
      </dsp:nvSpPr>
      <dsp:spPr>
        <a:xfrm>
          <a:off x="211215" y="1715738"/>
          <a:ext cx="637361" cy="6373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902880-AA1E-4B58-8FA1-CD7C1540F5B5}">
      <dsp:nvSpPr>
        <dsp:cNvPr id="0" name=""/>
        <dsp:cNvSpPr/>
      </dsp:nvSpPr>
      <dsp:spPr>
        <a:xfrm>
          <a:off x="1199126" y="1454999"/>
          <a:ext cx="4811315" cy="1158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44" tIns="122644" rIns="122644" bIns="122644" numCol="1" spcCol="1270" anchor="ctr" anchorCtr="0">
          <a:noAutofit/>
        </a:bodyPr>
        <a:lstStyle/>
        <a:p>
          <a:pPr marL="0" lvl="0" indent="0" algn="l" defTabSz="1111250">
            <a:lnSpc>
              <a:spcPct val="100000"/>
            </a:lnSpc>
            <a:spcBef>
              <a:spcPct val="0"/>
            </a:spcBef>
            <a:spcAft>
              <a:spcPct val="35000"/>
            </a:spcAft>
            <a:buNone/>
          </a:pPr>
          <a:r>
            <a:rPr kumimoji="1" lang="en-US" sz="2500" kern="1200"/>
            <a:t>Patient Symptom Evaluation</a:t>
          </a:r>
          <a:endParaRPr lang="en-US" sz="2500" kern="1200"/>
        </a:p>
      </dsp:txBody>
      <dsp:txXfrm>
        <a:off x="1199126" y="1454999"/>
        <a:ext cx="4811315" cy="1158839"/>
      </dsp:txXfrm>
    </dsp:sp>
    <dsp:sp modelId="{A37FC584-423C-400E-8800-28F91210BA1F}">
      <dsp:nvSpPr>
        <dsp:cNvPr id="0" name=""/>
        <dsp:cNvSpPr/>
      </dsp:nvSpPr>
      <dsp:spPr>
        <a:xfrm>
          <a:off x="5445238" y="1467410"/>
          <a:ext cx="4997445" cy="1158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44" tIns="122644" rIns="122644" bIns="122644" numCol="1" spcCol="1270" anchor="ctr" anchorCtr="0">
          <a:noAutofit/>
        </a:bodyPr>
        <a:lstStyle/>
        <a:p>
          <a:pPr marL="0" lvl="0" indent="0" algn="l" defTabSz="622300">
            <a:lnSpc>
              <a:spcPct val="100000"/>
            </a:lnSpc>
            <a:spcBef>
              <a:spcPct val="0"/>
            </a:spcBef>
            <a:spcAft>
              <a:spcPct val="35000"/>
            </a:spcAft>
            <a:buNone/>
          </a:pPr>
          <a:r>
            <a:rPr kumimoji="1" lang="en-US" sz="1400" kern="1200" dirty="0"/>
            <a:t>For a query about the likelihood of fever being post-COVID in a 30-year-old female with a fever and COVID history, the model retrieves relevant narratives and answers with a concise 'Yes' or 'No' as requested.</a:t>
          </a:r>
          <a:endParaRPr lang="en-US" sz="1400" kern="1200" dirty="0"/>
        </a:p>
      </dsp:txBody>
      <dsp:txXfrm>
        <a:off x="5445238" y="1467410"/>
        <a:ext cx="4997445" cy="1158839"/>
      </dsp:txXfrm>
    </dsp:sp>
    <dsp:sp modelId="{E8A0FBF1-74FB-4319-8F36-D0C8CB91CC4D}">
      <dsp:nvSpPr>
        <dsp:cNvPr id="0" name=""/>
        <dsp:cNvSpPr/>
      </dsp:nvSpPr>
      <dsp:spPr>
        <a:xfrm>
          <a:off x="-89295" y="2903062"/>
          <a:ext cx="10691811" cy="115883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3B73F1-213C-4B4E-B981-6690F7C8D840}">
      <dsp:nvSpPr>
        <dsp:cNvPr id="0" name=""/>
        <dsp:cNvSpPr/>
      </dsp:nvSpPr>
      <dsp:spPr>
        <a:xfrm>
          <a:off x="211215" y="3164288"/>
          <a:ext cx="637361" cy="6373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2">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682408-F14C-451B-B482-983E1B08F493}">
      <dsp:nvSpPr>
        <dsp:cNvPr id="0" name=""/>
        <dsp:cNvSpPr/>
      </dsp:nvSpPr>
      <dsp:spPr>
        <a:xfrm>
          <a:off x="1199126" y="2903549"/>
          <a:ext cx="4811315" cy="1158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44" tIns="122644" rIns="122644" bIns="122644" numCol="1" spcCol="1270" anchor="ctr" anchorCtr="0">
          <a:noAutofit/>
        </a:bodyPr>
        <a:lstStyle/>
        <a:p>
          <a:pPr marL="0" lvl="0" indent="0" algn="l" defTabSz="1111250">
            <a:lnSpc>
              <a:spcPct val="100000"/>
            </a:lnSpc>
            <a:spcBef>
              <a:spcPct val="0"/>
            </a:spcBef>
            <a:spcAft>
              <a:spcPct val="35000"/>
            </a:spcAft>
            <a:buNone/>
          </a:pPr>
          <a:r>
            <a:rPr kumimoji="1" lang="en-US" sz="2500" kern="1200"/>
            <a:t>Batch Evaluation and LLM Performance</a:t>
          </a:r>
          <a:endParaRPr lang="en-US" sz="2500" kern="1200"/>
        </a:p>
      </dsp:txBody>
      <dsp:txXfrm>
        <a:off x="1199126" y="2903549"/>
        <a:ext cx="4811315" cy="1158839"/>
      </dsp:txXfrm>
    </dsp:sp>
    <dsp:sp modelId="{8F49C2B1-4648-4769-8924-CF74891C3CB8}">
      <dsp:nvSpPr>
        <dsp:cNvPr id="0" name=""/>
        <dsp:cNvSpPr/>
      </dsp:nvSpPr>
      <dsp:spPr>
        <a:xfrm>
          <a:off x="5460377" y="2899203"/>
          <a:ext cx="5101988" cy="11588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644" tIns="122644" rIns="122644" bIns="122644" numCol="1" spcCol="1270" anchor="ctr" anchorCtr="0">
          <a:noAutofit/>
        </a:bodyPr>
        <a:lstStyle/>
        <a:p>
          <a:pPr marL="0" lvl="0" indent="0" algn="l" defTabSz="622300">
            <a:lnSpc>
              <a:spcPct val="100000"/>
            </a:lnSpc>
            <a:spcBef>
              <a:spcPct val="0"/>
            </a:spcBef>
            <a:spcAft>
              <a:spcPct val="35000"/>
            </a:spcAft>
            <a:buNone/>
          </a:pPr>
          <a:r>
            <a:rPr kumimoji="1" lang="en-US" sz="1400" kern="1200" dirty="0"/>
            <a:t>On a test set of 500 records, the LLM is asked to make binary post-COVID relation predictions for each narrative, which are then compared to true labels for performance assessment.</a:t>
          </a:r>
          <a:endParaRPr lang="en-US" sz="1400" kern="1200" dirty="0"/>
        </a:p>
      </dsp:txBody>
      <dsp:txXfrm>
        <a:off x="5460377" y="2899203"/>
        <a:ext cx="5101988" cy="11588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83CEE1-1FD6-40B5-81C8-39DCA47FDE1D}">
      <dsp:nvSpPr>
        <dsp:cNvPr id="0" name=""/>
        <dsp:cNvSpPr/>
      </dsp:nvSpPr>
      <dsp:spPr>
        <a:xfrm rot="5400000">
          <a:off x="-426370" y="429722"/>
          <a:ext cx="2842468" cy="198972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100000"/>
            </a:lnSpc>
            <a:spcBef>
              <a:spcPct val="0"/>
            </a:spcBef>
            <a:spcAft>
              <a:spcPct val="35000"/>
            </a:spcAft>
            <a:buNone/>
          </a:pPr>
          <a:r>
            <a:rPr kumimoji="1" lang="en-US" sz="1800" kern="1200"/>
            <a:t>Alternative LLM Embedding and Search</a:t>
          </a:r>
          <a:endParaRPr lang="en-US" sz="1800" kern="1200"/>
        </a:p>
      </dsp:txBody>
      <dsp:txXfrm rot="-5400000">
        <a:off x="1" y="998216"/>
        <a:ext cx="1989727" cy="852741"/>
      </dsp:txXfrm>
    </dsp:sp>
    <dsp:sp modelId="{F96C5229-0B8C-4FE2-8E75-D3ABC9712493}">
      <dsp:nvSpPr>
        <dsp:cNvPr id="0" name=""/>
        <dsp:cNvSpPr/>
      </dsp:nvSpPr>
      <dsp:spPr>
        <a:xfrm rot="5400000">
          <a:off x="2928561" y="-935481"/>
          <a:ext cx="1847604" cy="372527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100000"/>
            </a:lnSpc>
            <a:spcBef>
              <a:spcPct val="0"/>
            </a:spcBef>
            <a:spcAft>
              <a:spcPct val="15000"/>
            </a:spcAft>
            <a:buChar char="•"/>
          </a:pPr>
          <a:r>
            <a:rPr kumimoji="1" lang="en-US" sz="1600" kern="1200"/>
            <a:t>The DeepSeek approach uses the 'nomic-embed-text' model for embeddings, combined with FAISS for semantic indexing. Patient narratives are embedded and indexed just as with OpenAI-driven workflows.</a:t>
          </a:r>
          <a:endParaRPr lang="en-US" sz="1600" kern="1200"/>
        </a:p>
      </dsp:txBody>
      <dsp:txXfrm rot="-5400000">
        <a:off x="1989728" y="93545"/>
        <a:ext cx="3635079" cy="1667218"/>
      </dsp:txXfrm>
    </dsp:sp>
    <dsp:sp modelId="{88DE6DC1-22B1-4DBB-B0FD-D872F84EE75A}">
      <dsp:nvSpPr>
        <dsp:cNvPr id="0" name=""/>
        <dsp:cNvSpPr/>
      </dsp:nvSpPr>
      <dsp:spPr>
        <a:xfrm rot="5400000">
          <a:off x="-426370" y="2990749"/>
          <a:ext cx="2842468" cy="1989727"/>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100000"/>
            </a:lnSpc>
            <a:spcBef>
              <a:spcPct val="0"/>
            </a:spcBef>
            <a:spcAft>
              <a:spcPct val="35000"/>
            </a:spcAft>
            <a:buNone/>
          </a:pPr>
          <a:r>
            <a:rPr kumimoji="1" lang="en-US" sz="1800" kern="1200"/>
            <a:t>RAG Prompting with DeepSeek-R1</a:t>
          </a:r>
          <a:endParaRPr lang="en-US" sz="1800" kern="1200"/>
        </a:p>
      </dsp:txBody>
      <dsp:txXfrm rot="-5400000">
        <a:off x="1" y="3559243"/>
        <a:ext cx="1989727" cy="852741"/>
      </dsp:txXfrm>
    </dsp:sp>
    <dsp:sp modelId="{726DDDF6-B893-4E9C-AAC4-AD204D418491}">
      <dsp:nvSpPr>
        <dsp:cNvPr id="0" name=""/>
        <dsp:cNvSpPr/>
      </dsp:nvSpPr>
      <dsp:spPr>
        <a:xfrm rot="5400000">
          <a:off x="2928561" y="1625545"/>
          <a:ext cx="1847604" cy="372527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100000"/>
            </a:lnSpc>
            <a:spcBef>
              <a:spcPct val="0"/>
            </a:spcBef>
            <a:spcAft>
              <a:spcPct val="15000"/>
            </a:spcAft>
            <a:buChar char="•"/>
          </a:pPr>
          <a:r>
            <a:rPr kumimoji="1" lang="en-US" sz="1600" kern="1200"/>
            <a:t>For each test patient, retrieved similar cases are compiled into a context, and the DeepSeek LLM is prompted in a zero-shot RAG setup to return a binary answer. This method is systematically evaluated over the same 500 test cases.</a:t>
          </a:r>
          <a:endParaRPr lang="en-US" sz="1600" kern="1200"/>
        </a:p>
      </dsp:txBody>
      <dsp:txXfrm rot="-5400000">
        <a:off x="1989728" y="2654572"/>
        <a:ext cx="3635079" cy="166721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4/29/2025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90253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4/29/2025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572652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4/29/2025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193976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4/29/2025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9289346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4/29/2025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15044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4/29/2025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280568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4/29/2025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55071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4/29/2025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846778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4/29/2025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03162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4/29/2025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880530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4/29/2025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633942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4/29/2025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476029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062A9C-A805-8C01-03FE-7F22B42BE48B}"/>
              </a:ext>
            </a:extLst>
          </p:cNvPr>
          <p:cNvSpPr>
            <a:spLocks noGrp="1"/>
          </p:cNvSpPr>
          <p:nvPr>
            <p:ph type="ctrTitle"/>
          </p:nvPr>
        </p:nvSpPr>
        <p:spPr>
          <a:xfrm>
            <a:off x="703400" y="871758"/>
            <a:ext cx="5227171" cy="3871143"/>
          </a:xfrm>
        </p:spPr>
        <p:txBody>
          <a:bodyPr>
            <a:normAutofit/>
          </a:bodyPr>
          <a:lstStyle/>
          <a:p>
            <a:pPr>
              <a:lnSpc>
                <a:spcPct val="90000"/>
              </a:lnSpc>
            </a:pPr>
            <a:r>
              <a:rPr kumimoji="1" lang="en-US" altLang="ja-JP" sz="3800" dirty="0"/>
              <a:t>Post-COVID Symptom Analysis: A Comparative Study of OpenAI, DeepSeek, and Traditional Machine Learning Models</a:t>
            </a:r>
            <a:endParaRPr kumimoji="1" lang="ja-JP" altLang="en-US" sz="3800" dirty="0"/>
          </a:p>
        </p:txBody>
      </p:sp>
      <p:sp>
        <p:nvSpPr>
          <p:cNvPr id="3" name="Subtitle 2">
            <a:extLst>
              <a:ext uri="{FF2B5EF4-FFF2-40B4-BE49-F238E27FC236}">
                <a16:creationId xmlns:a16="http://schemas.microsoft.com/office/drawing/2014/main" id="{3FCC1B10-EAAF-61AE-C434-A53989FC811E}"/>
              </a:ext>
            </a:extLst>
          </p:cNvPr>
          <p:cNvSpPr>
            <a:spLocks noGrp="1"/>
          </p:cNvSpPr>
          <p:nvPr>
            <p:ph type="subTitle" idx="1"/>
          </p:nvPr>
        </p:nvSpPr>
        <p:spPr>
          <a:xfrm>
            <a:off x="721688" y="4785543"/>
            <a:ext cx="4857857" cy="1005657"/>
          </a:xfrm>
        </p:spPr>
        <p:txBody>
          <a:bodyPr>
            <a:normAutofit/>
          </a:bodyPr>
          <a:lstStyle/>
          <a:p>
            <a:r>
              <a:rPr kumimoji="1" lang="en-US" altLang="ja-JP" dirty="0"/>
              <a:t>Fabliha Fairooz</a:t>
            </a:r>
            <a:br>
              <a:rPr kumimoji="1" lang="en-US" altLang="ja-JP" dirty="0"/>
            </a:br>
            <a:endParaRPr kumimoji="1" lang="ja-JP" altLang="en-US" dirty="0"/>
          </a:p>
        </p:txBody>
      </p:sp>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descr="Vaccine storage and manufacturing">
            <a:extLst>
              <a:ext uri="{FF2B5EF4-FFF2-40B4-BE49-F238E27FC236}">
                <a16:creationId xmlns:a16="http://schemas.microsoft.com/office/drawing/2014/main" id="{F69A9543-C39D-BD23-DA75-E761B84DFF7F}"/>
              </a:ext>
            </a:extLst>
          </p:cNvPr>
          <p:cNvPicPr>
            <a:picLocks noChangeAspect="1"/>
          </p:cNvPicPr>
          <p:nvPr/>
        </p:nvPicPr>
        <p:blipFill>
          <a:blip r:embed="rId2"/>
          <a:srcRect l="26782" r="17963" b="-1"/>
          <a:stretch/>
        </p:blipFill>
        <p:spPr>
          <a:xfrm>
            <a:off x="6515100" y="10"/>
            <a:ext cx="5676900" cy="6857990"/>
          </a:xfrm>
          <a:prstGeom prst="rect">
            <a:avLst/>
          </a:prstGeom>
        </p:spPr>
      </p:pic>
    </p:spTree>
    <p:extLst>
      <p:ext uri="{BB962C8B-B14F-4D97-AF65-F5344CB8AC3E}">
        <p14:creationId xmlns:p14="http://schemas.microsoft.com/office/powerpoint/2010/main" val="1193568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9CEC68-F287-0ECC-68EE-2E2D7A55BEFC}"/>
              </a:ext>
            </a:extLst>
          </p:cNvPr>
          <p:cNvSpPr>
            <a:spLocks noGrp="1"/>
          </p:cNvSpPr>
          <p:nvPr>
            <p:ph type="title"/>
          </p:nvPr>
        </p:nvSpPr>
        <p:spPr>
          <a:xfrm>
            <a:off x="700088" y="909637"/>
            <a:ext cx="6400800" cy="1307592"/>
          </a:xfrm>
        </p:spPr>
        <p:txBody>
          <a:bodyPr>
            <a:normAutofit/>
          </a:bodyPr>
          <a:lstStyle/>
          <a:p>
            <a:pPr>
              <a:lnSpc>
                <a:spcPct val="90000"/>
              </a:lnSpc>
            </a:pPr>
            <a:r>
              <a:rPr kumimoji="1" lang="en-US" altLang="ja-JP"/>
              <a:t>Traditional Machine Learning Approach</a:t>
            </a:r>
            <a:endParaRPr kumimoji="1" lang="ja-JP" altLang="en-US"/>
          </a:p>
        </p:txBody>
      </p:sp>
      <p:cxnSp>
        <p:nvCxnSpPr>
          <p:cNvPr id="12" name="Straight Connector 11">
            <a:extLst>
              <a:ext uri="{FF2B5EF4-FFF2-40B4-BE49-F238E27FC236}">
                <a16:creationId xmlns:a16="http://schemas.microsoft.com/office/drawing/2014/main" id="{8E813B4C-6731-0B72-5252-A79AB0E20B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B0A9886-C789-1F7B-7FD4-81C396899BB1}"/>
              </a:ext>
            </a:extLst>
          </p:cNvPr>
          <p:cNvSpPr>
            <a:spLocks noGrp="1"/>
          </p:cNvSpPr>
          <p:nvPr>
            <p:ph idx="1"/>
          </p:nvPr>
        </p:nvSpPr>
        <p:spPr>
          <a:xfrm>
            <a:off x="700088" y="2221992"/>
            <a:ext cx="6400800" cy="3739896"/>
          </a:xfrm>
        </p:spPr>
        <p:txBody>
          <a:bodyPr>
            <a:normAutofit/>
          </a:bodyPr>
          <a:lstStyle/>
          <a:p>
            <a:pPr>
              <a:lnSpc>
                <a:spcPct val="100000"/>
              </a:lnSpc>
            </a:pPr>
            <a:r>
              <a:rPr kumimoji="1" lang="en-US" altLang="ja-JP" dirty="0"/>
              <a:t>Logistic Regression Modeling</a:t>
            </a:r>
          </a:p>
          <a:p>
            <a:pPr lvl="1">
              <a:lnSpc>
                <a:spcPct val="100000"/>
              </a:lnSpc>
            </a:pPr>
            <a:r>
              <a:rPr lang="en-US" sz="1600" dirty="0">
                <a:effectLst/>
                <a:latin typeface="Linux Libertine O"/>
                <a:ea typeface="Yu Mincho" panose="02020400000000000000" pitchFamily="18" charset="-128"/>
              </a:rPr>
              <a:t>A logistic regression model was trained using attributes of the data (not on patient narrative) on the training set of 3745 Data and corresponding labels ("likely related" or "unlikely related"). Then it was tested against the </a:t>
            </a:r>
            <a:r>
              <a:rPr lang="en-US" sz="1600" dirty="0" err="1">
                <a:effectLst/>
                <a:latin typeface="Linux Libertine O"/>
                <a:ea typeface="Yu Mincho" panose="02020400000000000000" pitchFamily="18" charset="-128"/>
              </a:rPr>
              <a:t>heldout</a:t>
            </a:r>
            <a:r>
              <a:rPr lang="en-US" sz="1600" dirty="0">
                <a:effectLst/>
                <a:latin typeface="Linux Libertine O"/>
                <a:ea typeface="Yu Mincho" panose="02020400000000000000" pitchFamily="18" charset="-128"/>
              </a:rPr>
              <a:t> dataset of  937 patient data. </a:t>
            </a:r>
          </a:p>
          <a:p>
            <a:pPr>
              <a:lnSpc>
                <a:spcPct val="100000"/>
              </a:lnSpc>
            </a:pPr>
            <a:r>
              <a:rPr kumimoji="1" lang="en-US" altLang="ja-JP" dirty="0"/>
              <a:t>Prediction and Evaluation</a:t>
            </a:r>
          </a:p>
          <a:p>
            <a:pPr lvl="1">
              <a:lnSpc>
                <a:spcPct val="100000"/>
              </a:lnSpc>
            </a:pPr>
            <a:r>
              <a:rPr kumimoji="1" lang="en-US" altLang="ja-JP" dirty="0"/>
              <a:t>Test cases undergo the same embedding process and are classified by the trained model. The predictions are evaluated using robust statistical metrics (AUROC and AUPRC) for direct comparison with the LLM-based RAG system.</a:t>
            </a:r>
          </a:p>
        </p:txBody>
      </p:sp>
      <p:pic>
        <p:nvPicPr>
          <p:cNvPr id="7" name="Graphic 6" descr="Bar chart">
            <a:extLst>
              <a:ext uri="{FF2B5EF4-FFF2-40B4-BE49-F238E27FC236}">
                <a16:creationId xmlns:a16="http://schemas.microsoft.com/office/drawing/2014/main" id="{9D11990E-B46A-4CA0-286D-FBDB59DA90E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87920" y="2102261"/>
            <a:ext cx="3903980" cy="3903980"/>
          </a:xfrm>
          <a:prstGeom prst="rect">
            <a:avLst/>
          </a:prstGeom>
        </p:spPr>
      </p:pic>
      <p:cxnSp>
        <p:nvCxnSpPr>
          <p:cNvPr id="14" name="Straight Connector 13">
            <a:extLst>
              <a:ext uri="{FF2B5EF4-FFF2-40B4-BE49-F238E27FC236}">
                <a16:creationId xmlns:a16="http://schemas.microsoft.com/office/drawing/2014/main" id="{6E0E8146-6E65-2E6C-0C86-547E3C9254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5893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85184E4-C93A-4E34-8365-1886AAC5D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5253F3-E489-AD41-4EDD-9F22B6AA1992}"/>
              </a:ext>
            </a:extLst>
          </p:cNvPr>
          <p:cNvSpPr>
            <a:spLocks noGrp="1"/>
          </p:cNvSpPr>
          <p:nvPr>
            <p:ph type="title"/>
          </p:nvPr>
        </p:nvSpPr>
        <p:spPr>
          <a:xfrm>
            <a:off x="704088" y="554762"/>
            <a:ext cx="3623818" cy="4559890"/>
          </a:xfrm>
        </p:spPr>
        <p:txBody>
          <a:bodyPr>
            <a:normAutofit/>
          </a:bodyPr>
          <a:lstStyle/>
          <a:p>
            <a:r>
              <a:rPr kumimoji="1" lang="en-US" altLang="ja-JP" dirty="0"/>
              <a:t>DeepSeek LLM RAG Evaluation</a:t>
            </a:r>
            <a:endParaRPr kumimoji="1" lang="ja-JP" altLang="en-US" dirty="0"/>
          </a:p>
        </p:txBody>
      </p:sp>
      <p:cxnSp>
        <p:nvCxnSpPr>
          <p:cNvPr id="21" name="Straight Connector 20">
            <a:extLst>
              <a:ext uri="{FF2B5EF4-FFF2-40B4-BE49-F238E27FC236}">
                <a16:creationId xmlns:a16="http://schemas.microsoft.com/office/drawing/2014/main" id="{8AB0D40B-37F7-4F1F-B956-AFC12066AB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68972" y="723901"/>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E623FAF-E6D1-B8C8-F3B2-70764D6D928B}"/>
              </a:ext>
            </a:extLst>
          </p:cNvPr>
          <p:cNvGraphicFramePr>
            <a:graphicFrameLocks noGrp="1"/>
          </p:cNvGraphicFramePr>
          <p:nvPr>
            <p:ph idx="1"/>
            <p:extLst>
              <p:ext uri="{D42A27DB-BD31-4B8C-83A1-F6EECF244321}">
                <p14:modId xmlns:p14="http://schemas.microsoft.com/office/powerpoint/2010/main" val="1003485370"/>
              </p:ext>
            </p:extLst>
          </p:nvPr>
        </p:nvGraphicFramePr>
        <p:xfrm>
          <a:off x="5459358" y="723900"/>
          <a:ext cx="5715000" cy="5410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0595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72DEB0-8548-4C03-986D-0656F358FA19}"/>
              </a:ext>
            </a:extLst>
          </p:cNvPr>
          <p:cNvSpPr>
            <a:spLocks noGrp="1"/>
          </p:cNvSpPr>
          <p:nvPr>
            <p:ph type="title"/>
          </p:nvPr>
        </p:nvSpPr>
        <p:spPr>
          <a:xfrm>
            <a:off x="700088" y="909637"/>
            <a:ext cx="6400800" cy="1307592"/>
          </a:xfrm>
        </p:spPr>
        <p:txBody>
          <a:bodyPr>
            <a:normAutofit/>
          </a:bodyPr>
          <a:lstStyle/>
          <a:p>
            <a:pPr>
              <a:lnSpc>
                <a:spcPct val="90000"/>
              </a:lnSpc>
            </a:pPr>
            <a:r>
              <a:rPr lang="en-US" altLang="ja-JP" sz="2200" b="0" i="0" dirty="0">
                <a:effectLst/>
                <a:latin typeface="Hammersmith One" panose="02010703030501060504" pitchFamily="2" charset="0"/>
              </a:rPr>
              <a:t>Results: Performance Comparison</a:t>
            </a:r>
            <a:br>
              <a:rPr lang="en-US" altLang="ja-JP" sz="2200" b="0" i="0" dirty="0">
                <a:effectLst/>
                <a:latin typeface="Hammersmith One" panose="02010703030501060504" pitchFamily="2" charset="0"/>
              </a:rPr>
            </a:br>
            <a:r>
              <a:rPr lang="en-US" altLang="ja-JP" sz="2200" b="0" i="0" dirty="0">
                <a:effectLst/>
                <a:latin typeface="Open Sans" panose="020B0606030504020204" pitchFamily="34" charset="0"/>
              </a:rPr>
              <a:t>Benchmarking Results (500 Test Cases)</a:t>
            </a:r>
            <a:br>
              <a:rPr lang="en-US" altLang="ja-JP" sz="2200" b="0" i="0" dirty="0">
                <a:effectLst/>
                <a:latin typeface="Open Sans" panose="020B0606030504020204" pitchFamily="34" charset="0"/>
              </a:rPr>
            </a:br>
            <a:endParaRPr kumimoji="1" lang="ja-JP" altLang="en-US" sz="2200" dirty="0"/>
          </a:p>
        </p:txBody>
      </p:sp>
      <p:cxnSp>
        <p:nvCxnSpPr>
          <p:cNvPr id="19" name="Straight Connector 18">
            <a:extLst>
              <a:ext uri="{FF2B5EF4-FFF2-40B4-BE49-F238E27FC236}">
                <a16:creationId xmlns:a16="http://schemas.microsoft.com/office/drawing/2014/main" id="{8E813B4C-6731-0B72-5252-A79AB0E20B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B4FA3B98-83D0-645F-9106-DE6665170074}"/>
              </a:ext>
            </a:extLst>
          </p:cNvPr>
          <p:cNvSpPr>
            <a:spLocks noGrp="1"/>
          </p:cNvSpPr>
          <p:nvPr>
            <p:ph idx="1"/>
          </p:nvPr>
        </p:nvSpPr>
        <p:spPr>
          <a:xfrm>
            <a:off x="700088" y="1992267"/>
            <a:ext cx="6400800" cy="4043678"/>
          </a:xfrm>
        </p:spPr>
        <p:txBody>
          <a:bodyPr>
            <a:normAutofit fontScale="92500"/>
          </a:bodyPr>
          <a:lstStyle/>
          <a:p>
            <a:pPr>
              <a:lnSpc>
                <a:spcPct val="100000"/>
              </a:lnSpc>
            </a:pPr>
            <a:r>
              <a:rPr kumimoji="1" lang="en-US" altLang="ja-JP" sz="1800" dirty="0"/>
              <a:t>Quantitative Metrics</a:t>
            </a:r>
          </a:p>
          <a:p>
            <a:pPr lvl="1">
              <a:lnSpc>
                <a:spcPct val="100000"/>
              </a:lnSpc>
            </a:pPr>
            <a:r>
              <a:rPr kumimoji="1" lang="en-US" altLang="ja-JP" dirty="0"/>
              <a:t>Performance is assessed using Area Under the Receiver Operating Curve (AUROC) and Average Precision-Recall Curve (AUPRC). Metrics are calculated for each method to provide a robust evaluation of discrimination and predictive reliability.</a:t>
            </a:r>
          </a:p>
          <a:p>
            <a:pPr>
              <a:lnSpc>
                <a:spcPct val="100000"/>
              </a:lnSpc>
            </a:pPr>
            <a:r>
              <a:rPr kumimoji="1" lang="en-US" altLang="ja-JP" sz="1800" dirty="0"/>
              <a:t>Summary of Findings</a:t>
            </a:r>
          </a:p>
          <a:p>
            <a:pPr lvl="1">
              <a:lnSpc>
                <a:spcPct val="100000"/>
              </a:lnSpc>
            </a:pPr>
            <a:r>
              <a:rPr kumimoji="1" lang="en-US" altLang="ja-JP" dirty="0"/>
              <a:t>OpenAI LLM (RAG): AUROC = 0.506, AUPRC = 0.849</a:t>
            </a:r>
          </a:p>
          <a:p>
            <a:pPr lvl="1">
              <a:lnSpc>
                <a:spcPct val="100000"/>
              </a:lnSpc>
            </a:pPr>
            <a:r>
              <a:rPr kumimoji="1" lang="en-US" altLang="ja-JP" dirty="0"/>
              <a:t>Logistic Regression: AUROC = 0.965, AUPRC = 0.987</a:t>
            </a:r>
          </a:p>
          <a:p>
            <a:pPr lvl="1">
              <a:lnSpc>
                <a:spcPct val="100000"/>
              </a:lnSpc>
            </a:pPr>
            <a:r>
              <a:rPr kumimoji="1" lang="en-US" altLang="ja-JP" dirty="0"/>
              <a:t>DeepSeek LLM (RAG): AUROC = 0.883, AUPRC = 0.79</a:t>
            </a:r>
          </a:p>
          <a:p>
            <a:pPr marL="0" indent="0">
              <a:lnSpc>
                <a:spcPct val="100000"/>
              </a:lnSpc>
              <a:buNone/>
            </a:pPr>
            <a:r>
              <a:rPr kumimoji="1" lang="en-US" altLang="ja-JP" sz="1800" dirty="0"/>
              <a:t>Classical ML surprisingly outperforms the OpenAI RAG system, and </a:t>
            </a:r>
            <a:r>
              <a:rPr kumimoji="1" lang="en-US" altLang="ja-JP" sz="1800" dirty="0" err="1"/>
              <a:t>DeepSeek's</a:t>
            </a:r>
            <a:r>
              <a:rPr kumimoji="1" lang="en-US" altLang="ja-JP" sz="1800" dirty="0"/>
              <a:t> LLM delivers the best trade-off between recall and precision.</a:t>
            </a:r>
            <a:endParaRPr kumimoji="1" lang="ja-JP" altLang="en-US" sz="1800" dirty="0"/>
          </a:p>
        </p:txBody>
      </p:sp>
      <p:pic>
        <p:nvPicPr>
          <p:cNvPr id="7" name="Graphic 6">
            <a:extLst>
              <a:ext uri="{FF2B5EF4-FFF2-40B4-BE49-F238E27FC236}">
                <a16:creationId xmlns:a16="http://schemas.microsoft.com/office/drawing/2014/main" id="{882622E7-7BE8-296A-A593-722B2B54BB6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284720" y="3405166"/>
            <a:ext cx="3903980" cy="2494209"/>
          </a:xfrm>
          <a:prstGeom prst="rect">
            <a:avLst/>
          </a:prstGeom>
        </p:spPr>
      </p:pic>
      <p:cxnSp>
        <p:nvCxnSpPr>
          <p:cNvPr id="21" name="Straight Connector 20">
            <a:extLst>
              <a:ext uri="{FF2B5EF4-FFF2-40B4-BE49-F238E27FC236}">
                <a16:creationId xmlns:a16="http://schemas.microsoft.com/office/drawing/2014/main" id="{6E0E8146-6E65-2E6C-0C86-547E3C9254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phic 6">
            <a:extLst>
              <a:ext uri="{FF2B5EF4-FFF2-40B4-BE49-F238E27FC236}">
                <a16:creationId xmlns:a16="http://schemas.microsoft.com/office/drawing/2014/main" id="{320FCBAC-2BB9-FE4D-1CFC-27D51A0E2D2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84720" y="815612"/>
            <a:ext cx="3903980" cy="2470928"/>
          </a:xfrm>
          <a:prstGeom prst="rect">
            <a:avLst/>
          </a:prstGeom>
        </p:spPr>
      </p:pic>
      <p:sp>
        <p:nvSpPr>
          <p:cNvPr id="3" name="Rectangle 1">
            <a:extLst>
              <a:ext uri="{FF2B5EF4-FFF2-40B4-BE49-F238E27FC236}">
                <a16:creationId xmlns:a16="http://schemas.microsoft.com/office/drawing/2014/main" id="{5614C7A9-728F-C5B7-6304-049784CCCAE5}"/>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Unicode MS"/>
                <a:ea typeface="menlo"/>
              </a:rPr>
              <a:t>0.965</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4215B35-F898-6172-FA38-994B037D4F7D}"/>
              </a:ext>
            </a:extLst>
          </p:cNvPr>
          <p:cNvSpPr>
            <a:spLocks noChangeArrowheads="1"/>
          </p:cNvSpPr>
          <p:nvPr/>
        </p:nvSpPr>
        <p:spPr bwMode="auto">
          <a:xfrm>
            <a:off x="152400" y="15240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a:ln>
                  <a:noFill/>
                </a:ln>
                <a:solidFill>
                  <a:schemeClr val="tx1"/>
                </a:solidFill>
                <a:effectLst/>
                <a:latin typeface="Arial Unicode MS"/>
                <a:ea typeface="menlo"/>
              </a:rPr>
              <a:t>0.965</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95321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96254E-2EF9-4B54-B665-AE3016F62D8C}"/>
              </a:ext>
            </a:extLst>
          </p:cNvPr>
          <p:cNvSpPr>
            <a:spLocks noGrp="1"/>
          </p:cNvSpPr>
          <p:nvPr>
            <p:ph type="title"/>
          </p:nvPr>
        </p:nvSpPr>
        <p:spPr>
          <a:xfrm>
            <a:off x="704087" y="559063"/>
            <a:ext cx="3306747" cy="5256025"/>
          </a:xfrm>
        </p:spPr>
        <p:txBody>
          <a:bodyPr>
            <a:normAutofit/>
          </a:bodyPr>
          <a:lstStyle/>
          <a:p>
            <a:r>
              <a:rPr lang="en-US" sz="3600" dirty="0"/>
              <a:t>Future Directions</a:t>
            </a:r>
          </a:p>
        </p:txBody>
      </p:sp>
      <p:sp>
        <p:nvSpPr>
          <p:cNvPr id="3" name="Content Placeholder 2">
            <a:extLst>
              <a:ext uri="{FF2B5EF4-FFF2-40B4-BE49-F238E27FC236}">
                <a16:creationId xmlns:a16="http://schemas.microsoft.com/office/drawing/2014/main" id="{62E4C37B-58E3-6103-E242-3C77050F3BB4}"/>
              </a:ext>
            </a:extLst>
          </p:cNvPr>
          <p:cNvSpPr>
            <a:spLocks noGrp="1"/>
          </p:cNvSpPr>
          <p:nvPr>
            <p:ph idx="1"/>
          </p:nvPr>
        </p:nvSpPr>
        <p:spPr>
          <a:xfrm>
            <a:off x="4643022" y="622249"/>
            <a:ext cx="6844892" cy="5639712"/>
          </a:xfrm>
        </p:spPr>
        <p:txBody>
          <a:bodyPr>
            <a:normAutofit/>
          </a:bodyPr>
          <a:lstStyle/>
          <a:p>
            <a:pPr marL="342900" marR="0" lvl="0" indent="-342900">
              <a:buFont typeface="Symbol" panose="05050102010706020507" pitchFamily="18" charset="2"/>
              <a:buChar char=""/>
            </a:pPr>
            <a:r>
              <a:rPr lang="en-US" dirty="0">
                <a:effectLst/>
                <a:latin typeface="Linux Libertine O"/>
                <a:ea typeface="Cambria" panose="02040503050406030204" pitchFamily="18" charset="0"/>
              </a:rPr>
              <a:t>Use all the symptoms from the dataset instead of specific symptoms</a:t>
            </a:r>
          </a:p>
          <a:p>
            <a:pPr marL="342900" marR="0" lvl="0" indent="-342900">
              <a:buFont typeface="Symbol" panose="05050102010706020507" pitchFamily="18" charset="2"/>
              <a:buChar char=""/>
            </a:pPr>
            <a:r>
              <a:rPr lang="en-US" dirty="0">
                <a:effectLst/>
                <a:latin typeface="Linux Libertine O"/>
                <a:ea typeface="Cambria" panose="02040503050406030204" pitchFamily="18" charset="0"/>
              </a:rPr>
              <a:t>Instead of using 60 days as cutoff recovery days, it can be changed for better data availability and actual medical preference. </a:t>
            </a:r>
          </a:p>
          <a:p>
            <a:pPr marL="342900" marR="0" lvl="0" indent="-342900">
              <a:buFont typeface="Symbol" panose="05050102010706020507" pitchFamily="18" charset="2"/>
              <a:buChar char=""/>
            </a:pPr>
            <a:r>
              <a:rPr lang="en-US" dirty="0">
                <a:effectLst/>
                <a:latin typeface="Linux Libertine O"/>
                <a:ea typeface="Cambria" panose="02040503050406030204" pitchFamily="18" charset="0"/>
              </a:rPr>
              <a:t>For the experiments, more attributes can be added or removed depending on the resource’s availability</a:t>
            </a:r>
          </a:p>
          <a:p>
            <a:pPr marL="342900" marR="0" lvl="0" indent="-342900">
              <a:buFont typeface="Symbol" panose="05050102010706020507" pitchFamily="18" charset="2"/>
              <a:buChar char=""/>
            </a:pPr>
            <a:r>
              <a:rPr lang="en-US" dirty="0">
                <a:effectLst/>
                <a:latin typeface="Linux Libertine O"/>
                <a:ea typeface="Cambria" panose="02040503050406030204" pitchFamily="18" charset="0"/>
              </a:rPr>
              <a:t>Experiment with more prompt engineering techniques. </a:t>
            </a:r>
          </a:p>
          <a:p>
            <a:pPr marL="342900" marR="0" lvl="0" indent="-342900">
              <a:buFont typeface="Symbol" panose="05050102010706020507" pitchFamily="18" charset="2"/>
              <a:buChar char=""/>
            </a:pPr>
            <a:r>
              <a:rPr lang="en-US" dirty="0">
                <a:effectLst/>
                <a:latin typeface="Linux Libertine O"/>
                <a:ea typeface="Cambria" panose="02040503050406030204" pitchFamily="18" charset="0"/>
              </a:rPr>
              <a:t>Try to include external medical knowledge to assist the large language model in generating the correct answer</a:t>
            </a:r>
          </a:p>
          <a:p>
            <a:pPr marL="342900" marR="0" lvl="0" indent="-342900">
              <a:buFont typeface="Symbol" panose="05050102010706020507" pitchFamily="18" charset="2"/>
              <a:buChar char=""/>
            </a:pPr>
            <a:r>
              <a:rPr lang="en-US" dirty="0">
                <a:effectLst/>
                <a:latin typeface="Linux Libertine O"/>
                <a:ea typeface="Cambria" panose="02040503050406030204" pitchFamily="18" charset="0"/>
              </a:rPr>
              <a:t>Experiments with other open sourced LLMs.</a:t>
            </a:r>
          </a:p>
          <a:p>
            <a:pPr marL="342900" marR="0" lvl="0" indent="-342900">
              <a:buFont typeface="Symbol" panose="05050102010706020507" pitchFamily="18" charset="2"/>
              <a:buChar char=""/>
            </a:pPr>
            <a:r>
              <a:rPr lang="en-US" dirty="0">
                <a:effectLst/>
                <a:latin typeface="Linux Libertine O"/>
                <a:ea typeface="Cambria" panose="02040503050406030204" pitchFamily="18" charset="0"/>
              </a:rPr>
              <a:t>Fine-tuning LLMs on labeled data or using LLMs to explain or highlight tricky cases could help make them more useful in clinical tasks.</a:t>
            </a:r>
          </a:p>
          <a:p>
            <a:pPr marL="0" indent="0">
              <a:buNone/>
            </a:pPr>
            <a:endParaRPr lang="en-US" dirty="0"/>
          </a:p>
        </p:txBody>
      </p:sp>
      <p:cxnSp>
        <p:nvCxnSpPr>
          <p:cNvPr id="10" name="Straight Connector 9">
            <a:extLst>
              <a:ext uri="{FF2B5EF4-FFF2-40B4-BE49-F238E27FC236}">
                <a16:creationId xmlns:a16="http://schemas.microsoft.com/office/drawing/2014/main" id="{0AFF0B6C-73E2-4B40-9280-938C14922C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223541" y="723900"/>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762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EC8B4-A990-2DBE-F033-6481FFFAD2AC}"/>
              </a:ext>
            </a:extLst>
          </p:cNvPr>
          <p:cNvSpPr>
            <a:spLocks noGrp="1"/>
          </p:cNvSpPr>
          <p:nvPr>
            <p:ph type="title"/>
          </p:nvPr>
        </p:nvSpPr>
        <p:spPr/>
        <p:txBody>
          <a:bodyPr/>
          <a:lstStyle/>
          <a:p>
            <a:r>
              <a:rPr lang="en-US" dirty="0"/>
              <a:t>CODE DEMO</a:t>
            </a:r>
          </a:p>
        </p:txBody>
      </p:sp>
      <p:pic>
        <p:nvPicPr>
          <p:cNvPr id="5" name="Content Placeholder 4">
            <a:extLst>
              <a:ext uri="{FF2B5EF4-FFF2-40B4-BE49-F238E27FC236}">
                <a16:creationId xmlns:a16="http://schemas.microsoft.com/office/drawing/2014/main" id="{9A7842B3-A090-4998-58FC-E6318D927F13}"/>
              </a:ext>
            </a:extLst>
          </p:cNvPr>
          <p:cNvPicPr>
            <a:picLocks noGrp="1" noChangeAspect="1"/>
          </p:cNvPicPr>
          <p:nvPr>
            <p:ph idx="1"/>
          </p:nvPr>
        </p:nvPicPr>
        <p:blipFill>
          <a:blip r:embed="rId2"/>
          <a:stretch>
            <a:fillRect/>
          </a:stretch>
        </p:blipFill>
        <p:spPr>
          <a:xfrm>
            <a:off x="546101" y="2449256"/>
            <a:ext cx="5395216" cy="3740150"/>
          </a:xfrm>
        </p:spPr>
      </p:pic>
      <p:pic>
        <p:nvPicPr>
          <p:cNvPr id="9" name="Picture 8">
            <a:extLst>
              <a:ext uri="{FF2B5EF4-FFF2-40B4-BE49-F238E27FC236}">
                <a16:creationId xmlns:a16="http://schemas.microsoft.com/office/drawing/2014/main" id="{CE0174DE-CAE6-C2FA-DB84-5F575039E011}"/>
              </a:ext>
            </a:extLst>
          </p:cNvPr>
          <p:cNvPicPr>
            <a:picLocks noChangeAspect="1"/>
          </p:cNvPicPr>
          <p:nvPr/>
        </p:nvPicPr>
        <p:blipFill>
          <a:blip r:embed="rId3"/>
          <a:stretch>
            <a:fillRect/>
          </a:stretch>
        </p:blipFill>
        <p:spPr>
          <a:xfrm>
            <a:off x="6250685" y="2449256"/>
            <a:ext cx="5345907" cy="3049147"/>
          </a:xfrm>
          <a:prstGeom prst="rect">
            <a:avLst/>
          </a:prstGeom>
        </p:spPr>
      </p:pic>
      <p:sp>
        <p:nvSpPr>
          <p:cNvPr id="10" name="TextBox 9">
            <a:extLst>
              <a:ext uri="{FF2B5EF4-FFF2-40B4-BE49-F238E27FC236}">
                <a16:creationId xmlns:a16="http://schemas.microsoft.com/office/drawing/2014/main" id="{A8451FCB-8EDA-726D-6C6C-CC1F7866D808}"/>
              </a:ext>
            </a:extLst>
          </p:cNvPr>
          <p:cNvSpPr txBox="1"/>
          <p:nvPr/>
        </p:nvSpPr>
        <p:spPr>
          <a:xfrm>
            <a:off x="800100" y="1696720"/>
            <a:ext cx="8553624" cy="646331"/>
          </a:xfrm>
          <a:prstGeom prst="rect">
            <a:avLst/>
          </a:prstGeom>
          <a:noFill/>
        </p:spPr>
        <p:txBody>
          <a:bodyPr wrap="none" rtlCol="0">
            <a:spAutoFit/>
          </a:bodyPr>
          <a:lstStyle/>
          <a:p>
            <a:r>
              <a:rPr lang="en-US" dirty="0"/>
              <a:t>There are two .</a:t>
            </a:r>
            <a:r>
              <a:rPr lang="en-US" dirty="0" err="1"/>
              <a:t>ipynb</a:t>
            </a:r>
            <a:r>
              <a:rPr lang="en-US" dirty="0"/>
              <a:t> files , one for data processing and another for the research codes </a:t>
            </a:r>
          </a:p>
          <a:p>
            <a:r>
              <a:rPr lang="en-US" dirty="0" err="1"/>
              <a:t>Github</a:t>
            </a:r>
            <a:r>
              <a:rPr lang="en-US" dirty="0"/>
              <a:t> Link : https://github.com/Fabliha-Bd/LLM-comparative-study</a:t>
            </a:r>
          </a:p>
        </p:txBody>
      </p:sp>
    </p:spTree>
    <p:extLst>
      <p:ext uri="{BB962C8B-B14F-4D97-AF65-F5344CB8AC3E}">
        <p14:creationId xmlns:p14="http://schemas.microsoft.com/office/powerpoint/2010/main" val="117266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15CA15-1687-EAFB-B325-BF5A598B3E0E}"/>
              </a:ext>
            </a:extLst>
          </p:cNvPr>
          <p:cNvSpPr>
            <a:spLocks noGrp="1"/>
          </p:cNvSpPr>
          <p:nvPr>
            <p:ph type="title"/>
          </p:nvPr>
        </p:nvSpPr>
        <p:spPr>
          <a:xfrm>
            <a:off x="704088" y="555712"/>
            <a:ext cx="4218435" cy="2390687"/>
          </a:xfrm>
        </p:spPr>
        <p:txBody>
          <a:bodyPr>
            <a:normAutofit/>
          </a:bodyPr>
          <a:lstStyle/>
          <a:p>
            <a:r>
              <a:rPr kumimoji="1" lang="en-US" altLang="ja-JP"/>
              <a:t>Conclusion and Key Takeaways</a:t>
            </a:r>
            <a:endParaRPr kumimoji="1" lang="ja-JP" altLang="en-US"/>
          </a:p>
        </p:txBody>
      </p:sp>
      <p:pic>
        <p:nvPicPr>
          <p:cNvPr id="7" name="Graphic 6" descr="Open Hand with Plant">
            <a:extLst>
              <a:ext uri="{FF2B5EF4-FFF2-40B4-BE49-F238E27FC236}">
                <a16:creationId xmlns:a16="http://schemas.microsoft.com/office/drawing/2014/main" id="{344831CD-0860-21F4-DDB6-D0FBD7D6F22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5383" y="3210560"/>
            <a:ext cx="2959568" cy="2959568"/>
          </a:xfrm>
          <a:prstGeom prst="rect">
            <a:avLst/>
          </a:prstGeom>
        </p:spPr>
      </p:pic>
      <p:cxnSp>
        <p:nvCxnSpPr>
          <p:cNvPr id="21" name="Straight Connector 20">
            <a:extLst>
              <a:ext uri="{FF2B5EF4-FFF2-40B4-BE49-F238E27FC236}">
                <a16:creationId xmlns:a16="http://schemas.microsoft.com/office/drawing/2014/main" id="{40ADC89C-EB4E-4AA5-ABBD-448BEC5FA3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255110" y="723900"/>
            <a:ext cx="0" cy="544948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4BFF554C-250C-74E2-DA7B-AE73D03549B0}"/>
              </a:ext>
            </a:extLst>
          </p:cNvPr>
          <p:cNvSpPr>
            <a:spLocks noGrp="1"/>
          </p:cNvSpPr>
          <p:nvPr>
            <p:ph idx="1"/>
          </p:nvPr>
        </p:nvSpPr>
        <p:spPr>
          <a:xfrm>
            <a:off x="5576418" y="555712"/>
            <a:ext cx="5916168" cy="5614416"/>
          </a:xfrm>
        </p:spPr>
        <p:txBody>
          <a:bodyPr>
            <a:normAutofit/>
          </a:bodyPr>
          <a:lstStyle/>
          <a:p>
            <a:pPr>
              <a:lnSpc>
                <a:spcPct val="100000"/>
              </a:lnSpc>
              <a:spcAft>
                <a:spcPts val="600"/>
              </a:spcAft>
              <a:buFont typeface="Arial" panose="020B0604020202020204" pitchFamily="34" charset="0"/>
              <a:buChar char="•"/>
            </a:pPr>
            <a:r>
              <a:rPr lang="en-US" altLang="ja-JP" b="0" i="0" dirty="0">
                <a:effectLst/>
              </a:rPr>
              <a:t>This comparative analysis uncovers the relative strengths of:</a:t>
            </a:r>
          </a:p>
          <a:p>
            <a:pPr marL="742950" lvl="1" indent="-285750">
              <a:lnSpc>
                <a:spcPct val="100000"/>
              </a:lnSpc>
              <a:spcAft>
                <a:spcPts val="600"/>
              </a:spcAft>
              <a:buFont typeface="Arial" panose="020B0604020202020204" pitchFamily="34" charset="0"/>
              <a:buChar char="•"/>
            </a:pPr>
            <a:r>
              <a:rPr lang="en-US" altLang="ja-JP" b="0" i="0" dirty="0">
                <a:effectLst/>
              </a:rPr>
              <a:t>LLM-based semantic retrieval and reasoning</a:t>
            </a:r>
          </a:p>
          <a:p>
            <a:pPr marL="742950" lvl="1" indent="-285750">
              <a:lnSpc>
                <a:spcPct val="100000"/>
              </a:lnSpc>
              <a:spcAft>
                <a:spcPts val="600"/>
              </a:spcAft>
              <a:buFont typeface="Arial" panose="020B0604020202020204" pitchFamily="34" charset="0"/>
              <a:buChar char="•"/>
            </a:pPr>
            <a:r>
              <a:rPr lang="en-US" altLang="ja-JP" b="0" i="0" dirty="0">
                <a:effectLst/>
              </a:rPr>
              <a:t>Traditional ML</a:t>
            </a:r>
          </a:p>
          <a:p>
            <a:pPr marL="742950" lvl="1" indent="-285750">
              <a:lnSpc>
                <a:spcPct val="100000"/>
              </a:lnSpc>
              <a:spcAft>
                <a:spcPts val="600"/>
              </a:spcAft>
              <a:buFont typeface="Arial" panose="020B0604020202020204" pitchFamily="34" charset="0"/>
              <a:buChar char="•"/>
            </a:pPr>
            <a:r>
              <a:rPr lang="en-US" altLang="ja-JP" b="0" i="0" dirty="0">
                <a:effectLst/>
              </a:rPr>
              <a:t>State-of-the-art LLMs like DeepSeek for structured medical text analysis.</a:t>
            </a:r>
          </a:p>
          <a:p>
            <a:pPr>
              <a:lnSpc>
                <a:spcPct val="100000"/>
              </a:lnSpc>
              <a:spcAft>
                <a:spcPts val="600"/>
              </a:spcAft>
              <a:buFont typeface="Arial" panose="020B0604020202020204" pitchFamily="34" charset="0"/>
              <a:buChar char="•"/>
            </a:pPr>
            <a:r>
              <a:rPr lang="en-US" altLang="ja-JP" b="0" i="0" dirty="0">
                <a:effectLst/>
              </a:rPr>
              <a:t>Classical logistic regression on well-embedded data excels in this scenario.</a:t>
            </a:r>
          </a:p>
          <a:p>
            <a:pPr>
              <a:lnSpc>
                <a:spcPct val="100000"/>
              </a:lnSpc>
              <a:spcAft>
                <a:spcPts val="600"/>
              </a:spcAft>
              <a:buFont typeface="Arial" panose="020B0604020202020204" pitchFamily="34" charset="0"/>
              <a:buChar char="•"/>
            </a:pPr>
            <a:r>
              <a:rPr lang="en-US" altLang="ja-JP" b="0" i="0" dirty="0">
                <a:effectLst/>
              </a:rPr>
              <a:t>Recent advances in alternative LLM-based RAG systems show promise and may close performance gaps.</a:t>
            </a:r>
          </a:p>
          <a:p>
            <a:pPr>
              <a:lnSpc>
                <a:spcPct val="100000"/>
              </a:lnSpc>
              <a:spcAft>
                <a:spcPts val="600"/>
              </a:spcAft>
              <a:buFont typeface="Arial" panose="020B0604020202020204" pitchFamily="34" charset="0"/>
              <a:buChar char="•"/>
            </a:pPr>
            <a:r>
              <a:rPr lang="en-US" altLang="ja-JP" b="0" i="0" dirty="0">
                <a:effectLst/>
              </a:rPr>
              <a:t>Ongoing model refinement, domain adaptation, and rigorous testing remain essential when deploying such systems in medical decision support contexts.</a:t>
            </a:r>
          </a:p>
        </p:txBody>
      </p:sp>
    </p:spTree>
    <p:extLst>
      <p:ext uri="{BB962C8B-B14F-4D97-AF65-F5344CB8AC3E}">
        <p14:creationId xmlns:p14="http://schemas.microsoft.com/office/powerpoint/2010/main" val="2642861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96DFD0-8B15-BE35-A3CD-3246E5A4A8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887FC9-C9DD-C3DC-8FEF-9562DAF059D7}"/>
              </a:ext>
            </a:extLst>
          </p:cNvPr>
          <p:cNvSpPr>
            <a:spLocks noGrp="1"/>
          </p:cNvSpPr>
          <p:nvPr>
            <p:ph type="title"/>
          </p:nvPr>
        </p:nvSpPr>
        <p:spPr/>
        <p:txBody>
          <a:bodyPr/>
          <a:lstStyle/>
          <a:p>
            <a:r>
              <a:rPr lang="en-US" altLang="ja-JP" b="0" i="0">
                <a:solidFill>
                  <a:srgbClr val="000000"/>
                </a:solidFill>
                <a:effectLst/>
                <a:latin typeface="Hammersmith One" panose="020F0502020204030204" pitchFamily="2" charset="0"/>
              </a:rPr>
              <a:t>Contents</a:t>
            </a:r>
            <a:endParaRPr kumimoji="1" lang="ja-JP" altLang="en-US" dirty="0"/>
          </a:p>
        </p:txBody>
      </p:sp>
      <p:graphicFrame>
        <p:nvGraphicFramePr>
          <p:cNvPr id="14" name="Content Placeholder 3">
            <a:extLst>
              <a:ext uri="{FF2B5EF4-FFF2-40B4-BE49-F238E27FC236}">
                <a16:creationId xmlns:a16="http://schemas.microsoft.com/office/drawing/2014/main" id="{B6BD82CB-9064-27A4-7A30-867ED7447DE2}"/>
              </a:ext>
            </a:extLst>
          </p:cNvPr>
          <p:cNvGraphicFramePr>
            <a:graphicFrameLocks noGrp="1"/>
          </p:cNvGraphicFramePr>
          <p:nvPr>
            <p:ph idx="1"/>
            <p:extLst>
              <p:ext uri="{D42A27DB-BD31-4B8C-83A1-F6EECF244321}">
                <p14:modId xmlns:p14="http://schemas.microsoft.com/office/powerpoint/2010/main" val="1210886915"/>
              </p:ext>
            </p:extLst>
          </p:nvPr>
        </p:nvGraphicFramePr>
        <p:xfrm>
          <a:off x="700636" y="2221992"/>
          <a:ext cx="10223004" cy="2576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8149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FF6624-6781-ACBE-AE00-6AA859946FE8}"/>
              </a:ext>
            </a:extLst>
          </p:cNvPr>
          <p:cNvSpPr>
            <a:spLocks noGrp="1"/>
          </p:cNvSpPr>
          <p:nvPr>
            <p:ph type="title"/>
          </p:nvPr>
        </p:nvSpPr>
        <p:spPr>
          <a:xfrm>
            <a:off x="700088" y="909637"/>
            <a:ext cx="6400800" cy="1307592"/>
          </a:xfrm>
        </p:spPr>
        <p:txBody>
          <a:bodyPr>
            <a:normAutofit/>
          </a:bodyPr>
          <a:lstStyle/>
          <a:p>
            <a:pPr>
              <a:lnSpc>
                <a:spcPct val="90000"/>
              </a:lnSpc>
            </a:pPr>
            <a:r>
              <a:rPr lang="en-US" altLang="ja-JP" b="0" i="0" dirty="0">
                <a:effectLst/>
                <a:latin typeface="Hammersmith One" panose="02010703030501060504" pitchFamily="2" charset="0"/>
              </a:rPr>
              <a:t>Introduction and Objectives</a:t>
            </a:r>
            <a:endParaRPr kumimoji="1" lang="ja-JP" altLang="en-US" dirty="0"/>
          </a:p>
        </p:txBody>
      </p:sp>
      <p:cxnSp>
        <p:nvCxnSpPr>
          <p:cNvPr id="19" name="Straight Connector 18">
            <a:extLst>
              <a:ext uri="{FF2B5EF4-FFF2-40B4-BE49-F238E27FC236}">
                <a16:creationId xmlns:a16="http://schemas.microsoft.com/office/drawing/2014/main" id="{8E813B4C-6731-0B72-5252-A79AB0E20B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9B89B96-F07A-3E4C-82DB-6CFB3EF782DA}"/>
              </a:ext>
            </a:extLst>
          </p:cNvPr>
          <p:cNvSpPr>
            <a:spLocks noGrp="1"/>
          </p:cNvSpPr>
          <p:nvPr>
            <p:ph idx="1"/>
          </p:nvPr>
        </p:nvSpPr>
        <p:spPr>
          <a:xfrm>
            <a:off x="700088" y="2221992"/>
            <a:ext cx="6400800" cy="3739896"/>
          </a:xfrm>
        </p:spPr>
        <p:txBody>
          <a:bodyPr>
            <a:normAutofit/>
          </a:bodyPr>
          <a:lstStyle/>
          <a:p>
            <a:pPr>
              <a:lnSpc>
                <a:spcPct val="100000"/>
              </a:lnSpc>
            </a:pPr>
            <a:r>
              <a:rPr lang="en-US" altLang="ja-JP" b="0" i="0" dirty="0">
                <a:effectLst/>
                <a:latin typeface="Open Sans" panose="020B0606030504020204" pitchFamily="34" charset="0"/>
              </a:rPr>
              <a:t>This presentation explores the process of utilizing large language models (</a:t>
            </a:r>
            <a:r>
              <a:rPr lang="en-US" altLang="ja-JP" b="1" i="0" dirty="0">
                <a:effectLst/>
                <a:latin typeface="Open Sans" panose="020B0606030504020204" pitchFamily="34" charset="0"/>
              </a:rPr>
              <a:t>LLMs</a:t>
            </a:r>
            <a:r>
              <a:rPr lang="en-US" altLang="ja-JP" b="0" i="0" dirty="0">
                <a:effectLst/>
                <a:latin typeface="Open Sans" panose="020B0606030504020204" pitchFamily="34" charset="0"/>
              </a:rPr>
              <a:t>) such as </a:t>
            </a:r>
            <a:r>
              <a:rPr lang="en-US" altLang="ja-JP" b="1" i="0" dirty="0">
                <a:effectLst/>
                <a:latin typeface="Open Sans" panose="020B0606030504020204" pitchFamily="34" charset="0"/>
              </a:rPr>
              <a:t>OpenAI's GPT</a:t>
            </a:r>
            <a:r>
              <a:rPr lang="en-US" altLang="ja-JP" b="0" i="0" dirty="0">
                <a:effectLst/>
                <a:latin typeface="Open Sans" panose="020B0606030504020204" pitchFamily="34" charset="0"/>
              </a:rPr>
              <a:t> and </a:t>
            </a:r>
            <a:r>
              <a:rPr lang="en-US" altLang="ja-JP" b="1" i="0" dirty="0">
                <a:effectLst/>
                <a:latin typeface="Open Sans" panose="020B0606030504020204" pitchFamily="34" charset="0"/>
              </a:rPr>
              <a:t>DeepSeek</a:t>
            </a:r>
            <a:r>
              <a:rPr lang="en-US" altLang="ja-JP" b="0" i="0" dirty="0">
                <a:effectLst/>
                <a:latin typeface="Open Sans" panose="020B0606030504020204" pitchFamily="34" charset="0"/>
              </a:rPr>
              <a:t>, in conjunction with </a:t>
            </a:r>
            <a:r>
              <a:rPr lang="en-US" altLang="ja-JP" b="1" dirty="0">
                <a:latin typeface="Open Sans" panose="020B0606030504020204" pitchFamily="34" charset="0"/>
              </a:rPr>
              <a:t>T</a:t>
            </a:r>
            <a:r>
              <a:rPr lang="en-US" altLang="ja-JP" b="1" i="0" dirty="0">
                <a:effectLst/>
                <a:latin typeface="Open Sans" panose="020B0606030504020204" pitchFamily="34" charset="0"/>
              </a:rPr>
              <a:t>raditional machine learning (ML) </a:t>
            </a:r>
            <a:r>
              <a:rPr lang="en-US" altLang="ja-JP" b="0" i="0" dirty="0">
                <a:effectLst/>
                <a:latin typeface="Open Sans" panose="020B0606030504020204" pitchFamily="34" charset="0"/>
              </a:rPr>
              <a:t>approaches, for analyzing patient case narratives and predicting the likelihood that symptoms are related to </a:t>
            </a:r>
            <a:r>
              <a:rPr lang="en-US" altLang="ja-JP" b="1" i="0" dirty="0">
                <a:effectLst/>
                <a:latin typeface="Open Sans" panose="020B0606030504020204" pitchFamily="34" charset="0"/>
              </a:rPr>
              <a:t>post-COVID</a:t>
            </a:r>
            <a:r>
              <a:rPr lang="en-US" altLang="ja-JP" b="0" i="0" dirty="0">
                <a:effectLst/>
                <a:latin typeface="Open Sans" panose="020B0606030504020204" pitchFamily="34" charset="0"/>
              </a:rPr>
              <a:t> conditions. The workflow involves embedding patient case data, building retrieval and reasoning systems, evaluating predictive outcomes, and comparing performance metrics across methods.</a:t>
            </a:r>
            <a:endParaRPr kumimoji="1" lang="ja-JP" altLang="en-US" dirty="0"/>
          </a:p>
        </p:txBody>
      </p:sp>
      <p:pic>
        <p:nvPicPr>
          <p:cNvPr id="7" name="Graphic 6" descr="Customer Review">
            <a:extLst>
              <a:ext uri="{FF2B5EF4-FFF2-40B4-BE49-F238E27FC236}">
                <a16:creationId xmlns:a16="http://schemas.microsoft.com/office/drawing/2014/main" id="{1571A766-57C4-271E-BEE2-D8767D71ED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87920" y="2102261"/>
            <a:ext cx="3903980" cy="3903980"/>
          </a:xfrm>
          <a:prstGeom prst="rect">
            <a:avLst/>
          </a:prstGeom>
        </p:spPr>
      </p:pic>
      <p:cxnSp>
        <p:nvCxnSpPr>
          <p:cNvPr id="21" name="Straight Connector 20">
            <a:extLst>
              <a:ext uri="{FF2B5EF4-FFF2-40B4-BE49-F238E27FC236}">
                <a16:creationId xmlns:a16="http://schemas.microsoft.com/office/drawing/2014/main" id="{6E0E8146-6E65-2E6C-0C86-547E3C9254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903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6008-0DF5-8582-DAA5-2E3287DB9855}"/>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0D6587A7-2A8D-8994-1D40-144711847F3D}"/>
              </a:ext>
            </a:extLst>
          </p:cNvPr>
          <p:cNvSpPr>
            <a:spLocks noGrp="1"/>
          </p:cNvSpPr>
          <p:nvPr>
            <p:ph idx="1"/>
          </p:nvPr>
        </p:nvSpPr>
        <p:spPr/>
        <p:txBody>
          <a:bodyPr/>
          <a:lstStyle/>
          <a:p>
            <a:r>
              <a:rPr kumimoji="1" lang="en-US" dirty="0"/>
              <a:t>Data Preparation and Embedding Techniques</a:t>
            </a:r>
          </a:p>
          <a:p>
            <a:r>
              <a:rPr kumimoji="1" lang="en-US" dirty="0"/>
              <a:t>Constructing the FAISS Vector Database</a:t>
            </a:r>
            <a:endParaRPr lang="en-US" dirty="0"/>
          </a:p>
          <a:p>
            <a:r>
              <a:rPr kumimoji="1" lang="en-US" dirty="0"/>
              <a:t>Case Analysis with OpenAI LLM: A Retrieval-Augmented Generation Approach</a:t>
            </a:r>
            <a:endParaRPr lang="en-US" dirty="0"/>
          </a:p>
          <a:p>
            <a:r>
              <a:rPr kumimoji="1" lang="en-US" dirty="0"/>
              <a:t>Traditional Machine Learning Baseline</a:t>
            </a:r>
            <a:endParaRPr lang="en-US" dirty="0"/>
          </a:p>
          <a:p>
            <a:r>
              <a:rPr kumimoji="1" lang="en-US" dirty="0"/>
              <a:t>Evaluation of </a:t>
            </a:r>
            <a:r>
              <a:rPr kumimoji="1" lang="en-US" dirty="0" err="1"/>
              <a:t>DeepSeek</a:t>
            </a:r>
            <a:r>
              <a:rPr kumimoji="1" lang="en-US" dirty="0"/>
              <a:t> LLM RAG System</a:t>
            </a:r>
            <a:endParaRPr lang="en-US" dirty="0"/>
          </a:p>
          <a:p>
            <a:endParaRPr lang="en-US" dirty="0"/>
          </a:p>
          <a:p>
            <a:endParaRPr lang="en-US" dirty="0"/>
          </a:p>
        </p:txBody>
      </p:sp>
    </p:spTree>
    <p:extLst>
      <p:ext uri="{BB962C8B-B14F-4D97-AF65-F5344CB8AC3E}">
        <p14:creationId xmlns:p14="http://schemas.microsoft.com/office/powerpoint/2010/main" val="741205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126AB0-763D-A81E-490D-F0EE03665230}"/>
              </a:ext>
            </a:extLst>
          </p:cNvPr>
          <p:cNvSpPr>
            <a:spLocks noGrp="1"/>
          </p:cNvSpPr>
          <p:nvPr>
            <p:ph type="title"/>
          </p:nvPr>
        </p:nvSpPr>
        <p:spPr>
          <a:xfrm>
            <a:off x="4866968" y="914400"/>
            <a:ext cx="6627924" cy="1307592"/>
          </a:xfrm>
        </p:spPr>
        <p:txBody>
          <a:bodyPr>
            <a:normAutofit/>
          </a:bodyPr>
          <a:lstStyle/>
          <a:p>
            <a:pPr>
              <a:lnSpc>
                <a:spcPct val="90000"/>
              </a:lnSpc>
            </a:pPr>
            <a:r>
              <a:rPr lang="en-US" altLang="ja-JP" sz="3400" dirty="0"/>
              <a:t>Data Preprocessing for Post-COVID Symptoms Analysis</a:t>
            </a:r>
            <a:endParaRPr kumimoji="1" lang="ja-JP" altLang="en-US" sz="3400" dirty="0"/>
          </a:p>
        </p:txBody>
      </p:sp>
      <p:pic>
        <p:nvPicPr>
          <p:cNvPr id="6" name="Picture 5" descr="Digital financial graph">
            <a:extLst>
              <a:ext uri="{FF2B5EF4-FFF2-40B4-BE49-F238E27FC236}">
                <a16:creationId xmlns:a16="http://schemas.microsoft.com/office/drawing/2014/main" id="{FDFDF18A-1450-7799-D18B-A5DA8354B18B}"/>
              </a:ext>
            </a:extLst>
          </p:cNvPr>
          <p:cNvPicPr>
            <a:picLocks noChangeAspect="1"/>
          </p:cNvPicPr>
          <p:nvPr/>
        </p:nvPicPr>
        <p:blipFill>
          <a:blip r:embed="rId2"/>
          <a:srcRect l="43909" r="21681" b="1"/>
          <a:stretch/>
        </p:blipFill>
        <p:spPr>
          <a:xfrm>
            <a:off x="20" y="-17929"/>
            <a:ext cx="4206220" cy="6875929"/>
          </a:xfrm>
          <a:prstGeom prst="rect">
            <a:avLst/>
          </a:prstGeom>
        </p:spPr>
      </p:pic>
      <p:cxnSp>
        <p:nvCxnSpPr>
          <p:cNvPr id="37" name="Straight Connector 36">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908A5F42-5CFF-6095-E88A-41728B5FF0CD}"/>
              </a:ext>
            </a:extLst>
          </p:cNvPr>
          <p:cNvSpPr>
            <a:spLocks noGrp="1" noChangeArrowheads="1"/>
          </p:cNvSpPr>
          <p:nvPr>
            <p:ph idx="1"/>
          </p:nvPr>
        </p:nvSpPr>
        <p:spPr bwMode="auto">
          <a:xfrm>
            <a:off x="4866968" y="2069592"/>
            <a:ext cx="6627924" cy="373989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marL="0" marR="0" lvl="0" indent="0" defTabSz="914400" rtl="0" eaLnBrk="0" fontAlgn="base" latinLnBrk="0" hangingPunct="0">
              <a:lnSpc>
                <a:spcPct val="100000"/>
              </a:lnSpc>
              <a:spcBef>
                <a:spcPct val="0"/>
              </a:spcBef>
              <a:spcAft>
                <a:spcPts val="600"/>
              </a:spcAft>
              <a:buClrTx/>
              <a:buSzTx/>
              <a:buFontTx/>
              <a:buChar char="•"/>
              <a:tabLst/>
            </a:pPr>
            <a:r>
              <a:rPr kumimoji="0" lang="ja-JP" altLang="ja-JP" sz="1600" b="1" i="0" u="none" strike="noStrike" cap="none" normalizeH="0" baseline="0" dirty="0">
                <a:ln>
                  <a:noFill/>
                </a:ln>
                <a:effectLst/>
                <a:latin typeface="Arial" panose="020B0604020202020204" pitchFamily="34" charset="0"/>
              </a:rPr>
              <a:t>Data Sources</a:t>
            </a:r>
            <a:r>
              <a:rPr kumimoji="0" lang="ja-JP" altLang="ja-JP" sz="1600" b="0" i="0" u="none" strike="noStrike" cap="none" normalizeH="0" baseline="0" dirty="0">
                <a:ln>
                  <a:noFill/>
                </a:ln>
                <a:effectLst/>
                <a:latin typeface="Arial" panose="020B0604020202020204" pitchFamily="34" charset="0"/>
              </a:rPr>
              <a:t>:</a:t>
            </a:r>
          </a:p>
          <a:p>
            <a:pPr marL="457200" lvl="1" indent="0" eaLnBrk="0" fontAlgn="base" hangingPunct="0">
              <a:lnSpc>
                <a:spcPct val="100000"/>
              </a:lnSpc>
              <a:spcBef>
                <a:spcPct val="0"/>
              </a:spcBef>
              <a:spcAft>
                <a:spcPts val="600"/>
              </a:spcAft>
              <a:buFontTx/>
              <a:buChar char="•"/>
            </a:pPr>
            <a:r>
              <a:rPr kumimoji="0" lang="en-US" altLang="ja-JP" sz="1600" b="1" i="0" u="none" strike="noStrike" cap="none" normalizeH="0" baseline="0" dirty="0">
                <a:ln>
                  <a:noFill/>
                </a:ln>
                <a:effectLst/>
                <a:latin typeface="Arial" panose="020B0604020202020204" pitchFamily="34" charset="0"/>
              </a:rPr>
              <a:t> </a:t>
            </a:r>
            <a:r>
              <a:rPr kumimoji="0" lang="ja-JP" altLang="ja-JP" sz="1600" b="1" i="0" u="none" strike="noStrike" cap="none" normalizeH="0" baseline="0" dirty="0">
                <a:ln>
                  <a:noFill/>
                </a:ln>
                <a:effectLst/>
                <a:latin typeface="Arial" panose="020B0604020202020204" pitchFamily="34" charset="0"/>
              </a:rPr>
              <a:t>Synthea 10k COVID Dataset</a:t>
            </a:r>
            <a:r>
              <a:rPr kumimoji="0" lang="ja-JP" altLang="ja-JP" sz="1600" b="0" i="0" u="none" strike="noStrike" cap="none" normalizeH="0" baseline="0" dirty="0">
                <a:ln>
                  <a:noFill/>
                </a:ln>
                <a:effectLst/>
                <a:latin typeface="Arial" panose="020B0604020202020204" pitchFamily="34" charset="0"/>
              </a:rPr>
              <a:t>: Synthetic patient data, including demographic information, conditions, medications, and encounters.</a:t>
            </a:r>
          </a:p>
          <a:p>
            <a:pPr marL="0" marR="0" lvl="0" indent="0" defTabSz="914400" rtl="0" eaLnBrk="0" fontAlgn="base" latinLnBrk="0" hangingPunct="0">
              <a:lnSpc>
                <a:spcPct val="100000"/>
              </a:lnSpc>
              <a:spcBef>
                <a:spcPct val="0"/>
              </a:spcBef>
              <a:spcAft>
                <a:spcPts val="600"/>
              </a:spcAft>
              <a:buClrTx/>
              <a:buSzTx/>
              <a:buFontTx/>
              <a:buChar char="•"/>
              <a:tabLst/>
            </a:pPr>
            <a:r>
              <a:rPr kumimoji="0" lang="ja-JP" altLang="ja-JP" sz="1600" b="1" i="0" u="none" strike="noStrike" cap="none" normalizeH="0" baseline="0" dirty="0">
                <a:ln>
                  <a:noFill/>
                </a:ln>
                <a:effectLst/>
                <a:latin typeface="Arial" panose="020B0604020202020204" pitchFamily="34" charset="0"/>
              </a:rPr>
              <a:t>Data Merging &amp; Filtering</a:t>
            </a:r>
            <a:r>
              <a:rPr kumimoji="0" lang="ja-JP" altLang="ja-JP" sz="1600" b="0" i="0" u="none" strike="noStrike" cap="none" normalizeH="0" baseline="0" dirty="0">
                <a:ln>
                  <a:noFill/>
                </a:ln>
                <a:effectLst/>
                <a:latin typeface="Arial" panose="020B0604020202020204" pitchFamily="34" charset="0"/>
              </a:rPr>
              <a:t>:</a:t>
            </a:r>
          </a:p>
          <a:p>
            <a:pPr marL="457200" lvl="1" indent="0" eaLnBrk="0" fontAlgn="base" hangingPunct="0">
              <a:lnSpc>
                <a:spcPct val="100000"/>
              </a:lnSpc>
              <a:spcBef>
                <a:spcPct val="0"/>
              </a:spcBef>
              <a:spcAft>
                <a:spcPts val="600"/>
              </a:spcAft>
              <a:buFontTx/>
              <a:buChar char="•"/>
            </a:pPr>
            <a:r>
              <a:rPr kumimoji="0" lang="en-US" altLang="ja-JP" sz="1600" b="0" i="0" u="none" strike="noStrike" cap="none" normalizeH="0" baseline="0" dirty="0">
                <a:ln>
                  <a:noFill/>
                </a:ln>
                <a:effectLst/>
                <a:latin typeface="Arial" panose="020B0604020202020204" pitchFamily="34" charset="0"/>
              </a:rPr>
              <a:t> </a:t>
            </a:r>
            <a:r>
              <a:rPr kumimoji="0" lang="ja-JP" altLang="ja-JP" sz="1600" b="0" i="0" u="none" strike="noStrike" cap="none" normalizeH="0" baseline="0" dirty="0">
                <a:ln>
                  <a:noFill/>
                </a:ln>
                <a:effectLst/>
                <a:latin typeface="Arial" panose="020B0604020202020204" pitchFamily="34" charset="0"/>
              </a:rPr>
              <a:t>Merged datasets from patient records, conditions, medications, immunizations, and hospital encounters.</a:t>
            </a:r>
          </a:p>
          <a:p>
            <a:pPr marL="457200" lvl="1" indent="0" eaLnBrk="0" fontAlgn="base" hangingPunct="0">
              <a:lnSpc>
                <a:spcPct val="100000"/>
              </a:lnSpc>
              <a:spcBef>
                <a:spcPct val="0"/>
              </a:spcBef>
              <a:spcAft>
                <a:spcPts val="600"/>
              </a:spcAft>
              <a:buFontTx/>
              <a:buChar char="•"/>
            </a:pPr>
            <a:r>
              <a:rPr kumimoji="0" lang="en-US" altLang="ja-JP" sz="1600" b="0" i="0" u="none" strike="noStrike" cap="none" normalizeH="0" baseline="0" dirty="0">
                <a:ln>
                  <a:noFill/>
                </a:ln>
                <a:effectLst/>
                <a:latin typeface="Arial" panose="020B0604020202020204" pitchFamily="34" charset="0"/>
              </a:rPr>
              <a:t> </a:t>
            </a:r>
            <a:r>
              <a:rPr kumimoji="0" lang="ja-JP" altLang="ja-JP" sz="1600" b="0" i="0" u="none" strike="noStrike" cap="none" normalizeH="0" baseline="0" dirty="0">
                <a:ln>
                  <a:noFill/>
                </a:ln>
                <a:effectLst/>
                <a:latin typeface="Arial" panose="020B0604020202020204" pitchFamily="34" charset="0"/>
              </a:rPr>
              <a:t>Filtered out irrelevant records and missing data to ensure high-quality data for analysis.</a:t>
            </a:r>
          </a:p>
          <a:p>
            <a:pPr marL="0" marR="0" lvl="0" indent="0" defTabSz="914400" rtl="0" eaLnBrk="0" fontAlgn="base" latinLnBrk="0" hangingPunct="0">
              <a:lnSpc>
                <a:spcPct val="100000"/>
              </a:lnSpc>
              <a:spcBef>
                <a:spcPct val="0"/>
              </a:spcBef>
              <a:spcAft>
                <a:spcPts val="600"/>
              </a:spcAft>
              <a:buClrTx/>
              <a:buSzTx/>
              <a:buFontTx/>
              <a:buChar char="•"/>
              <a:tabLst/>
            </a:pPr>
            <a:r>
              <a:rPr kumimoji="0" lang="ja-JP" altLang="ja-JP" sz="1600" b="1" i="0" u="none" strike="noStrike" cap="none" normalizeH="0" baseline="0" dirty="0">
                <a:ln>
                  <a:noFill/>
                </a:ln>
                <a:effectLst/>
                <a:latin typeface="Arial" panose="020B0604020202020204" pitchFamily="34" charset="0"/>
              </a:rPr>
              <a:t>Recovery Dates Calculation</a:t>
            </a:r>
            <a:r>
              <a:rPr kumimoji="0" lang="ja-JP" altLang="ja-JP" sz="1600" b="0" i="0" u="none" strike="noStrike" cap="none" normalizeH="0" baseline="0" dirty="0">
                <a:ln>
                  <a:noFill/>
                </a:ln>
                <a:effectLst/>
                <a:latin typeface="Arial" panose="020B0604020202020204" pitchFamily="34" charset="0"/>
              </a:rPr>
              <a:t>:</a:t>
            </a:r>
          </a:p>
          <a:p>
            <a:pPr marL="457200" lvl="1" indent="0" eaLnBrk="0" fontAlgn="base" hangingPunct="0">
              <a:lnSpc>
                <a:spcPct val="100000"/>
              </a:lnSpc>
              <a:spcBef>
                <a:spcPct val="0"/>
              </a:spcBef>
              <a:spcAft>
                <a:spcPts val="600"/>
              </a:spcAft>
              <a:buFontTx/>
              <a:buChar char="•"/>
            </a:pPr>
            <a:r>
              <a:rPr kumimoji="0" lang="en-US" altLang="ja-JP" sz="1600" b="0" i="0" u="none" strike="noStrike" cap="none" normalizeH="0" baseline="0" dirty="0">
                <a:ln>
                  <a:noFill/>
                </a:ln>
                <a:effectLst/>
                <a:latin typeface="Arial" panose="020B0604020202020204" pitchFamily="34" charset="0"/>
              </a:rPr>
              <a:t> </a:t>
            </a:r>
            <a:r>
              <a:rPr kumimoji="0" lang="ja-JP" altLang="ja-JP" sz="1600" b="0" i="0" u="none" strike="noStrike" cap="none" normalizeH="0" baseline="0" dirty="0">
                <a:ln>
                  <a:noFill/>
                </a:ln>
                <a:effectLst/>
                <a:latin typeface="Arial" panose="020B0604020202020204" pitchFamily="34" charset="0"/>
              </a:rPr>
              <a:t>Identified recovery dates by analyzing discharge information from hospital encounters.</a:t>
            </a:r>
          </a:p>
          <a:p>
            <a:pPr marL="457200" lvl="1" indent="0" eaLnBrk="0" fontAlgn="base" hangingPunct="0">
              <a:lnSpc>
                <a:spcPct val="100000"/>
              </a:lnSpc>
              <a:spcBef>
                <a:spcPct val="0"/>
              </a:spcBef>
              <a:spcAft>
                <a:spcPts val="600"/>
              </a:spcAft>
              <a:buFontTx/>
              <a:buChar char="•"/>
            </a:pPr>
            <a:r>
              <a:rPr kumimoji="0" lang="en-US" altLang="ja-JP" sz="1600" b="0" i="0" u="none" strike="noStrike" cap="none" normalizeH="0" baseline="0" dirty="0">
                <a:ln>
                  <a:noFill/>
                </a:ln>
                <a:effectLst/>
                <a:latin typeface="Arial" panose="020B0604020202020204" pitchFamily="34" charset="0"/>
              </a:rPr>
              <a:t> </a:t>
            </a:r>
            <a:r>
              <a:rPr kumimoji="0" lang="ja-JP" altLang="ja-JP" sz="1600" b="0" i="0" u="none" strike="noStrike" cap="none" normalizeH="0" baseline="0" dirty="0">
                <a:ln>
                  <a:noFill/>
                </a:ln>
                <a:effectLst/>
                <a:latin typeface="Arial" panose="020B0604020202020204" pitchFamily="34" charset="0"/>
              </a:rPr>
              <a:t>Defined recovery as the last recorded encounter or treatment for COVID-19.</a:t>
            </a:r>
          </a:p>
          <a:p>
            <a:pPr marL="0" marR="0" lvl="0" indent="0" defTabSz="914400" rtl="0" eaLnBrk="0" fontAlgn="base" latinLnBrk="0" hangingPunct="0">
              <a:lnSpc>
                <a:spcPct val="100000"/>
              </a:lnSpc>
              <a:spcBef>
                <a:spcPct val="0"/>
              </a:spcBef>
              <a:spcAft>
                <a:spcPts val="600"/>
              </a:spcAft>
              <a:buClrTx/>
              <a:buSzTx/>
              <a:buFontTx/>
              <a:buNone/>
              <a:tabLst/>
            </a:pPr>
            <a:endParaRPr kumimoji="0" lang="ja-JP" altLang="ja-JP" sz="1600" b="0" i="0" u="none" strike="noStrike" cap="none" normalizeH="0" baseline="0" dirty="0">
              <a:ln>
                <a:noFill/>
              </a:ln>
              <a:effectLst/>
              <a:latin typeface="Arial" panose="020B0604020202020204" pitchFamily="34" charset="0"/>
            </a:endParaRPr>
          </a:p>
        </p:txBody>
      </p:sp>
      <p:cxnSp>
        <p:nvCxnSpPr>
          <p:cNvPr id="35" name="Straight Connector 34">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4944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E440AF-D38F-870E-0128-BC680D259A32}"/>
            </a:ext>
          </a:extLst>
        </p:cNvPr>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BB6EB5-AB64-A4D1-BA81-27E535909439}"/>
              </a:ext>
            </a:extLst>
          </p:cNvPr>
          <p:cNvSpPr>
            <a:spLocks noGrp="1"/>
          </p:cNvSpPr>
          <p:nvPr>
            <p:ph type="title"/>
          </p:nvPr>
        </p:nvSpPr>
        <p:spPr>
          <a:xfrm>
            <a:off x="4866968" y="914400"/>
            <a:ext cx="6627924" cy="1307592"/>
          </a:xfrm>
        </p:spPr>
        <p:txBody>
          <a:bodyPr>
            <a:normAutofit/>
          </a:bodyPr>
          <a:lstStyle/>
          <a:p>
            <a:pPr>
              <a:lnSpc>
                <a:spcPct val="90000"/>
              </a:lnSpc>
            </a:pPr>
            <a:r>
              <a:rPr lang="en-US" altLang="ja-JP" sz="3400"/>
              <a:t>Data Preprocessing for Post-COVID Symptoms Analysis</a:t>
            </a:r>
            <a:endParaRPr kumimoji="1" lang="ja-JP" altLang="en-US" sz="3400"/>
          </a:p>
        </p:txBody>
      </p:sp>
      <p:pic>
        <p:nvPicPr>
          <p:cNvPr id="6" name="Picture 5" descr="Digital financial graph">
            <a:extLst>
              <a:ext uri="{FF2B5EF4-FFF2-40B4-BE49-F238E27FC236}">
                <a16:creationId xmlns:a16="http://schemas.microsoft.com/office/drawing/2014/main" id="{71CFF3E2-E45D-D7B9-B57D-B67597329FDD}"/>
              </a:ext>
            </a:extLst>
          </p:cNvPr>
          <p:cNvPicPr>
            <a:picLocks noChangeAspect="1"/>
          </p:cNvPicPr>
          <p:nvPr/>
        </p:nvPicPr>
        <p:blipFill>
          <a:blip r:embed="rId2"/>
          <a:srcRect l="43909" r="21681" b="1"/>
          <a:stretch/>
        </p:blipFill>
        <p:spPr>
          <a:xfrm>
            <a:off x="20" y="-17929"/>
            <a:ext cx="4206220" cy="6875929"/>
          </a:xfrm>
          <a:prstGeom prst="rect">
            <a:avLst/>
          </a:prstGeom>
        </p:spPr>
      </p:pic>
      <p:cxnSp>
        <p:nvCxnSpPr>
          <p:cNvPr id="67" name="Straight Connector 66">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CC375DA6-5B0F-0A88-7306-0845742A7E76}"/>
              </a:ext>
            </a:extLst>
          </p:cNvPr>
          <p:cNvSpPr>
            <a:spLocks noGrp="1" noChangeArrowheads="1"/>
          </p:cNvSpPr>
          <p:nvPr>
            <p:ph idx="1"/>
          </p:nvPr>
        </p:nvSpPr>
        <p:spPr bwMode="auto">
          <a:xfrm>
            <a:off x="4866968" y="2221992"/>
            <a:ext cx="6627924" cy="373989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100000"/>
              </a:lnSpc>
              <a:spcBef>
                <a:spcPct val="0"/>
              </a:spcBef>
              <a:spcAft>
                <a:spcPts val="600"/>
              </a:spcAft>
              <a:buClrTx/>
              <a:buSzTx/>
              <a:buFontTx/>
              <a:buChar char="•"/>
              <a:tabLst/>
            </a:pPr>
            <a:r>
              <a:rPr kumimoji="0" lang="ja-JP" altLang="ja-JP" b="1" i="0" u="none" strike="noStrike" cap="none" normalizeH="0" baseline="0" dirty="0">
                <a:ln>
                  <a:noFill/>
                </a:ln>
                <a:effectLst/>
                <a:latin typeface="Arial" panose="020B0604020202020204" pitchFamily="34" charset="0"/>
              </a:rPr>
              <a:t>Symptom Labeling</a:t>
            </a:r>
            <a:r>
              <a:rPr kumimoji="0" lang="ja-JP" altLang="ja-JP" b="0" i="0" u="none" strike="noStrike" cap="none" normalizeH="0" baseline="0" dirty="0">
                <a:ln>
                  <a:noFill/>
                </a:ln>
                <a:effectLst/>
                <a:latin typeface="Arial" panose="020B0604020202020204" pitchFamily="34" charset="0"/>
              </a:rPr>
              <a:t>:</a:t>
            </a:r>
          </a:p>
          <a:p>
            <a:pPr marL="457200" lvl="1" indent="0" eaLnBrk="0" fontAlgn="base" hangingPunct="0">
              <a:lnSpc>
                <a:spcPct val="100000"/>
              </a:lnSpc>
              <a:spcBef>
                <a:spcPct val="0"/>
              </a:spcBef>
              <a:spcAft>
                <a:spcPts val="600"/>
              </a:spcAft>
              <a:buFontTx/>
              <a:buChar char="•"/>
            </a:pPr>
            <a:r>
              <a:rPr kumimoji="0" lang="en-US" altLang="ja-JP" b="0" i="0" u="none" strike="noStrike" cap="none" normalizeH="0" baseline="0" dirty="0">
                <a:ln>
                  <a:noFill/>
                </a:ln>
                <a:effectLst/>
                <a:latin typeface="Arial" panose="020B0604020202020204" pitchFamily="34" charset="0"/>
              </a:rPr>
              <a:t> </a:t>
            </a:r>
            <a:r>
              <a:rPr kumimoji="0" lang="ja-JP" altLang="ja-JP" b="0" i="0" u="none" strike="noStrike" cap="none" normalizeH="0" baseline="0" dirty="0">
                <a:ln>
                  <a:noFill/>
                </a:ln>
                <a:effectLst/>
                <a:latin typeface="Arial" panose="020B0604020202020204" pitchFamily="34" charset="0"/>
              </a:rPr>
              <a:t>Labeled post-COVID symptoms based on ICD-10 codes and conditions identified after the recovery date.</a:t>
            </a:r>
          </a:p>
          <a:p>
            <a:pPr marL="457200" lvl="1" indent="0" eaLnBrk="0" fontAlgn="base" hangingPunct="0">
              <a:lnSpc>
                <a:spcPct val="100000"/>
              </a:lnSpc>
              <a:spcBef>
                <a:spcPct val="0"/>
              </a:spcBef>
              <a:spcAft>
                <a:spcPts val="600"/>
              </a:spcAft>
              <a:buFontTx/>
              <a:buChar char="•"/>
            </a:pPr>
            <a:r>
              <a:rPr kumimoji="0" lang="en-US" altLang="ja-JP" b="0" i="0" u="none" strike="noStrike" cap="none" normalizeH="0" baseline="0" dirty="0">
                <a:ln>
                  <a:noFill/>
                </a:ln>
                <a:effectLst/>
                <a:latin typeface="Arial" panose="020B0604020202020204" pitchFamily="34" charset="0"/>
              </a:rPr>
              <a:t> </a:t>
            </a:r>
            <a:r>
              <a:rPr kumimoji="0" lang="ja-JP" altLang="ja-JP" b="0" i="0" u="none" strike="noStrike" cap="none" normalizeH="0" baseline="0" dirty="0">
                <a:ln>
                  <a:noFill/>
                </a:ln>
                <a:effectLst/>
                <a:latin typeface="Arial" panose="020B0604020202020204" pitchFamily="34" charset="0"/>
              </a:rPr>
              <a:t>Focused on specific symptoms like fatigue, respiratory issues, and neurological symptoms.</a:t>
            </a:r>
          </a:p>
          <a:p>
            <a:pPr marL="0" marR="0" lvl="0" indent="0" defTabSz="914400" rtl="0" eaLnBrk="0" fontAlgn="base" latinLnBrk="0" hangingPunct="0">
              <a:lnSpc>
                <a:spcPct val="100000"/>
              </a:lnSpc>
              <a:spcBef>
                <a:spcPct val="0"/>
              </a:spcBef>
              <a:spcAft>
                <a:spcPts val="600"/>
              </a:spcAft>
              <a:buClrTx/>
              <a:buSzTx/>
              <a:buFontTx/>
              <a:buChar char="•"/>
              <a:tabLst/>
            </a:pPr>
            <a:r>
              <a:rPr kumimoji="0" lang="ja-JP" altLang="ja-JP" b="1" i="0" u="none" strike="noStrike" cap="none" normalizeH="0" baseline="0" dirty="0">
                <a:ln>
                  <a:noFill/>
                </a:ln>
                <a:effectLst/>
                <a:latin typeface="Arial" panose="020B0604020202020204" pitchFamily="34" charset="0"/>
              </a:rPr>
              <a:t>Data Enrichment</a:t>
            </a:r>
            <a:r>
              <a:rPr kumimoji="0" lang="ja-JP" altLang="ja-JP" b="0" i="0" u="none" strike="noStrike" cap="none" normalizeH="0" baseline="0" dirty="0">
                <a:ln>
                  <a:noFill/>
                </a:ln>
                <a:effectLst/>
                <a:latin typeface="Arial" panose="020B0604020202020204" pitchFamily="34" charset="0"/>
              </a:rPr>
              <a:t>:</a:t>
            </a:r>
          </a:p>
          <a:p>
            <a:pPr marL="457200" lvl="1" indent="0" eaLnBrk="0" fontAlgn="base" hangingPunct="0">
              <a:lnSpc>
                <a:spcPct val="100000"/>
              </a:lnSpc>
              <a:spcBef>
                <a:spcPct val="0"/>
              </a:spcBef>
              <a:spcAft>
                <a:spcPts val="600"/>
              </a:spcAft>
              <a:buFontTx/>
              <a:buChar char="•"/>
            </a:pPr>
            <a:r>
              <a:rPr kumimoji="0" lang="en-US" altLang="ja-JP" b="0" i="0" u="none" strike="noStrike" cap="none" normalizeH="0" baseline="0" dirty="0">
                <a:ln>
                  <a:noFill/>
                </a:ln>
                <a:effectLst/>
                <a:latin typeface="Arial" panose="020B0604020202020204" pitchFamily="34" charset="0"/>
              </a:rPr>
              <a:t> </a:t>
            </a:r>
            <a:r>
              <a:rPr kumimoji="0" lang="ja-JP" altLang="ja-JP" b="0" i="0" u="none" strike="noStrike" cap="none" normalizeH="0" baseline="0" dirty="0">
                <a:ln>
                  <a:noFill/>
                </a:ln>
                <a:effectLst/>
                <a:latin typeface="Arial" panose="020B0604020202020204" pitchFamily="34" charset="0"/>
              </a:rPr>
              <a:t>Enriched data with additional demographic information, comorbidities, medications, immunizations, encounter types, and hospitalization details.</a:t>
            </a:r>
          </a:p>
          <a:p>
            <a:pPr marL="457200" lvl="1" indent="0" eaLnBrk="0" fontAlgn="base" hangingPunct="0">
              <a:lnSpc>
                <a:spcPct val="100000"/>
              </a:lnSpc>
              <a:spcBef>
                <a:spcPct val="0"/>
              </a:spcBef>
              <a:spcAft>
                <a:spcPts val="600"/>
              </a:spcAft>
              <a:buFontTx/>
              <a:buChar char="•"/>
            </a:pPr>
            <a:r>
              <a:rPr kumimoji="0" lang="en-US" altLang="ja-JP" b="0" i="0" u="none" strike="noStrike" cap="none" normalizeH="0" baseline="0" dirty="0">
                <a:ln>
                  <a:noFill/>
                </a:ln>
                <a:effectLst/>
                <a:latin typeface="Arial" panose="020B0604020202020204" pitchFamily="34" charset="0"/>
              </a:rPr>
              <a:t> </a:t>
            </a:r>
            <a:r>
              <a:rPr kumimoji="0" lang="ja-JP" altLang="ja-JP" b="0" i="0" u="none" strike="noStrike" cap="none" normalizeH="0" baseline="0" dirty="0">
                <a:ln>
                  <a:noFill/>
                </a:ln>
                <a:effectLst/>
                <a:latin typeface="Arial" panose="020B0604020202020204" pitchFamily="34" charset="0"/>
              </a:rPr>
              <a:t>This enrichment helped create a comprehensive picture of the post-recovery phase.</a:t>
            </a:r>
          </a:p>
        </p:txBody>
      </p:sp>
      <p:cxnSp>
        <p:nvCxnSpPr>
          <p:cNvPr id="69" name="Straight Connector 68">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9000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cxnSp>
        <p:nvCxnSpPr>
          <p:cNvPr id="14" name="Straight Connector 13">
            <a:extLst>
              <a:ext uri="{FF2B5EF4-FFF2-40B4-BE49-F238E27FC236}">
                <a16:creationId xmlns:a16="http://schemas.microsoft.com/office/drawing/2014/main" id="{22F20000-FD86-48F6-9363-FEC90C932D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72AE332-6ACA-45BE-875F-91A291D4A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2340F88-8E8C-3E8A-2D87-B6DA29A30606}"/>
              </a:ext>
            </a:extLst>
          </p:cNvPr>
          <p:cNvSpPr>
            <a:spLocks noGrp="1"/>
          </p:cNvSpPr>
          <p:nvPr>
            <p:ph type="title"/>
          </p:nvPr>
        </p:nvSpPr>
        <p:spPr>
          <a:xfrm>
            <a:off x="800100" y="2052724"/>
            <a:ext cx="3678485" cy="3543764"/>
          </a:xfrm>
        </p:spPr>
        <p:txBody>
          <a:bodyPr>
            <a:normAutofit/>
          </a:bodyPr>
          <a:lstStyle/>
          <a:p>
            <a:r>
              <a:rPr lang="en-US" altLang="ja-JP" b="0" i="0" dirty="0">
                <a:effectLst/>
                <a:latin typeface="Hammersmith One" panose="02010703030501060504" pitchFamily="2" charset="0"/>
              </a:rPr>
              <a:t>Data Preparation and Embedding</a:t>
            </a:r>
            <a:endParaRPr kumimoji="1" lang="ja-JP" altLang="en-US" dirty="0"/>
          </a:p>
        </p:txBody>
      </p:sp>
      <p:sp>
        <p:nvSpPr>
          <p:cNvPr id="3" name="Content Placeholder 2">
            <a:extLst>
              <a:ext uri="{FF2B5EF4-FFF2-40B4-BE49-F238E27FC236}">
                <a16:creationId xmlns:a16="http://schemas.microsoft.com/office/drawing/2014/main" id="{DD617B11-37FE-6C0B-D59D-92CE1DD5D9EA}"/>
              </a:ext>
            </a:extLst>
          </p:cNvPr>
          <p:cNvSpPr>
            <a:spLocks noGrp="1"/>
          </p:cNvSpPr>
          <p:nvPr>
            <p:ph idx="1"/>
          </p:nvPr>
        </p:nvSpPr>
        <p:spPr>
          <a:xfrm>
            <a:off x="4769031" y="1582509"/>
            <a:ext cx="6720840" cy="4340772"/>
          </a:xfrm>
        </p:spPr>
        <p:txBody>
          <a:bodyPr>
            <a:normAutofit/>
          </a:bodyPr>
          <a:lstStyle/>
          <a:p>
            <a:r>
              <a:rPr lang="en-US" altLang="ja-JP" b="1" i="0" dirty="0">
                <a:effectLst/>
                <a:latin typeface="Open Sans" panose="020B0606030504020204" pitchFamily="34" charset="0"/>
              </a:rPr>
              <a:t>Generating Embeddings with OpenAI</a:t>
            </a:r>
          </a:p>
          <a:p>
            <a:pPr lvl="1"/>
            <a:r>
              <a:rPr lang="en-US" altLang="ja-JP" i="0" dirty="0">
                <a:effectLst/>
              </a:rPr>
              <a:t>Used the OpenAI API's text-embedding-ada-002 model to create 1536-dimensional vector embeddings from patient narratives. This structured format allows for efficient similarity searches and machine learning applications. Dummy vectors were used for missing narrative data.</a:t>
            </a:r>
          </a:p>
          <a:p>
            <a:r>
              <a:rPr lang="en-US" altLang="ja-JP" b="1" i="0" dirty="0">
                <a:effectLst/>
                <a:latin typeface="Open Sans" panose="020B0606030504020204" pitchFamily="34" charset="0"/>
              </a:rPr>
              <a:t>Storing Processed Data</a:t>
            </a:r>
          </a:p>
          <a:p>
            <a:pPr lvl="1"/>
            <a:r>
              <a:rPr kumimoji="1" lang="en-US" altLang="ja-JP" dirty="0"/>
              <a:t>Embeddings and corresponding narrative-label pairs were saved for reproducibility and future use. </a:t>
            </a:r>
            <a:r>
              <a:rPr kumimoji="1" lang="en-US" altLang="ja-JP" dirty="0" err="1"/>
              <a:t>Numpy</a:t>
            </a:r>
            <a:r>
              <a:rPr kumimoji="1" lang="en-US" altLang="ja-JP" dirty="0"/>
              <a:t> arrays were used for vector storage while CSVs retained text and label data for each patient case.</a:t>
            </a:r>
            <a:endParaRPr kumimoji="1" lang="ja-JP" altLang="en-US" dirty="0"/>
          </a:p>
        </p:txBody>
      </p:sp>
    </p:spTree>
    <p:extLst>
      <p:ext uri="{BB962C8B-B14F-4D97-AF65-F5344CB8AC3E}">
        <p14:creationId xmlns:p14="http://schemas.microsoft.com/office/powerpoint/2010/main" val="1203181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A2DB45-13A6-AB39-D012-A0342AC4A9E8}"/>
              </a:ext>
            </a:extLst>
          </p:cNvPr>
          <p:cNvSpPr>
            <a:spLocks noGrp="1"/>
          </p:cNvSpPr>
          <p:nvPr>
            <p:ph type="title"/>
          </p:nvPr>
        </p:nvSpPr>
        <p:spPr>
          <a:xfrm>
            <a:off x="704088" y="914400"/>
            <a:ext cx="4041648" cy="1928741"/>
          </a:xfrm>
        </p:spPr>
        <p:txBody>
          <a:bodyPr>
            <a:normAutofit/>
          </a:bodyPr>
          <a:lstStyle/>
          <a:p>
            <a:r>
              <a:rPr lang="en-US" altLang="ja-JP" b="0" i="0">
                <a:effectLst/>
                <a:latin typeface="Hammersmith One" panose="02010703030501060504" pitchFamily="2" charset="0"/>
              </a:rPr>
              <a:t>Building the FAISS Vector Database</a:t>
            </a:r>
            <a:endParaRPr kumimoji="1" lang="ja-JP" altLang="en-US" dirty="0"/>
          </a:p>
        </p:txBody>
      </p:sp>
      <p:cxnSp>
        <p:nvCxnSpPr>
          <p:cNvPr id="12" name="Straight Connector 11">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Books on Shelf">
            <a:extLst>
              <a:ext uri="{FF2B5EF4-FFF2-40B4-BE49-F238E27FC236}">
                <a16:creationId xmlns:a16="http://schemas.microsoft.com/office/drawing/2014/main" id="{4E521AB2-B45B-2A02-F38A-030722318A4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1111" y="3046576"/>
            <a:ext cx="2969276" cy="2969276"/>
          </a:xfrm>
          <a:prstGeom prst="rect">
            <a:avLst/>
          </a:prstGeom>
        </p:spPr>
      </p:pic>
      <p:sp>
        <p:nvSpPr>
          <p:cNvPr id="3" name="Content Placeholder 2">
            <a:extLst>
              <a:ext uri="{FF2B5EF4-FFF2-40B4-BE49-F238E27FC236}">
                <a16:creationId xmlns:a16="http://schemas.microsoft.com/office/drawing/2014/main" id="{B5825A00-3E09-9D03-0ED2-0358A463E7D4}"/>
              </a:ext>
            </a:extLst>
          </p:cNvPr>
          <p:cNvSpPr>
            <a:spLocks noGrp="1"/>
          </p:cNvSpPr>
          <p:nvPr>
            <p:ph idx="1"/>
          </p:nvPr>
        </p:nvSpPr>
        <p:spPr>
          <a:xfrm>
            <a:off x="5330952" y="968377"/>
            <a:ext cx="6144768" cy="5010912"/>
          </a:xfrm>
        </p:spPr>
        <p:txBody>
          <a:bodyPr>
            <a:normAutofit/>
          </a:bodyPr>
          <a:lstStyle/>
          <a:p>
            <a:pPr>
              <a:lnSpc>
                <a:spcPct val="100000"/>
              </a:lnSpc>
              <a:buNone/>
            </a:pPr>
            <a:r>
              <a:rPr lang="en-US" altLang="ja-JP" b="1" i="0" dirty="0">
                <a:effectLst/>
                <a:latin typeface="Open Sans" panose="020B0606030504020204" pitchFamily="34" charset="0"/>
              </a:rPr>
              <a:t>FAISS Indexing for Fast Retrieval</a:t>
            </a:r>
          </a:p>
          <a:p>
            <a:pPr>
              <a:lnSpc>
                <a:spcPct val="100000"/>
              </a:lnSpc>
            </a:pPr>
            <a:r>
              <a:rPr lang="en-US" altLang="ja-JP" b="0" i="0" dirty="0">
                <a:effectLst/>
                <a:latin typeface="Open Sans" panose="020B0606030504020204" pitchFamily="34" charset="0"/>
              </a:rPr>
              <a:t>The FAISS library was used to create an index based on L2 (Euclidean) distance, enabling efficient similarity search over patient embeddings. All narratives were added, allowing rapid contextual retrieval for downstream tasks.</a:t>
            </a:r>
          </a:p>
          <a:p>
            <a:pPr>
              <a:lnSpc>
                <a:spcPct val="100000"/>
              </a:lnSpc>
              <a:buNone/>
            </a:pPr>
            <a:r>
              <a:rPr lang="en-US" altLang="ja-JP" b="1" i="0" dirty="0">
                <a:effectLst/>
                <a:latin typeface="Open Sans" panose="020B0606030504020204" pitchFamily="34" charset="0"/>
              </a:rPr>
              <a:t>Integration with Retrieval-Augmented Generation (RAG)</a:t>
            </a:r>
          </a:p>
          <a:p>
            <a:pPr>
              <a:lnSpc>
                <a:spcPct val="100000"/>
              </a:lnSpc>
            </a:pPr>
            <a:r>
              <a:rPr lang="en-US" altLang="ja-JP" b="0" i="0" dirty="0">
                <a:effectLst/>
                <a:latin typeface="Open Sans" panose="020B0606030504020204" pitchFamily="34" charset="0"/>
              </a:rPr>
              <a:t>When a query is made, its embedding is generated and searched against the index. The nearest narratives are fetched to provide context for language model responses, effectively implementing Retrieval-Augmented Generation for medical queries.</a:t>
            </a:r>
          </a:p>
          <a:p>
            <a:pPr>
              <a:lnSpc>
                <a:spcPct val="100000"/>
              </a:lnSpc>
            </a:pPr>
            <a:endParaRPr kumimoji="1" lang="ja-JP" altLang="en-US" dirty="0"/>
          </a:p>
        </p:txBody>
      </p:sp>
      <p:cxnSp>
        <p:nvCxnSpPr>
          <p:cNvPr id="14" name="Straight Connector 13">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871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C64D21-EDB6-823A-FE44-3590DBD63574}"/>
              </a:ext>
            </a:extLst>
          </p:cNvPr>
          <p:cNvSpPr>
            <a:spLocks noGrp="1"/>
          </p:cNvSpPr>
          <p:nvPr>
            <p:ph type="title"/>
          </p:nvPr>
        </p:nvSpPr>
        <p:spPr>
          <a:xfrm>
            <a:off x="700087" y="909638"/>
            <a:ext cx="10691813" cy="1155618"/>
          </a:xfrm>
        </p:spPr>
        <p:txBody>
          <a:bodyPr>
            <a:normAutofit/>
          </a:bodyPr>
          <a:lstStyle/>
          <a:p>
            <a:r>
              <a:rPr lang="en-US" altLang="ja-JP" b="0" i="0">
                <a:effectLst/>
                <a:latin typeface="Hammersmith One" panose="02010703030501060504" pitchFamily="2" charset="0"/>
              </a:rPr>
              <a:t>OpenAI LLM-Based Case Analysis</a:t>
            </a:r>
            <a:endParaRPr kumimoji="1" lang="ja-JP" altLang="en-US" dirty="0"/>
          </a:p>
        </p:txBody>
      </p:sp>
      <p:cxnSp>
        <p:nvCxnSpPr>
          <p:cNvPr id="11" name="Straight Connector 10">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63E40620-AC63-9BE3-A061-CCE5B5CC0C65}"/>
              </a:ext>
            </a:extLst>
          </p:cNvPr>
          <p:cNvGraphicFramePr>
            <a:graphicFrameLocks noGrp="1"/>
          </p:cNvGraphicFramePr>
          <p:nvPr>
            <p:ph idx="1"/>
            <p:extLst>
              <p:ext uri="{D42A27DB-BD31-4B8C-83A1-F6EECF244321}">
                <p14:modId xmlns:p14="http://schemas.microsoft.com/office/powerpoint/2010/main" val="1479278899"/>
              </p:ext>
            </p:extLst>
          </p:nvPr>
        </p:nvGraphicFramePr>
        <p:xfrm>
          <a:off x="700088" y="1848943"/>
          <a:ext cx="10691812" cy="406883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41902099"/>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emplate>Retrospect</Template>
  <TotalTime>148</TotalTime>
  <Words>1834</Words>
  <Application>Microsoft Office PowerPoint</Application>
  <PresentationFormat>Widescreen</PresentationFormat>
  <Paragraphs>88</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 Unicode MS</vt:lpstr>
      <vt:lpstr>Linux Libertine O</vt:lpstr>
      <vt:lpstr>Arial</vt:lpstr>
      <vt:lpstr>Calisto MT</vt:lpstr>
      <vt:lpstr>Hammersmith One</vt:lpstr>
      <vt:lpstr>Open Sans</vt:lpstr>
      <vt:lpstr>Symbol</vt:lpstr>
      <vt:lpstr>Univers Condensed</vt:lpstr>
      <vt:lpstr>ChronicleVTI</vt:lpstr>
      <vt:lpstr>Post-COVID Symptom Analysis: A Comparative Study of OpenAI, DeepSeek, and Traditional Machine Learning Models</vt:lpstr>
      <vt:lpstr>Contents</vt:lpstr>
      <vt:lpstr>Introduction and Objectives</vt:lpstr>
      <vt:lpstr>Methods</vt:lpstr>
      <vt:lpstr>Data Preprocessing for Post-COVID Symptoms Analysis</vt:lpstr>
      <vt:lpstr>Data Preprocessing for Post-COVID Symptoms Analysis</vt:lpstr>
      <vt:lpstr>Data Preparation and Embedding</vt:lpstr>
      <vt:lpstr>Building the FAISS Vector Database</vt:lpstr>
      <vt:lpstr>OpenAI LLM-Based Case Analysis</vt:lpstr>
      <vt:lpstr>Traditional Machine Learning Approach</vt:lpstr>
      <vt:lpstr>DeepSeek LLM RAG Evaluation</vt:lpstr>
      <vt:lpstr>Results: Performance Comparison Benchmarking Results (500 Test Cases) </vt:lpstr>
      <vt:lpstr>Future Directions</vt:lpstr>
      <vt:lpstr>CODE DEMO</vt:lpstr>
      <vt:lpstr>Conclusion and Key 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Islam Md Saiful</dc:creator>
  <cp:lastModifiedBy>Fairooz, Fabliha</cp:lastModifiedBy>
  <cp:revision>20</cp:revision>
  <dcterms:created xsi:type="dcterms:W3CDTF">2025-04-28T07:18:34Z</dcterms:created>
  <dcterms:modified xsi:type="dcterms:W3CDTF">2025-04-29T02:29:46Z</dcterms:modified>
</cp:coreProperties>
</file>