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–Giovanni Mela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“Inserisci qui una citazione”.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355600" y="1660397"/>
            <a:ext cx="12293600" cy="3238501"/>
          </a:xfrm>
          <a:prstGeom prst="rect">
            <a:avLst/>
          </a:prstGeom>
        </p:spPr>
        <p:txBody>
          <a:bodyPr anchor="t"/>
          <a:lstStyle/>
          <a:p>
            <a:pPr>
              <a:defRPr cap="small"/>
            </a:pPr>
            <a:r>
              <a:t>a Solver for VRPTW </a:t>
            </a:r>
          </a:p>
          <a:p>
            <a:pPr>
              <a:defRPr cap="small"/>
            </a:pPr>
            <a:r>
              <a:t>and </a:t>
            </a:r>
          </a:p>
          <a:p>
            <a:pPr>
              <a:defRPr cap="small"/>
            </a:pPr>
            <a:r>
              <a:t>Fixed Fleet size VRPTW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355600" y="328176"/>
            <a:ext cx="12293600" cy="1295401"/>
          </a:xfrm>
          <a:prstGeom prst="rect">
            <a:avLst/>
          </a:prstGeom>
        </p:spPr>
        <p:txBody>
          <a:bodyPr/>
          <a:lstStyle/>
          <a:p>
            <a:pPr/>
            <a:r>
              <a:t>Workgroup Assignment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355600" y="4751021"/>
            <a:ext cx="12293600" cy="4120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sz="3300"/>
            </a:pPr>
            <a:r>
              <a:t>Group 12</a:t>
            </a:r>
          </a:p>
          <a:p>
            <a:pPr>
              <a:defRPr sz="1200"/>
            </a:pPr>
          </a:p>
          <a:p>
            <a:pPr>
              <a:defRPr sz="3800"/>
            </a:pPr>
            <a:r>
              <a:t>Luca Benedetto</a:t>
            </a:r>
          </a:p>
          <a:p>
            <a:pPr>
              <a:defRPr sz="3800"/>
            </a:pPr>
            <a:r>
              <a:t>Jacopo Bufalino</a:t>
            </a:r>
          </a:p>
          <a:p>
            <a:pPr>
              <a:defRPr sz="3800"/>
            </a:pPr>
            <a:r>
              <a:t>Chiara Di Nardo</a:t>
            </a:r>
          </a:p>
          <a:p>
            <a:pPr>
              <a:defRPr sz="3800"/>
            </a:pPr>
            <a:r>
              <a:t>Fabio Ellena</a:t>
            </a:r>
          </a:p>
          <a:p>
            <a:pPr>
              <a:defRPr sz="3800"/>
            </a:pPr>
            <a:r>
              <a:t>Fabio Ferrero</a:t>
            </a:r>
          </a:p>
          <a:p>
            <a:pPr>
              <a:defRPr sz="3800"/>
            </a:pPr>
            <a:r>
              <a:t>Matteo Fiore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chermata 2016-01-07 alle 20.32.43.png"/>
          <p:cNvPicPr>
            <a:picLocks noChangeAspect="1"/>
          </p:cNvPicPr>
          <p:nvPr/>
        </p:nvPicPr>
        <p:blipFill>
          <a:blip r:embed="rId2">
            <a:extLst/>
          </a:blip>
          <a:srcRect l="4056" t="3333" r="4056" b="5039"/>
          <a:stretch>
            <a:fillRect/>
          </a:stretch>
        </p:blipFill>
        <p:spPr>
          <a:xfrm>
            <a:off x="527645" y="881260"/>
            <a:ext cx="11949701" cy="799090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989647" y="4298949"/>
            <a:ext cx="902550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small" sz="7300"/>
            </a:lvl1pPr>
          </a:lstStyle>
          <a:p>
            <a:pPr/>
            <a:r>
              <a:t>Fixed Fleet size VRPTW</a:t>
            </a:r>
          </a:p>
        </p:txBody>
      </p:sp>
      <p:sp>
        <p:nvSpPr>
          <p:cNvPr id="172" name="Shape 172"/>
          <p:cNvSpPr/>
          <p:nvPr>
            <p:ph type="body" sz="quarter" idx="4294967295"/>
          </p:nvPr>
        </p:nvSpPr>
        <p:spPr>
          <a:xfrm>
            <a:off x="355600" y="3660500"/>
            <a:ext cx="12293600" cy="72494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Level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5044108" y="2804426"/>
            <a:ext cx="2959944" cy="2238822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Create initial solution</a:t>
            </a:r>
          </a:p>
        </p:txBody>
      </p:sp>
      <p:sp>
        <p:nvSpPr>
          <p:cNvPr id="175" name="Shape 175"/>
          <p:cNvSpPr/>
          <p:nvPr/>
        </p:nvSpPr>
        <p:spPr>
          <a:xfrm>
            <a:off x="5022428" y="6690626"/>
            <a:ext cx="2959944" cy="2238822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Balance the solution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8590061" y="3612686"/>
            <a:ext cx="25556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 balanced</a:t>
            </a:r>
          </a:p>
        </p:txBody>
      </p:sp>
      <p:sp>
        <p:nvSpPr>
          <p:cNvPr id="177" name="Shape 177"/>
          <p:cNvSpPr/>
          <p:nvPr/>
        </p:nvSpPr>
        <p:spPr>
          <a:xfrm>
            <a:off x="2206924" y="3612686"/>
            <a:ext cx="21368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80 seconds</a:t>
            </a:r>
          </a:p>
        </p:txBody>
      </p:sp>
      <p:sp>
        <p:nvSpPr>
          <p:cNvPr id="178" name="Shape 178"/>
          <p:cNvSpPr/>
          <p:nvPr/>
        </p:nvSpPr>
        <p:spPr>
          <a:xfrm>
            <a:off x="2206924" y="7498886"/>
            <a:ext cx="21368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40 seconds</a:t>
            </a:r>
          </a:p>
        </p:txBody>
      </p:sp>
      <p:sp>
        <p:nvSpPr>
          <p:cNvPr id="179" name="Shape 179"/>
          <p:cNvSpPr/>
          <p:nvPr/>
        </p:nvSpPr>
        <p:spPr>
          <a:xfrm>
            <a:off x="6524080" y="4542094"/>
            <a:ext cx="1" cy="2167086"/>
          </a:xfrm>
          <a:prstGeom prst="line">
            <a:avLst/>
          </a:prstGeom>
          <a:ln w="25400">
            <a:solidFill>
              <a:schemeClr val="accent6">
                <a:satOff val="1848"/>
                <a:lumOff val="-1526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2</a:t>
            </a:r>
          </a:p>
        </p:txBody>
      </p:sp>
      <p:sp>
        <p:nvSpPr>
          <p:cNvPr id="181" name="Shape 181"/>
          <p:cNvSpPr/>
          <p:nvPr/>
        </p:nvSpPr>
        <p:spPr>
          <a:xfrm>
            <a:off x="1716428" y="713538"/>
            <a:ext cx="9571944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6200"/>
            </a:lvl1pPr>
          </a:lstStyle>
          <a:p>
            <a:pPr/>
            <a:r>
              <a:t>Fixed number of vehicle</a:t>
            </a:r>
          </a:p>
        </p:txBody>
      </p:sp>
      <p:sp>
        <p:nvSpPr>
          <p:cNvPr id="182" name="Shape 182"/>
          <p:cNvSpPr/>
          <p:nvPr/>
        </p:nvSpPr>
        <p:spPr>
          <a:xfrm>
            <a:off x="3532683" y="1590353"/>
            <a:ext cx="59394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balancing Two-Phase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2</a:t>
            </a:r>
          </a:p>
        </p:txBody>
      </p:sp>
      <p:sp>
        <p:nvSpPr>
          <p:cNvPr id="185" name="Shape 185"/>
          <p:cNvSpPr/>
          <p:nvPr>
            <p:ph type="body" idx="4294967295"/>
          </p:nvPr>
        </p:nvSpPr>
        <p:spPr>
          <a:xfrm>
            <a:off x="543589" y="2991178"/>
            <a:ext cx="11917622" cy="471899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Computed using the same configuration found in part 1.</a:t>
            </a:r>
          </a:p>
          <a:p>
            <a:pPr marL="0" indent="0">
              <a:buSzTx/>
              <a:buNone/>
            </a:pPr>
            <a:r>
              <a:t>In order to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fix the number of vehicles </a:t>
            </a:r>
            <a:r>
              <a:t>we added a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soft constraint </a:t>
            </a:r>
            <a:r>
              <a:t>that assigns a huge penalty proportional to the vehicles number error.</a:t>
            </a:r>
          </a:p>
          <a:p>
            <a:pPr marL="0" indent="0">
              <a:buSzTx/>
              <a:buNone/>
            </a:pPr>
            <a:r>
              <a:t>In this way, the solution always has the desired number of vehicles</a:t>
            </a:r>
          </a:p>
        </p:txBody>
      </p:sp>
      <p:sp>
        <p:nvSpPr>
          <p:cNvPr id="186" name="Shape 186"/>
          <p:cNvSpPr/>
          <p:nvPr/>
        </p:nvSpPr>
        <p:spPr>
          <a:xfrm>
            <a:off x="3209912" y="713538"/>
            <a:ext cx="658497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6200"/>
            </a:lvl1pPr>
          </a:lstStyle>
          <a:p>
            <a:pPr/>
            <a:r>
              <a:t>INITIAL SOLUTION</a:t>
            </a:r>
          </a:p>
        </p:txBody>
      </p:sp>
      <p:sp>
        <p:nvSpPr>
          <p:cNvPr id="187" name="Shape 187"/>
          <p:cNvSpPr/>
          <p:nvPr/>
        </p:nvSpPr>
        <p:spPr>
          <a:xfrm>
            <a:off x="5224493" y="1590353"/>
            <a:ext cx="25558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not balanced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ubTitle" sz="half" idx="1"/>
          </p:nvPr>
        </p:nvSpPr>
        <p:spPr>
          <a:xfrm>
            <a:off x="543589" y="3372910"/>
            <a:ext cx="11917622" cy="3007780"/>
          </a:xfrm>
          <a:prstGeom prst="rect">
            <a:avLst/>
          </a:prstGeom>
        </p:spPr>
        <p:txBody>
          <a:bodyPr/>
          <a:lstStyle/>
          <a:p>
            <a:pPr algn="l">
              <a:defRPr sz="3600"/>
            </a:pPr>
            <a:r>
              <a:t>In order to use the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best solution found so far as the initial solution</a:t>
            </a:r>
            <a:r>
              <a:t> of the balancing part, it’s necessary to recalculate its cost using the rules to evaluate the correct balancing</a:t>
            </a:r>
          </a:p>
          <a:p>
            <a:pPr algn="l">
              <a:spcBef>
                <a:spcPts val="3800"/>
              </a:spcBef>
            </a:pPr>
            <a:r>
              <a:t>Now we have an initial solution for the balancing part.</a:t>
            </a:r>
          </a:p>
        </p:txBody>
      </p:sp>
      <p:sp>
        <p:nvSpPr>
          <p:cNvPr id="190" name="Shape 190"/>
          <p:cNvSpPr/>
          <p:nvPr/>
        </p:nvSpPr>
        <p:spPr>
          <a:xfrm>
            <a:off x="3257779" y="917459"/>
            <a:ext cx="6489242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6200"/>
            </a:lvl1pPr>
          </a:lstStyle>
          <a:p>
            <a:pPr/>
            <a:r>
              <a:t>from part 1 to 2</a:t>
            </a:r>
          </a:p>
        </p:txBody>
      </p:sp>
      <p:sp>
        <p:nvSpPr>
          <p:cNvPr id="191" name="Shape 191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balancing algorithm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577277" y="3424249"/>
            <a:ext cx="12071924" cy="542612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1. Calculates the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average service time</a:t>
            </a:r>
            <a:r>
              <a:t> on all routes</a:t>
            </a:r>
          </a:p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2. Calculates the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average transport cost</a:t>
            </a:r>
            <a:r>
              <a:t> on all routes</a:t>
            </a:r>
          </a:p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3. Penalizes every route with service time out of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range of ±20% from average</a:t>
            </a:r>
            <a:r>
              <a:t> proportionally to the distance by average; </a:t>
            </a:r>
            <a:r>
              <a:rPr u="sng"/>
              <a:t>no penalty for route into the range</a:t>
            </a:r>
          </a:p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4. Same approach for the cost</a:t>
            </a:r>
          </a:p>
        </p:txBody>
      </p:sp>
      <p:sp>
        <p:nvSpPr>
          <p:cNvPr id="195" name="Shape 195"/>
          <p:cNvSpPr/>
          <p:nvPr/>
        </p:nvSpPr>
        <p:spPr>
          <a:xfrm>
            <a:off x="2280400" y="2520950"/>
            <a:ext cx="841233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spcBef>
                <a:spcPts val="4600"/>
              </a:spcBef>
              <a:defRPr sz="4600"/>
            </a:pPr>
            <a:r>
              <a:t>It consists in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soft constraint</a:t>
            </a:r>
            <a:r>
              <a:t> that: </a:t>
            </a:r>
          </a:p>
        </p:txBody>
      </p:sp>
      <p:sp>
        <p:nvSpPr>
          <p:cNvPr id="196" name="Shape 196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chermata 2016-01-07 alle 2.02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672" y="3193047"/>
            <a:ext cx="11981456" cy="6542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hermata 2016-01-07 alle 2.04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0" y="1050430"/>
            <a:ext cx="11988800" cy="181608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030507" y="1536699"/>
            <a:ext cx="130038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Before</a:t>
            </a:r>
          </a:p>
        </p:txBody>
      </p:sp>
      <p:sp>
        <p:nvSpPr>
          <p:cNvPr id="201" name="Shape 201"/>
          <p:cNvSpPr/>
          <p:nvPr/>
        </p:nvSpPr>
        <p:spPr>
          <a:xfrm>
            <a:off x="10161550" y="3638549"/>
            <a:ext cx="10383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95250"/>
            <a:ext cx="1300480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5000"/>
            </a:lvl1pPr>
          </a:lstStyle>
          <a:p>
            <a:pPr/>
            <a:r>
              <a:t>Implementation of soft Constraint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chermata 2016-01-07 alle 15.18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795" y="894000"/>
            <a:ext cx="12807210" cy="796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hermata 2016-01-07 alle 15.22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24" y="850765"/>
            <a:ext cx="12761552" cy="805207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body" idx="14"/>
          </p:nvPr>
        </p:nvSpPr>
        <p:spPr>
          <a:xfrm>
            <a:off x="1270000" y="4552950"/>
            <a:ext cx="10464800" cy="647700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xfrm>
            <a:off x="355600" y="4257754"/>
            <a:ext cx="12293600" cy="1238092"/>
          </a:xfrm>
          <a:prstGeom prst="rect">
            <a:avLst/>
          </a:prstGeom>
        </p:spPr>
        <p:txBody>
          <a:bodyPr/>
          <a:lstStyle>
            <a:lvl1pPr>
              <a:defRPr cap="small" sz="7300"/>
            </a:lvl1pPr>
          </a:lstStyle>
          <a:p>
            <a:pPr/>
            <a:r>
              <a:t>a Solver for VRPTW</a:t>
            </a:r>
          </a:p>
        </p:txBody>
      </p:sp>
      <p:sp>
        <p:nvSpPr>
          <p:cNvPr id="124" name="Shape 124"/>
          <p:cNvSpPr/>
          <p:nvPr>
            <p:ph type="subTitle" sz="quarter" idx="1"/>
          </p:nvPr>
        </p:nvSpPr>
        <p:spPr>
          <a:xfrm>
            <a:off x="355600" y="3660500"/>
            <a:ext cx="12293600" cy="724949"/>
          </a:xfrm>
          <a:prstGeom prst="rect">
            <a:avLst/>
          </a:prstGeom>
        </p:spPr>
        <p:txBody>
          <a:bodyPr/>
          <a:lstStyle/>
          <a:p>
            <a:pPr/>
            <a:r>
              <a:t>Level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sz="half" idx="4294967295"/>
          </p:nvPr>
        </p:nvSpPr>
        <p:spPr>
          <a:xfrm>
            <a:off x="355600" y="2730500"/>
            <a:ext cx="12293600" cy="351797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Subsequent generation of  “childhood” starting from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six initial configuration</a:t>
            </a:r>
            <a:r>
              <a:t> (one for each acceptor) by changing, step by step, different type of parameters.</a:t>
            </a:r>
          </a:p>
          <a:p>
            <a:pPr marL="0" indent="0">
              <a:buSzTx/>
              <a:buNone/>
            </a:pPr>
            <a:r>
              <a:t>At every step, the new “childhood” is created stating from the best configurations found so far.</a:t>
            </a:r>
          </a:p>
        </p:txBody>
      </p:sp>
      <p:sp>
        <p:nvSpPr>
          <p:cNvPr id="127" name="Shape 127"/>
          <p:cNvSpPr/>
          <p:nvPr/>
        </p:nvSpPr>
        <p:spPr>
          <a:xfrm>
            <a:off x="2561307" y="713538"/>
            <a:ext cx="788218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6200"/>
            </a:lvl1pPr>
          </a:lstStyle>
          <a:p>
            <a:pPr/>
            <a:r>
              <a:t>HEURISTIC Approach</a:t>
            </a:r>
          </a:p>
        </p:txBody>
      </p:sp>
      <p:sp>
        <p:nvSpPr>
          <p:cNvPr id="128" name="Shape 128"/>
          <p:cNvSpPr/>
          <p:nvPr/>
        </p:nvSpPr>
        <p:spPr>
          <a:xfrm>
            <a:off x="3669946" y="1590353"/>
            <a:ext cx="5664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to find the best configuration</a:t>
            </a:r>
          </a:p>
        </p:txBody>
      </p:sp>
      <p:sp>
        <p:nvSpPr>
          <p:cNvPr id="129" name="Shape 129"/>
          <p:cNvSpPr/>
          <p:nvPr/>
        </p:nvSpPr>
        <p:spPr>
          <a:xfrm>
            <a:off x="1673188" y="6834530"/>
            <a:ext cx="17906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Acceptor</a:t>
            </a:r>
          </a:p>
        </p:txBody>
      </p:sp>
      <p:sp>
        <p:nvSpPr>
          <p:cNvPr id="130" name="Shape 130"/>
          <p:cNvSpPr/>
          <p:nvPr/>
        </p:nvSpPr>
        <p:spPr>
          <a:xfrm>
            <a:off x="1777777" y="7638078"/>
            <a:ext cx="158144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Selector</a:t>
            </a:r>
          </a:p>
        </p:txBody>
      </p:sp>
      <p:sp>
        <p:nvSpPr>
          <p:cNvPr id="131" name="Shape 131"/>
          <p:cNvSpPr/>
          <p:nvPr/>
        </p:nvSpPr>
        <p:spPr>
          <a:xfrm>
            <a:off x="5627890" y="6428904"/>
            <a:ext cx="169909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Insertion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5479880" y="7236304"/>
            <a:ext cx="19951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Probability</a:t>
            </a:r>
          </a:p>
        </p:txBody>
      </p:sp>
      <p:sp>
        <p:nvSpPr>
          <p:cNvPr id="133" name="Shape 133"/>
          <p:cNvSpPr/>
          <p:nvPr/>
        </p:nvSpPr>
        <p:spPr>
          <a:xfrm>
            <a:off x="5917770" y="8043703"/>
            <a:ext cx="111933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Share</a:t>
            </a:r>
          </a:p>
        </p:txBody>
      </p:sp>
      <p:sp>
        <p:nvSpPr>
          <p:cNvPr id="134" name="Shape 134"/>
          <p:cNvSpPr/>
          <p:nvPr/>
        </p:nvSpPr>
        <p:spPr>
          <a:xfrm>
            <a:off x="9718064" y="7236304"/>
            <a:ext cx="16653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</a:t>
            </a:r>
          </a:p>
        </p:txBody>
      </p:sp>
      <p:sp>
        <p:nvSpPr>
          <p:cNvPr id="135" name="Shape 135"/>
          <p:cNvSpPr/>
          <p:nvPr/>
        </p:nvSpPr>
        <p:spPr>
          <a:xfrm>
            <a:off x="9972002" y="6428904"/>
            <a:ext cx="11575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Alpha</a:t>
            </a:r>
          </a:p>
        </p:txBody>
      </p:sp>
      <p:sp>
        <p:nvSpPr>
          <p:cNvPr id="136" name="Shape 136"/>
          <p:cNvSpPr/>
          <p:nvPr/>
        </p:nvSpPr>
        <p:spPr>
          <a:xfrm>
            <a:off x="9133393" y="8043703"/>
            <a:ext cx="28347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InitialThreshold</a:t>
            </a:r>
          </a:p>
        </p:txBody>
      </p:sp>
      <p:sp>
        <p:nvSpPr>
          <p:cNvPr id="137" name="Shape 137"/>
          <p:cNvSpPr/>
          <p:nvPr/>
        </p:nvSpPr>
        <p:spPr>
          <a:xfrm>
            <a:off x="3744128" y="7547454"/>
            <a:ext cx="1455439" cy="1"/>
          </a:xfrm>
          <a:prstGeom prst="line">
            <a:avLst/>
          </a:prstGeom>
          <a:ln w="25400">
            <a:solidFill>
              <a:srgbClr val="AB180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7755310" y="7547454"/>
            <a:ext cx="1455439" cy="1"/>
          </a:xfrm>
          <a:prstGeom prst="line">
            <a:avLst/>
          </a:prstGeom>
          <a:ln w="25400">
            <a:solidFill>
              <a:srgbClr val="AB180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9" name="Shape 139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"/>
          </p:nvPr>
        </p:nvSpPr>
        <p:spPr>
          <a:xfrm>
            <a:off x="355600" y="2342186"/>
            <a:ext cx="12293600" cy="6487825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After some test on the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acceptor and selector</a:t>
            </a:r>
            <a:r>
              <a:t>, the best combinations found were (on the </a:t>
            </a:r>
            <a:r>
              <a:rPr u="sng"/>
              <a:t>average</a:t>
            </a:r>
            <a:r>
              <a:t> of results)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defRPr sz="3800"/>
            </a:pPr>
            <a:r>
              <a:t>greedy acceptance with selectBest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defRPr sz="3800"/>
            </a:pPr>
            <a:r>
              <a:t>greedy acceptance with selectRandomly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defRPr sz="3800"/>
            </a:pPr>
            <a:r>
              <a:t>shrimpf acceptance with selectRandomly</a:t>
            </a:r>
          </a:p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All the tests have been done on C100-C200 and </a:t>
            </a:r>
            <a:r>
              <a:rPr u="sng"/>
              <a:t>rC100-rC200</a:t>
            </a:r>
            <a:r>
              <a:t> instances, in order to have the performance of the configuration as general as possible (on customer disposition and TW).</a:t>
            </a:r>
          </a:p>
        </p:txBody>
      </p:sp>
      <p:sp>
        <p:nvSpPr>
          <p:cNvPr id="142" name="Shape 142"/>
          <p:cNvSpPr/>
          <p:nvPr/>
        </p:nvSpPr>
        <p:spPr>
          <a:xfrm>
            <a:off x="4188203" y="713538"/>
            <a:ext cx="4628394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6200"/>
            </a:lvl1pPr>
          </a:lstStyle>
          <a:p>
            <a:pPr/>
            <a:r>
              <a:t>First result</a:t>
            </a:r>
          </a:p>
        </p:txBody>
      </p:sp>
      <p:sp>
        <p:nvSpPr>
          <p:cNvPr id="143" name="Shape 143"/>
          <p:cNvSpPr/>
          <p:nvPr/>
        </p:nvSpPr>
        <p:spPr>
          <a:xfrm>
            <a:off x="4773234" y="1590353"/>
            <a:ext cx="34583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and first selection</a:t>
            </a:r>
          </a:p>
        </p:txBody>
      </p:sp>
      <p:sp>
        <p:nvSpPr>
          <p:cNvPr id="144" name="Shape 144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body" idx="4294967295"/>
          </p:nvPr>
        </p:nvSpPr>
        <p:spPr>
          <a:xfrm>
            <a:off x="355600" y="2773791"/>
            <a:ext cx="12293600" cy="62559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Tests on different combination of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insertions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ruin share</a:t>
            </a:r>
            <a:r>
              <a:t> and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probability distribution</a:t>
            </a:r>
            <a:r>
              <a:t> figured out that a greedy with an almost balanced probability and a share of 05-03 or 04-04 on strategies were good combinations (on avg 1,85% from best known).</a:t>
            </a:r>
          </a:p>
          <a:p>
            <a:pPr marL="0" indent="0">
              <a:buSzTx/>
              <a:buNone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But why don’t change the memory size</a:t>
            </a:r>
            <a:r>
              <a:t>? After other tests changing the memory we found that the shrimpf acceptance was on average, on all instances,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less than 1,4% from Best Known</a:t>
            </a:r>
            <a:r>
              <a:t>!</a:t>
            </a:r>
          </a:p>
        </p:txBody>
      </p:sp>
      <p:sp>
        <p:nvSpPr>
          <p:cNvPr id="147" name="Shape 147"/>
          <p:cNvSpPr/>
          <p:nvPr/>
        </p:nvSpPr>
        <p:spPr>
          <a:xfrm>
            <a:off x="3515376" y="713538"/>
            <a:ext cx="5974048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6200"/>
            </a:lvl1pPr>
          </a:lstStyle>
          <a:p>
            <a:pPr/>
            <a:r>
              <a:t>second result</a:t>
            </a:r>
          </a:p>
        </p:txBody>
      </p:sp>
      <p:sp>
        <p:nvSpPr>
          <p:cNvPr id="148" name="Shape 148"/>
          <p:cNvSpPr/>
          <p:nvPr/>
        </p:nvSpPr>
        <p:spPr>
          <a:xfrm>
            <a:off x="4463361" y="1590353"/>
            <a:ext cx="40780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and second selection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body" idx="4294967295"/>
          </p:nvPr>
        </p:nvSpPr>
        <p:spPr>
          <a:xfrm>
            <a:off x="355600" y="2960123"/>
            <a:ext cx="12293600" cy="606957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But last tests on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alpha</a:t>
            </a:r>
            <a:r>
              <a:t> and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initialThreshold </a:t>
            </a:r>
            <a:r>
              <a:t>on the shrimpf shows that this configuration was really good only on rC200 instances, with not so good result on rC100 problems.</a:t>
            </a:r>
          </a:p>
          <a:p>
            <a:pPr marL="0" indent="0">
              <a:buSzTx/>
              <a:buNone/>
            </a:pPr>
            <a:r>
              <a:t>rC100 problems were solved in a good way by greedy strategies, so…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why don’t mix them together</a:t>
            </a:r>
            <a:r>
              <a:t>?</a:t>
            </a:r>
          </a:p>
          <a:p>
            <a:pPr marL="0" indent="0">
              <a:buSzTx/>
              <a:buNone/>
            </a:pPr>
            <a:r>
              <a:t>We biult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 strategies configuration 80% shrimpf and 20% greedy</a:t>
            </a:r>
            <a:r>
              <a:t>!</a:t>
            </a:r>
          </a:p>
        </p:txBody>
      </p:sp>
      <p:sp>
        <p:nvSpPr>
          <p:cNvPr id="152" name="Shape 152"/>
          <p:cNvSpPr/>
          <p:nvPr/>
        </p:nvSpPr>
        <p:spPr>
          <a:xfrm>
            <a:off x="3520951" y="713538"/>
            <a:ext cx="596289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6200"/>
            </a:lvl1pPr>
          </a:lstStyle>
          <a:p>
            <a:pPr/>
            <a:r>
              <a:t>Last Selection</a:t>
            </a:r>
          </a:p>
        </p:txBody>
      </p:sp>
      <p:sp>
        <p:nvSpPr>
          <p:cNvPr id="153" name="Shape 153"/>
          <p:cNvSpPr/>
          <p:nvPr/>
        </p:nvSpPr>
        <p:spPr>
          <a:xfrm>
            <a:off x="4341769" y="1590353"/>
            <a:ext cx="43212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our best configuration</a:t>
            </a:r>
          </a:p>
        </p:txBody>
      </p:sp>
      <p:sp>
        <p:nvSpPr>
          <p:cNvPr id="154" name="Shape 154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hermata 2016-01-06 alle 14.59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9669"/>
            <a:ext cx="13004800" cy="787426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150357" y="713538"/>
            <a:ext cx="670408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small" sz="6200"/>
            </a:lvl1pPr>
          </a:lstStyle>
          <a:p>
            <a:pPr/>
            <a:r>
              <a:t>our Configuration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5538607" y="1590353"/>
            <a:ext cx="19275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on details</a:t>
            </a:r>
          </a:p>
        </p:txBody>
      </p:sp>
      <p:pic>
        <p:nvPicPr>
          <p:cNvPr id="161" name="Schermata 2016-01-07 alle 09.58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866" y="2478523"/>
            <a:ext cx="5780569" cy="6306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hermata 2016-01-07 alle 09.58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4526" y="2969972"/>
            <a:ext cx="5805977" cy="5323177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hermata 2016-01-07 alle 20.32.31.png"/>
          <p:cNvPicPr>
            <a:picLocks noChangeAspect="1"/>
          </p:cNvPicPr>
          <p:nvPr/>
        </p:nvPicPr>
        <p:blipFill>
          <a:blip r:embed="rId2">
            <a:extLst/>
          </a:blip>
          <a:srcRect l="2965" t="2815" r="2965" b="4113"/>
          <a:stretch>
            <a:fillRect/>
          </a:stretch>
        </p:blipFill>
        <p:spPr>
          <a:xfrm>
            <a:off x="487957" y="862012"/>
            <a:ext cx="12028896" cy="802945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Group 12 - Level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