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71" d="100"/>
          <a:sy n="71" d="100"/>
        </p:scale>
        <p:origin x="1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264125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r>
              <a:t>Titolo Testo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–Giovanni Mela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“Inserisci qui una citazione”.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Oriz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Centr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r>
              <a:t>Titolo Testo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Titolo Testo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355600" y="1660397"/>
            <a:ext cx="12293600" cy="3238501"/>
          </a:xfrm>
          <a:prstGeom prst="rect">
            <a:avLst/>
          </a:prstGeom>
        </p:spPr>
        <p:txBody>
          <a:bodyPr anchor="t"/>
          <a:lstStyle/>
          <a:p>
            <a:pPr>
              <a:defRPr cap="small"/>
            </a:pPr>
            <a:r>
              <a:t>a Solver for VRPTW </a:t>
            </a:r>
          </a:p>
          <a:p>
            <a:pPr>
              <a:defRPr cap="small"/>
            </a:pPr>
            <a:r>
              <a:t>and </a:t>
            </a:r>
          </a:p>
          <a:p>
            <a:pPr>
              <a:defRPr cap="small"/>
            </a:pPr>
            <a:r>
              <a:t>Fixed Fleet size VRPTW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355600" y="328176"/>
            <a:ext cx="12293600" cy="1295401"/>
          </a:xfrm>
          <a:prstGeom prst="rect">
            <a:avLst/>
          </a:prstGeom>
        </p:spPr>
        <p:txBody>
          <a:bodyPr/>
          <a:lstStyle/>
          <a:p>
            <a:r>
              <a:t>Workgroup Assignment</a:t>
            </a:r>
          </a:p>
        </p:txBody>
      </p:sp>
      <p:sp>
        <p:nvSpPr>
          <p:cNvPr id="121" name="Shape 121"/>
          <p:cNvSpPr/>
          <p:nvPr/>
        </p:nvSpPr>
        <p:spPr>
          <a:xfrm>
            <a:off x="355600" y="4751021"/>
            <a:ext cx="12293600" cy="4120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>
              <a:defRPr sz="3300"/>
            </a:pPr>
            <a:r>
              <a:t>Group 12</a:t>
            </a:r>
          </a:p>
          <a:p>
            <a:pPr>
              <a:defRPr sz="1200"/>
            </a:pPr>
            <a:endParaRPr/>
          </a:p>
          <a:p>
            <a:pPr>
              <a:defRPr sz="3800"/>
            </a:pPr>
            <a:r>
              <a:t>Luca Benedetto</a:t>
            </a:r>
          </a:p>
          <a:p>
            <a:pPr>
              <a:defRPr sz="3800"/>
            </a:pPr>
            <a:r>
              <a:t>Jacopo Bufalino</a:t>
            </a:r>
          </a:p>
          <a:p>
            <a:pPr>
              <a:defRPr sz="3800"/>
            </a:pPr>
            <a:r>
              <a:t>Chiara Di Nardo</a:t>
            </a:r>
          </a:p>
          <a:p>
            <a:pPr>
              <a:defRPr sz="3800"/>
            </a:pPr>
            <a:r>
              <a:t>Fabio Ellena</a:t>
            </a:r>
          </a:p>
          <a:p>
            <a:pPr>
              <a:defRPr sz="3800"/>
            </a:pPr>
            <a:r>
              <a:t>Fabio Ferrero</a:t>
            </a:r>
          </a:p>
          <a:p>
            <a:pPr>
              <a:defRPr sz="3800"/>
            </a:pPr>
            <a:r>
              <a:t>Matteo Fiore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chermata 2016-01-07 alle 20.32.43.png"/>
          <p:cNvPicPr>
            <a:picLocks noChangeAspect="1"/>
          </p:cNvPicPr>
          <p:nvPr/>
        </p:nvPicPr>
        <p:blipFill>
          <a:blip r:embed="rId2">
            <a:extLst/>
          </a:blip>
          <a:srcRect l="4056" t="3333" r="4056" b="5039"/>
          <a:stretch>
            <a:fillRect/>
          </a:stretch>
        </p:blipFill>
        <p:spPr>
          <a:xfrm>
            <a:off x="527645" y="881260"/>
            <a:ext cx="11949701" cy="7990907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248717" y="8953572"/>
            <a:ext cx="279744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Group 12 - Level 1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1989647" y="4298949"/>
            <a:ext cx="9025506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300" cap="small"/>
            </a:lvl1pPr>
          </a:lstStyle>
          <a:p>
            <a:r>
              <a:t>Fixed Fleet size VRPTW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sz="quarter" idx="4294967295"/>
          </p:nvPr>
        </p:nvSpPr>
        <p:spPr>
          <a:xfrm>
            <a:off x="355600" y="3660500"/>
            <a:ext cx="12293600" cy="72494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Level 2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5044108" y="2804426"/>
            <a:ext cx="2959944" cy="2238822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Create initial solution</a:t>
            </a:r>
          </a:p>
        </p:txBody>
      </p:sp>
      <p:sp>
        <p:nvSpPr>
          <p:cNvPr id="175" name="Shape 175"/>
          <p:cNvSpPr/>
          <p:nvPr/>
        </p:nvSpPr>
        <p:spPr>
          <a:xfrm>
            <a:off x="5022428" y="6690626"/>
            <a:ext cx="2959944" cy="2238822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Balance the solution</a:t>
            </a:r>
          </a:p>
        </p:txBody>
      </p:sp>
      <p:sp>
        <p:nvSpPr>
          <p:cNvPr id="176" name="Shape 176"/>
          <p:cNvSpPr/>
          <p:nvPr/>
        </p:nvSpPr>
        <p:spPr>
          <a:xfrm>
            <a:off x="8590061" y="3612686"/>
            <a:ext cx="255567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Not balanced</a:t>
            </a:r>
          </a:p>
        </p:txBody>
      </p:sp>
      <p:sp>
        <p:nvSpPr>
          <p:cNvPr id="177" name="Shape 177"/>
          <p:cNvSpPr/>
          <p:nvPr/>
        </p:nvSpPr>
        <p:spPr>
          <a:xfrm>
            <a:off x="2206924" y="3612686"/>
            <a:ext cx="213687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80 seconds</a:t>
            </a:r>
          </a:p>
        </p:txBody>
      </p:sp>
      <p:sp>
        <p:nvSpPr>
          <p:cNvPr id="178" name="Shape 178"/>
          <p:cNvSpPr/>
          <p:nvPr/>
        </p:nvSpPr>
        <p:spPr>
          <a:xfrm>
            <a:off x="2206924" y="7498886"/>
            <a:ext cx="213687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40 seconds</a:t>
            </a:r>
          </a:p>
        </p:txBody>
      </p:sp>
      <p:sp>
        <p:nvSpPr>
          <p:cNvPr id="179" name="Shape 179"/>
          <p:cNvSpPr/>
          <p:nvPr/>
        </p:nvSpPr>
        <p:spPr>
          <a:xfrm>
            <a:off x="6524080" y="4542094"/>
            <a:ext cx="1" cy="2167086"/>
          </a:xfrm>
          <a:prstGeom prst="line">
            <a:avLst/>
          </a:prstGeom>
          <a:ln w="25400">
            <a:solidFill>
              <a:schemeClr val="accent6">
                <a:satOff val="1848"/>
                <a:lumOff val="-1526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248717" y="8953572"/>
            <a:ext cx="279744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Group 12 - Level 2</a:t>
            </a:r>
          </a:p>
        </p:txBody>
      </p:sp>
      <p:sp>
        <p:nvSpPr>
          <p:cNvPr id="181" name="Shape 181"/>
          <p:cNvSpPr/>
          <p:nvPr/>
        </p:nvSpPr>
        <p:spPr>
          <a:xfrm>
            <a:off x="1716428" y="713538"/>
            <a:ext cx="9571944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 cap="all"/>
            </a:lvl1pPr>
          </a:lstStyle>
          <a:p>
            <a:r>
              <a:t>Fixed number of vehicle</a:t>
            </a:r>
          </a:p>
        </p:txBody>
      </p:sp>
      <p:sp>
        <p:nvSpPr>
          <p:cNvPr id="182" name="Shape 182"/>
          <p:cNvSpPr/>
          <p:nvPr/>
        </p:nvSpPr>
        <p:spPr>
          <a:xfrm>
            <a:off x="3532683" y="1590353"/>
            <a:ext cx="593943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balancing Two-Phase Approach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248717" y="8953572"/>
            <a:ext cx="279744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Group 12 - Level 2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idx="4294967295"/>
          </p:nvPr>
        </p:nvSpPr>
        <p:spPr>
          <a:xfrm>
            <a:off x="543589" y="2991178"/>
            <a:ext cx="11917622" cy="471899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3600"/>
            </a:pPr>
            <a:r>
              <a:t>Computed using the same configuration found in part 1.</a:t>
            </a:r>
          </a:p>
          <a:p>
            <a:pPr marL="0" indent="0">
              <a:buSzTx/>
              <a:buNone/>
            </a:pPr>
            <a:r>
              <a:t>In order to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fix the number of vehicles </a:t>
            </a:r>
            <a:r>
              <a:t>we added a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 soft constraint </a:t>
            </a:r>
            <a:r>
              <a:t>that assigns a huge penalty proportional to the vehicles number error.</a:t>
            </a:r>
          </a:p>
          <a:p>
            <a:pPr marL="0" indent="0">
              <a:buSzTx/>
              <a:buNone/>
            </a:pPr>
            <a:r>
              <a:t>In this way, the solution always has the desired number of vehicles</a:t>
            </a:r>
          </a:p>
        </p:txBody>
      </p:sp>
      <p:sp>
        <p:nvSpPr>
          <p:cNvPr id="186" name="Shape 186"/>
          <p:cNvSpPr/>
          <p:nvPr/>
        </p:nvSpPr>
        <p:spPr>
          <a:xfrm>
            <a:off x="3209912" y="713538"/>
            <a:ext cx="6584976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 cap="all"/>
            </a:lvl1pPr>
          </a:lstStyle>
          <a:p>
            <a:r>
              <a:t>INITIAL SOLUTION</a:t>
            </a:r>
          </a:p>
        </p:txBody>
      </p:sp>
      <p:sp>
        <p:nvSpPr>
          <p:cNvPr id="187" name="Shape 187"/>
          <p:cNvSpPr/>
          <p:nvPr/>
        </p:nvSpPr>
        <p:spPr>
          <a:xfrm>
            <a:off x="5224493" y="1590353"/>
            <a:ext cx="25558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not balanced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subTitle" sz="half" idx="1"/>
          </p:nvPr>
        </p:nvSpPr>
        <p:spPr>
          <a:xfrm>
            <a:off x="543589" y="3372910"/>
            <a:ext cx="11917622" cy="3007780"/>
          </a:xfrm>
          <a:prstGeom prst="rect">
            <a:avLst/>
          </a:prstGeom>
        </p:spPr>
        <p:txBody>
          <a:bodyPr/>
          <a:lstStyle/>
          <a:p>
            <a:pPr algn="l">
              <a:defRPr sz="3600"/>
            </a:pPr>
            <a:r>
              <a:t>In order to use the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best solution found so far as the initial solution</a:t>
            </a:r>
            <a:r>
              <a:t> of the balancing part, it’s necessary to recalculate its cost using the rules to evaluate the correct balancing</a:t>
            </a:r>
          </a:p>
          <a:p>
            <a:pPr algn="l">
              <a:spcBef>
                <a:spcPts val="3800"/>
              </a:spcBef>
            </a:pPr>
            <a:r>
              <a:t>Now we have an initial solution for the balancing part.</a:t>
            </a:r>
          </a:p>
        </p:txBody>
      </p:sp>
      <p:sp>
        <p:nvSpPr>
          <p:cNvPr id="190" name="Shape 190"/>
          <p:cNvSpPr/>
          <p:nvPr/>
        </p:nvSpPr>
        <p:spPr>
          <a:xfrm>
            <a:off x="3257779" y="917459"/>
            <a:ext cx="6489242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 cap="all"/>
            </a:lvl1pPr>
          </a:lstStyle>
          <a:p>
            <a:r>
              <a:t>from part 1 to 2</a:t>
            </a:r>
          </a:p>
        </p:txBody>
      </p:sp>
      <p:sp>
        <p:nvSpPr>
          <p:cNvPr id="191" name="Shape 191"/>
          <p:cNvSpPr/>
          <p:nvPr/>
        </p:nvSpPr>
        <p:spPr>
          <a:xfrm>
            <a:off x="248717" y="8953572"/>
            <a:ext cx="279744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Group 12 - Level 2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balancing algorithm</a:t>
            </a:r>
          </a:p>
        </p:txBody>
      </p:sp>
      <p:sp>
        <p:nvSpPr>
          <p:cNvPr id="194" name="Shape 194"/>
          <p:cNvSpPr>
            <a:spLocks noGrp="1"/>
          </p:cNvSpPr>
          <p:nvPr>
            <p:ph type="body" idx="1"/>
          </p:nvPr>
        </p:nvSpPr>
        <p:spPr>
          <a:xfrm>
            <a:off x="577277" y="3424249"/>
            <a:ext cx="12071924" cy="542612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3800"/>
              </a:spcBef>
              <a:buSzTx/>
              <a:buNone/>
              <a:defRPr sz="3800"/>
            </a:pPr>
            <a:r>
              <a:t>1. Calculates the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average service time</a:t>
            </a:r>
            <a:r>
              <a:t> on all routes</a:t>
            </a:r>
          </a:p>
          <a:p>
            <a:pPr marL="0" indent="0">
              <a:lnSpc>
                <a:spcPct val="100000"/>
              </a:lnSpc>
              <a:spcBef>
                <a:spcPts val="3800"/>
              </a:spcBef>
              <a:buSzTx/>
              <a:buNone/>
              <a:defRPr sz="3800"/>
            </a:pPr>
            <a:r>
              <a:t>2. Calculates the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average transport cost</a:t>
            </a:r>
            <a:r>
              <a:t> on all routes</a:t>
            </a:r>
          </a:p>
          <a:p>
            <a:pPr marL="0" indent="0">
              <a:lnSpc>
                <a:spcPct val="100000"/>
              </a:lnSpc>
              <a:spcBef>
                <a:spcPts val="3800"/>
              </a:spcBef>
              <a:buSzTx/>
              <a:buNone/>
              <a:defRPr sz="3800"/>
            </a:pPr>
            <a:r>
              <a:t>3. Penalizes every route with service time out of a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range of ±20% from average</a:t>
            </a:r>
            <a:r>
              <a:t> proportionally to the distance by average; </a:t>
            </a:r>
            <a:r>
              <a:rPr u="sng"/>
              <a:t>no penalty for route into the range</a:t>
            </a:r>
          </a:p>
          <a:p>
            <a:pPr marL="0" indent="0">
              <a:lnSpc>
                <a:spcPct val="100000"/>
              </a:lnSpc>
              <a:spcBef>
                <a:spcPts val="3800"/>
              </a:spcBef>
              <a:buSzTx/>
              <a:buNone/>
              <a:defRPr sz="3800"/>
            </a:pPr>
            <a:r>
              <a:t>4. Same approach for the cost</a:t>
            </a:r>
          </a:p>
        </p:txBody>
      </p:sp>
      <p:sp>
        <p:nvSpPr>
          <p:cNvPr id="195" name="Shape 195"/>
          <p:cNvSpPr/>
          <p:nvPr/>
        </p:nvSpPr>
        <p:spPr>
          <a:xfrm>
            <a:off x="2280400" y="2520950"/>
            <a:ext cx="841233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spcBef>
                <a:spcPts val="4600"/>
              </a:spcBef>
              <a:defRPr sz="4600"/>
            </a:pPr>
            <a:r>
              <a:t>It consists in a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soft constraint</a:t>
            </a:r>
            <a:r>
              <a:t> that: </a:t>
            </a:r>
          </a:p>
        </p:txBody>
      </p:sp>
      <p:sp>
        <p:nvSpPr>
          <p:cNvPr id="196" name="Shape 196"/>
          <p:cNvSpPr/>
          <p:nvPr/>
        </p:nvSpPr>
        <p:spPr>
          <a:xfrm>
            <a:off x="248717" y="8953572"/>
            <a:ext cx="279744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Group 12 - Level 2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chermata 2016-01-07 alle 2.02.2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672" y="3193047"/>
            <a:ext cx="11981456" cy="65425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Schermata 2016-01-07 alle 2.04.1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8000" y="1050430"/>
            <a:ext cx="11988800" cy="1816087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/>
          <p:nvPr/>
        </p:nvSpPr>
        <p:spPr>
          <a:xfrm>
            <a:off x="10030507" y="1536699"/>
            <a:ext cx="130038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Before</a:t>
            </a:r>
          </a:p>
        </p:txBody>
      </p:sp>
      <p:sp>
        <p:nvSpPr>
          <p:cNvPr id="201" name="Shape 201"/>
          <p:cNvSpPr/>
          <p:nvPr/>
        </p:nvSpPr>
        <p:spPr>
          <a:xfrm>
            <a:off x="10161550" y="3638549"/>
            <a:ext cx="103830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After</a:t>
            </a:r>
          </a:p>
        </p:txBody>
      </p:sp>
      <p:sp>
        <p:nvSpPr>
          <p:cNvPr id="202" name="Shape 202"/>
          <p:cNvSpPr/>
          <p:nvPr/>
        </p:nvSpPr>
        <p:spPr>
          <a:xfrm>
            <a:off x="0" y="95250"/>
            <a:ext cx="13004801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 cap="all"/>
            </a:lvl1pPr>
          </a:lstStyle>
          <a:p>
            <a:r>
              <a:t>Implementation of soft Constraint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chermata 2016-01-07 alle 15.18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795" y="894000"/>
            <a:ext cx="12807210" cy="79656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/>
        </p:nvSpPr>
        <p:spPr>
          <a:xfrm>
            <a:off x="248717" y="8953572"/>
            <a:ext cx="279744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Group 12 - Level 2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chermata 2016-01-07 alle 15.22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624" y="850765"/>
            <a:ext cx="12761552" cy="8052070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hape 208"/>
          <p:cNvSpPr/>
          <p:nvPr/>
        </p:nvSpPr>
        <p:spPr>
          <a:xfrm>
            <a:off x="248717" y="8953572"/>
            <a:ext cx="279744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Group 12 - Level 2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body" idx="14"/>
          </p:nvPr>
        </p:nvSpPr>
        <p:spPr>
          <a:xfrm>
            <a:off x="1270000" y="4552950"/>
            <a:ext cx="10464800" cy="647700"/>
          </a:xfrm>
          <a:prstGeom prst="rect">
            <a:avLst/>
          </a:prstGeom>
        </p:spPr>
        <p:txBody>
          <a:bodyPr/>
          <a:lstStyle/>
          <a:p>
            <a:r>
              <a:t>Thank you!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ctrTitle"/>
          </p:nvPr>
        </p:nvSpPr>
        <p:spPr>
          <a:xfrm>
            <a:off x="355600" y="4257754"/>
            <a:ext cx="12293600" cy="1238092"/>
          </a:xfrm>
          <a:prstGeom prst="rect">
            <a:avLst/>
          </a:prstGeom>
        </p:spPr>
        <p:txBody>
          <a:bodyPr/>
          <a:lstStyle>
            <a:lvl1pPr>
              <a:defRPr sz="7300" cap="small"/>
            </a:lvl1pPr>
          </a:lstStyle>
          <a:p>
            <a:r>
              <a:t>a Solver for VRPTW</a:t>
            </a:r>
          </a:p>
        </p:txBody>
      </p:sp>
      <p:sp>
        <p:nvSpPr>
          <p:cNvPr id="124" name="Shape 124"/>
          <p:cNvSpPr>
            <a:spLocks noGrp="1"/>
          </p:cNvSpPr>
          <p:nvPr>
            <p:ph type="subTitle" sz="quarter" idx="1"/>
          </p:nvPr>
        </p:nvSpPr>
        <p:spPr>
          <a:xfrm>
            <a:off x="355600" y="3660500"/>
            <a:ext cx="12293600" cy="724949"/>
          </a:xfrm>
          <a:prstGeom prst="rect">
            <a:avLst/>
          </a:prstGeom>
        </p:spPr>
        <p:txBody>
          <a:bodyPr/>
          <a:lstStyle/>
          <a:p>
            <a:r>
              <a:t>Level 1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body" sz="half" idx="4294967295"/>
          </p:nvPr>
        </p:nvSpPr>
        <p:spPr>
          <a:xfrm>
            <a:off x="355600" y="2730500"/>
            <a:ext cx="12293600" cy="351797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Subsequent generation of  “childhood” starting from 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six initial configuration</a:t>
            </a:r>
            <a:r>
              <a:rPr dirty="0"/>
              <a:t> (one for each acceptor) by changing, step by step, different type of parameters.</a:t>
            </a:r>
          </a:p>
          <a:p>
            <a:pPr marL="0" indent="0">
              <a:buSzTx/>
              <a:buNone/>
            </a:pPr>
            <a:r>
              <a:rPr dirty="0"/>
              <a:t>At every step, the new “childhood” is created </a:t>
            </a:r>
            <a:r>
              <a:rPr dirty="0" smtClean="0"/>
              <a:t>sta</a:t>
            </a:r>
            <a:r>
              <a:rPr lang="it-IT" dirty="0" err="1" smtClean="0"/>
              <a:t>r</a:t>
            </a:r>
            <a:r>
              <a:rPr dirty="0" smtClean="0"/>
              <a:t>ting </a:t>
            </a:r>
            <a:r>
              <a:rPr dirty="0"/>
              <a:t>from the best configurations found so far.</a:t>
            </a:r>
          </a:p>
        </p:txBody>
      </p:sp>
      <p:sp>
        <p:nvSpPr>
          <p:cNvPr id="127" name="Shape 127"/>
          <p:cNvSpPr/>
          <p:nvPr/>
        </p:nvSpPr>
        <p:spPr>
          <a:xfrm>
            <a:off x="2561307" y="713538"/>
            <a:ext cx="7882186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 cap="all"/>
            </a:lvl1pPr>
          </a:lstStyle>
          <a:p>
            <a:r>
              <a:t>HEURISTIC Approach</a:t>
            </a:r>
          </a:p>
        </p:txBody>
      </p:sp>
      <p:sp>
        <p:nvSpPr>
          <p:cNvPr id="128" name="Shape 128"/>
          <p:cNvSpPr/>
          <p:nvPr/>
        </p:nvSpPr>
        <p:spPr>
          <a:xfrm>
            <a:off x="3669946" y="1590353"/>
            <a:ext cx="56649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to find the best configuration</a:t>
            </a:r>
          </a:p>
        </p:txBody>
      </p:sp>
      <p:sp>
        <p:nvSpPr>
          <p:cNvPr id="129" name="Shape 129"/>
          <p:cNvSpPr/>
          <p:nvPr/>
        </p:nvSpPr>
        <p:spPr>
          <a:xfrm>
            <a:off x="1673188" y="6834530"/>
            <a:ext cx="179062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Acceptor</a:t>
            </a:r>
          </a:p>
        </p:txBody>
      </p:sp>
      <p:sp>
        <p:nvSpPr>
          <p:cNvPr id="130" name="Shape 130"/>
          <p:cNvSpPr/>
          <p:nvPr/>
        </p:nvSpPr>
        <p:spPr>
          <a:xfrm>
            <a:off x="1777777" y="7638078"/>
            <a:ext cx="158144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Selector</a:t>
            </a:r>
          </a:p>
        </p:txBody>
      </p:sp>
      <p:sp>
        <p:nvSpPr>
          <p:cNvPr id="131" name="Shape 131"/>
          <p:cNvSpPr/>
          <p:nvPr/>
        </p:nvSpPr>
        <p:spPr>
          <a:xfrm>
            <a:off x="5627890" y="6428904"/>
            <a:ext cx="169909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Insertion</a:t>
            </a:r>
          </a:p>
        </p:txBody>
      </p:sp>
      <p:sp>
        <p:nvSpPr>
          <p:cNvPr id="132" name="Shape 132"/>
          <p:cNvSpPr/>
          <p:nvPr/>
        </p:nvSpPr>
        <p:spPr>
          <a:xfrm>
            <a:off x="5479880" y="7236304"/>
            <a:ext cx="199511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Probability</a:t>
            </a:r>
          </a:p>
        </p:txBody>
      </p:sp>
      <p:sp>
        <p:nvSpPr>
          <p:cNvPr id="133" name="Shape 133"/>
          <p:cNvSpPr/>
          <p:nvPr/>
        </p:nvSpPr>
        <p:spPr>
          <a:xfrm>
            <a:off x="5917770" y="8043703"/>
            <a:ext cx="111933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Share</a:t>
            </a:r>
          </a:p>
        </p:txBody>
      </p:sp>
      <p:sp>
        <p:nvSpPr>
          <p:cNvPr id="134" name="Shape 134"/>
          <p:cNvSpPr/>
          <p:nvPr/>
        </p:nvSpPr>
        <p:spPr>
          <a:xfrm>
            <a:off x="9718064" y="7236304"/>
            <a:ext cx="16653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Memory</a:t>
            </a:r>
          </a:p>
        </p:txBody>
      </p:sp>
      <p:sp>
        <p:nvSpPr>
          <p:cNvPr id="135" name="Shape 135"/>
          <p:cNvSpPr/>
          <p:nvPr/>
        </p:nvSpPr>
        <p:spPr>
          <a:xfrm>
            <a:off x="9972002" y="6428904"/>
            <a:ext cx="115751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Alpha</a:t>
            </a:r>
          </a:p>
        </p:txBody>
      </p:sp>
      <p:sp>
        <p:nvSpPr>
          <p:cNvPr id="136" name="Shape 136"/>
          <p:cNvSpPr/>
          <p:nvPr/>
        </p:nvSpPr>
        <p:spPr>
          <a:xfrm>
            <a:off x="9133393" y="8043703"/>
            <a:ext cx="28347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InitialThreshold</a:t>
            </a:r>
          </a:p>
        </p:txBody>
      </p:sp>
      <p:sp>
        <p:nvSpPr>
          <p:cNvPr id="137" name="Shape 137"/>
          <p:cNvSpPr/>
          <p:nvPr/>
        </p:nvSpPr>
        <p:spPr>
          <a:xfrm>
            <a:off x="3744128" y="7547454"/>
            <a:ext cx="1455439" cy="1"/>
          </a:xfrm>
          <a:prstGeom prst="line">
            <a:avLst/>
          </a:prstGeom>
          <a:ln w="25400">
            <a:solidFill>
              <a:srgbClr val="AB180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7755310" y="7547454"/>
            <a:ext cx="1455439" cy="1"/>
          </a:xfrm>
          <a:prstGeom prst="line">
            <a:avLst/>
          </a:prstGeom>
          <a:ln w="25400">
            <a:solidFill>
              <a:srgbClr val="AB180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248717" y="8953572"/>
            <a:ext cx="279744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Group 12 - Level 1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355600" y="2342186"/>
            <a:ext cx="12293600" cy="6487825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3800"/>
              </a:spcBef>
              <a:buSzTx/>
              <a:buNone/>
              <a:defRPr sz="3800"/>
            </a:pPr>
            <a:r>
              <a:t>After some test on the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acceptor and selector</a:t>
            </a:r>
            <a:r>
              <a:t>, the best combinations found were (on the </a:t>
            </a:r>
            <a:r>
              <a:rPr u="sng"/>
              <a:t>average</a:t>
            </a:r>
            <a:r>
              <a:t> of results)</a:t>
            </a:r>
          </a:p>
          <a:p>
            <a:pPr marL="430143" indent="-430143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defRPr sz="3800"/>
            </a:pPr>
            <a:r>
              <a:t>greedy acceptance with selectBest</a:t>
            </a:r>
          </a:p>
          <a:p>
            <a:pPr marL="430143" indent="-430143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defRPr sz="3800"/>
            </a:pPr>
            <a:r>
              <a:t>greedy acceptance with selectRandomly</a:t>
            </a:r>
          </a:p>
          <a:p>
            <a:pPr marL="430143" indent="-430143">
              <a:lnSpc>
                <a:spcPct val="100000"/>
              </a:lnSpc>
              <a:spcBef>
                <a:spcPts val="3800"/>
              </a:spcBef>
              <a:buClr>
                <a:srgbClr val="535353"/>
              </a:buClr>
              <a:defRPr sz="3800"/>
            </a:pPr>
            <a:r>
              <a:t>shrimpf acceptance with selectRandomly</a:t>
            </a:r>
          </a:p>
          <a:p>
            <a:pPr marL="0" indent="0">
              <a:lnSpc>
                <a:spcPct val="100000"/>
              </a:lnSpc>
              <a:spcBef>
                <a:spcPts val="3800"/>
              </a:spcBef>
              <a:buSzTx/>
              <a:buNone/>
              <a:defRPr sz="3800"/>
            </a:pPr>
            <a:r>
              <a:t>All the tests have been done on C100-C200 and </a:t>
            </a:r>
            <a:r>
              <a:rPr u="sng"/>
              <a:t>rC100-rC200</a:t>
            </a:r>
            <a:r>
              <a:t> instances, in order to have the performance of the configuration as general as possible (on customer disposition and TW).</a:t>
            </a:r>
          </a:p>
        </p:txBody>
      </p:sp>
      <p:sp>
        <p:nvSpPr>
          <p:cNvPr id="142" name="Shape 142"/>
          <p:cNvSpPr/>
          <p:nvPr/>
        </p:nvSpPr>
        <p:spPr>
          <a:xfrm>
            <a:off x="4188203" y="713538"/>
            <a:ext cx="4628394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 cap="all"/>
            </a:lvl1pPr>
          </a:lstStyle>
          <a:p>
            <a:r>
              <a:t>First result</a:t>
            </a:r>
          </a:p>
        </p:txBody>
      </p:sp>
      <p:sp>
        <p:nvSpPr>
          <p:cNvPr id="143" name="Shape 143"/>
          <p:cNvSpPr/>
          <p:nvPr/>
        </p:nvSpPr>
        <p:spPr>
          <a:xfrm>
            <a:off x="4773234" y="1590353"/>
            <a:ext cx="345833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and first selection</a:t>
            </a:r>
          </a:p>
        </p:txBody>
      </p:sp>
      <p:sp>
        <p:nvSpPr>
          <p:cNvPr id="144" name="Shape 144"/>
          <p:cNvSpPr/>
          <p:nvPr/>
        </p:nvSpPr>
        <p:spPr>
          <a:xfrm>
            <a:off x="248717" y="8953572"/>
            <a:ext cx="279744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Group 12 - Level 1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body" idx="4294967295"/>
          </p:nvPr>
        </p:nvSpPr>
        <p:spPr>
          <a:xfrm>
            <a:off x="355600" y="2773791"/>
            <a:ext cx="12293600" cy="625590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Tests on different combination of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insertions</a:t>
            </a:r>
            <a:r>
              <a:t>,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ruin share</a:t>
            </a:r>
            <a:r>
              <a:t> and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probability distribution</a:t>
            </a:r>
            <a:r>
              <a:t> figured out that a greedy with an almost balanced probability and a share of 05-03 or 04-04 on strategies were good combinations (on avg 1,85% from best known).</a:t>
            </a:r>
          </a:p>
          <a:p>
            <a:pPr marL="0" indent="0">
              <a:buSzTx/>
              <a:buNone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But why don’t change the memory size</a:t>
            </a:r>
            <a:r>
              <a:t>? After other tests changing the memory we found that the shrimpf acceptance was on average, on all instances,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less than 1,4% from Best Known</a:t>
            </a:r>
            <a:r>
              <a:t>!</a:t>
            </a:r>
          </a:p>
        </p:txBody>
      </p:sp>
      <p:sp>
        <p:nvSpPr>
          <p:cNvPr id="147" name="Shape 147"/>
          <p:cNvSpPr/>
          <p:nvPr/>
        </p:nvSpPr>
        <p:spPr>
          <a:xfrm>
            <a:off x="3515376" y="713538"/>
            <a:ext cx="5974048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 cap="all"/>
            </a:lvl1pPr>
          </a:lstStyle>
          <a:p>
            <a:r>
              <a:t>second result</a:t>
            </a:r>
          </a:p>
        </p:txBody>
      </p:sp>
      <p:sp>
        <p:nvSpPr>
          <p:cNvPr id="148" name="Shape 148"/>
          <p:cNvSpPr/>
          <p:nvPr/>
        </p:nvSpPr>
        <p:spPr>
          <a:xfrm>
            <a:off x="4463361" y="1590353"/>
            <a:ext cx="407807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and second selection</a:t>
            </a:r>
          </a:p>
        </p:txBody>
      </p:sp>
      <p:sp>
        <p:nvSpPr>
          <p:cNvPr id="149" name="Shape 149"/>
          <p:cNvSpPr/>
          <p:nvPr/>
        </p:nvSpPr>
        <p:spPr>
          <a:xfrm>
            <a:off x="248717" y="8953572"/>
            <a:ext cx="279744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Group 12 - Level 1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body" idx="4294967295"/>
          </p:nvPr>
        </p:nvSpPr>
        <p:spPr>
          <a:xfrm>
            <a:off x="355600" y="2960123"/>
            <a:ext cx="12293600" cy="6069577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But last tests on 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alpha</a:t>
            </a:r>
            <a:r>
              <a:rPr dirty="0"/>
              <a:t> and 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initialThreshold </a:t>
            </a:r>
            <a:r>
              <a:rPr dirty="0"/>
              <a:t>on the shrimpf shows that this configuration was really good only on rC200 instances, with not so good result on rC100 problems.</a:t>
            </a:r>
          </a:p>
          <a:p>
            <a:pPr marL="0" indent="0">
              <a:buSzTx/>
              <a:buNone/>
            </a:pPr>
            <a:r>
              <a:rPr dirty="0"/>
              <a:t>rC100 problems were solved in a good way by greedy strategies, so… 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why don’t mix them together</a:t>
            </a:r>
            <a:r>
              <a:rPr dirty="0"/>
              <a:t>?</a:t>
            </a:r>
          </a:p>
          <a:p>
            <a:pPr marL="0" indent="0">
              <a:buSzTx/>
              <a:buNone/>
            </a:pPr>
            <a:r>
              <a:rPr dirty="0"/>
              <a:t>We </a:t>
            </a:r>
            <a:r>
              <a:rPr dirty="0" smtClean="0"/>
              <a:t>b</a:t>
            </a:r>
            <a:r>
              <a:rPr lang="it-IT" smtClean="0"/>
              <a:t>ui</a:t>
            </a:r>
            <a:r>
              <a:rPr smtClean="0"/>
              <a:t>lt </a:t>
            </a:r>
            <a:r>
              <a:rPr dirty="0"/>
              <a:t>a 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4 strategies configuration 80% shrimpf and 20% greedy</a:t>
            </a:r>
            <a:r>
              <a:rPr dirty="0"/>
              <a:t>!</a:t>
            </a:r>
          </a:p>
        </p:txBody>
      </p:sp>
      <p:sp>
        <p:nvSpPr>
          <p:cNvPr id="152" name="Shape 152"/>
          <p:cNvSpPr/>
          <p:nvPr/>
        </p:nvSpPr>
        <p:spPr>
          <a:xfrm>
            <a:off x="3520951" y="713538"/>
            <a:ext cx="5962899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 cap="all"/>
            </a:lvl1pPr>
          </a:lstStyle>
          <a:p>
            <a:r>
              <a:t>Last Selection</a:t>
            </a:r>
          </a:p>
        </p:txBody>
      </p:sp>
      <p:sp>
        <p:nvSpPr>
          <p:cNvPr id="153" name="Shape 153"/>
          <p:cNvSpPr/>
          <p:nvPr/>
        </p:nvSpPr>
        <p:spPr>
          <a:xfrm>
            <a:off x="4341769" y="1590353"/>
            <a:ext cx="432126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our best configuration</a:t>
            </a:r>
          </a:p>
        </p:txBody>
      </p:sp>
      <p:sp>
        <p:nvSpPr>
          <p:cNvPr id="154" name="Shape 154"/>
          <p:cNvSpPr/>
          <p:nvPr/>
        </p:nvSpPr>
        <p:spPr>
          <a:xfrm>
            <a:off x="248717" y="8953572"/>
            <a:ext cx="279744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Group 12 - Level 1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chermata 2016-01-06 alle 14.59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39669"/>
            <a:ext cx="13004800" cy="7874262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/>
        </p:nvSpPr>
        <p:spPr>
          <a:xfrm>
            <a:off x="248717" y="8953572"/>
            <a:ext cx="279744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Group 12 - Level 1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3150357" y="713538"/>
            <a:ext cx="6704086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 cap="small"/>
            </a:lvl1pPr>
          </a:lstStyle>
          <a:p>
            <a:r>
              <a:t>our Configuration</a:t>
            </a:r>
          </a:p>
        </p:txBody>
      </p:sp>
      <p:sp>
        <p:nvSpPr>
          <p:cNvPr id="160" name="Shape 160"/>
          <p:cNvSpPr/>
          <p:nvPr/>
        </p:nvSpPr>
        <p:spPr>
          <a:xfrm>
            <a:off x="5538607" y="1590353"/>
            <a:ext cx="192758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on details</a:t>
            </a:r>
          </a:p>
        </p:txBody>
      </p:sp>
      <p:pic>
        <p:nvPicPr>
          <p:cNvPr id="161" name="Schermata 2016-01-07 alle 09.58.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866" y="2478523"/>
            <a:ext cx="5780569" cy="63060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Schermata 2016-01-07 alle 09.58.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44526" y="2969972"/>
            <a:ext cx="5805977" cy="5323177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248717" y="8953572"/>
            <a:ext cx="279744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Group 12 - Level 1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chermata 2016-01-07 alle 20.32.31.png"/>
          <p:cNvPicPr>
            <a:picLocks noChangeAspect="1"/>
          </p:cNvPicPr>
          <p:nvPr/>
        </p:nvPicPr>
        <p:blipFill>
          <a:blip r:embed="rId2">
            <a:extLst/>
          </a:blip>
          <a:srcRect l="2965" t="2815" r="2965" b="4113"/>
          <a:stretch>
            <a:fillRect/>
          </a:stretch>
        </p:blipFill>
        <p:spPr>
          <a:xfrm>
            <a:off x="487957" y="862012"/>
            <a:ext cx="12028896" cy="8029458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hape 166"/>
          <p:cNvSpPr/>
          <p:nvPr/>
        </p:nvSpPr>
        <p:spPr>
          <a:xfrm>
            <a:off x="248717" y="8953572"/>
            <a:ext cx="279744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Group 12 - Level 1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Microsoft Macintosh PowerPoint</Application>
  <PresentationFormat>Personalizzato</PresentationFormat>
  <Paragraphs>85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Gill Sans Light</vt:lpstr>
      <vt:lpstr>Gill Sans SemiBold</vt:lpstr>
      <vt:lpstr>Helvetica Neue</vt:lpstr>
      <vt:lpstr>Showroom</vt:lpstr>
      <vt:lpstr>a Solver for VRPTW  and  Fixed Fleet size VRPTW</vt:lpstr>
      <vt:lpstr>a Solver for VRPTW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balancing algorithm</vt:lpstr>
      <vt:lpstr>Presentazione di PowerPoint</vt:lpstr>
      <vt:lpstr>Presentazione di PowerPoint</vt:lpstr>
      <vt:lpstr>Presentazione di PowerPoint</vt:lpstr>
      <vt:lpstr>Presentazione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Solver for VRPTW  and  Fixed Fleet size VRPTW</dc:title>
  <cp:lastModifiedBy>Utente di Microsoft Office</cp:lastModifiedBy>
  <cp:revision>1</cp:revision>
  <dcterms:modified xsi:type="dcterms:W3CDTF">2016-10-19T20:08:29Z</dcterms:modified>
</cp:coreProperties>
</file>