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70" r:id="rId6"/>
    <p:sldId id="269" r:id="rId7"/>
    <p:sldId id="266" r:id="rId8"/>
    <p:sldId id="267" r:id="rId9"/>
    <p:sldId id="260" r:id="rId10"/>
    <p:sldId id="261" r:id="rId11"/>
    <p:sldId id="268" r:id="rId12"/>
  </p:sldIdLst>
  <p:sldSz cx="9144000" cy="5143500" type="screen16x9"/>
  <p:notesSz cx="6858000" cy="9144000"/>
  <p:embeddedFontLs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785"/>
  </p:normalViewPr>
  <p:slideViewPr>
    <p:cSldViewPr snapToGrid="0">
      <p:cViewPr varScale="1">
        <p:scale>
          <a:sx n="207" d="100"/>
          <a:sy n="207" d="100"/>
        </p:scale>
        <p:origin x="592" y="168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5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52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83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9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78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2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8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Bottleneck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Fabrice LEROY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Lundi 3 avril 2023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414000" y="1886386"/>
            <a:ext cx="8316000" cy="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Tx/>
              <a:buSzPct val="100000"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Déterminer une clé unique pour tous le produits. (trop de clés différentes: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SKU,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285750" indent="-285750">
              <a:buClrTx/>
              <a:buSzPct val="100000"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Réorganiser les tables. Par exemple, le fichier web est il pertinent ? Les colonnes présentes sont elles nécessaires à l’analyse. La colonne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devrait être dans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l’erp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AA9CB4-0B17-DC25-1DEF-F4763ED2F4A8}"/>
              </a:ext>
            </a:extLst>
          </p:cNvPr>
          <p:cNvSpPr txBox="1"/>
          <p:nvPr/>
        </p:nvSpPr>
        <p:spPr>
          <a:xfrm>
            <a:off x="582592" y="1473600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itchFamily="2" charset="77"/>
              </a:rPr>
              <a:t>Actions techniques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7FB3AA-8839-E3E2-42D4-425079E4755F}"/>
              </a:ext>
            </a:extLst>
          </p:cNvPr>
          <p:cNvSpPr txBox="1"/>
          <p:nvPr/>
        </p:nvSpPr>
        <p:spPr>
          <a:xfrm>
            <a:off x="582592" y="2834515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itchFamily="2" charset="77"/>
              </a:rPr>
              <a:t>Analyse commerciales </a:t>
            </a:r>
          </a:p>
        </p:txBody>
      </p:sp>
      <p:sp>
        <p:nvSpPr>
          <p:cNvPr id="4" name="Google Shape;98;g13f9e8f1567_0_0">
            <a:extLst>
              <a:ext uri="{FF2B5EF4-FFF2-40B4-BE49-F238E27FC236}">
                <a16:creationId xmlns:a16="http://schemas.microsoft.com/office/drawing/2014/main" id="{41FD299F-18A3-9827-6608-A90E4F8B7A27}"/>
              </a:ext>
            </a:extLst>
          </p:cNvPr>
          <p:cNvSpPr txBox="1">
            <a:spLocks/>
          </p:cNvSpPr>
          <p:nvPr/>
        </p:nvSpPr>
        <p:spPr>
          <a:xfrm>
            <a:off x="582592" y="3247301"/>
            <a:ext cx="8316000" cy="147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Tx/>
              <a:buNone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Une fois les fichiers traités, nous pouvons réaliser des analyses commerciales de l’activité web de l’entreprise: </a:t>
            </a:r>
          </a:p>
          <a:p>
            <a:pPr marL="171450" indent="-171450">
              <a:buClrTx/>
              <a:buSzPct val="100000"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Il y a 6 produits avec un stock au dessus de 250 unités. </a:t>
            </a:r>
            <a:r>
              <a:rPr lang="fr-FR" sz="1200" i="1" u="sng" dirty="0">
                <a:solidFill>
                  <a:schemeClr val="tx1"/>
                </a:solidFill>
                <a:latin typeface="Montserrat" pitchFamily="2" charset="77"/>
              </a:rPr>
              <a:t>Château </a:t>
            </a:r>
            <a:r>
              <a:rPr lang="fr-FR" sz="1200" i="1" u="sng" dirty="0" err="1">
                <a:solidFill>
                  <a:schemeClr val="tx1"/>
                </a:solidFill>
                <a:latin typeface="Montserrat" pitchFamily="2" charset="77"/>
              </a:rPr>
              <a:t>Turcaud</a:t>
            </a:r>
            <a:r>
              <a:rPr lang="fr-FR" sz="1200" i="1" u="sng" dirty="0">
                <a:solidFill>
                  <a:schemeClr val="tx1"/>
                </a:solidFill>
                <a:latin typeface="Montserrat" pitchFamily="2" charset="77"/>
              </a:rPr>
              <a:t> Bordeaux Rouge 2016 </a:t>
            </a:r>
            <a:r>
              <a:rPr lang="fr-FR" sz="1200" dirty="0">
                <a:solidFill>
                  <a:schemeClr val="tx1"/>
                </a:solidFill>
                <a:latin typeface="Montserrat" pitchFamily="2" charset="77"/>
              </a:rPr>
              <a:t>représente 289 unités stockées pour 2 ventes en tout. Il est pourtant vendu 7 €, la qualité n’est peut être pas au rendez vous ?</a:t>
            </a:r>
          </a:p>
          <a:p>
            <a:pPr marL="0" indent="0">
              <a:buClrTx/>
              <a:buSzPct val="100000"/>
              <a:buNone/>
            </a:pPr>
            <a:endParaRPr lang="fr-FR" sz="1200" dirty="0">
              <a:solidFill>
                <a:schemeClr val="tx1"/>
              </a:solidFill>
              <a:latin typeface="Montserrat" pitchFamily="2" charset="77"/>
            </a:endParaRPr>
          </a:p>
          <a:p>
            <a:pPr marL="171450" indent="-171450">
              <a:buClrTx/>
              <a:buSzPct val="100000"/>
            </a:pPr>
            <a:r>
              <a:rPr lang="fr-FR" sz="1200" i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Domaine de l'</a:t>
            </a:r>
            <a:r>
              <a:rPr lang="fr-FR" sz="1200" i="1" u="sng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Hortus</a:t>
            </a:r>
            <a:r>
              <a:rPr lang="fr-FR" sz="1200" i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Pic Saint-Loup La Bergerie Rouge 2018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stock à 276 unités et seulement 9 unités vendues à 13,50. Peut être trop cher ? Promo ?</a:t>
            </a:r>
            <a:endParaRPr lang="fr-FR" sz="1200" i="1" u="sng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5" y="155665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fr-FR" sz="1400" i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Points positifs: </a:t>
            </a:r>
          </a:p>
          <a:p>
            <a:pPr lvl="1">
              <a:buClrTx/>
              <a:buSzPct val="100000"/>
            </a:pP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L’utilisation du Notebook </a:t>
            </a:r>
            <a:r>
              <a:rPr lang="fr-FR" sz="10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que j’ai trouvé très pratique (surtout la version google collab.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J’ai appris une méthodologie pour nettoyer les tables avec python et pandas.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endParaRPr lang="fr-FR" sz="14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endParaRPr lang="fr-FR" sz="14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fr-FR" sz="1400" i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Difficultés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Python est nouveau pour moi, j’ai du d’abord comprendre le langage.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J’ai mis longtemps à comprendre le sens du projet, qui est très technique.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mesures statistiques qui sont aussi nouvelles pour moi (z-score, </a:t>
            </a:r>
            <a:r>
              <a:rPr lang="fr-FR" sz="10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interval</a:t>
            </a:r>
            <a:r>
              <a:rPr lang="fr-FR" sz="10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interquartile,…)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endParaRPr lang="fr-FR" sz="10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1" indent="0">
              <a:buClrTx/>
              <a:buSzPct val="100000"/>
              <a:buNone/>
            </a:pPr>
            <a:endParaRPr lang="fr-FR" sz="10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fr-FR" sz="1400" i="1" u="sng" dirty="0">
                <a:solidFill>
                  <a:schemeClr val="tx1"/>
                </a:solidFill>
                <a:latin typeface="Montserrat"/>
                <a:sym typeface="Montserrat"/>
              </a:rPr>
              <a:t>Entrainements</a:t>
            </a:r>
            <a:r>
              <a:rPr lang="fr-FR" sz="1100" i="1" u="sng" dirty="0">
                <a:solidFill>
                  <a:schemeClr val="tx1"/>
                </a:solidFill>
                <a:latin typeface="Montserrat"/>
                <a:sym typeface="Montserrat"/>
              </a:rPr>
              <a:t>: </a:t>
            </a:r>
          </a:p>
          <a:p>
            <a:pPr lvl="1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sym typeface="Montserrat"/>
              </a:rPr>
              <a:t>Mise en place d’une routine de nettoyage de données</a:t>
            </a:r>
          </a:p>
          <a:p>
            <a:pPr lvl="1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tx1"/>
                </a:solidFill>
                <a:latin typeface="Montserrat"/>
                <a:sym typeface="Montserrat"/>
              </a:rPr>
              <a:t>Meilleure préparation des tables pour une meilleure compréhension des relations et donc du travail</a:t>
            </a:r>
          </a:p>
          <a:p>
            <a:pPr marL="596900" lvl="1" indent="0">
              <a:buClrTx/>
              <a:buSzPct val="100000"/>
              <a:buNone/>
            </a:pPr>
            <a:r>
              <a:rPr lang="fr-FR" sz="1000" i="1" dirty="0">
                <a:solidFill>
                  <a:schemeClr val="tx1"/>
                </a:solidFill>
                <a:latin typeface="Montserrat"/>
                <a:sym typeface="Montserrat"/>
              </a:rPr>
              <a:t>	de nettoyage à effectuer.</a:t>
            </a:r>
          </a:p>
          <a:p>
            <a:pPr>
              <a:buClrTx/>
              <a:buSzPct val="100000"/>
              <a:buFont typeface="Courier New" panose="02070309020205020404" pitchFamily="49" charset="0"/>
              <a:buChar char="o"/>
            </a:pPr>
            <a:endParaRPr lang="fr-FR" sz="14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1" indent="0">
              <a:buClrTx/>
              <a:buSzPct val="100000"/>
              <a:buNone/>
            </a:pPr>
            <a:endParaRPr lang="fr-FR" sz="10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1" indent="0">
              <a:buClrTx/>
              <a:buSzPct val="100000"/>
              <a:buNone/>
            </a:pPr>
            <a:endParaRPr lang="fr-FR" sz="10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7535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46E821-5025-2BC3-4EF8-D0771075C3B2}"/>
              </a:ext>
            </a:extLst>
          </p:cNvPr>
          <p:cNvSpPr txBox="1"/>
          <p:nvPr/>
        </p:nvSpPr>
        <p:spPr>
          <a:xfrm>
            <a:off x="241222" y="1511271"/>
            <a:ext cx="2733441" cy="338554"/>
          </a:xfrm>
          <a:prstGeom prst="rect">
            <a:avLst/>
          </a:prstGeom>
          <a:solidFill>
            <a:schemeClr val="tx1"/>
          </a:solidFill>
          <a:ln w="12700" cap="rnd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  <a:latin typeface="Montserrat" pitchFamily="2" charset="77"/>
              </a:rPr>
              <a:t>Composition du </a:t>
            </a:r>
            <a:r>
              <a:rPr lang="fr-FR" sz="1600" i="1" dirty="0" err="1">
                <a:solidFill>
                  <a:schemeClr val="bg1"/>
                </a:solidFill>
                <a:latin typeface="Montserrat" pitchFamily="2" charset="77"/>
              </a:rPr>
              <a:t>Dataset</a:t>
            </a:r>
            <a:endParaRPr lang="fr-FR" sz="1600" i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3A4090-C8B1-5DEC-F3E0-D81C2F4406A6}"/>
              </a:ext>
            </a:extLst>
          </p:cNvPr>
          <p:cNvSpPr txBox="1"/>
          <p:nvPr/>
        </p:nvSpPr>
        <p:spPr>
          <a:xfrm>
            <a:off x="808541" y="1883473"/>
            <a:ext cx="228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i="1" u="sng" dirty="0">
                <a:latin typeface="Montserrat" pitchFamily="2" charset="77"/>
              </a:rPr>
              <a:t>3 fichiers </a:t>
            </a:r>
            <a:r>
              <a:rPr lang="fr-FR" sz="1200" i="1" u="sng" dirty="0" err="1">
                <a:latin typeface="Montserrat" pitchFamily="2" charset="77"/>
              </a:rPr>
              <a:t>excel</a:t>
            </a:r>
            <a:r>
              <a:rPr lang="fr-FR" sz="1200" i="1" u="sng" dirty="0">
                <a:latin typeface="Montserrat" pitchFamily="2" charset="77"/>
              </a:rPr>
              <a:t> et 1 csv</a:t>
            </a:r>
            <a:r>
              <a:rPr lang="fr-FR" sz="1200" u="sng" dirty="0">
                <a:latin typeface="Montserrat" pitchFamily="2" charset="77"/>
              </a:rPr>
              <a:t>:</a:t>
            </a:r>
            <a:endParaRPr lang="fr-FR" u="sng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AE7A4F9-C131-C920-F210-BB51F78EA2BC}"/>
              </a:ext>
            </a:extLst>
          </p:cNvPr>
          <p:cNvGrpSpPr/>
          <p:nvPr/>
        </p:nvGrpSpPr>
        <p:grpSpPr>
          <a:xfrm>
            <a:off x="1097448" y="2222027"/>
            <a:ext cx="6518131" cy="1069851"/>
            <a:chOff x="1652819" y="2407271"/>
            <a:chExt cx="6518131" cy="106985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42AA34-627C-8890-1B86-B369E8F1F21C}"/>
                </a:ext>
              </a:extLst>
            </p:cNvPr>
            <p:cNvSpPr txBox="1"/>
            <p:nvPr/>
          </p:nvSpPr>
          <p:spPr>
            <a:xfrm>
              <a:off x="1652821" y="2407271"/>
              <a:ext cx="5128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fr-FR" sz="1100" b="1" dirty="0" err="1">
                  <a:latin typeface="Montserrat" pitchFamily="2" charset="77"/>
                </a:rPr>
                <a:t>Web.xlsx</a:t>
              </a:r>
              <a:r>
                <a:rPr lang="fr-FR" sz="1100" dirty="0">
                  <a:latin typeface="Montserrat" pitchFamily="2" charset="77"/>
                </a:rPr>
                <a:t> : fichier issu du site web, avec les ventes totales. Clé SKU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2D26642-7562-3B53-1E56-82EE7B0DF5DA}"/>
                </a:ext>
              </a:extLst>
            </p:cNvPr>
            <p:cNvSpPr txBox="1"/>
            <p:nvPr/>
          </p:nvSpPr>
          <p:spPr>
            <a:xfrm>
              <a:off x="1652820" y="2620259"/>
              <a:ext cx="5609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fr-FR" sz="1100" b="1" dirty="0" err="1">
                  <a:latin typeface="Montserrat" pitchFamily="2" charset="77"/>
                </a:rPr>
                <a:t>Erp.xlsx</a:t>
              </a:r>
              <a:r>
                <a:rPr lang="fr-FR" sz="1100" b="1" dirty="0">
                  <a:latin typeface="Montserrat" pitchFamily="2" charset="77"/>
                </a:rPr>
                <a:t> </a:t>
              </a:r>
              <a:r>
                <a:rPr lang="fr-FR" sz="1100" dirty="0">
                  <a:latin typeface="Montserrat" pitchFamily="2" charset="77"/>
                </a:rPr>
                <a:t>: table avec les prix par article, quantité en stock. Clé </a:t>
              </a:r>
              <a:r>
                <a:rPr lang="fr-FR" sz="1100" dirty="0" err="1">
                  <a:latin typeface="Montserrat" pitchFamily="2" charset="77"/>
                </a:rPr>
                <a:t>product_id</a:t>
              </a:r>
              <a:r>
                <a:rPr lang="fr-FR" sz="1100" dirty="0">
                  <a:latin typeface="Montserrat" pitchFamily="2" charset="77"/>
                </a:rPr>
                <a:t> 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7FD8731-45F3-C4CE-7F97-851E38F41B83}"/>
                </a:ext>
              </a:extLst>
            </p:cNvPr>
            <p:cNvSpPr txBox="1"/>
            <p:nvPr/>
          </p:nvSpPr>
          <p:spPr>
            <a:xfrm>
              <a:off x="1652820" y="2833247"/>
              <a:ext cx="5428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fr-FR" sz="1100" b="1" dirty="0" err="1">
                  <a:latin typeface="Montserrat" pitchFamily="2" charset="77"/>
                </a:rPr>
                <a:t>Liaison.xlsx</a:t>
              </a:r>
              <a:r>
                <a:rPr lang="fr-FR" sz="1100" b="1" dirty="0">
                  <a:latin typeface="Montserrat" pitchFamily="2" charset="77"/>
                </a:rPr>
                <a:t> </a:t>
              </a:r>
              <a:r>
                <a:rPr lang="fr-FR" sz="1100" dirty="0">
                  <a:latin typeface="Montserrat" pitchFamily="2" charset="77"/>
                </a:rPr>
                <a:t>: Table crée pour rapprocher les clés </a:t>
              </a:r>
              <a:r>
                <a:rPr lang="fr-FR" sz="1100" dirty="0" err="1">
                  <a:latin typeface="Montserrat" pitchFamily="2" charset="77"/>
                </a:rPr>
                <a:t>product_id</a:t>
              </a:r>
              <a:r>
                <a:rPr lang="fr-FR" sz="1100" dirty="0">
                  <a:latin typeface="Montserrat" pitchFamily="2" charset="77"/>
                </a:rPr>
                <a:t> et </a:t>
              </a:r>
              <a:r>
                <a:rPr lang="fr-FR" sz="1100" dirty="0" err="1">
                  <a:latin typeface="Montserrat" pitchFamily="2" charset="77"/>
                </a:rPr>
                <a:t>id_web</a:t>
              </a:r>
              <a:endParaRPr lang="fr-FR" sz="1100" dirty="0">
                <a:latin typeface="Montserrat" pitchFamily="2" charset="77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49853E7-84A7-32B2-6EF0-6B1CCDF5FC53}"/>
                </a:ext>
              </a:extLst>
            </p:cNvPr>
            <p:cNvSpPr txBox="1"/>
            <p:nvPr/>
          </p:nvSpPr>
          <p:spPr>
            <a:xfrm>
              <a:off x="1652819" y="3046235"/>
              <a:ext cx="6518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fr-FR" sz="1100" b="1" dirty="0" err="1">
                  <a:latin typeface="Montserrat" pitchFamily="2" charset="77"/>
                </a:rPr>
                <a:t>Caracteristiques_vins.csv</a:t>
              </a:r>
              <a:r>
                <a:rPr lang="fr-FR" sz="1100" b="1" dirty="0">
                  <a:latin typeface="Montserrat" pitchFamily="2" charset="77"/>
                </a:rPr>
                <a:t> </a:t>
              </a:r>
              <a:r>
                <a:rPr lang="fr-FR" sz="1100" dirty="0">
                  <a:latin typeface="Montserrat" pitchFamily="2" charset="77"/>
                </a:rPr>
                <a:t>: Table contenant les caractéristiques des vins vendus. Pas </a:t>
              </a:r>
            </a:p>
            <a:p>
              <a:pPr lvl="2"/>
              <a:r>
                <a:rPr lang="fr-FR" sz="1100" dirty="0">
                  <a:latin typeface="Montserrat" pitchFamily="2" charset="77"/>
                </a:rPr>
                <a:t>        de clé spécifiques, mais nous pouvons utiliser </a:t>
              </a:r>
              <a:r>
                <a:rPr lang="fr-FR" sz="1100" dirty="0" err="1">
                  <a:latin typeface="Montserrat" pitchFamily="2" charset="77"/>
                </a:rPr>
                <a:t>post_name</a:t>
              </a:r>
              <a:r>
                <a:rPr lang="fr-FR" sz="1100" dirty="0">
                  <a:latin typeface="Montserrat" pitchFamily="2" charset="7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7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9ECA6E-45AF-833C-FA60-F656ABF2819C}"/>
              </a:ext>
            </a:extLst>
          </p:cNvPr>
          <p:cNvSpPr txBox="1"/>
          <p:nvPr/>
        </p:nvSpPr>
        <p:spPr>
          <a:xfrm>
            <a:off x="241221" y="1670456"/>
            <a:ext cx="2282997" cy="338554"/>
          </a:xfrm>
          <a:prstGeom prst="rect">
            <a:avLst/>
          </a:prstGeom>
          <a:solidFill>
            <a:schemeClr val="tx1"/>
          </a:solidFill>
          <a:ln w="12700" cap="rnd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i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dirty="0"/>
              <a:t>Traitements réalisés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6AA32F-B7C5-E569-3B5E-C4A9C37A200A}"/>
              </a:ext>
            </a:extLst>
          </p:cNvPr>
          <p:cNvSpPr txBox="1"/>
          <p:nvPr/>
        </p:nvSpPr>
        <p:spPr>
          <a:xfrm>
            <a:off x="508448" y="2191476"/>
            <a:ext cx="68756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Informations générales des données </a:t>
            </a:r>
            <a:r>
              <a:rPr lang="fr-FR" i="1" dirty="0" err="1">
                <a:solidFill>
                  <a:schemeClr val="accent1"/>
                </a:solidFill>
              </a:rPr>
              <a:t>df.infos</a:t>
            </a:r>
            <a:r>
              <a:rPr lang="fr-FR" i="1" dirty="0">
                <a:solidFill>
                  <a:schemeClr val="accent1"/>
                </a:solidFill>
              </a:rPr>
              <a:t>(), </a:t>
            </a:r>
            <a:r>
              <a:rPr lang="fr-FR" i="1" dirty="0" err="1">
                <a:solidFill>
                  <a:schemeClr val="accent1"/>
                </a:solidFill>
              </a:rPr>
              <a:t>df_shape</a:t>
            </a:r>
            <a:r>
              <a:rPr lang="fr-FR" i="1">
                <a:solidFill>
                  <a:schemeClr val="accent1"/>
                </a:solidFill>
              </a:rPr>
              <a:t>[]</a:t>
            </a:r>
            <a:endParaRPr lang="fr-FR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Compréhension du </a:t>
            </a:r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i="1" dirty="0" err="1">
                <a:solidFill>
                  <a:schemeClr val="accent1"/>
                </a:solidFill>
              </a:rPr>
              <a:t>df.head</a:t>
            </a:r>
            <a:r>
              <a:rPr lang="fr-FR" i="1" dirty="0">
                <a:solidFill>
                  <a:schemeClr val="accent1"/>
                </a:solidFill>
              </a:rPr>
              <a:t>() </a:t>
            </a:r>
            <a:r>
              <a:rPr lang="fr-FR" dirty="0"/>
              <a:t>et </a:t>
            </a:r>
            <a:r>
              <a:rPr lang="fr-FR" i="1" dirty="0" err="1">
                <a:solidFill>
                  <a:schemeClr val="accent1"/>
                </a:solidFill>
              </a:rPr>
              <a:t>df.tail</a:t>
            </a:r>
            <a:r>
              <a:rPr lang="fr-FR" i="1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Analyse statistique: </a:t>
            </a:r>
            <a:r>
              <a:rPr lang="fr-FR" i="1" dirty="0" err="1">
                <a:solidFill>
                  <a:schemeClr val="accent1"/>
                </a:solidFill>
              </a:rPr>
              <a:t>df.describe</a:t>
            </a:r>
            <a:r>
              <a:rPr lang="fr-FR" i="1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Identification des valeurs manquantes: </a:t>
            </a:r>
            <a:r>
              <a:rPr lang="fr-FR" dirty="0" err="1">
                <a:solidFill>
                  <a:schemeClr val="accent1"/>
                </a:solidFill>
              </a:rPr>
              <a:t>df.isna</a:t>
            </a:r>
            <a:r>
              <a:rPr lang="fr-FR" dirty="0">
                <a:solidFill>
                  <a:schemeClr val="accent1"/>
                </a:solidFill>
              </a:rPr>
              <a:t>().</a:t>
            </a:r>
            <a:r>
              <a:rPr lang="fr-FR" dirty="0" err="1">
                <a:solidFill>
                  <a:schemeClr val="accent1"/>
                </a:solidFill>
              </a:rPr>
              <a:t>sum</a:t>
            </a:r>
            <a:r>
              <a:rPr lang="fr-FR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Traitement des valeurs manquantes: </a:t>
            </a:r>
            <a:r>
              <a:rPr lang="fr-FR" dirty="0" err="1">
                <a:solidFill>
                  <a:schemeClr val="accent1"/>
                </a:solidFill>
              </a:rPr>
              <a:t>df.dropna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subset</a:t>
            </a:r>
            <a:r>
              <a:rPr lang="fr-FR" dirty="0">
                <a:solidFill>
                  <a:schemeClr val="accent1"/>
                </a:solidFill>
              </a:rPr>
              <a:t>=[‘colonne’], </a:t>
            </a:r>
            <a:r>
              <a:rPr lang="fr-FR" dirty="0" err="1">
                <a:solidFill>
                  <a:schemeClr val="accent1"/>
                </a:solidFill>
              </a:rPr>
              <a:t>inplace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dirty="0" err="1">
                <a:solidFill>
                  <a:schemeClr val="accent1"/>
                </a:solidFill>
              </a:rPr>
              <a:t>True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Suppression des colonnes inutiles: </a:t>
            </a:r>
            <a:r>
              <a:rPr lang="fr-FR" dirty="0" err="1">
                <a:solidFill>
                  <a:schemeClr val="accent1"/>
                </a:solidFill>
              </a:rPr>
              <a:t>df.drop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columns</a:t>
            </a:r>
            <a:r>
              <a:rPr lang="fr-FR" dirty="0">
                <a:solidFill>
                  <a:schemeClr val="accent1"/>
                </a:solidFill>
              </a:rPr>
              <a:t>=[‘colonnes'], </a:t>
            </a:r>
            <a:r>
              <a:rPr lang="fr-FR" dirty="0" err="1">
                <a:solidFill>
                  <a:schemeClr val="accent1"/>
                </a:solidFill>
              </a:rPr>
              <a:t>inplace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dirty="0" err="1">
                <a:solidFill>
                  <a:schemeClr val="accent1"/>
                </a:solidFill>
              </a:rPr>
              <a:t>True</a:t>
            </a:r>
            <a:r>
              <a:rPr lang="fr-FR" dirty="0">
                <a:solidFill>
                  <a:schemeClr val="accent1"/>
                </a:solidFill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Remplacement des valeurs manquantes par des valeurs appropriées</a:t>
            </a:r>
          </a:p>
        </p:txBody>
      </p:sp>
    </p:spTree>
    <p:extLst>
      <p:ext uri="{BB962C8B-B14F-4D97-AF65-F5344CB8AC3E}">
        <p14:creationId xmlns:p14="http://schemas.microsoft.com/office/powerpoint/2010/main" val="36024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07BBB9-B5FD-858D-F98F-9FF80BC25D8D}"/>
              </a:ext>
            </a:extLst>
          </p:cNvPr>
          <p:cNvSpPr txBox="1"/>
          <p:nvPr/>
        </p:nvSpPr>
        <p:spPr>
          <a:xfrm>
            <a:off x="368777" y="1551609"/>
            <a:ext cx="3951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1" u="sng" dirty="0">
                <a:solidFill>
                  <a:srgbClr val="212121"/>
                </a:solidFill>
                <a:effectLst/>
                <a:latin typeface="Montserrat" pitchFamily="2" charset="77"/>
              </a:rPr>
              <a:t>Jonction du fichier </a:t>
            </a:r>
            <a:r>
              <a:rPr lang="fr-FR" b="0" i="1" u="sng" dirty="0" err="1">
                <a:solidFill>
                  <a:srgbClr val="212121"/>
                </a:solidFill>
                <a:effectLst/>
                <a:latin typeface="Montserrat" pitchFamily="2" charset="77"/>
              </a:rPr>
              <a:t>df_erp</a:t>
            </a:r>
            <a:r>
              <a:rPr lang="fr-FR" b="0" i="1" u="sng" dirty="0">
                <a:solidFill>
                  <a:srgbClr val="212121"/>
                </a:solidFill>
                <a:effectLst/>
                <a:latin typeface="Montserrat" pitchFamily="2" charset="77"/>
              </a:rPr>
              <a:t> et </a:t>
            </a:r>
            <a:r>
              <a:rPr lang="fr-FR" b="0" i="1" u="sng" dirty="0" err="1">
                <a:solidFill>
                  <a:srgbClr val="212121"/>
                </a:solidFill>
                <a:effectLst/>
                <a:latin typeface="Montserrat" pitchFamily="2" charset="77"/>
              </a:rPr>
              <a:t>df_liaison</a:t>
            </a:r>
            <a:r>
              <a:rPr lang="fr-FR" b="0" i="0" u="sng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686A1F-31A8-7A15-8148-4C7D9BB3044C}"/>
              </a:ext>
            </a:extLst>
          </p:cNvPr>
          <p:cNvSpPr txBox="1"/>
          <p:nvPr/>
        </p:nvSpPr>
        <p:spPr>
          <a:xfrm>
            <a:off x="895525" y="1878318"/>
            <a:ext cx="7887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La clé choisie est </a:t>
            </a:r>
            <a:r>
              <a:rPr lang="fr-FR" sz="1200" dirty="0" err="1">
                <a:latin typeface="Montserrat" pitchFamily="2" charset="77"/>
              </a:rPr>
              <a:t>product_id</a:t>
            </a:r>
            <a:r>
              <a:rPr lang="fr-FR" sz="1200" dirty="0">
                <a:latin typeface="Montserrat" pitchFamily="2" charset="77"/>
              </a:rPr>
              <a:t>. c’est une clé numérique et unique dans les deux </a:t>
            </a:r>
            <a:r>
              <a:rPr lang="fr-FR" sz="1200" dirty="0" err="1">
                <a:latin typeface="Montserrat" pitchFamily="2" charset="77"/>
              </a:rPr>
              <a:t>dataframe</a:t>
            </a:r>
            <a:r>
              <a:rPr lang="fr-FR" sz="1200" dirty="0">
                <a:latin typeface="Montserrat" pitchFamily="2" charset="77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Condition ‘</a:t>
            </a:r>
            <a:r>
              <a:rPr lang="fr-FR" sz="1200" dirty="0" err="1">
                <a:latin typeface="Montserrat" pitchFamily="2" charset="77"/>
              </a:rPr>
              <a:t>outer</a:t>
            </a:r>
            <a:r>
              <a:rPr lang="fr-FR" sz="1200" dirty="0">
                <a:latin typeface="Montserrat" pitchFamily="2" charset="77"/>
              </a:rPr>
              <a:t> ’ pour être sur de bien avoir tous les éléments, même si ils ne correspondent pas.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Après vérification, il y a 108 lignes de la colonne </a:t>
            </a:r>
            <a:r>
              <a:rPr lang="fr-FR" sz="1200" dirty="0" err="1">
                <a:latin typeface="Montserrat" pitchFamily="2" charset="77"/>
              </a:rPr>
              <a:t>product_id</a:t>
            </a:r>
            <a:r>
              <a:rPr lang="fr-FR" sz="1200" dirty="0">
                <a:latin typeface="Montserrat" pitchFamily="2" charset="77"/>
              </a:rPr>
              <a:t> qui ne correspondent pas, et 20 lignes</a:t>
            </a:r>
          </a:p>
          <a:p>
            <a:r>
              <a:rPr lang="fr-FR" sz="1200" dirty="0">
                <a:latin typeface="Montserrat" pitchFamily="2" charset="77"/>
              </a:rPr>
              <a:t>    dans la colonne </a:t>
            </a:r>
            <a:r>
              <a:rPr lang="fr-FR" sz="1200" dirty="0" err="1">
                <a:latin typeface="Montserrat" pitchFamily="2" charset="77"/>
              </a:rPr>
              <a:t>id_web</a:t>
            </a:r>
            <a:r>
              <a:rPr lang="fr-FR" sz="1200" dirty="0">
                <a:latin typeface="Montserrat" pitchFamily="2" charset="77"/>
              </a:rPr>
              <a:t>. (présentent dans </a:t>
            </a:r>
            <a:r>
              <a:rPr lang="fr-FR" sz="1200" dirty="0" err="1">
                <a:latin typeface="Montserrat" pitchFamily="2" charset="77"/>
              </a:rPr>
              <a:t>erp</a:t>
            </a:r>
            <a:r>
              <a:rPr lang="fr-FR" sz="1200" dirty="0">
                <a:latin typeface="Montserrat" pitchFamily="2" charset="77"/>
              </a:rPr>
              <a:t> mais pas dans liaison.) Elles sont toutes vides.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Cette fusion nous permet de faire correspondre la clé ‘</a:t>
            </a:r>
            <a:r>
              <a:rPr lang="fr-FR" sz="1200" dirty="0" err="1">
                <a:latin typeface="Montserrat" pitchFamily="2" charset="77"/>
              </a:rPr>
              <a:t>id_web</a:t>
            </a:r>
            <a:r>
              <a:rPr lang="fr-FR" sz="1200" dirty="0">
                <a:latin typeface="Montserrat" pitchFamily="2" charset="77"/>
              </a:rPr>
              <a:t>’ et la clé ‘</a:t>
            </a:r>
            <a:r>
              <a:rPr lang="fr-FR" sz="1200" dirty="0" err="1">
                <a:latin typeface="Montserrat" pitchFamily="2" charset="77"/>
              </a:rPr>
              <a:t>product_id</a:t>
            </a:r>
            <a:r>
              <a:rPr lang="fr-FR" sz="1200" dirty="0">
                <a:latin typeface="Montserrat" pitchFamily="2" charset="77"/>
              </a:rPr>
              <a:t>’ dans </a:t>
            </a:r>
          </a:p>
          <a:p>
            <a:pPr lvl="3"/>
            <a:r>
              <a:rPr lang="fr-FR" sz="1200" dirty="0">
                <a:latin typeface="Montserrat" pitchFamily="2" charset="77"/>
              </a:rPr>
              <a:t>     le même </a:t>
            </a:r>
            <a:r>
              <a:rPr lang="fr-FR" sz="1200" dirty="0" err="1">
                <a:latin typeface="Montserrat" pitchFamily="2" charset="77"/>
              </a:rPr>
              <a:t>dataframe</a:t>
            </a:r>
            <a:r>
              <a:rPr lang="fr-FR" sz="1200" dirty="0">
                <a:latin typeface="Montserrat" pitchFamily="2" charset="77"/>
              </a:rPr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Vérification de l’unicité de la clé </a:t>
            </a:r>
            <a:r>
              <a:rPr lang="fr-FR" sz="1200" dirty="0" err="1">
                <a:latin typeface="Montserrat" pitchFamily="2" charset="77"/>
              </a:rPr>
              <a:t>product_id</a:t>
            </a:r>
            <a:r>
              <a:rPr lang="fr-FR" sz="1200" dirty="0">
                <a:latin typeface="Montserrat" pitchFamily="2" charset="77"/>
              </a:rPr>
              <a:t> </a:t>
            </a:r>
            <a:r>
              <a:rPr lang="fr-FR" sz="1200" dirty="0" err="1">
                <a:latin typeface="Montserrat" pitchFamily="2" charset="77"/>
              </a:rPr>
              <a:t>apres</a:t>
            </a:r>
            <a:r>
              <a:rPr lang="fr-FR" sz="1200" dirty="0">
                <a:latin typeface="Montserrat" pitchFamily="2" charset="77"/>
              </a:rPr>
              <a:t> la jonction (vrai)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 err="1">
                <a:latin typeface="Montserrat" pitchFamily="2" charset="77"/>
              </a:rPr>
              <a:t>Dataframe</a:t>
            </a:r>
            <a:r>
              <a:rPr lang="fr-FR" sz="1200" dirty="0">
                <a:latin typeface="Montserrat" pitchFamily="2" charset="77"/>
              </a:rPr>
              <a:t> en sortie: </a:t>
            </a:r>
            <a:r>
              <a:rPr lang="fr-FR" sz="1200" dirty="0" err="1">
                <a:latin typeface="Montserrat" pitchFamily="2" charset="77"/>
              </a:rPr>
              <a:t>df_merge</a:t>
            </a:r>
            <a:endParaRPr lang="fr-FR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10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4A7B60-6563-67A6-53B9-5949FC478A54}"/>
              </a:ext>
            </a:extLst>
          </p:cNvPr>
          <p:cNvSpPr txBox="1"/>
          <p:nvPr/>
        </p:nvSpPr>
        <p:spPr>
          <a:xfrm>
            <a:off x="387188" y="1573561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u="sng" dirty="0">
                <a:solidFill>
                  <a:srgbClr val="212121"/>
                </a:solidFill>
                <a:latin typeface="Montserrat" pitchFamily="2" charset="77"/>
              </a:rPr>
              <a:t>Jonction du fichier </a:t>
            </a:r>
            <a:r>
              <a:rPr lang="fr-FR" i="1" u="sng" dirty="0" err="1">
                <a:solidFill>
                  <a:srgbClr val="212121"/>
                </a:solidFill>
                <a:latin typeface="Montserrat" pitchFamily="2" charset="77"/>
              </a:rPr>
              <a:t>df_merge</a:t>
            </a:r>
            <a:r>
              <a:rPr lang="fr-FR" i="1" u="sng" dirty="0">
                <a:solidFill>
                  <a:srgbClr val="212121"/>
                </a:solidFill>
                <a:latin typeface="Montserrat" pitchFamily="2" charset="77"/>
              </a:rPr>
              <a:t> et </a:t>
            </a:r>
            <a:r>
              <a:rPr lang="fr-FR" i="1" u="sng" dirty="0" err="1">
                <a:solidFill>
                  <a:srgbClr val="212121"/>
                </a:solidFill>
                <a:latin typeface="Montserrat" pitchFamily="2" charset="77"/>
              </a:rPr>
              <a:t>df_web</a:t>
            </a:r>
            <a:r>
              <a:rPr lang="fr-FR" i="1" u="sng" dirty="0">
                <a:solidFill>
                  <a:srgbClr val="212121"/>
                </a:solidFill>
                <a:latin typeface="Montserrat" pitchFamily="2" charset="77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B06A8B-DB5D-67C9-3644-4309D777CF19}"/>
              </a:ext>
            </a:extLst>
          </p:cNvPr>
          <p:cNvSpPr txBox="1"/>
          <p:nvPr/>
        </p:nvSpPr>
        <p:spPr>
          <a:xfrm>
            <a:off x="913936" y="1995761"/>
            <a:ext cx="759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Il n’y a pas de clé avec le même nom. Cependant nous pouvons remarquer que </a:t>
            </a:r>
          </a:p>
          <a:p>
            <a:pPr lvl="3"/>
            <a:r>
              <a:rPr lang="fr-FR" sz="1200" dirty="0">
                <a:latin typeface="Montserrat" pitchFamily="2" charset="77"/>
              </a:rPr>
              <a:t>    les clés ‘</a:t>
            </a:r>
            <a:r>
              <a:rPr lang="fr-FR" sz="1200" dirty="0" err="1">
                <a:latin typeface="Montserrat" pitchFamily="2" charset="77"/>
              </a:rPr>
              <a:t>Id_web</a:t>
            </a:r>
            <a:r>
              <a:rPr lang="fr-FR" sz="1200" dirty="0">
                <a:latin typeface="Montserrat" pitchFamily="2" charset="77"/>
              </a:rPr>
              <a:t>’ et ‘</a:t>
            </a:r>
            <a:r>
              <a:rPr lang="fr-FR" sz="1200" dirty="0" err="1">
                <a:latin typeface="Montserrat" pitchFamily="2" charset="77"/>
              </a:rPr>
              <a:t>sku</a:t>
            </a:r>
            <a:r>
              <a:rPr lang="fr-FR" sz="1200" dirty="0">
                <a:latin typeface="Montserrat" pitchFamily="2" charset="77"/>
              </a:rPr>
              <a:t>’ sont les mêmes. Nous allons donc fusionner ces deux </a:t>
            </a:r>
            <a:r>
              <a:rPr lang="fr-FR" sz="1200" dirty="0" err="1">
                <a:latin typeface="Montserrat" pitchFamily="2" charset="77"/>
              </a:rPr>
              <a:t>dataframes</a:t>
            </a:r>
            <a:r>
              <a:rPr lang="fr-FR" sz="1200" dirty="0">
                <a:latin typeface="Montserrat" pitchFamily="2" charset="77"/>
              </a:rPr>
              <a:t> avec</a:t>
            </a:r>
          </a:p>
          <a:p>
            <a:pPr lvl="3"/>
            <a:r>
              <a:rPr lang="fr-FR" sz="1200" dirty="0">
                <a:latin typeface="Montserrat" pitchFamily="2" charset="77"/>
              </a:rPr>
              <a:t>    les commandes python ‘</a:t>
            </a:r>
            <a:r>
              <a:rPr lang="fr-FR" sz="1200" dirty="0" err="1">
                <a:latin typeface="Montserrat" pitchFamily="2" charset="77"/>
              </a:rPr>
              <a:t>left_on</a:t>
            </a:r>
            <a:r>
              <a:rPr lang="fr-FR" sz="1200" dirty="0">
                <a:latin typeface="Montserrat" pitchFamily="2" charset="77"/>
              </a:rPr>
              <a:t>’ et ‘</a:t>
            </a:r>
            <a:r>
              <a:rPr lang="fr-FR" sz="1200" dirty="0" err="1">
                <a:latin typeface="Montserrat" pitchFamily="2" charset="77"/>
              </a:rPr>
              <a:t>right_on</a:t>
            </a:r>
            <a:r>
              <a:rPr lang="fr-FR" sz="1200" dirty="0">
                <a:latin typeface="Montserrat" pitchFamily="2" charset="77"/>
              </a:rPr>
              <a:t>’.</a:t>
            </a:r>
          </a:p>
          <a:p>
            <a:pPr marL="171450" lvl="3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Pas de lignes sans </a:t>
            </a:r>
            <a:r>
              <a:rPr lang="fr-FR" sz="1200" dirty="0" err="1">
                <a:latin typeface="Montserrat" pitchFamily="2" charset="77"/>
              </a:rPr>
              <a:t>correspondaces</a:t>
            </a:r>
            <a:r>
              <a:rPr lang="fr-FR" sz="1200" dirty="0">
                <a:latin typeface="Montserrat" pitchFamily="2" charset="77"/>
              </a:rPr>
              <a:t>.</a:t>
            </a:r>
          </a:p>
          <a:p>
            <a:pPr marL="171450" lvl="3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Vérification de l’unicité de la clé </a:t>
            </a:r>
            <a:r>
              <a:rPr lang="fr-FR" sz="1200" dirty="0" err="1">
                <a:latin typeface="Montserrat" pitchFamily="2" charset="77"/>
              </a:rPr>
              <a:t>product_id</a:t>
            </a:r>
            <a:r>
              <a:rPr lang="fr-FR" sz="1200" dirty="0">
                <a:latin typeface="Montserrat" pitchFamily="2" charset="77"/>
              </a:rPr>
              <a:t>. (vrai.)</a:t>
            </a:r>
          </a:p>
          <a:p>
            <a:pPr lvl="3"/>
            <a:endParaRPr lang="fr-FR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204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D5F8B4-1CB1-D501-B419-7CF59A696E1C}"/>
              </a:ext>
            </a:extLst>
          </p:cNvPr>
          <p:cNvSpPr txBox="1"/>
          <p:nvPr/>
        </p:nvSpPr>
        <p:spPr>
          <a:xfrm>
            <a:off x="497652" y="1522133"/>
            <a:ext cx="5085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12121"/>
                </a:solidFill>
                <a:latin typeface="Montserrat" pitchFamily="2" charset="77"/>
              </a:rPr>
              <a:t>Jonction du fichier </a:t>
            </a:r>
            <a:r>
              <a:rPr lang="fr-FR" i="1" dirty="0" err="1">
                <a:solidFill>
                  <a:srgbClr val="212121"/>
                </a:solidFill>
                <a:latin typeface="Montserrat" pitchFamily="2" charset="77"/>
              </a:rPr>
              <a:t>df_merge</a:t>
            </a:r>
            <a:r>
              <a:rPr lang="fr-FR" i="1" dirty="0">
                <a:solidFill>
                  <a:srgbClr val="212121"/>
                </a:solidFill>
                <a:latin typeface="Montserrat" pitchFamily="2" charset="77"/>
              </a:rPr>
              <a:t> et </a:t>
            </a:r>
            <a:r>
              <a:rPr lang="fr-FR" i="1" dirty="0" err="1">
                <a:solidFill>
                  <a:srgbClr val="212121"/>
                </a:solidFill>
                <a:latin typeface="Montserrat" pitchFamily="2" charset="77"/>
              </a:rPr>
              <a:t>df_caracteristiques</a:t>
            </a:r>
            <a:endParaRPr lang="fr-FR" i="1" dirty="0">
              <a:solidFill>
                <a:srgbClr val="212121"/>
              </a:solidFill>
              <a:latin typeface="Montserrat" pitchFamily="2" charset="77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C39A7-D75B-8626-1D9C-30DB54D80CF5}"/>
              </a:ext>
            </a:extLst>
          </p:cNvPr>
          <p:cNvSpPr txBox="1"/>
          <p:nvPr/>
        </p:nvSpPr>
        <p:spPr>
          <a:xfrm>
            <a:off x="956894" y="1961844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Pas de clé numérique unique. La clé choisie est ‘</a:t>
            </a:r>
            <a:r>
              <a:rPr lang="fr-FR" sz="1200" i="1" dirty="0" err="1">
                <a:latin typeface="Montserrat" pitchFamily="2" charset="77"/>
              </a:rPr>
              <a:t>post_name</a:t>
            </a:r>
            <a:r>
              <a:rPr lang="fr-FR" sz="1200" dirty="0">
                <a:latin typeface="Montserrat" pitchFamily="2" charset="77"/>
              </a:rPr>
              <a:t>’ car elle est commune aux deux tables.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itchFamily="2" charset="77"/>
              </a:rPr>
              <a:t>Cette clé est unique dans la table </a:t>
            </a:r>
            <a:r>
              <a:rPr lang="fr-FR" sz="1200" i="1" dirty="0">
                <a:solidFill>
                  <a:srgbClr val="212121"/>
                </a:solidFill>
                <a:latin typeface="Montserrat" pitchFamily="2" charset="77"/>
              </a:rPr>
              <a:t>df_caracteristiques</a:t>
            </a:r>
            <a:r>
              <a:rPr lang="fr-FR" sz="1200" dirty="0">
                <a:latin typeface="Montserrat" pitchFamily="2" charset="77"/>
              </a:rPr>
              <a:t> </a:t>
            </a:r>
          </a:p>
          <a:p>
            <a:endParaRPr lang="fr-FR" sz="1200" dirty="0">
              <a:latin typeface="Montserrat" pitchFamily="2" charset="77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E0ACD2-2280-F39D-DD7F-B848E089E7C7}"/>
              </a:ext>
            </a:extLst>
          </p:cNvPr>
          <p:cNvSpPr txBox="1"/>
          <p:nvPr/>
        </p:nvSpPr>
        <p:spPr>
          <a:xfrm>
            <a:off x="956894" y="3393713"/>
            <a:ext cx="6051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Après cette dernière jonction, nous avons un </a:t>
            </a:r>
            <a:r>
              <a:rPr lang="fr-FR" dirty="0" err="1"/>
              <a:t>dataframe</a:t>
            </a:r>
            <a:r>
              <a:rPr lang="fr-FR" dirty="0"/>
              <a:t> avec 611 entrées.</a:t>
            </a:r>
          </a:p>
        </p:txBody>
      </p:sp>
    </p:spTree>
    <p:extLst>
      <p:ext uri="{BB962C8B-B14F-4D97-AF65-F5344CB8AC3E}">
        <p14:creationId xmlns:p14="http://schemas.microsoft.com/office/powerpoint/2010/main" val="406922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473600"/>
            <a:ext cx="6709500" cy="76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Utilisation d’un graphique boite à moustache de la bibliothèque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express. Ce graphique </a:t>
            </a:r>
            <a:r>
              <a:rPr lang="fr-FR" sz="1200" dirty="0">
                <a:solidFill>
                  <a:schemeClr val="tx1"/>
                </a:solidFill>
                <a:latin typeface="Montserrat"/>
              </a:rPr>
              <a:t>représente la répartition et la dispersion des prix. On peut y voir la médiane, la boite d’écart interquartile et les valeurs situées en dehors des plages attendues.</a:t>
            </a:r>
            <a:endParaRPr lang="fr-FR" sz="1200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CE576B-1D12-108A-ECE2-30EFC6F6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9" r="5882" b="13214"/>
          <a:stretch/>
        </p:blipFill>
        <p:spPr>
          <a:xfrm>
            <a:off x="662786" y="2317198"/>
            <a:ext cx="7315201" cy="24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Exploration par la méthode statistique.</a:t>
            </a:r>
          </a:p>
          <a:p>
            <a:pPr marL="114300" indent="0">
              <a:buClr>
                <a:schemeClr val="tx1"/>
              </a:buClr>
              <a:buSzPct val="100000"/>
              <a:buNone/>
            </a:pPr>
            <a:endParaRPr lang="fr-FR"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>
              <a:buClr>
                <a:schemeClr val="tx1"/>
              </a:buClr>
              <a:buSzPct val="100000"/>
            </a:pP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Z – index ou position du prix par rapport à la moyenne et à l’écart type.</a:t>
            </a:r>
          </a:p>
          <a:p>
            <a:pPr marL="1054100" lvl="2" indent="0">
              <a:buClr>
                <a:schemeClr val="tx1"/>
              </a:buClr>
              <a:buSzPct val="100000"/>
              <a:buNone/>
            </a:pPr>
            <a:r>
              <a:rPr lang="fr-FR" sz="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prix seuil situé à un z score de 3 est de 116,40</a:t>
            </a:r>
          </a:p>
          <a:p>
            <a:pPr marL="1054100" lvl="2" indent="0">
              <a:buClr>
                <a:schemeClr val="tx1"/>
              </a:buClr>
              <a:buSzPct val="100000"/>
              <a:buNone/>
            </a:pPr>
            <a:endParaRPr lang="fr-FR" sz="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>
              <a:buClr>
                <a:schemeClr val="tx1"/>
              </a:buClr>
              <a:buSzPct val="100000"/>
            </a:pP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Intervalle interquartile et détermination des seuils inférieurs et supérieurs pour vérifier les </a:t>
            </a:r>
            <a:r>
              <a:rPr lang="fr-FR" sz="8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054100" lvl="2" indent="0">
              <a:buClr>
                <a:schemeClr val="tx1"/>
              </a:buClr>
              <a:buSzPct val="100000"/>
              <a:buNone/>
            </a:pPr>
            <a:r>
              <a:rPr lang="fr-FR" sz="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seuil inférieur est de 0, le seuil supérieur est de 80,62</a:t>
            </a:r>
          </a:p>
          <a:p>
            <a:pPr marL="1054100" lvl="2" indent="0">
              <a:buClr>
                <a:schemeClr val="tx1"/>
              </a:buClr>
              <a:buSzPct val="100000"/>
              <a:buNone/>
            </a:pPr>
            <a:endParaRPr lang="fr-FR" sz="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054100" lvl="2" indent="0">
              <a:buClr>
                <a:schemeClr val="tx1"/>
              </a:buClr>
              <a:buSzPct val="100000"/>
              <a:buNone/>
            </a:pPr>
            <a:r>
              <a:rPr lang="fr-FR" sz="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Voici les articles &gt; à ce seuil:</a:t>
            </a:r>
            <a:endParaRPr sz="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6379D5-F43F-4B9F-5223-7EDDC63EC195}"/>
              </a:ext>
            </a:extLst>
          </p:cNvPr>
          <p:cNvSpPr txBox="1"/>
          <p:nvPr/>
        </p:nvSpPr>
        <p:spPr>
          <a:xfrm>
            <a:off x="1464874" y="3373493"/>
            <a:ext cx="1648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>
                <a:latin typeface="Montserrat" pitchFamily="2" charset="77"/>
              </a:rPr>
              <a:t>Nous pouvons remarquer que ces articles sont tous des champagnes, des grands vins ou</a:t>
            </a:r>
          </a:p>
          <a:p>
            <a:pPr algn="ctr"/>
            <a:r>
              <a:rPr lang="fr-FR" sz="800" i="1" dirty="0">
                <a:latin typeface="Montserrat" pitchFamily="2" charset="77"/>
              </a:rPr>
              <a:t>des grands alcools. Le dépassement du seuil est donc justifié</a:t>
            </a:r>
            <a:r>
              <a:rPr lang="fr-FR" sz="800" dirty="0">
                <a:latin typeface="Montserrat" pitchFamily="2" charset="77"/>
              </a:rPr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E7AAF40-DFD9-0AEB-E3DE-4A1A92AB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9" y="2770372"/>
            <a:ext cx="1810662" cy="23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2410314" cy="45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ontserrat"/>
              <a:buChar char="●"/>
            </a:pP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 total: 63 637,40</a:t>
            </a:r>
            <a:endParaRPr sz="1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0;p7">
            <a:extLst>
              <a:ext uri="{FF2B5EF4-FFF2-40B4-BE49-F238E27FC236}">
                <a16:creationId xmlns:a16="http://schemas.microsoft.com/office/drawing/2014/main" id="{FF2C913A-D7C1-1126-F886-A41B3D847153}"/>
              </a:ext>
            </a:extLst>
          </p:cNvPr>
          <p:cNvSpPr txBox="1">
            <a:spLocks/>
          </p:cNvSpPr>
          <p:nvPr/>
        </p:nvSpPr>
        <p:spPr>
          <a:xfrm>
            <a:off x="695949" y="4439548"/>
            <a:ext cx="3593920" cy="70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SzPct val="100000"/>
              <a:buFont typeface="Montserrat"/>
              <a:buChar char="●"/>
            </a:pP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Calcul du 20/80</a:t>
            </a:r>
          </a:p>
          <a:p>
            <a:pPr>
              <a:buClrTx/>
              <a:buSzPct val="100000"/>
              <a:buFont typeface="Montserrat"/>
              <a:buChar char="●"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r>
              <a:rPr lang="fr-FR" sz="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Sur 611 articles, 114 représentent 80% du CA total</a:t>
            </a:r>
          </a:p>
          <a:p>
            <a:pPr lvl="1" indent="-342900">
              <a:buClrTx/>
              <a:buSzPct val="100000"/>
              <a:buFont typeface="Courier New" panose="02070309020205020404" pitchFamily="49" charset="0"/>
              <a:buChar char="o"/>
            </a:pPr>
            <a:endParaRPr lang="fr-FR" sz="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C18C4B-5E11-44F6-08A3-C6496B7C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9" y="1967414"/>
            <a:ext cx="7752102" cy="2599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938</Words>
  <Application>Microsoft Macintosh PowerPoint</Application>
  <PresentationFormat>Affichage à l'écran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Wingdings</vt:lpstr>
      <vt:lpstr>Courier New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fabrice leroy</cp:lastModifiedBy>
  <cp:revision>12</cp:revision>
  <dcterms:modified xsi:type="dcterms:W3CDTF">2023-04-02T12:17:41Z</dcterms:modified>
</cp:coreProperties>
</file>