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00147-B714-F74A-974D-D2B55E5B549B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70E3-FDC3-1043-86AF-8C60415E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4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C7C00-3948-59A7-5F64-2CE5D319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1970A-FE7E-A270-8307-937D5A8C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731D3-1871-CF30-1645-18B701B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FB637-5EE5-B294-3458-E0508BEB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4A733-C1F4-940F-5883-2E82CBFB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5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4FE7-F9E3-9E81-C942-18748D3C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1A9FF-CA3B-8E43-E5B1-9EC65BF5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2285A-B185-2F55-B3E1-D041CDC4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261A3-C89D-D1B2-7D02-698EB1D1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39847-F212-37D3-11B5-BFFFE43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1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7C9435-8841-4B57-5725-E5F8B56EE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39EB6A-7C3A-7688-F5A5-21EA263A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DB3BE-CA67-F0F4-8F56-60A9678D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8899E-E7EC-7AB8-BEDB-C68DFAE4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2AA2B-0B3D-3468-7E01-75D767A6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F0BE2-6993-3588-DF55-2911DC1B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E10DF-E90C-C86C-3E82-25A7CCDD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D1171-D261-48A2-CFE9-26D21E87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35862-C6BA-6A0F-6B75-9493F40E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078E6-31F3-94B5-2856-DF22FE64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8183A-57F2-AD62-9BA8-C5C20D1B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0A4F0-4F4F-539C-2D4B-521C3E98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D7454-B10A-5B61-4AE8-FBD45E49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620E0-6A5C-7376-F0A4-A1EFFA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ED7C9-120B-98D1-7EAC-33ED5EAD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525E9-DD3E-15B1-AAA1-47542873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66878-F8A7-7C9F-04D3-C5470733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4C9149-D324-AEC1-E9E8-D59104EA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80F52-BEAD-B817-240E-5245E8F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D2A83-07D6-B48E-88DF-F9899E11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55230A-6060-EEF9-6DDA-5E248B42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4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871A0-83D2-BDB9-464D-DAE045CC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C6DF-010C-3B3D-BE09-E53E2DE9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88C8AD-79FA-9B4F-F6B2-83376C9A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6E3A62-87D9-4E5A-D079-4D95067A5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12B042-FF08-B421-34BC-9C9B3161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78EC6A-F848-925C-451E-8E6A36A3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2FE11C-B218-4C18-A1A9-6D1030E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BCCE28-1466-7F9C-5F26-FD3D0119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4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043C0-1978-2604-1D33-EB9538D5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FEA6AE-3B9B-5B47-84B5-882201A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7B13F-07B9-6749-5B60-A6296D06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C80A73-422C-862D-DF6C-EFD58E4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0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6A9091-A3AA-1A16-8FA4-B548E0B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F631F5-5742-DF90-E454-FF8A1139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71E349-B2E3-24BC-A4B7-294F3C3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764B-3D15-D867-D6B2-AFC385E8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627D0-FF22-3955-338D-26CC324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B49723-1450-1B6B-8E82-C2706AF1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DE9F1-6867-74B1-24E7-EBA350E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DFF87-5466-F739-476C-67D5E92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13864C-87F0-752E-93F8-83A6E10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8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194F9-FF15-09FA-3A4B-0505B98B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801832-F523-F69B-72D0-791C33D6B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AA3E6-730B-9476-E59C-73E054A3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F3451-8829-62AA-D3E3-43E08797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44A79F-2361-E04A-562F-750F95D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2A45E2-697F-1B90-33D3-7A9D9B4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0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FE09A6-E18D-521E-B5FC-BDEDCCAB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7F270D-C227-6BBA-619A-42E1D579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9F1E1-4E7F-A766-04E4-986BDAE22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19A1-9C8F-4F47-9CD8-8AD31260C732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7095C-4907-2409-B865-2F7BEACC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A5FF5-5A79-189B-282B-02E0DAB81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8EBE-16CC-EF47-88D3-07C7D2B99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3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34F252-05C1-ED8B-7ED1-9E789D9102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4572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</p:spTree>
    <p:extLst>
      <p:ext uri="{BB962C8B-B14F-4D97-AF65-F5344CB8AC3E}">
        <p14:creationId xmlns:p14="http://schemas.microsoft.com/office/powerpoint/2010/main" val="210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3455758" y="248545"/>
            <a:ext cx="5280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8) </a:t>
            </a:r>
            <a:r>
              <a:rPr lang="fr-FR" sz="2800" dirty="0" err="1">
                <a:solidFill>
                  <a:schemeClr val="accent4"/>
                </a:solidFill>
              </a:rPr>
              <a:t>What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is</a:t>
            </a:r>
            <a:r>
              <a:rPr lang="fr-FR" sz="2800" dirty="0">
                <a:solidFill>
                  <a:schemeClr val="accent4"/>
                </a:solidFill>
              </a:rPr>
              <a:t> the </a:t>
            </a:r>
            <a:r>
              <a:rPr lang="fr-FR" sz="2800" dirty="0" err="1">
                <a:solidFill>
                  <a:schemeClr val="accent4"/>
                </a:solidFill>
              </a:rPr>
              <a:t>median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order</a:t>
            </a:r>
            <a:r>
              <a:rPr lang="fr-FR" sz="2800" dirty="0">
                <a:solidFill>
                  <a:schemeClr val="accent4"/>
                </a:solidFill>
              </a:rPr>
              <a:t> total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B82677-F6DE-168A-582F-528EB4C5253E}"/>
              </a:ext>
            </a:extLst>
          </p:cNvPr>
          <p:cNvSpPr txBox="1"/>
          <p:nvPr/>
        </p:nvSpPr>
        <p:spPr>
          <a:xfrm>
            <a:off x="597363" y="877349"/>
            <a:ext cx="813888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SELECT AVG(</a:t>
            </a:r>
            <a:r>
              <a:rPr lang="fr-FR" sz="1600" dirty="0" err="1">
                <a:solidFill>
                  <a:schemeClr val="bg1"/>
                </a:solidFill>
              </a:rPr>
              <a:t>order_total</a:t>
            </a:r>
            <a:r>
              <a:rPr lang="fr-FR" sz="1600" dirty="0">
                <a:solidFill>
                  <a:schemeClr val="bg1"/>
                </a:solidFill>
              </a:rPr>
              <a:t>) AS </a:t>
            </a:r>
            <a:r>
              <a:rPr lang="fr-FR" sz="1600" dirty="0" err="1">
                <a:solidFill>
                  <a:schemeClr val="bg1"/>
                </a:solidFill>
              </a:rPr>
              <a:t>median_order_total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FROM (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SELECT </a:t>
            </a:r>
            <a:r>
              <a:rPr lang="fr-FR" sz="1600" dirty="0" err="1">
                <a:solidFill>
                  <a:schemeClr val="bg1"/>
                </a:solidFill>
              </a:rPr>
              <a:t>order_total</a:t>
            </a:r>
            <a:r>
              <a:rPr lang="fr-FR" sz="1600" dirty="0">
                <a:solidFill>
                  <a:schemeClr val="bg1"/>
                </a:solidFill>
              </a:rPr>
              <a:t>, @</a:t>
            </a:r>
            <a:r>
              <a:rPr lang="fr-FR" sz="1600" dirty="0" err="1">
                <a:solidFill>
                  <a:schemeClr val="bg1"/>
                </a:solidFill>
              </a:rPr>
              <a:t>rownum</a:t>
            </a:r>
            <a:r>
              <a:rPr lang="fr-FR" sz="1600" dirty="0">
                <a:solidFill>
                  <a:schemeClr val="bg1"/>
                </a:solidFill>
              </a:rPr>
              <a:t> := @</a:t>
            </a:r>
            <a:r>
              <a:rPr lang="fr-FR" sz="1600" dirty="0" err="1">
                <a:solidFill>
                  <a:schemeClr val="bg1"/>
                </a:solidFill>
              </a:rPr>
              <a:t>rownum</a:t>
            </a:r>
            <a:r>
              <a:rPr lang="fr-FR" sz="1600" dirty="0">
                <a:solidFill>
                  <a:schemeClr val="bg1"/>
                </a:solidFill>
              </a:rPr>
              <a:t> + 1 AS rn, @</a:t>
            </a:r>
            <a:r>
              <a:rPr lang="fr-FR" sz="1600" dirty="0" err="1">
                <a:solidFill>
                  <a:schemeClr val="bg1"/>
                </a:solidFill>
              </a:rPr>
              <a:t>total_rows</a:t>
            </a:r>
            <a:r>
              <a:rPr lang="fr-FR" sz="1600" dirty="0">
                <a:solidFill>
                  <a:schemeClr val="bg1"/>
                </a:solidFill>
              </a:rPr>
              <a:t> AS </a:t>
            </a:r>
            <a:r>
              <a:rPr lang="fr-FR" sz="1600" dirty="0" err="1">
                <a:solidFill>
                  <a:schemeClr val="bg1"/>
                </a:solidFill>
              </a:rPr>
              <a:t>total_rows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FROM (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SELECT SUM(</a:t>
            </a:r>
            <a:r>
              <a:rPr lang="fr-FR" sz="1600" dirty="0" err="1">
                <a:solidFill>
                  <a:schemeClr val="bg1"/>
                </a:solidFill>
              </a:rPr>
              <a:t>order_items.quantity</a:t>
            </a:r>
            <a:r>
              <a:rPr lang="fr-FR" sz="1600" dirty="0">
                <a:solidFill>
                  <a:schemeClr val="bg1"/>
                </a:solidFill>
              </a:rPr>
              <a:t> * </a:t>
            </a:r>
            <a:r>
              <a:rPr lang="fr-FR" sz="1600" dirty="0" err="1">
                <a:solidFill>
                  <a:schemeClr val="bg1"/>
                </a:solidFill>
              </a:rPr>
              <a:t>products.price</a:t>
            </a:r>
            <a:r>
              <a:rPr lang="fr-FR" sz="1600" dirty="0">
                <a:solidFill>
                  <a:schemeClr val="bg1"/>
                </a:solidFill>
              </a:rPr>
              <a:t>) AS </a:t>
            </a:r>
            <a:r>
              <a:rPr lang="fr-FR" sz="1600" dirty="0" err="1">
                <a:solidFill>
                  <a:schemeClr val="bg1"/>
                </a:solidFill>
              </a:rPr>
              <a:t>order_total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 FROM </a:t>
            </a:r>
            <a:r>
              <a:rPr lang="fr-FR" sz="1600" dirty="0" err="1">
                <a:solidFill>
                  <a:schemeClr val="bg1"/>
                </a:solidFill>
              </a:rPr>
              <a:t>orders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 JOIN </a:t>
            </a:r>
            <a:r>
              <a:rPr lang="fr-FR" sz="1600" dirty="0" err="1">
                <a:solidFill>
                  <a:schemeClr val="bg1"/>
                </a:solidFill>
              </a:rPr>
              <a:t>order_items</a:t>
            </a:r>
            <a:r>
              <a:rPr lang="fr-FR" sz="1600" dirty="0">
                <a:solidFill>
                  <a:schemeClr val="bg1"/>
                </a:solidFill>
              </a:rPr>
              <a:t> ON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order_items.order_id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 JOIN </a:t>
            </a:r>
            <a:r>
              <a:rPr lang="fr-FR" sz="1600" dirty="0" err="1">
                <a:solidFill>
                  <a:schemeClr val="bg1"/>
                </a:solidFill>
              </a:rPr>
              <a:t>products</a:t>
            </a:r>
            <a:r>
              <a:rPr lang="fr-FR" sz="1600" dirty="0">
                <a:solidFill>
                  <a:schemeClr val="bg1"/>
                </a:solidFill>
              </a:rPr>
              <a:t> ON </a:t>
            </a:r>
            <a:r>
              <a:rPr lang="fr-FR" sz="1600" dirty="0" err="1">
                <a:solidFill>
                  <a:schemeClr val="bg1"/>
                </a:solidFill>
              </a:rPr>
              <a:t>order_items.product_id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products.product_id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 GROUP BY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 ORDER BY </a:t>
            </a:r>
            <a:r>
              <a:rPr lang="fr-FR" sz="1600" dirty="0" err="1">
                <a:solidFill>
                  <a:schemeClr val="bg1"/>
                </a:solidFill>
              </a:rPr>
              <a:t>order_total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) AS </a:t>
            </a:r>
            <a:r>
              <a:rPr lang="fr-FR" sz="1600" dirty="0" err="1">
                <a:solidFill>
                  <a:schemeClr val="bg1"/>
                </a:solidFill>
              </a:rPr>
              <a:t>ranked_order_totals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CROSS JOIN (SELECT @</a:t>
            </a:r>
            <a:r>
              <a:rPr lang="fr-FR" sz="1600" dirty="0" err="1">
                <a:solidFill>
                  <a:schemeClr val="bg1"/>
                </a:solidFill>
              </a:rPr>
              <a:t>rownum</a:t>
            </a:r>
            <a:r>
              <a:rPr lang="fr-FR" sz="1600" dirty="0">
                <a:solidFill>
                  <a:schemeClr val="bg1"/>
                </a:solidFill>
              </a:rPr>
              <a:t> := 0, @</a:t>
            </a:r>
            <a:r>
              <a:rPr lang="fr-FR" sz="1600" dirty="0" err="1">
                <a:solidFill>
                  <a:schemeClr val="bg1"/>
                </a:solidFill>
              </a:rPr>
              <a:t>total_rows</a:t>
            </a:r>
            <a:r>
              <a:rPr lang="fr-FR" sz="1600" dirty="0">
                <a:solidFill>
                  <a:schemeClr val="bg1"/>
                </a:solidFill>
              </a:rPr>
              <a:t> := COUNT(*) FROM (SELECT SUM(</a:t>
            </a:r>
            <a:r>
              <a:rPr lang="fr-FR" sz="1600" dirty="0" err="1">
                <a:solidFill>
                  <a:schemeClr val="bg1"/>
                </a:solidFill>
              </a:rPr>
              <a:t>order_items.quantity</a:t>
            </a:r>
            <a:r>
              <a:rPr lang="fr-FR" sz="1600" dirty="0">
                <a:solidFill>
                  <a:schemeClr val="bg1"/>
                </a:solidFill>
              </a:rPr>
              <a:t> * </a:t>
            </a:r>
            <a:r>
              <a:rPr lang="fr-FR" sz="1600" dirty="0" err="1">
                <a:solidFill>
                  <a:schemeClr val="bg1"/>
                </a:solidFill>
              </a:rPr>
              <a:t>products.price</a:t>
            </a:r>
            <a:r>
              <a:rPr lang="fr-FR" sz="1600" dirty="0">
                <a:solidFill>
                  <a:schemeClr val="bg1"/>
                </a:solidFill>
              </a:rPr>
              <a:t>) AS </a:t>
            </a:r>
            <a:r>
              <a:rPr lang="fr-FR" sz="1600" dirty="0" err="1">
                <a:solidFill>
                  <a:schemeClr val="bg1"/>
                </a:solidFill>
              </a:rPr>
              <a:t>order_total</a:t>
            </a:r>
            <a:r>
              <a:rPr lang="fr-FR" sz="1600" dirty="0">
                <a:solidFill>
                  <a:schemeClr val="bg1"/>
                </a:solidFill>
              </a:rPr>
              <a:t> FROM </a:t>
            </a:r>
            <a:r>
              <a:rPr lang="fr-FR" sz="1600" dirty="0" err="1">
                <a:solidFill>
                  <a:schemeClr val="bg1"/>
                </a:solidFill>
              </a:rPr>
              <a:t>orders</a:t>
            </a:r>
            <a:r>
              <a:rPr lang="fr-FR" sz="1600" dirty="0">
                <a:solidFill>
                  <a:schemeClr val="bg1"/>
                </a:solidFill>
              </a:rPr>
              <a:t> JOIN </a:t>
            </a:r>
            <a:r>
              <a:rPr lang="fr-FR" sz="1600" dirty="0" err="1">
                <a:solidFill>
                  <a:schemeClr val="bg1"/>
                </a:solidFill>
              </a:rPr>
              <a:t>order_items</a:t>
            </a:r>
            <a:r>
              <a:rPr lang="fr-FR" sz="1600" dirty="0">
                <a:solidFill>
                  <a:schemeClr val="bg1"/>
                </a:solidFill>
              </a:rPr>
              <a:t> ON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order_items.order_id</a:t>
            </a:r>
            <a:r>
              <a:rPr lang="fr-FR" sz="1600" dirty="0">
                <a:solidFill>
                  <a:schemeClr val="bg1"/>
                </a:solidFill>
              </a:rPr>
              <a:t> JOIN </a:t>
            </a:r>
            <a:r>
              <a:rPr lang="fr-FR" sz="1600" dirty="0" err="1">
                <a:solidFill>
                  <a:schemeClr val="bg1"/>
                </a:solidFill>
              </a:rPr>
              <a:t>products</a:t>
            </a:r>
            <a:r>
              <a:rPr lang="fr-FR" sz="1600" dirty="0">
                <a:solidFill>
                  <a:schemeClr val="bg1"/>
                </a:solidFill>
              </a:rPr>
              <a:t> ON </a:t>
            </a:r>
            <a:r>
              <a:rPr lang="fr-FR" sz="1600" dirty="0" err="1">
                <a:solidFill>
                  <a:schemeClr val="bg1"/>
                </a:solidFill>
              </a:rPr>
              <a:t>order_items.product_id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products.product_id</a:t>
            </a:r>
            <a:r>
              <a:rPr lang="fr-FR" sz="1600" dirty="0">
                <a:solidFill>
                  <a:schemeClr val="bg1"/>
                </a:solidFill>
              </a:rPr>
              <a:t> GROUP BY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r>
              <a:rPr lang="fr-FR" sz="1600" dirty="0">
                <a:solidFill>
                  <a:schemeClr val="bg1"/>
                </a:solidFill>
              </a:rPr>
              <a:t>) AS </a:t>
            </a:r>
            <a:r>
              <a:rPr lang="fr-FR" sz="1600" dirty="0" err="1">
                <a:solidFill>
                  <a:schemeClr val="bg1"/>
                </a:solidFill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) AS vars</a:t>
            </a:r>
          </a:p>
          <a:p>
            <a:r>
              <a:rPr lang="fr-FR" sz="1600" dirty="0">
                <a:solidFill>
                  <a:schemeClr val="bg1"/>
                </a:solidFill>
              </a:rPr>
              <a:t>) AS </a:t>
            </a:r>
            <a:r>
              <a:rPr lang="fr-FR" sz="1600" dirty="0" err="1">
                <a:solidFill>
                  <a:schemeClr val="bg1"/>
                </a:solidFill>
              </a:rPr>
              <a:t>medians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WHERE rn IN (FLOOR((</a:t>
            </a:r>
            <a:r>
              <a:rPr lang="fr-FR" sz="1600" dirty="0" err="1">
                <a:solidFill>
                  <a:schemeClr val="bg1"/>
                </a:solidFill>
              </a:rPr>
              <a:t>total_rows</a:t>
            </a:r>
            <a:r>
              <a:rPr lang="fr-FR" sz="1600" dirty="0">
                <a:solidFill>
                  <a:schemeClr val="bg1"/>
                </a:solidFill>
              </a:rPr>
              <a:t> + 1) / 2), CEIL((</a:t>
            </a:r>
            <a:r>
              <a:rPr lang="fr-FR" sz="1600" dirty="0" err="1">
                <a:solidFill>
                  <a:schemeClr val="bg1"/>
                </a:solidFill>
              </a:rPr>
              <a:t>total_rows</a:t>
            </a:r>
            <a:r>
              <a:rPr lang="fr-FR" sz="1600" dirty="0">
                <a:solidFill>
                  <a:schemeClr val="bg1"/>
                </a:solidFill>
              </a:rPr>
              <a:t> + 1) / 2));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A5314-18EA-B642-246F-B3E88A46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34" y="5261026"/>
            <a:ext cx="2136010" cy="7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1860642" y="150828"/>
            <a:ext cx="8470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9) For 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determine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if 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was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‘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Expensive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 (total over 300),</a:t>
            </a:r>
          </a:p>
          <a:p>
            <a:pPr algn="ctr"/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‘</a:t>
            </a:r>
            <a:r>
              <a:rPr lang="fr-FR" sz="24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Affordable</a:t>
            </a:r>
            <a:r>
              <a:rPr lang="fr-FR" sz="24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 (total over 100), or ‘Cheap’.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88D27E-84AB-9C4E-5DB1-8F240E80CC58}"/>
              </a:ext>
            </a:extLst>
          </p:cNvPr>
          <p:cNvSpPr txBox="1"/>
          <p:nvPr/>
        </p:nvSpPr>
        <p:spPr>
          <a:xfrm>
            <a:off x="453888" y="1468556"/>
            <a:ext cx="767886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SELECT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SUM(</a:t>
            </a:r>
            <a:r>
              <a:rPr lang="fr-FR" sz="1600" dirty="0" err="1">
                <a:solidFill>
                  <a:schemeClr val="bg1"/>
                </a:solidFill>
              </a:rPr>
              <a:t>order_items.quantity</a:t>
            </a:r>
            <a:r>
              <a:rPr lang="fr-FR" sz="1600" dirty="0">
                <a:solidFill>
                  <a:schemeClr val="bg1"/>
                </a:solidFill>
              </a:rPr>
              <a:t> * </a:t>
            </a:r>
            <a:r>
              <a:rPr lang="fr-FR" sz="1600" dirty="0" err="1">
                <a:solidFill>
                  <a:schemeClr val="bg1"/>
                </a:solidFill>
              </a:rPr>
              <a:t>products.price</a:t>
            </a:r>
            <a:r>
              <a:rPr lang="fr-FR" sz="1600" dirty="0">
                <a:solidFill>
                  <a:schemeClr val="bg1"/>
                </a:solidFill>
              </a:rPr>
              <a:t>) as </a:t>
            </a:r>
            <a:r>
              <a:rPr lang="fr-FR" sz="1600" dirty="0" err="1">
                <a:solidFill>
                  <a:schemeClr val="bg1"/>
                </a:solidFill>
              </a:rPr>
              <a:t>order_total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CASE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WHEN SUM(</a:t>
            </a:r>
            <a:r>
              <a:rPr lang="fr-FR" sz="1600" dirty="0" err="1">
                <a:solidFill>
                  <a:schemeClr val="bg1"/>
                </a:solidFill>
              </a:rPr>
              <a:t>order_items.quantity</a:t>
            </a:r>
            <a:r>
              <a:rPr lang="fr-FR" sz="1600" dirty="0">
                <a:solidFill>
                  <a:schemeClr val="bg1"/>
                </a:solidFill>
              </a:rPr>
              <a:t> * </a:t>
            </a:r>
            <a:r>
              <a:rPr lang="fr-FR" sz="1600" dirty="0" err="1">
                <a:solidFill>
                  <a:schemeClr val="bg1"/>
                </a:solidFill>
              </a:rPr>
              <a:t>products.price</a:t>
            </a:r>
            <a:r>
              <a:rPr lang="fr-FR" sz="1600" dirty="0">
                <a:solidFill>
                  <a:schemeClr val="bg1"/>
                </a:solidFill>
              </a:rPr>
              <a:t>) &gt; 300 THEN '</a:t>
            </a:r>
            <a:r>
              <a:rPr lang="fr-FR" sz="1600" dirty="0" err="1">
                <a:solidFill>
                  <a:schemeClr val="bg1"/>
                </a:solidFill>
              </a:rPr>
              <a:t>Expensive</a:t>
            </a:r>
            <a:r>
              <a:rPr lang="fr-FR" sz="1600" dirty="0">
                <a:solidFill>
                  <a:schemeClr val="bg1"/>
                </a:solidFill>
              </a:rPr>
              <a:t>'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WHEN SUM(</a:t>
            </a:r>
            <a:r>
              <a:rPr lang="fr-FR" sz="1600" dirty="0" err="1">
                <a:solidFill>
                  <a:schemeClr val="bg1"/>
                </a:solidFill>
              </a:rPr>
              <a:t>order_items.quantity</a:t>
            </a:r>
            <a:r>
              <a:rPr lang="fr-FR" sz="1600" dirty="0">
                <a:solidFill>
                  <a:schemeClr val="bg1"/>
                </a:solidFill>
              </a:rPr>
              <a:t> * </a:t>
            </a:r>
            <a:r>
              <a:rPr lang="fr-FR" sz="1600" dirty="0" err="1">
                <a:solidFill>
                  <a:schemeClr val="bg1"/>
                </a:solidFill>
              </a:rPr>
              <a:t>products.price</a:t>
            </a:r>
            <a:r>
              <a:rPr lang="fr-FR" sz="1600" dirty="0">
                <a:solidFill>
                  <a:schemeClr val="bg1"/>
                </a:solidFill>
              </a:rPr>
              <a:t>) &gt; 100 THEN '</a:t>
            </a:r>
            <a:r>
              <a:rPr lang="fr-FR" sz="1600" dirty="0" err="1">
                <a:solidFill>
                  <a:schemeClr val="bg1"/>
                </a:solidFill>
              </a:rPr>
              <a:t>Affordable</a:t>
            </a:r>
            <a:r>
              <a:rPr lang="fr-FR" sz="1600" dirty="0">
                <a:solidFill>
                  <a:schemeClr val="bg1"/>
                </a:solidFill>
              </a:rPr>
              <a:t>'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ELSE 'Cheap'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END as </a:t>
            </a:r>
            <a:r>
              <a:rPr lang="fr-FR" sz="1600" dirty="0" err="1">
                <a:solidFill>
                  <a:schemeClr val="bg1"/>
                </a:solidFill>
              </a:rPr>
              <a:t>price_category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FROM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orders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JOIN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order_items</a:t>
            </a:r>
            <a:r>
              <a:rPr lang="fr-FR" sz="1600" dirty="0">
                <a:solidFill>
                  <a:schemeClr val="bg1"/>
                </a:solidFill>
              </a:rPr>
              <a:t> ON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order_items.order_id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JOIN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products</a:t>
            </a:r>
            <a:r>
              <a:rPr lang="fr-FR" sz="1600" dirty="0">
                <a:solidFill>
                  <a:schemeClr val="bg1"/>
                </a:solidFill>
              </a:rPr>
              <a:t> ON </a:t>
            </a:r>
            <a:r>
              <a:rPr lang="fr-FR" sz="1600" dirty="0" err="1">
                <a:solidFill>
                  <a:schemeClr val="bg1"/>
                </a:solidFill>
              </a:rPr>
              <a:t>order_items.product_id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products.product_id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GROUP BY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orders.order_id</a:t>
            </a:r>
            <a:r>
              <a:rPr lang="fr-FR" sz="16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EFAD07-BF1E-2E71-9CF0-23FCF683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28" y="1679028"/>
            <a:ext cx="4060047" cy="37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9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683814" y="299492"/>
            <a:ext cx="108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10)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Find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customers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who</a:t>
            </a:r>
            <a:r>
              <a:rPr lang="fr-FR" sz="2800" dirty="0">
                <a:solidFill>
                  <a:schemeClr val="accent4"/>
                </a:solidFill>
              </a:rPr>
              <a:t> have </a:t>
            </a:r>
            <a:r>
              <a:rPr lang="fr-FR" sz="2800" dirty="0" err="1">
                <a:solidFill>
                  <a:schemeClr val="accent4"/>
                </a:solidFill>
              </a:rPr>
              <a:t>ordered</a:t>
            </a:r>
            <a:r>
              <a:rPr lang="fr-FR" sz="2800" dirty="0">
                <a:solidFill>
                  <a:schemeClr val="accent4"/>
                </a:solidFill>
              </a:rPr>
              <a:t> the </a:t>
            </a:r>
            <a:r>
              <a:rPr lang="fr-FR" sz="2800" dirty="0" err="1">
                <a:solidFill>
                  <a:schemeClr val="accent4"/>
                </a:solidFill>
              </a:rPr>
              <a:t>product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with</a:t>
            </a:r>
            <a:r>
              <a:rPr lang="fr-FR" sz="2800" dirty="0">
                <a:solidFill>
                  <a:schemeClr val="accent4"/>
                </a:solidFill>
              </a:rPr>
              <a:t> the </a:t>
            </a:r>
            <a:r>
              <a:rPr lang="fr-FR" sz="2800" dirty="0" err="1">
                <a:solidFill>
                  <a:schemeClr val="accent4"/>
                </a:solidFill>
              </a:rPr>
              <a:t>highest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price</a:t>
            </a:r>
            <a:r>
              <a:rPr lang="fr-FR" sz="2800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88D27E-84AB-9C4E-5DB1-8F240E80CC58}"/>
              </a:ext>
            </a:extLst>
          </p:cNvPr>
          <p:cNvSpPr txBox="1"/>
          <p:nvPr/>
        </p:nvSpPr>
        <p:spPr>
          <a:xfrm>
            <a:off x="693677" y="1769148"/>
            <a:ext cx="76788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DISTINCT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c.first_name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c.last_name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p.product_name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p.price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 ON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c.customer_id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o.customer_id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oi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o.order_id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oi.order_id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 ON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oi.product_id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p.product_id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p.product_id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(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SELECT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FROM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WHERE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(SELECT MAX(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FROM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D83BD3-998A-0CA4-ECA7-4D720594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17" y="5127056"/>
            <a:ext cx="3759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F2F547-B5E0-DA36-47D7-793C579A9356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Database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D56165-093C-A08B-CC7A-38ABD522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790832"/>
            <a:ext cx="7695185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563793" y="272534"/>
            <a:ext cx="1116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1)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Which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has the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highest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Only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return a single </a:t>
            </a:r>
            <a:r>
              <a:rPr lang="fr-FR" sz="3200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row</a:t>
            </a:r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1892894" y="1660725"/>
            <a:ext cx="60980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product_name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DESC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LIMIT 1;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553134-87EC-A615-E864-5F7E08C1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82" y="4093685"/>
            <a:ext cx="3291436" cy="6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2057875" y="272534"/>
            <a:ext cx="807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2)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Which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customer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has made the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most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3200" dirty="0" err="1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orders</a:t>
            </a:r>
            <a:r>
              <a:rPr lang="fr-FR" sz="32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  <a:endParaRPr lang="fr-FR" sz="3200" dirty="0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852178" y="1473554"/>
            <a:ext cx="69359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SELECT </a:t>
            </a:r>
            <a:r>
              <a:rPr lang="fr-FR" sz="2000" dirty="0" err="1">
                <a:solidFill>
                  <a:schemeClr val="bg1"/>
                </a:solidFill>
              </a:rPr>
              <a:t>customers.customer_id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customers.first_name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customers.last_name</a:t>
            </a:r>
            <a:r>
              <a:rPr lang="fr-FR" sz="2000" dirty="0">
                <a:solidFill>
                  <a:schemeClr val="bg1"/>
                </a:solidFill>
              </a:rPr>
              <a:t>, COUNT(</a:t>
            </a:r>
            <a:r>
              <a:rPr lang="fr-FR" sz="2000" dirty="0" err="1">
                <a:solidFill>
                  <a:schemeClr val="bg1"/>
                </a:solidFill>
              </a:rPr>
              <a:t>orders.order_id</a:t>
            </a:r>
            <a:r>
              <a:rPr lang="fr-FR" sz="2000" dirty="0">
                <a:solidFill>
                  <a:schemeClr val="bg1"/>
                </a:solidFill>
              </a:rPr>
              <a:t>) AS </a:t>
            </a:r>
            <a:r>
              <a:rPr lang="fr-FR" sz="2000" dirty="0" err="1">
                <a:solidFill>
                  <a:schemeClr val="bg1"/>
                </a:solidFill>
              </a:rPr>
              <a:t>total_orders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FROM </a:t>
            </a:r>
            <a:r>
              <a:rPr lang="fr-FR" sz="2000" dirty="0" err="1">
                <a:solidFill>
                  <a:schemeClr val="bg1"/>
                </a:solidFill>
              </a:rPr>
              <a:t>customers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JOIN </a:t>
            </a:r>
            <a:r>
              <a:rPr lang="fr-FR" sz="2000" dirty="0" err="1">
                <a:solidFill>
                  <a:schemeClr val="bg1"/>
                </a:solidFill>
              </a:rPr>
              <a:t>orders</a:t>
            </a:r>
            <a:r>
              <a:rPr lang="fr-FR" sz="2000" dirty="0">
                <a:solidFill>
                  <a:schemeClr val="bg1"/>
                </a:solidFill>
              </a:rPr>
              <a:t> ON </a:t>
            </a:r>
            <a:r>
              <a:rPr lang="fr-FR" sz="2000" dirty="0" err="1">
                <a:solidFill>
                  <a:schemeClr val="bg1"/>
                </a:solidFill>
              </a:rPr>
              <a:t>customers.customer_id</a:t>
            </a:r>
            <a:r>
              <a:rPr lang="fr-FR" sz="2000" dirty="0">
                <a:solidFill>
                  <a:schemeClr val="bg1"/>
                </a:solidFill>
              </a:rPr>
              <a:t> = </a:t>
            </a:r>
            <a:r>
              <a:rPr lang="fr-FR" sz="2000" dirty="0" err="1">
                <a:solidFill>
                  <a:schemeClr val="bg1"/>
                </a:solidFill>
              </a:rPr>
              <a:t>orders.customer_id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GROUP BY </a:t>
            </a:r>
            <a:r>
              <a:rPr lang="fr-FR" sz="2000" dirty="0" err="1">
                <a:solidFill>
                  <a:schemeClr val="bg1"/>
                </a:solidFill>
              </a:rPr>
              <a:t>customers.customer_id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customers.first_name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customers.last_name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ORDER BY </a:t>
            </a:r>
            <a:r>
              <a:rPr lang="fr-FR" sz="2000" dirty="0" err="1">
                <a:solidFill>
                  <a:schemeClr val="bg1"/>
                </a:solidFill>
              </a:rPr>
              <a:t>total_orders</a:t>
            </a:r>
            <a:r>
              <a:rPr lang="fr-FR" sz="2000" dirty="0">
                <a:solidFill>
                  <a:schemeClr val="bg1"/>
                </a:solidFill>
              </a:rPr>
              <a:t> DESC</a:t>
            </a:r>
          </a:p>
          <a:p>
            <a:r>
              <a:rPr lang="fr-FR" sz="2000" dirty="0">
                <a:solidFill>
                  <a:schemeClr val="bg1"/>
                </a:solidFill>
              </a:rPr>
              <a:t>LIMIT 1;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1A6DE24-7843-6B09-202C-C46BD849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04" y="5133749"/>
            <a:ext cx="3992843" cy="7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2603698" y="351344"/>
            <a:ext cx="6984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3) </a:t>
            </a:r>
            <a:r>
              <a:rPr lang="fr-FR" sz="3200" b="0" i="0" dirty="0" err="1">
                <a:solidFill>
                  <a:schemeClr val="accent4"/>
                </a:solidFill>
                <a:effectLst/>
                <a:latin typeface="Söhne"/>
              </a:rPr>
              <a:t>What’s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Söhne"/>
              </a:rPr>
              <a:t> the total revenue per </a:t>
            </a:r>
            <a:r>
              <a:rPr lang="fr-FR" sz="3200" b="0" i="0" dirty="0" err="1">
                <a:solidFill>
                  <a:schemeClr val="accent4"/>
                </a:solidFill>
                <a:effectLst/>
                <a:latin typeface="Söhne"/>
              </a:rPr>
              <a:t>product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Söhne"/>
              </a:rPr>
              <a:t>?</a:t>
            </a:r>
            <a:endParaRPr lang="fr-FR" sz="32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388912" y="1997625"/>
            <a:ext cx="76800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products.product_id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products.product_name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SUM(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order_items.quantity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*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products.price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total_revenue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products.product_id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order_items.product_id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GROUP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products.product_id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products.product_name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total_revenue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DESC;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04559C-FF66-F2B1-9E89-98C447A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88" y="1997625"/>
            <a:ext cx="3492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2603698" y="351344"/>
            <a:ext cx="7002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4) </a:t>
            </a:r>
            <a:r>
              <a:rPr lang="fr-FR" sz="3200" b="0" i="0" dirty="0" err="1">
                <a:solidFill>
                  <a:schemeClr val="accent4"/>
                </a:solidFill>
                <a:effectLst/>
                <a:latin typeface="Söhne"/>
              </a:rPr>
              <a:t>Find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Söhne"/>
              </a:rPr>
              <a:t> the </a:t>
            </a:r>
            <a:r>
              <a:rPr lang="fr-FR" sz="3200" b="0" i="0" dirty="0" err="1">
                <a:solidFill>
                  <a:schemeClr val="accent4"/>
                </a:solidFill>
                <a:effectLst/>
                <a:latin typeface="Söhne"/>
              </a:rPr>
              <a:t>day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3200" b="0" i="0" dirty="0" err="1">
                <a:solidFill>
                  <a:schemeClr val="accent4"/>
                </a:solidFill>
                <a:effectLst/>
                <a:latin typeface="Söhne"/>
              </a:rPr>
              <a:t>with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Söhne"/>
              </a:rPr>
              <a:t> the </a:t>
            </a:r>
            <a:r>
              <a:rPr lang="fr-FR" sz="3200" b="0" i="0" dirty="0" err="1">
                <a:solidFill>
                  <a:schemeClr val="accent4"/>
                </a:solidFill>
                <a:effectLst/>
                <a:latin typeface="Söhne"/>
              </a:rPr>
              <a:t>highest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Söhne"/>
              </a:rPr>
              <a:t> revenue.</a:t>
            </a:r>
            <a:endParaRPr lang="fr-FR" sz="32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477085" y="1692825"/>
            <a:ext cx="80367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DATE_FORMAT(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orders.order_date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'%m/%d/%Y')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order_date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SUM(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order_items.quantity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*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products.price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total_revenue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orders.order_id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order_items.order_id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order_items.product_id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products.product_id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GROUP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order_date</a:t>
            </a:r>
            <a:endParaRPr lang="fr-FR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 BY </a:t>
            </a:r>
            <a:r>
              <a:rPr lang="fr-FR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total_revenue</a:t>
            </a:r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DESC</a:t>
            </a:r>
          </a:p>
          <a:p>
            <a:r>
              <a:rPr lang="fr-F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LIMIT 1;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C038C8-5936-635F-3900-8D47395E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32" y="4981653"/>
            <a:ext cx="2394056" cy="8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1890265" y="351344"/>
            <a:ext cx="8411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5) </a:t>
            </a:r>
            <a:r>
              <a:rPr lang="fr-FR" sz="3200" dirty="0" err="1">
                <a:solidFill>
                  <a:schemeClr val="accent4"/>
                </a:solidFill>
              </a:rPr>
              <a:t>Find</a:t>
            </a:r>
            <a:r>
              <a:rPr lang="fr-FR" sz="3200" dirty="0">
                <a:solidFill>
                  <a:schemeClr val="accent4"/>
                </a:solidFill>
              </a:rPr>
              <a:t> the first </a:t>
            </a:r>
            <a:r>
              <a:rPr lang="fr-FR" sz="3200" dirty="0" err="1">
                <a:solidFill>
                  <a:schemeClr val="accent4"/>
                </a:solidFill>
              </a:rPr>
              <a:t>order</a:t>
            </a:r>
            <a:r>
              <a:rPr lang="fr-FR" sz="3200" dirty="0">
                <a:solidFill>
                  <a:schemeClr val="accent4"/>
                </a:solidFill>
              </a:rPr>
              <a:t> (by date) for </a:t>
            </a:r>
            <a:r>
              <a:rPr lang="fr-FR" sz="3200" dirty="0" err="1">
                <a:solidFill>
                  <a:schemeClr val="accent4"/>
                </a:solidFill>
              </a:rPr>
              <a:t>each</a:t>
            </a:r>
            <a:r>
              <a:rPr lang="fr-FR" sz="3200" dirty="0">
                <a:solidFill>
                  <a:schemeClr val="accent4"/>
                </a:solidFill>
              </a:rPr>
              <a:t> </a:t>
            </a:r>
            <a:r>
              <a:rPr lang="fr-FR" sz="3200" dirty="0" err="1">
                <a:solidFill>
                  <a:schemeClr val="accent4"/>
                </a:solidFill>
              </a:rPr>
              <a:t>customer</a:t>
            </a:r>
            <a:endParaRPr lang="fr-FR" sz="32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35A3D-6F62-AC24-F762-3C73ACFAD74F}"/>
              </a:ext>
            </a:extLst>
          </p:cNvPr>
          <p:cNvSpPr txBox="1"/>
          <p:nvPr/>
        </p:nvSpPr>
        <p:spPr>
          <a:xfrm>
            <a:off x="514752" y="1133111"/>
            <a:ext cx="530797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customers.first_name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customers.last_name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orders.order_date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(SELECT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MIN(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min_order_date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FROM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GROUP BY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first_orders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customers.customer_id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first_orders.customer_id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</a:t>
            </a:r>
            <a:endParaRPr lang="fr-FR" sz="1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customers.customer_id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orders.customer_id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AND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orders.order_date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sz="16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first_orders.min_order_date</a:t>
            </a:r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46FFBD-239D-3ABD-4C35-2D413A1B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53" y="1666213"/>
            <a:ext cx="3074542" cy="37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860251" y="248545"/>
            <a:ext cx="10813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6)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Find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the top 3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customers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who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have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ordered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the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most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distinct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products</a:t>
            </a:r>
            <a:endParaRPr lang="fr-FR" sz="2800" dirty="0">
              <a:solidFill>
                <a:schemeClr val="accent4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B82677-F6DE-168A-582F-528EB4C5253E}"/>
              </a:ext>
            </a:extLst>
          </p:cNvPr>
          <p:cNvSpPr txBox="1"/>
          <p:nvPr/>
        </p:nvSpPr>
        <p:spPr>
          <a:xfrm>
            <a:off x="592462" y="127480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customers.first_name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customers.last_name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COUNT(DISTINCT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order_items.product_id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as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distinct_product_count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customers.customer_id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orders.customer_id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orders.order_id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order_items.order_id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GROUP BY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customers.customer_id</a:t>
            </a:r>
            <a:endParaRPr lang="fr-FR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 BY 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fr-FR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distinct_product_count</a:t>
            </a:r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DESC</a:t>
            </a:r>
          </a:p>
          <a:p>
            <a:r>
              <a:rPr lang="fr-F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LIMIT 3;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AFAA61-560C-D0A3-2C76-B51DC7BE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52" y="3023092"/>
            <a:ext cx="3505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84CEA2-35C4-6728-9833-88E514C4E717}"/>
              </a:ext>
            </a:extLst>
          </p:cNvPr>
          <p:cNvSpPr txBox="1"/>
          <p:nvPr/>
        </p:nvSpPr>
        <p:spPr>
          <a:xfrm>
            <a:off x="10404388" y="6216134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Fabrice LEROY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8E86F2-E1BF-E99E-9D18-621ECCA03BE9}"/>
              </a:ext>
            </a:extLst>
          </p:cNvPr>
          <p:cNvSpPr txBox="1"/>
          <p:nvPr/>
        </p:nvSpPr>
        <p:spPr>
          <a:xfrm>
            <a:off x="1247301" y="248545"/>
            <a:ext cx="9697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7)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Which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product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has been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bought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the least in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terms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 of </a:t>
            </a:r>
            <a:r>
              <a:rPr lang="fr-FR" sz="2800" b="0" i="0" dirty="0" err="1">
                <a:solidFill>
                  <a:schemeClr val="accent4"/>
                </a:solidFill>
                <a:effectLst/>
                <a:latin typeface="Söhne"/>
              </a:rPr>
              <a:t>quantity</a:t>
            </a:r>
            <a:r>
              <a:rPr lang="fr-FR" sz="2800" b="0" i="0" dirty="0">
                <a:solidFill>
                  <a:schemeClr val="accent4"/>
                </a:solidFill>
                <a:effectLst/>
                <a:latin typeface="Söhne"/>
              </a:rPr>
              <a:t>?</a:t>
            </a:r>
            <a:endParaRPr lang="fr-FR" sz="2800" dirty="0">
              <a:solidFill>
                <a:schemeClr val="accent4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B82677-F6DE-168A-582F-528EB4C5253E}"/>
              </a:ext>
            </a:extLst>
          </p:cNvPr>
          <p:cNvSpPr txBox="1"/>
          <p:nvPr/>
        </p:nvSpPr>
        <p:spPr>
          <a:xfrm>
            <a:off x="1138419" y="1019882"/>
            <a:ext cx="57167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SELECT 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products.product_name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r>
              <a:rPr lang="fr-FR" dirty="0">
                <a:solidFill>
                  <a:schemeClr val="bg1"/>
                </a:solidFill>
              </a:rPr>
              <a:t>    SUM(</a:t>
            </a:r>
            <a:r>
              <a:rPr lang="fr-FR" dirty="0" err="1">
                <a:solidFill>
                  <a:schemeClr val="bg1"/>
                </a:solidFill>
              </a:rPr>
              <a:t>order_items.quantity</a:t>
            </a:r>
            <a:r>
              <a:rPr lang="fr-FR" dirty="0">
                <a:solidFill>
                  <a:schemeClr val="bg1"/>
                </a:solidFill>
              </a:rPr>
              <a:t>) as </a:t>
            </a:r>
            <a:r>
              <a:rPr lang="fr-FR" dirty="0" err="1">
                <a:solidFill>
                  <a:schemeClr val="bg1"/>
                </a:solidFill>
              </a:rPr>
              <a:t>total_quantity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FROM 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products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JOIN 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order_items</a:t>
            </a:r>
            <a:r>
              <a:rPr lang="fr-FR" dirty="0">
                <a:solidFill>
                  <a:schemeClr val="bg1"/>
                </a:solidFill>
              </a:rPr>
              <a:t> ON </a:t>
            </a:r>
            <a:r>
              <a:rPr lang="fr-FR" dirty="0" err="1">
                <a:solidFill>
                  <a:schemeClr val="bg1"/>
                </a:solidFill>
              </a:rPr>
              <a:t>products.product_id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order_items.product_id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GROUP BY 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products.product_id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ORDER BY 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total_quantity</a:t>
            </a:r>
            <a:r>
              <a:rPr lang="fr-FR" dirty="0">
                <a:solidFill>
                  <a:schemeClr val="bg1"/>
                </a:solidFill>
              </a:rPr>
              <a:t> ASC</a:t>
            </a:r>
          </a:p>
          <a:p>
            <a:r>
              <a:rPr lang="fr-FR" dirty="0">
                <a:solidFill>
                  <a:schemeClr val="bg1"/>
                </a:solidFill>
              </a:rPr>
              <a:t>LIMIT 1;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45BC4AE-8DA2-09E5-80F3-FCB5290B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17" y="5402455"/>
            <a:ext cx="2540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2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1145</Words>
  <Application>Microsoft Macintosh PowerPoint</Application>
  <PresentationFormat>Grand écran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Source Sans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leroy</dc:creator>
  <cp:lastModifiedBy>fabrice leroy</cp:lastModifiedBy>
  <cp:revision>7</cp:revision>
  <dcterms:created xsi:type="dcterms:W3CDTF">2023-06-20T12:55:40Z</dcterms:created>
  <dcterms:modified xsi:type="dcterms:W3CDTF">2023-06-20T15:10:32Z</dcterms:modified>
</cp:coreProperties>
</file>