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6"/>
    <p:restoredTop sz="94681"/>
  </p:normalViewPr>
  <p:slideViewPr>
    <p:cSldViewPr snapToGrid="0">
      <p:cViewPr varScale="1">
        <p:scale>
          <a:sx n="190" d="100"/>
          <a:sy n="190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00147-B714-F74A-974D-D2B55E5B549B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70E3-FDC3-1043-86AF-8C60415E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4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C7C00-3948-59A7-5F64-2CE5D319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1970A-FE7E-A270-8307-937D5A8C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731D3-1871-CF30-1645-18B701B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FB637-5EE5-B294-3458-E0508BEB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4A733-C1F4-940F-5883-2E82CBFB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4FE7-F9E3-9E81-C942-18748D3C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A9FF-CA3B-8E43-E5B1-9EC65BF5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2285A-B185-2F55-B3E1-D041CDC4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261A3-C89D-D1B2-7D02-698EB1D1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39847-F212-37D3-11B5-BFFFE43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1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7C9435-8841-4B57-5725-E5F8B56EE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39EB6A-7C3A-7688-F5A5-21EA263A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DB3BE-CA67-F0F4-8F56-60A9678D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8899E-E7EC-7AB8-BEDB-C68DFAE4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2AA2B-0B3D-3468-7E01-75D767A6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F0BE2-6993-3588-DF55-2911DC1B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E10DF-E90C-C86C-3E82-25A7CCDD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D1171-D261-48A2-CFE9-26D21E87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35862-C6BA-6A0F-6B75-9493F40E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078E6-31F3-94B5-2856-DF22FE64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8183A-57F2-AD62-9BA8-C5C20D1B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0A4F0-4F4F-539C-2D4B-521C3E98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D7454-B10A-5B61-4AE8-FBD45E49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620E0-6A5C-7376-F0A4-A1EFFA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ED7C9-120B-98D1-7EAC-33ED5EA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525E9-DD3E-15B1-AAA1-47542873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66878-F8A7-7C9F-04D3-C5470733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4C9149-D324-AEC1-E9E8-D59104EA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80F52-BEAD-B817-240E-5245E8F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D2A83-07D6-B48E-88DF-F9899E11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55230A-6060-EEF9-6DDA-5E248B42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4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871A0-83D2-BDB9-464D-DAE045CC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C6DF-010C-3B3D-BE09-E53E2DE9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88C8AD-79FA-9B4F-F6B2-83376C9A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6E3A62-87D9-4E5A-D079-4D95067A5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12B042-FF08-B421-34BC-9C9B3161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78EC6A-F848-925C-451E-8E6A36A3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2FE11C-B218-4C18-A1A9-6D1030E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BCCE28-1466-7F9C-5F26-FD3D0119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4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043C0-1978-2604-1D33-EB9538D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FEA6AE-3B9B-5B47-84B5-882201A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7B13F-07B9-6749-5B60-A6296D06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C80A73-422C-862D-DF6C-EFD58E4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6A9091-A3AA-1A16-8FA4-B548E0B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F631F5-5742-DF90-E454-FF8A1139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71E349-B2E3-24BC-A4B7-294F3C3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764B-3D15-D867-D6B2-AFC385E8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627D0-FF22-3955-338D-26CC324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B49723-1450-1B6B-8E82-C2706AF1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DE9F1-6867-74B1-24E7-EBA350E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DFF87-5466-F739-476C-67D5E92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13864C-87F0-752E-93F8-83A6E10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8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194F9-FF15-09FA-3A4B-0505B98B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801832-F523-F69B-72D0-791C33D6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AA3E6-730B-9476-E59C-73E054A3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F3451-8829-62AA-D3E3-43E08797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44A79F-2361-E04A-562F-750F95D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A45E2-697F-1B90-33D3-7A9D9B4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FE09A6-E18D-521E-B5FC-BDEDCCAB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7F270D-C227-6BBA-619A-42E1D579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9F1E1-4E7F-A766-04E4-986BDAE22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19A1-9C8F-4F47-9CD8-8AD31260C732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7095C-4907-2409-B865-2F7BEACC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A5FF5-5A79-189B-282B-02E0DAB81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3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D1DED-C5DF-113E-0B02-77DD9AE89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1166606" y="272534"/>
            <a:ext cx="9858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1)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longest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ongoing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department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1644123" y="1601523"/>
            <a:ext cx="67199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department_id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TO_CHAR(MIN(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'MM/DD/YYYY')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earliest_start_date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projects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end_date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&gt; CURRENT_DATE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department_id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BY MIN(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ASC;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AE4FE-2463-F6B1-CC23-C108A799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18517"/>
              </p:ext>
            </p:extLst>
          </p:nvPr>
        </p:nvGraphicFramePr>
        <p:xfrm>
          <a:off x="4751452" y="4410932"/>
          <a:ext cx="2688329" cy="10451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845839">
                  <a:extLst>
                    <a:ext uri="{9D8B030D-6E8A-4147-A177-3AD203B41FA5}">
                      <a16:colId xmlns:a16="http://schemas.microsoft.com/office/drawing/2014/main" val="3022906789"/>
                    </a:ext>
                  </a:extLst>
                </a:gridCol>
                <a:gridCol w="815676">
                  <a:extLst>
                    <a:ext uri="{9D8B030D-6E8A-4147-A177-3AD203B41FA5}">
                      <a16:colId xmlns:a16="http://schemas.microsoft.com/office/drawing/2014/main" val="2572303317"/>
                    </a:ext>
                  </a:extLst>
                </a:gridCol>
                <a:gridCol w="1026814">
                  <a:extLst>
                    <a:ext uri="{9D8B030D-6E8A-4147-A177-3AD203B41FA5}">
                      <a16:colId xmlns:a16="http://schemas.microsoft.com/office/drawing/2014/main" val="10955379"/>
                    </a:ext>
                  </a:extLst>
                </a:gridCol>
              </a:tblGrid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department_id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name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earliest_start_date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099815639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HR Project 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01/01/2023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768694811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IT Project 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02/01/2023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125044953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Sales Project 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03/01/2023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71243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4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2057875" y="272534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2)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Find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all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employees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who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are not managers.</a:t>
            </a:r>
            <a:endParaRPr lang="fr-FR" sz="3200" dirty="0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717708" y="1729048"/>
            <a:ext cx="10860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SELECT </a:t>
            </a:r>
            <a:r>
              <a:rPr lang="fr-FR" sz="2000" dirty="0" err="1">
                <a:solidFill>
                  <a:schemeClr val="bg1"/>
                </a:solidFill>
              </a:rPr>
              <a:t>e.id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e.name</a:t>
            </a:r>
            <a:r>
              <a:rPr lang="fr-FR" sz="2000" dirty="0">
                <a:solidFill>
                  <a:schemeClr val="bg1"/>
                </a:solidFill>
              </a:rPr>
              <a:t>, TO_CHAR(</a:t>
            </a:r>
            <a:r>
              <a:rPr lang="fr-FR" sz="2000" dirty="0" err="1">
                <a:solidFill>
                  <a:schemeClr val="bg1"/>
                </a:solidFill>
              </a:rPr>
              <a:t>e.hire_date</a:t>
            </a:r>
            <a:r>
              <a:rPr lang="fr-FR" sz="2000" dirty="0">
                <a:solidFill>
                  <a:schemeClr val="bg1"/>
                </a:solidFill>
              </a:rPr>
              <a:t>, 'MM/DD/YYYY') AS </a:t>
            </a:r>
            <a:r>
              <a:rPr lang="fr-FR" sz="2000" dirty="0" err="1">
                <a:solidFill>
                  <a:schemeClr val="bg1"/>
                </a:solidFill>
              </a:rPr>
              <a:t>hire_date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e.job_title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e.department_id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FROM </a:t>
            </a:r>
            <a:r>
              <a:rPr lang="fr-FR" sz="2000" dirty="0" err="1">
                <a:solidFill>
                  <a:schemeClr val="bg1"/>
                </a:solidFill>
              </a:rPr>
              <a:t>employees</a:t>
            </a:r>
            <a:r>
              <a:rPr lang="fr-FR" sz="2000" dirty="0">
                <a:solidFill>
                  <a:schemeClr val="bg1"/>
                </a:solidFill>
              </a:rPr>
              <a:t> e</a:t>
            </a:r>
          </a:p>
          <a:p>
            <a:r>
              <a:rPr lang="fr-FR" sz="2000" dirty="0">
                <a:solidFill>
                  <a:schemeClr val="bg1"/>
                </a:solidFill>
              </a:rPr>
              <a:t>WHERE </a:t>
            </a:r>
            <a:r>
              <a:rPr lang="fr-FR" sz="2000" dirty="0" err="1">
                <a:solidFill>
                  <a:schemeClr val="bg1"/>
                </a:solidFill>
              </a:rPr>
              <a:t>e.id</a:t>
            </a:r>
            <a:r>
              <a:rPr lang="fr-FR" sz="2000" dirty="0">
                <a:solidFill>
                  <a:schemeClr val="bg1"/>
                </a:solidFill>
              </a:rPr>
              <a:t> NOT IN (SELECT </a:t>
            </a:r>
            <a:r>
              <a:rPr lang="fr-FR" sz="2000" dirty="0" err="1">
                <a:solidFill>
                  <a:schemeClr val="bg1"/>
                </a:solidFill>
              </a:rPr>
              <a:t>manager_id</a:t>
            </a:r>
            <a:r>
              <a:rPr lang="fr-FR" sz="2000" dirty="0">
                <a:solidFill>
                  <a:schemeClr val="bg1"/>
                </a:solidFill>
              </a:rPr>
              <a:t> FROM </a:t>
            </a:r>
            <a:r>
              <a:rPr lang="fr-FR" sz="2000" dirty="0" err="1">
                <a:solidFill>
                  <a:schemeClr val="bg1"/>
                </a:solidFill>
              </a:rPr>
              <a:t>departments</a:t>
            </a:r>
            <a:r>
              <a:rPr lang="fr-FR" sz="2000" dirty="0">
                <a:solidFill>
                  <a:schemeClr val="bg1"/>
                </a:solidFill>
              </a:rPr>
              <a:t>);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93E1424-1195-653E-6073-94D8B8FD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53061"/>
              </p:ext>
            </p:extLst>
          </p:nvPr>
        </p:nvGraphicFramePr>
        <p:xfrm>
          <a:off x="3776383" y="3888368"/>
          <a:ext cx="3410045" cy="10451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231476">
                  <a:extLst>
                    <a:ext uri="{9D8B030D-6E8A-4147-A177-3AD203B41FA5}">
                      <a16:colId xmlns:a16="http://schemas.microsoft.com/office/drawing/2014/main" val="3420901782"/>
                    </a:ext>
                  </a:extLst>
                </a:gridCol>
                <a:gridCol w="798214">
                  <a:extLst>
                    <a:ext uri="{9D8B030D-6E8A-4147-A177-3AD203B41FA5}">
                      <a16:colId xmlns:a16="http://schemas.microsoft.com/office/drawing/2014/main" val="922301552"/>
                    </a:ext>
                  </a:extLst>
                </a:gridCol>
                <a:gridCol w="690264">
                  <a:extLst>
                    <a:ext uri="{9D8B030D-6E8A-4147-A177-3AD203B41FA5}">
                      <a16:colId xmlns:a16="http://schemas.microsoft.com/office/drawing/2014/main" val="3857089774"/>
                    </a:ext>
                  </a:extLst>
                </a:gridCol>
                <a:gridCol w="844252">
                  <a:extLst>
                    <a:ext uri="{9D8B030D-6E8A-4147-A177-3AD203B41FA5}">
                      <a16:colId xmlns:a16="http://schemas.microsoft.com/office/drawing/2014/main" val="916462650"/>
                    </a:ext>
                  </a:extLst>
                </a:gridCol>
                <a:gridCol w="845839">
                  <a:extLst>
                    <a:ext uri="{9D8B030D-6E8A-4147-A177-3AD203B41FA5}">
                      <a16:colId xmlns:a16="http://schemas.microsoft.com/office/drawing/2014/main" val="3970622652"/>
                    </a:ext>
                  </a:extLst>
                </a:gridCol>
              </a:tblGrid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name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hire_date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job_title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department_id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2293833417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4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Bob Miller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04/30/2021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HR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571925196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5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Charlie Brown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10/01/2022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IT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308258806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6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Dave Davis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03/15/2023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effectLst/>
                        </a:rPr>
                        <a:t>Sales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48207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391233" y="404531"/>
            <a:ext cx="1140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3)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Find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all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employees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who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have been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hired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after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the start of a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project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in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their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department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.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617511" y="1688343"/>
            <a:ext cx="11411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e.name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TO_CHAR(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'MM/DD/YYYY')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e.job_title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employees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 ON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p.department_id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&gt;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p.start_date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9FEA3A0-33E6-6FD3-9A01-B039E13A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3514"/>
              </p:ext>
            </p:extLst>
          </p:nvPr>
        </p:nvGraphicFramePr>
        <p:xfrm>
          <a:off x="4464412" y="4410932"/>
          <a:ext cx="3262409" cy="52256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231477">
                  <a:extLst>
                    <a:ext uri="{9D8B030D-6E8A-4147-A177-3AD203B41FA5}">
                      <a16:colId xmlns:a16="http://schemas.microsoft.com/office/drawing/2014/main" val="509127030"/>
                    </a:ext>
                  </a:extLst>
                </a:gridCol>
                <a:gridCol w="650577">
                  <a:extLst>
                    <a:ext uri="{9D8B030D-6E8A-4147-A177-3AD203B41FA5}">
                      <a16:colId xmlns:a16="http://schemas.microsoft.com/office/drawing/2014/main" val="471484052"/>
                    </a:ext>
                  </a:extLst>
                </a:gridCol>
                <a:gridCol w="690264">
                  <a:extLst>
                    <a:ext uri="{9D8B030D-6E8A-4147-A177-3AD203B41FA5}">
                      <a16:colId xmlns:a16="http://schemas.microsoft.com/office/drawing/2014/main" val="3500155981"/>
                    </a:ext>
                  </a:extLst>
                </a:gridCol>
                <a:gridCol w="844252">
                  <a:extLst>
                    <a:ext uri="{9D8B030D-6E8A-4147-A177-3AD203B41FA5}">
                      <a16:colId xmlns:a16="http://schemas.microsoft.com/office/drawing/2014/main" val="3321403054"/>
                    </a:ext>
                  </a:extLst>
                </a:gridCol>
                <a:gridCol w="845839">
                  <a:extLst>
                    <a:ext uri="{9D8B030D-6E8A-4147-A177-3AD203B41FA5}">
                      <a16:colId xmlns:a16="http://schemas.microsoft.com/office/drawing/2014/main" val="1293445830"/>
                    </a:ext>
                  </a:extLst>
                </a:gridCol>
              </a:tblGrid>
              <a:tr h="261282"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 err="1">
                          <a:effectLst/>
                        </a:rPr>
                        <a:t>name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hire_date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job_title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department_id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358335859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6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Dave Davis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03/15/2023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Sales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88354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1539688" y="235786"/>
            <a:ext cx="991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4) 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Rank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employees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within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each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department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based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on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their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hire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date (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earliest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hire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gets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the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highest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400" b="0" i="0" dirty="0" err="1">
                <a:solidFill>
                  <a:schemeClr val="accent4"/>
                </a:solidFill>
                <a:effectLst/>
                <a:latin typeface="Söhne"/>
              </a:rPr>
              <a:t>rank</a:t>
            </a:r>
            <a:r>
              <a:rPr lang="fr-FR" sz="2400" b="0" i="0" dirty="0">
                <a:solidFill>
                  <a:schemeClr val="accent4"/>
                </a:solidFill>
                <a:effectLst/>
                <a:latin typeface="Söhne"/>
              </a:rPr>
              <a:t>).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572095" y="1963436"/>
            <a:ext cx="110470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e.name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TO_CHAR(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'MM/DD/YYYY')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e.job_title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RANK() OVER (PARTITION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ORDER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rank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employees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AA958D1-E2F5-317F-1280-4C8C8CE8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40277"/>
              </p:ext>
            </p:extLst>
          </p:nvPr>
        </p:nvGraphicFramePr>
        <p:xfrm>
          <a:off x="4215324" y="3732266"/>
          <a:ext cx="3760585" cy="18289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231477">
                  <a:extLst>
                    <a:ext uri="{9D8B030D-6E8A-4147-A177-3AD203B41FA5}">
                      <a16:colId xmlns:a16="http://schemas.microsoft.com/office/drawing/2014/main" val="4012337791"/>
                    </a:ext>
                  </a:extLst>
                </a:gridCol>
                <a:gridCol w="798214">
                  <a:extLst>
                    <a:ext uri="{9D8B030D-6E8A-4147-A177-3AD203B41FA5}">
                      <a16:colId xmlns:a16="http://schemas.microsoft.com/office/drawing/2014/main" val="489775883"/>
                    </a:ext>
                  </a:extLst>
                </a:gridCol>
                <a:gridCol w="690264">
                  <a:extLst>
                    <a:ext uri="{9D8B030D-6E8A-4147-A177-3AD203B41FA5}">
                      <a16:colId xmlns:a16="http://schemas.microsoft.com/office/drawing/2014/main" val="1245304163"/>
                    </a:ext>
                  </a:extLst>
                </a:gridCol>
                <a:gridCol w="844252">
                  <a:extLst>
                    <a:ext uri="{9D8B030D-6E8A-4147-A177-3AD203B41FA5}">
                      <a16:colId xmlns:a16="http://schemas.microsoft.com/office/drawing/2014/main" val="3737871636"/>
                    </a:ext>
                  </a:extLst>
                </a:gridCol>
                <a:gridCol w="845839">
                  <a:extLst>
                    <a:ext uri="{9D8B030D-6E8A-4147-A177-3AD203B41FA5}">
                      <a16:colId xmlns:a16="http://schemas.microsoft.com/office/drawing/2014/main" val="3572185778"/>
                    </a:ext>
                  </a:extLst>
                </a:gridCol>
                <a:gridCol w="350539">
                  <a:extLst>
                    <a:ext uri="{9D8B030D-6E8A-4147-A177-3AD203B41FA5}">
                      <a16:colId xmlns:a16="http://schemas.microsoft.com/office/drawing/2014/main" val="899787196"/>
                    </a:ext>
                  </a:extLst>
                </a:gridCol>
              </a:tblGrid>
              <a:tr h="261282"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name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hire_date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job_title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department_id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rank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172243597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John Doe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06/20/2018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HR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2585653760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4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Bob Miller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04/30/2021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HR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770876268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Jane Smith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07/15/2019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IT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334814743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5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Charlie Brown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10/01/2022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IT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704808561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Alice Johnson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01/10/2020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Sales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626430972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6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Dave Davis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03/15/2023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Sales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5335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3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514752" y="244379"/>
            <a:ext cx="104131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5) </a:t>
            </a:r>
            <a:r>
              <a:rPr lang="fr-FR" sz="2800" dirty="0" err="1">
                <a:solidFill>
                  <a:schemeClr val="accent4"/>
                </a:solidFill>
              </a:rPr>
              <a:t>Find</a:t>
            </a:r>
            <a:r>
              <a:rPr lang="fr-FR" sz="2800" dirty="0">
                <a:solidFill>
                  <a:schemeClr val="accent4"/>
                </a:solidFill>
              </a:rPr>
              <a:t> the duration </a:t>
            </a:r>
            <a:r>
              <a:rPr lang="fr-FR" sz="2800" dirty="0" err="1">
                <a:solidFill>
                  <a:schemeClr val="accent4"/>
                </a:solidFill>
              </a:rPr>
              <a:t>between</a:t>
            </a:r>
            <a:r>
              <a:rPr lang="fr-FR" sz="2800" dirty="0">
                <a:solidFill>
                  <a:schemeClr val="accent4"/>
                </a:solidFill>
              </a:rPr>
              <a:t> the </a:t>
            </a:r>
            <a:r>
              <a:rPr lang="fr-FR" sz="2800" dirty="0" err="1">
                <a:solidFill>
                  <a:schemeClr val="accent4"/>
                </a:solidFill>
              </a:rPr>
              <a:t>hire</a:t>
            </a:r>
            <a:r>
              <a:rPr lang="fr-FR" sz="2800" dirty="0">
                <a:solidFill>
                  <a:schemeClr val="accent4"/>
                </a:solidFill>
              </a:rPr>
              <a:t> date of </a:t>
            </a:r>
            <a:r>
              <a:rPr lang="fr-FR" sz="2800" dirty="0" err="1">
                <a:solidFill>
                  <a:schemeClr val="accent4"/>
                </a:solidFill>
              </a:rPr>
              <a:t>each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employee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4"/>
                </a:solidFill>
              </a:rPr>
              <a:t>and the </a:t>
            </a:r>
            <a:r>
              <a:rPr lang="fr-FR" sz="2800" dirty="0" err="1">
                <a:solidFill>
                  <a:schemeClr val="accent4"/>
                </a:solidFill>
              </a:rPr>
              <a:t>hire</a:t>
            </a:r>
            <a:r>
              <a:rPr lang="fr-FR" sz="2800" dirty="0">
                <a:solidFill>
                  <a:schemeClr val="accent4"/>
                </a:solidFill>
              </a:rPr>
              <a:t> date of the </a:t>
            </a:r>
            <a:r>
              <a:rPr lang="fr-FR" sz="2800" dirty="0" err="1">
                <a:solidFill>
                  <a:schemeClr val="accent4"/>
                </a:solidFill>
              </a:rPr>
              <a:t>next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employee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hired</a:t>
            </a:r>
            <a:r>
              <a:rPr lang="fr-FR" sz="2800" dirty="0">
                <a:solidFill>
                  <a:schemeClr val="accent4"/>
                </a:solidFill>
              </a:rPr>
              <a:t> in the </a:t>
            </a:r>
            <a:r>
              <a:rPr lang="fr-FR" sz="2800" dirty="0" err="1">
                <a:solidFill>
                  <a:schemeClr val="accent4"/>
                </a:solidFill>
              </a:rPr>
              <a:t>same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department</a:t>
            </a:r>
            <a:r>
              <a:rPr lang="fr-FR" sz="2800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fr-FR" sz="28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743353" y="1711334"/>
            <a:ext cx="105252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e.name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TO_CHAR(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'MM/DD/YYYY') AS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hire_date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e.job_title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(LEAD(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OVER (PARTITION BY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e.department_id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ORDER BY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-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e.hire_date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days_until_next_hire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employees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e;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F9DC848-DBC2-125B-7B01-F8F92DC77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25396"/>
              </p:ext>
            </p:extLst>
          </p:nvPr>
        </p:nvGraphicFramePr>
        <p:xfrm>
          <a:off x="3452108" y="4232179"/>
          <a:ext cx="4538460" cy="18289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231477">
                  <a:extLst>
                    <a:ext uri="{9D8B030D-6E8A-4147-A177-3AD203B41FA5}">
                      <a16:colId xmlns:a16="http://schemas.microsoft.com/office/drawing/2014/main" val="2614856197"/>
                    </a:ext>
                  </a:extLst>
                </a:gridCol>
                <a:gridCol w="798214">
                  <a:extLst>
                    <a:ext uri="{9D8B030D-6E8A-4147-A177-3AD203B41FA5}">
                      <a16:colId xmlns:a16="http://schemas.microsoft.com/office/drawing/2014/main" val="1020423485"/>
                    </a:ext>
                  </a:extLst>
                </a:gridCol>
                <a:gridCol w="690264">
                  <a:extLst>
                    <a:ext uri="{9D8B030D-6E8A-4147-A177-3AD203B41FA5}">
                      <a16:colId xmlns:a16="http://schemas.microsoft.com/office/drawing/2014/main" val="126339813"/>
                    </a:ext>
                  </a:extLst>
                </a:gridCol>
                <a:gridCol w="844252">
                  <a:extLst>
                    <a:ext uri="{9D8B030D-6E8A-4147-A177-3AD203B41FA5}">
                      <a16:colId xmlns:a16="http://schemas.microsoft.com/office/drawing/2014/main" val="941844513"/>
                    </a:ext>
                  </a:extLst>
                </a:gridCol>
                <a:gridCol w="845839">
                  <a:extLst>
                    <a:ext uri="{9D8B030D-6E8A-4147-A177-3AD203B41FA5}">
                      <a16:colId xmlns:a16="http://schemas.microsoft.com/office/drawing/2014/main" val="2988147818"/>
                    </a:ext>
                  </a:extLst>
                </a:gridCol>
                <a:gridCol w="1128414">
                  <a:extLst>
                    <a:ext uri="{9D8B030D-6E8A-4147-A177-3AD203B41FA5}">
                      <a16:colId xmlns:a16="http://schemas.microsoft.com/office/drawing/2014/main" val="2319809783"/>
                    </a:ext>
                  </a:extLst>
                </a:gridCol>
              </a:tblGrid>
              <a:tr h="261282"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name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 err="1">
                          <a:effectLst/>
                        </a:rPr>
                        <a:t>hire_date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job_title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department_id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>
                          <a:effectLst/>
                        </a:rPr>
                        <a:t>days_until_next_hire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202634130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John Doe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06/20/2018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HR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1045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3069536004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4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Bob Miller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04/30/2021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HR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null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462019906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Jane Smith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07/15/2019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IT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1174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607921139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5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Charlie Brown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10/01/2022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IT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2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null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1709106179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Alice Johnson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01/10/2020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Sales Manager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1160</a:t>
                      </a: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2024025870"/>
                  </a:ext>
                </a:extLst>
              </a:tr>
              <a:tr h="261282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6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Dave Davis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03/15/2023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Sales Associate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3</a:t>
                      </a:r>
                    </a:p>
                  </a:txBody>
                  <a:tcPr marL="59382" marR="59382" marT="59382" marB="59382" anchor="ctr"/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effectLst/>
                        </a:rPr>
                        <a:t>null</a:t>
                      </a:r>
                      <a:endParaRPr lang="fr-FR" sz="900" dirty="0">
                        <a:effectLst/>
                      </a:endParaRPr>
                    </a:p>
                  </a:txBody>
                  <a:tcPr marL="59382" marR="59382" marT="59382" marB="59382" anchor="ctr"/>
                </a:tc>
                <a:extLst>
                  <a:ext uri="{0D108BD9-81ED-4DB2-BD59-A6C34878D82A}">
                    <a16:rowId xmlns:a16="http://schemas.microsoft.com/office/drawing/2014/main" val="425586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12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645</Words>
  <Application>Microsoft Macintosh PowerPoint</Application>
  <PresentationFormat>Grand écran</PresentationFormat>
  <Paragraphs>161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Source Sans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leroy</dc:creator>
  <cp:lastModifiedBy>fabrice leroy</cp:lastModifiedBy>
  <cp:revision>9</cp:revision>
  <dcterms:created xsi:type="dcterms:W3CDTF">2023-06-20T12:55:40Z</dcterms:created>
  <dcterms:modified xsi:type="dcterms:W3CDTF">2023-06-21T07:20:19Z</dcterms:modified>
</cp:coreProperties>
</file>