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8" r:id="rId6"/>
    <p:sldId id="259" r:id="rId7"/>
    <p:sldId id="260" r:id="rId8"/>
    <p:sldId id="266" r:id="rId9"/>
    <p:sldId id="261" r:id="rId10"/>
    <p:sldId id="262" r:id="rId11"/>
    <p:sldId id="267" r:id="rId12"/>
    <p:sldId id="265" r:id="rId13"/>
    <p:sldId id="263" r:id="rId14"/>
    <p:sldId id="264" r:id="rId15"/>
  </p:sldIdLst>
  <p:sldSz cx="10080625" cy="567055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pPr>
              <a:spcBef>
                <a:spcPts val="1415"/>
              </a:spcBef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lvl="1">
              <a:spcBef>
                <a:spcPts val="1135"/>
              </a:spcBef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lvl="2">
              <a:spcBef>
                <a:spcPts val="850"/>
              </a:spcBef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lvl="3">
              <a:spcBef>
                <a:spcPts val="565"/>
              </a:spcBef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lvl="4">
              <a:spcBef>
                <a:spcPts val="285"/>
              </a:spcBef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lvl="5">
              <a:spcBef>
                <a:spcPts val="285"/>
              </a:spcBef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lvl="6">
              <a:spcBef>
                <a:spcPts val="285"/>
              </a:spcBef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  <p:sp>
        <p:nvSpPr>
          <p:cNvPr id="3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endParaRPr lang="pt-BR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Arial" panose="020B0604020202020204"/>
              </a:rPr>
              <a:t>&lt;data/hora&gt;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pt-BR" sz="1400" b="0" strike="noStrike" spc="-1">
                <a:latin typeface="Arial" panose="020B0604020202020204"/>
              </a:rPr>
              <a:t>&lt;rodapé&gt;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2FA1C4D-6B43-4633-A070-27EB31AFE330}" type="slidenum">
              <a:rPr lang="pt-BR" sz="1400" b="0" strike="noStrike" spc="-1">
                <a:latin typeface="Arial" panose="020B0604020202020204"/>
              </a:rPr>
              <a:t>‹nº›</a:t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Arial" panose="020B0604020202020204"/>
              </a:rPr>
              <a:t>&lt;data/hora&gt;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pt-BR" sz="1400" b="0" strike="noStrike" spc="-1">
                <a:latin typeface="Arial" panose="020B0604020202020204"/>
              </a:rPr>
              <a:t>&lt;rodapé&gt;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BBC09F2D-B417-41E4-BDD6-8EA56BB27122}" type="slidenum">
              <a:rPr lang="pt-BR" sz="1400" b="0" strike="noStrike" spc="-1">
                <a:latin typeface="Arial" panose="020B0604020202020204"/>
              </a:rPr>
              <a:t>‹nº›</a:t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tIns="0" rIns="0" bIns="0">
            <a:normAutofit fontScale="71000"/>
          </a:bodyPr>
          <a:lstStyle/>
          <a:p>
            <a:pPr>
              <a:spcBef>
                <a:spcPts val="1415"/>
              </a:spcBef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lvl="1">
              <a:spcBef>
                <a:spcPts val="1135"/>
              </a:spcBef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lvl="2">
              <a:spcBef>
                <a:spcPts val="850"/>
              </a:spcBef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lvl="3">
              <a:spcBef>
                <a:spcPts val="565"/>
              </a:spcBef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lvl="4">
              <a:spcBef>
                <a:spcPts val="285"/>
              </a:spcBef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lvl="5">
              <a:spcBef>
                <a:spcPts val="285"/>
              </a:spcBef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lvl="6">
              <a:spcBef>
                <a:spcPts val="285"/>
              </a:spcBef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  <p:sp>
        <p:nvSpPr>
          <p:cNvPr id="3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endParaRPr lang="pt-BR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612000" y="36000"/>
            <a:ext cx="8956800" cy="559800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3"/>
          <a:stretch>
            <a:fillRect/>
          </a:stretch>
        </p:blipFill>
        <p:spPr>
          <a:xfrm>
            <a:off x="7200000" y="14400"/>
            <a:ext cx="2865600" cy="286560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4"/>
          <a:stretch>
            <a:fillRect/>
          </a:stretch>
        </p:blipFill>
        <p:spPr>
          <a:xfrm>
            <a:off x="432000" y="468000"/>
            <a:ext cx="1656000" cy="165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35"/>
          <p:cNvPicPr/>
          <p:nvPr/>
        </p:nvPicPr>
        <p:blipFill>
          <a:blip r:embed="rId2"/>
          <a:stretch>
            <a:fillRect/>
          </a:stretch>
        </p:blipFill>
        <p:spPr>
          <a:xfrm>
            <a:off x="84600" y="36000"/>
            <a:ext cx="9923400" cy="561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288000" y="493560"/>
            <a:ext cx="9000000" cy="43088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r>
              <a:rPr lang="pt-BR" sz="2800" b="0" strike="noStrike" spc="-1" dirty="0">
                <a:solidFill>
                  <a:schemeClr val="bg1"/>
                </a:solidFill>
                <a:latin typeface="Ubuntu" panose="020B0604030602030204"/>
              </a:rPr>
              <a:t>* Um banco de dados é uma coleção de dados relacionados, como um livro, agenda telefônica...</a:t>
            </a:r>
          </a:p>
          <a:p>
            <a:r>
              <a:rPr lang="pt-BR" sz="2800" b="0" strike="noStrike" spc="-1" dirty="0">
                <a:solidFill>
                  <a:schemeClr val="bg1"/>
                </a:solidFill>
                <a:latin typeface="Ubuntu" panose="020B0604030602030204"/>
              </a:rPr>
              <a:t>Com </a:t>
            </a:r>
            <a:r>
              <a:rPr lang="pt-BR" sz="2800" b="0" strike="noStrike" spc="-1" dirty="0">
                <a:solidFill>
                  <a:srgbClr val="FFFF00"/>
                </a:solidFill>
                <a:latin typeface="Ubuntu" panose="020B0604030602030204"/>
              </a:rPr>
              <a:t>dados</a:t>
            </a:r>
            <a:r>
              <a:rPr lang="pt-BR" sz="2800" b="0" strike="noStrike" spc="-1" dirty="0">
                <a:solidFill>
                  <a:schemeClr val="bg1"/>
                </a:solidFill>
                <a:latin typeface="Ubuntu" panose="020B0604030602030204"/>
              </a:rPr>
              <a:t>, queremos dizer fatos conhecidos</a:t>
            </a:r>
          </a:p>
          <a:p>
            <a:r>
              <a:rPr lang="pt-BR" sz="2800" b="0" strike="noStrike" spc="-1" dirty="0">
                <a:solidFill>
                  <a:schemeClr val="bg1"/>
                </a:solidFill>
                <a:latin typeface="Ubuntu" panose="020B0604030602030204"/>
              </a:rPr>
              <a:t>que podem ser registrados e possuem significado implícito.</a:t>
            </a:r>
          </a:p>
          <a:p>
            <a:br>
              <a:rPr lang="pt-BR" sz="2800" b="0" strike="noStrike" spc="-1" dirty="0">
                <a:solidFill>
                  <a:schemeClr val="bg1"/>
                </a:solidFill>
                <a:latin typeface="Ubuntu" panose="020B0604030602030204"/>
              </a:rPr>
            </a:br>
            <a:r>
              <a:rPr lang="pt-BR" sz="2800" b="0" strike="noStrike" spc="-1" dirty="0">
                <a:solidFill>
                  <a:schemeClr val="bg1"/>
                </a:solidFill>
                <a:latin typeface="Ubuntu" panose="020B0604030602030204"/>
              </a:rPr>
              <a:t>Um banco de dados é uma coleção logicamente</a:t>
            </a:r>
            <a:endParaRPr lang="pt-BR" sz="2800" b="0" strike="noStrike" spc="-1" dirty="0">
              <a:solidFill>
                <a:schemeClr val="bg1"/>
              </a:solidFill>
              <a:latin typeface="Arial" panose="020B0604020202020204"/>
            </a:endParaRPr>
          </a:p>
          <a:p>
            <a:r>
              <a:rPr lang="pt-BR" sz="2800" b="0" strike="noStrike" spc="-1" dirty="0">
                <a:solidFill>
                  <a:schemeClr val="bg1"/>
                </a:solidFill>
                <a:latin typeface="Ubuntu" panose="020B0604030602030204"/>
              </a:rPr>
              <a:t>coerente de dados com algum significado inerente, é projetado, construído e populado com dados para uma finalidade específica.</a:t>
            </a:r>
          </a:p>
        </p:txBody>
      </p:sp>
      <p:pic>
        <p:nvPicPr>
          <p:cNvPr id="127" name="Picture 126"/>
          <p:cNvPicPr/>
          <p:nvPr/>
        </p:nvPicPr>
        <p:blipFill>
          <a:blip r:embed="rId2"/>
          <a:stretch>
            <a:fillRect/>
          </a:stretch>
        </p:blipFill>
        <p:spPr>
          <a:xfrm>
            <a:off x="8753168" y="4339568"/>
            <a:ext cx="1276432" cy="127643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88000" y="493560"/>
            <a:ext cx="9000000" cy="39395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r>
              <a:rPr lang="pt-BR" sz="2800" b="0" strike="noStrike" spc="-1" dirty="0">
                <a:solidFill>
                  <a:schemeClr val="bg1"/>
                </a:solidFill>
                <a:latin typeface="Ubuntu" panose="020B0604030602030204"/>
              </a:rPr>
              <a:t>Em outras palavras, um banco de dados tem alguma fonte da qual o dado é derivado, algum grau de interação com eventos no mundo real e um público que está ativamente interessado em seu conteúdo.</a:t>
            </a:r>
          </a:p>
          <a:p>
            <a:endParaRPr lang="pt-BR" sz="2800" spc="-1" dirty="0">
              <a:solidFill>
                <a:schemeClr val="bg1"/>
              </a:solidFill>
              <a:latin typeface="Ubuntu" panose="020B0604030602030204"/>
            </a:endParaRPr>
          </a:p>
          <a:p>
            <a:r>
              <a:rPr lang="pt-BR" sz="2800" b="0" strike="noStrike" spc="-1" dirty="0">
                <a:solidFill>
                  <a:schemeClr val="bg1"/>
                </a:solidFill>
                <a:latin typeface="Ubuntu" panose="020B0604030602030204"/>
              </a:rPr>
              <a:t>Um banco de dados pode ter qualquer tamanho e</a:t>
            </a:r>
          </a:p>
          <a:p>
            <a:r>
              <a:rPr lang="pt-BR" sz="2800" b="0" strike="noStrike" spc="-1" dirty="0">
                <a:solidFill>
                  <a:schemeClr val="bg1"/>
                </a:solidFill>
                <a:latin typeface="Ubuntu" panose="020B0604030602030204"/>
              </a:rPr>
              <a:t>complexidade. </a:t>
            </a:r>
          </a:p>
          <a:p>
            <a:r>
              <a:rPr lang="pt-BR" sz="2000" spc="-1" dirty="0">
                <a:solidFill>
                  <a:srgbClr val="FFFF00"/>
                </a:solidFill>
                <a:latin typeface="Ubuntu" panose="020B0604030602030204"/>
              </a:rPr>
              <a:t>* Receita federal</a:t>
            </a:r>
          </a:p>
          <a:p>
            <a:r>
              <a:rPr lang="pt-BR" sz="2000" b="0" strike="noStrike" spc="-1" dirty="0">
                <a:solidFill>
                  <a:srgbClr val="FFFF00"/>
                </a:solidFill>
                <a:latin typeface="Ubuntu" panose="020B0604030602030204"/>
              </a:rPr>
              <a:t>* Facebook</a:t>
            </a:r>
          </a:p>
          <a:p>
            <a:r>
              <a:rPr lang="pt-BR" sz="2000" b="0" strike="noStrike" spc="-1" dirty="0">
                <a:solidFill>
                  <a:srgbClr val="FFFF00"/>
                </a:solidFill>
                <a:latin typeface="Ubuntu" panose="020B0604030602030204"/>
              </a:rPr>
              <a:t>* </a:t>
            </a:r>
            <a:r>
              <a:rPr lang="pt-BR" sz="2000" b="0" strike="noStrike" spc="-1" dirty="0" err="1">
                <a:solidFill>
                  <a:srgbClr val="FFFF00"/>
                </a:solidFill>
                <a:latin typeface="Ubuntu" panose="020B0604030602030204"/>
              </a:rPr>
              <a:t>Amazon</a:t>
            </a:r>
            <a:endParaRPr lang="pt-BR" sz="2000" b="0" strike="noStrike" spc="-1" dirty="0">
              <a:solidFill>
                <a:srgbClr val="FFFF00"/>
              </a:solidFill>
              <a:latin typeface="Ubuntu" panose="020B0604030602030204"/>
            </a:endParaRPr>
          </a:p>
        </p:txBody>
      </p:sp>
      <p:pic>
        <p:nvPicPr>
          <p:cNvPr id="129" name="Picture 128"/>
          <p:cNvPicPr/>
          <p:nvPr/>
        </p:nvPicPr>
        <p:blipFill>
          <a:blip r:embed="rId2"/>
          <a:stretch>
            <a:fillRect/>
          </a:stretch>
        </p:blipFill>
        <p:spPr>
          <a:xfrm>
            <a:off x="8157600" y="3744000"/>
            <a:ext cx="1872000" cy="18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88000" y="493560"/>
            <a:ext cx="9000000" cy="34470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r>
              <a:rPr lang="pt-BR" sz="2800" b="0" strike="noStrike" spc="-1" dirty="0">
                <a:solidFill>
                  <a:schemeClr val="bg1"/>
                </a:solidFill>
                <a:latin typeface="Ubuntu" panose="020B0604030602030204"/>
              </a:rPr>
              <a:t>* SGDB – Sistema Gerenciador de Banco de dados</a:t>
            </a:r>
          </a:p>
          <a:p>
            <a:r>
              <a:rPr lang="pt-BR" sz="2800" b="0" i="1" strike="noStrike" spc="-1" dirty="0" err="1">
                <a:solidFill>
                  <a:schemeClr val="bg1"/>
                </a:solidFill>
                <a:latin typeface="Ubuntu" panose="020B0604030602030204"/>
              </a:rPr>
              <a:t>Database</a:t>
            </a:r>
            <a:r>
              <a:rPr lang="pt-BR" sz="2800" b="0" i="1" strike="noStrike" spc="-1" dirty="0">
                <a:solidFill>
                  <a:schemeClr val="bg1"/>
                </a:solidFill>
                <a:latin typeface="Ubuntu" panose="020B0604030602030204"/>
              </a:rPr>
              <a:t> Management System (DBMS)</a:t>
            </a:r>
            <a:br>
              <a:rPr lang="pt-BR" sz="2800" b="0" strike="noStrike" spc="-1" dirty="0">
                <a:solidFill>
                  <a:schemeClr val="bg1"/>
                </a:solidFill>
                <a:latin typeface="Ubuntu" panose="020B0604030602030204"/>
              </a:rPr>
            </a:br>
            <a:br>
              <a:rPr lang="pt-BR" sz="2800" b="0" strike="noStrike" spc="-1" dirty="0">
                <a:solidFill>
                  <a:schemeClr val="bg1"/>
                </a:solidFill>
                <a:latin typeface="Ubuntu" panose="020B0604030602030204"/>
              </a:rPr>
            </a:br>
            <a:r>
              <a:rPr lang="pt-BR" sz="2800" b="0" strike="noStrike" spc="-1" dirty="0">
                <a:solidFill>
                  <a:schemeClr val="bg1"/>
                </a:solidFill>
                <a:latin typeface="Ubuntu" panose="020B0604030602030204"/>
              </a:rPr>
              <a:t>É uma coleção de programas que permite criar e manter um banco de dados. É um sistema de software de uso geral que facilita o processo de definição, construção, manipulação e compartilhamento de bancos de dados entre diversos usuários e aplicações</a:t>
            </a:r>
          </a:p>
        </p:txBody>
      </p:sp>
      <p:pic>
        <p:nvPicPr>
          <p:cNvPr id="131" name="Picture 130"/>
          <p:cNvPicPr/>
          <p:nvPr/>
        </p:nvPicPr>
        <p:blipFill>
          <a:blip r:embed="rId2"/>
          <a:stretch>
            <a:fillRect/>
          </a:stretch>
        </p:blipFill>
        <p:spPr>
          <a:xfrm>
            <a:off x="8157600" y="3744000"/>
            <a:ext cx="1872000" cy="18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30"/>
          <p:cNvPicPr/>
          <p:nvPr/>
        </p:nvPicPr>
        <p:blipFill>
          <a:blip r:embed="rId2"/>
          <a:stretch>
            <a:fillRect/>
          </a:stretch>
        </p:blipFill>
        <p:spPr>
          <a:xfrm>
            <a:off x="8992974" y="4579374"/>
            <a:ext cx="1036625" cy="1036625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Quiz: Can You Pass DBMS Test? - ProProfs Quiz">
            <a:extLst>
              <a:ext uri="{FF2B5EF4-FFF2-40B4-BE49-F238E27FC236}">
                <a16:creationId xmlns:a16="http://schemas.microsoft.com/office/drawing/2014/main" id="{00D78432-578B-4300-A30A-04912683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60" y="902828"/>
            <a:ext cx="7564504" cy="371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6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/>
          <p:cNvPicPr/>
          <p:nvPr/>
        </p:nvPicPr>
        <p:blipFill>
          <a:blip r:embed="rId2"/>
          <a:stretch>
            <a:fillRect/>
          </a:stretch>
        </p:blipFill>
        <p:spPr>
          <a:xfrm>
            <a:off x="8157600" y="3744000"/>
            <a:ext cx="1872000" cy="1872000"/>
          </a:xfrm>
          <a:prstGeom prst="rect">
            <a:avLst/>
          </a:prstGeom>
          <a:ln>
            <a:noFill/>
          </a:ln>
        </p:spPr>
      </p:pic>
      <p:pic>
        <p:nvPicPr>
          <p:cNvPr id="133" name="Picture 132"/>
          <p:cNvPicPr/>
          <p:nvPr/>
        </p:nvPicPr>
        <p:blipFill>
          <a:blip r:embed="rId3"/>
          <a:stretch>
            <a:fillRect/>
          </a:stretch>
        </p:blipFill>
        <p:spPr>
          <a:xfrm>
            <a:off x="2269440" y="26035"/>
            <a:ext cx="5290560" cy="564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/>
          <p:cNvPicPr/>
          <p:nvPr/>
        </p:nvPicPr>
        <p:blipFill>
          <a:blip r:embed="rId2"/>
          <a:stretch>
            <a:fillRect/>
          </a:stretch>
        </p:blipFill>
        <p:spPr>
          <a:xfrm>
            <a:off x="8712000" y="4298400"/>
            <a:ext cx="1317600" cy="1317600"/>
          </a:xfrm>
          <a:prstGeom prst="rect">
            <a:avLst/>
          </a:prstGeom>
          <a:ln>
            <a:noFill/>
          </a:ln>
        </p:spPr>
      </p:pic>
      <p:pic>
        <p:nvPicPr>
          <p:cNvPr id="135" name="Picture 134"/>
          <p:cNvPicPr/>
          <p:nvPr/>
        </p:nvPicPr>
        <p:blipFill>
          <a:blip r:embed="rId3"/>
          <a:stretch>
            <a:fillRect/>
          </a:stretch>
        </p:blipFill>
        <p:spPr>
          <a:xfrm>
            <a:off x="107880" y="188280"/>
            <a:ext cx="9884880" cy="387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88000" y="493560"/>
            <a:ext cx="9000000" cy="41242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algn="l"/>
            <a:r>
              <a:rPr lang="pt-BR" sz="2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Vantagen</a:t>
            </a:r>
            <a:r>
              <a:rPr lang="pt-BR" sz="2800" dirty="0">
                <a:solidFill>
                  <a:srgbClr val="FFFF00"/>
                </a:solidFill>
                <a:latin typeface="arial" panose="020B0604020202020204" pitchFamily="34" charset="0"/>
              </a:rPr>
              <a:t>s de um SGBD</a:t>
            </a:r>
          </a:p>
          <a:p>
            <a:pPr algn="l"/>
            <a:endParaRPr lang="pt-BR" sz="12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pt-BR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* Rapidez na manipulação e no acesso às informações.</a:t>
            </a:r>
          </a:p>
          <a:p>
            <a:pPr algn="l"/>
            <a:r>
              <a:rPr lang="pt-BR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* Compartilhamento de Dados.</a:t>
            </a:r>
          </a:p>
          <a:p>
            <a:pPr algn="l"/>
            <a:r>
              <a:rPr lang="pt-BR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* Redução do Esforço Humano.</a:t>
            </a:r>
          </a:p>
          <a:p>
            <a:pPr algn="l"/>
            <a:r>
              <a:rPr lang="pt-BR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* Maior Controle dos Dados.</a:t>
            </a:r>
          </a:p>
          <a:p>
            <a:pPr algn="l"/>
            <a:r>
              <a:rPr lang="pt-BR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* Evita os Problemas com Integridade dos Dados.</a:t>
            </a:r>
          </a:p>
          <a:p>
            <a:pPr algn="l"/>
            <a:r>
              <a:rPr lang="pt-BR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* Maior Disponibilidade da Informação.</a:t>
            </a:r>
          </a:p>
          <a:p>
            <a:pPr algn="l"/>
            <a:r>
              <a:rPr lang="pt-BR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* Maior Segurança, backup e recuperação</a:t>
            </a:r>
          </a:p>
          <a:p>
            <a:pPr algn="l"/>
            <a:r>
              <a:rPr lang="pt-BR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* Evita a Redundância e Inconsistência dos dados.</a:t>
            </a:r>
          </a:p>
        </p:txBody>
      </p:sp>
      <p:pic>
        <p:nvPicPr>
          <p:cNvPr id="131" name="Picture 130"/>
          <p:cNvPicPr/>
          <p:nvPr/>
        </p:nvPicPr>
        <p:blipFill>
          <a:blip r:embed="rId2"/>
          <a:stretch>
            <a:fillRect/>
          </a:stretch>
        </p:blipFill>
        <p:spPr>
          <a:xfrm>
            <a:off x="8745794" y="4332194"/>
            <a:ext cx="1283806" cy="12838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98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612000" y="36000"/>
            <a:ext cx="8956800" cy="559800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3"/>
          <a:stretch>
            <a:fillRect/>
          </a:stretch>
        </p:blipFill>
        <p:spPr>
          <a:xfrm>
            <a:off x="7200000" y="14400"/>
            <a:ext cx="2865600" cy="286560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4"/>
          <a:stretch>
            <a:fillRect/>
          </a:stretch>
        </p:blipFill>
        <p:spPr>
          <a:xfrm>
            <a:off x="432000" y="468000"/>
            <a:ext cx="1656000" cy="165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244</Words>
  <Application>Microsoft Office PowerPoint</Application>
  <PresentationFormat>Personalizar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arial</vt:lpstr>
      <vt:lpstr>Symbol</vt:lpstr>
      <vt:lpstr>Ubuntu</vt:lpstr>
      <vt:lpstr>Wingdings</vt:lpstr>
      <vt:lpstr>Office Theme</vt:lpstr>
      <vt:lpstr>Office Theme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/>
  <cp:lastModifiedBy>Fabricio Chousa</cp:lastModifiedBy>
  <cp:revision>19</cp:revision>
  <dcterms:created xsi:type="dcterms:W3CDTF">2019-08-21T03:13:59Z</dcterms:created>
  <dcterms:modified xsi:type="dcterms:W3CDTF">2021-07-16T16:14:37Z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