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85" r:id="rId7"/>
    <p:sldId id="261" r:id="rId8"/>
    <p:sldId id="262" r:id="rId9"/>
    <p:sldId id="264" r:id="rId10"/>
    <p:sldId id="286" r:id="rId11"/>
    <p:sldId id="265" r:id="rId12"/>
    <p:sldId id="266" r:id="rId13"/>
    <p:sldId id="287" r:id="rId14"/>
    <p:sldId id="267" r:id="rId15"/>
    <p:sldId id="268" r:id="rId16"/>
    <p:sldId id="269" r:id="rId17"/>
    <p:sldId id="270" r:id="rId18"/>
    <p:sldId id="271" r:id="rId19"/>
    <p:sldId id="272" r:id="rId20"/>
    <p:sldId id="273" r:id="rId21"/>
    <p:sldId id="274" r:id="rId22"/>
    <p:sldId id="280" r:id="rId23"/>
    <p:sldId id="281" r:id="rId24"/>
    <p:sldId id="282" r:id="rId25"/>
    <p:sldId id="288" r:id="rId26"/>
    <p:sldId id="277" r:id="rId27"/>
    <p:sldId id="278" r:id="rId28"/>
    <p:sldId id="279" r:id="rId29"/>
    <p:sldId id="283" r:id="rId30"/>
    <p:sldId id="284" r:id="rId31"/>
    <p:sldId id="289" r:id="rId32"/>
    <p:sldId id="290" r:id="rId33"/>
    <p:sldId id="291" r:id="rId34"/>
    <p:sldId id="292" r:id="rId35"/>
    <p:sldId id="293" r:id="rId36"/>
    <p:sldId id="294" r:id="rId37"/>
    <p:sldId id="295" r:id="rId38"/>
    <p:sldId id="296" r:id="rId39"/>
    <p:sldId id="297" r:id="rId40"/>
    <p:sldId id="299" r:id="rId41"/>
    <p:sldId id="300" r:id="rId42"/>
    <p:sldId id="303" r:id="rId43"/>
    <p:sldId id="30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7/19/2019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fr.khanacademy.org/computing/computer-programming/sql/sql-basics/pc/challenge-book-list-databas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bases du SQL</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421274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Encodage et jeux de caractères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4242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 ASCII</a:t>
            </a:r>
            <a:endParaRPr lang="fr-FR" dirty="0"/>
          </a:p>
        </p:txBody>
      </p:sp>
      <p:sp>
        <p:nvSpPr>
          <p:cNvPr id="3" name="Espace réservé du contenu 2"/>
          <p:cNvSpPr>
            <a:spLocks noGrp="1"/>
          </p:cNvSpPr>
          <p:nvPr>
            <p:ph idx="1"/>
          </p:nvPr>
        </p:nvSpPr>
        <p:spPr/>
        <p:txBody>
          <a:bodyPr/>
          <a:lstStyle/>
          <a:p>
            <a:r>
              <a:rPr lang="fr-FR" dirty="0" smtClean="0"/>
              <a:t>Le </a:t>
            </a:r>
            <a:r>
              <a:rPr lang="fr-FR" dirty="0"/>
              <a:t>processeur d'un </a:t>
            </a:r>
            <a:r>
              <a:rPr lang="fr-FR" dirty="0" smtClean="0"/>
              <a:t>ordinateur (traite les informations, exécute les programmes…), ne </a:t>
            </a:r>
            <a:r>
              <a:rPr lang="fr-FR" dirty="0"/>
              <a:t>comprend que les instructions formulées en </a:t>
            </a:r>
            <a:r>
              <a:rPr lang="fr-FR" b="1" dirty="0"/>
              <a:t>binaire </a:t>
            </a:r>
            <a:r>
              <a:rPr lang="fr-FR" dirty="0"/>
              <a:t>; il ne peut que lire une suite d’éléments pouvant être dans deux états </a:t>
            </a:r>
            <a:r>
              <a:rPr lang="fr-FR" dirty="0" smtClean="0"/>
              <a:t>(0 </a:t>
            </a:r>
            <a:r>
              <a:rPr lang="fr-FR" dirty="0"/>
              <a:t>ou </a:t>
            </a:r>
            <a:r>
              <a:rPr lang="fr-FR" dirty="0" smtClean="0"/>
              <a:t>1), qui sont un bit, et qui sont regroupés par 8 pour former un </a:t>
            </a:r>
            <a:r>
              <a:rPr lang="fr-FR" b="1" dirty="0" smtClean="0"/>
              <a:t>octet</a:t>
            </a:r>
            <a:r>
              <a:rPr lang="fr-FR" b="1" dirty="0"/>
              <a:t>.</a:t>
            </a:r>
          </a:p>
          <a:p>
            <a:r>
              <a:rPr lang="fr-FR" dirty="0"/>
              <a:t>La table ASCII est donc une table de conversion, qui permet de</a:t>
            </a:r>
            <a:r>
              <a:rPr lang="fr-FR" b="1" dirty="0"/>
              <a:t> traduire en code binaire 128 caractères</a:t>
            </a:r>
            <a:r>
              <a:rPr lang="fr-FR" dirty="0"/>
              <a:t>, dont 33 caractères de contrôle (séparateur de fichier, saut de page, ...) et 95 caractères affichables. Les caractères affichables sont </a:t>
            </a:r>
            <a:r>
              <a:rPr lang="fr-FR" b="1" dirty="0"/>
              <a:t>les 26 lettres de l'alphabet, en majuscules et en minuscules, les 10 chiffres arabes et toute une série de caractères spéciaux</a:t>
            </a:r>
            <a:r>
              <a:rPr lang="fr-FR" dirty="0"/>
              <a:t> courants (# ; ) &gt; …)</a:t>
            </a:r>
          </a:p>
          <a:p>
            <a:r>
              <a:rPr lang="fr-FR" dirty="0" smtClean="0"/>
              <a:t>Mais les 128 ne sont pas suffisants (pas de caractère accentués, pas de cyrillique, pas de japonais...).</a:t>
            </a:r>
          </a:p>
          <a:p>
            <a:pPr marL="0" indent="0">
              <a:buNone/>
            </a:pPr>
            <a:endParaRPr lang="fr-FR" dirty="0"/>
          </a:p>
        </p:txBody>
      </p:sp>
    </p:spTree>
    <p:extLst>
      <p:ext uri="{BB962C8B-B14F-4D97-AF65-F5344CB8AC3E}">
        <p14:creationId xmlns:p14="http://schemas.microsoft.com/office/powerpoint/2010/main" val="391456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UTF-8</a:t>
            </a:r>
            <a:endParaRPr lang="fr-FR" dirty="0"/>
          </a:p>
        </p:txBody>
      </p:sp>
      <p:sp>
        <p:nvSpPr>
          <p:cNvPr id="3" name="Espace réservé du contenu 2"/>
          <p:cNvSpPr>
            <a:spLocks noGrp="1"/>
          </p:cNvSpPr>
          <p:nvPr>
            <p:ph idx="1"/>
          </p:nvPr>
        </p:nvSpPr>
        <p:spPr/>
        <p:txBody>
          <a:bodyPr/>
          <a:lstStyle/>
          <a:p>
            <a:r>
              <a:rPr lang="fr-FR" dirty="0"/>
              <a:t>On a donc créé plusieurs </a:t>
            </a:r>
            <a:r>
              <a:rPr lang="fr-FR" b="1" dirty="0"/>
              <a:t>jeux de caractères</a:t>
            </a:r>
            <a:r>
              <a:rPr lang="fr-FR" dirty="0"/>
              <a:t> différents. Exemples :</a:t>
            </a:r>
          </a:p>
          <a:p>
            <a:pPr lvl="1"/>
            <a:r>
              <a:rPr lang="fr-FR" dirty="0"/>
              <a:t>l'ISO 8859-1 (ou latin1) : qui permet de couvrir une bonne partie des langues d'Europe occidentale en ajoutant les lettres accentuées aux caractères ASCII de base ("å", "é", "ô", "ñ", ...)</a:t>
            </a:r>
          </a:p>
          <a:p>
            <a:pPr lvl="1"/>
            <a:r>
              <a:rPr lang="fr-FR" dirty="0"/>
              <a:t>l'ISO 8859-7 : qui permet de représenter les lettres grecques</a:t>
            </a:r>
          </a:p>
          <a:p>
            <a:pPr lvl="1"/>
            <a:r>
              <a:rPr lang="fr-FR" dirty="0"/>
              <a:t>l'ISO 8859-11 : qui contient une bonne partie des glyphes de la langue thaï</a:t>
            </a:r>
          </a:p>
          <a:p>
            <a:pPr lvl="1"/>
            <a:r>
              <a:rPr lang="fr-FR" dirty="0"/>
              <a:t>l'ISO 8859-15 : qui est une révision de l'ISO 8859-1, et qui remplace quelques caractères peu utilisés par d'autres, plus nécessaires, comme l'euro ("€")</a:t>
            </a:r>
          </a:p>
          <a:p>
            <a:r>
              <a:rPr lang="fr-FR" dirty="0"/>
              <a:t>Dès lors, lorsque l'on crée un fichier, un programme ou autre, il faut préciser quel jeu de caractère (ou encodage) est utilisé.</a:t>
            </a:r>
          </a:p>
          <a:p>
            <a:r>
              <a:rPr lang="fr-FR" dirty="0" smtClean="0"/>
              <a:t>Le plus souvent = UTF-8, qui représente les caractères sur 2 octets.</a:t>
            </a:r>
            <a:endParaRPr lang="fr-FR" dirty="0"/>
          </a:p>
        </p:txBody>
      </p:sp>
    </p:spTree>
    <p:extLst>
      <p:ext uri="{BB962C8B-B14F-4D97-AF65-F5344CB8AC3E}">
        <p14:creationId xmlns:p14="http://schemas.microsoft.com/office/powerpoint/2010/main" val="2222094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Typages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440708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Conseils</a:t>
            </a:r>
            <a:endParaRPr lang="fr-FR" dirty="0"/>
          </a:p>
        </p:txBody>
      </p:sp>
      <p:sp>
        <p:nvSpPr>
          <p:cNvPr id="3" name="Espace réservé du contenu 2"/>
          <p:cNvSpPr>
            <a:spLocks noGrp="1"/>
          </p:cNvSpPr>
          <p:nvPr>
            <p:ph idx="1"/>
          </p:nvPr>
        </p:nvSpPr>
        <p:spPr/>
        <p:txBody>
          <a:bodyPr/>
          <a:lstStyle/>
          <a:p>
            <a:r>
              <a:rPr lang="fr-FR" dirty="0"/>
              <a:t>Il est important de bien comprendre les usages et particularités de chaque type de données, afin de </a:t>
            </a:r>
            <a:r>
              <a:rPr lang="fr-FR" b="1" dirty="0"/>
              <a:t>choisir le meilleur type possible</a:t>
            </a:r>
            <a:r>
              <a:rPr lang="fr-FR" dirty="0"/>
              <a:t> lorsque vous définissez les colonnes de vos tables. En effet, choisir un mauvais type de données pourrait entraîner :</a:t>
            </a:r>
          </a:p>
          <a:p>
            <a:pPr lvl="1"/>
            <a:r>
              <a:rPr lang="fr-FR" dirty="0"/>
              <a:t>Un gaspillage de mémoire</a:t>
            </a:r>
          </a:p>
          <a:p>
            <a:pPr lvl="1"/>
            <a:r>
              <a:rPr lang="fr-FR" dirty="0"/>
              <a:t>Des problèmes de performance</a:t>
            </a:r>
          </a:p>
          <a:p>
            <a:pPr lvl="1"/>
            <a:r>
              <a:rPr lang="fr-FR" dirty="0"/>
              <a:t>Un comportement inattendu</a:t>
            </a:r>
          </a:p>
          <a:p>
            <a:pPr lvl="1"/>
            <a:r>
              <a:rPr lang="fr-FR" dirty="0"/>
              <a:t>L’impossibilité d’utiliser certaines fonctionnalités propres au type de données</a:t>
            </a:r>
          </a:p>
          <a:p>
            <a:r>
              <a:rPr lang="fr-FR" dirty="0" smtClean="0"/>
              <a:t>Attention à la sécurité : choix du type permet de sécuriser lors des injections SQL.</a:t>
            </a:r>
            <a:endParaRPr lang="fr-FR" dirty="0"/>
          </a:p>
        </p:txBody>
      </p:sp>
    </p:spTree>
    <p:extLst>
      <p:ext uri="{BB962C8B-B14F-4D97-AF65-F5344CB8AC3E}">
        <p14:creationId xmlns:p14="http://schemas.microsoft.com/office/powerpoint/2010/main" val="2215761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numériques : entiers (1)</a:t>
            </a:r>
            <a:endParaRPr lang="fr-FR" dirty="0"/>
          </a:p>
        </p:txBody>
      </p:sp>
      <p:sp>
        <p:nvSpPr>
          <p:cNvPr id="3" name="Espace réservé du contenu 2"/>
          <p:cNvSpPr>
            <a:spLocks noGrp="1"/>
          </p:cNvSpPr>
          <p:nvPr>
            <p:ph idx="1"/>
          </p:nvPr>
        </p:nvSpPr>
        <p:spPr/>
        <p:txBody>
          <a:bodyPr/>
          <a:lstStyle/>
          <a:p>
            <a:r>
              <a:rPr lang="fr-FR" dirty="0"/>
              <a:t>Nombres entiers : </a:t>
            </a:r>
            <a:r>
              <a:rPr lang="fr-FR" dirty="0" smtClean="0"/>
              <a:t>différence </a:t>
            </a:r>
            <a:r>
              <a:rPr lang="fr-FR" dirty="0"/>
              <a:t>entre ces types est le nombre d'octets (donc la place en mémoire) réservés à la valeur du champ. </a:t>
            </a:r>
            <a:r>
              <a:rPr lang="fr-FR" dirty="0" smtClean="0"/>
              <a:t>Si on indique UNSIGNED : la valeur peut être positive ou négative.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076" y="3221847"/>
            <a:ext cx="6624736" cy="2977785"/>
          </a:xfrm>
          <a:prstGeom prst="rect">
            <a:avLst/>
          </a:prstGeom>
        </p:spPr>
      </p:pic>
    </p:spTree>
    <p:extLst>
      <p:ext uri="{BB962C8B-B14F-4D97-AF65-F5344CB8AC3E}">
        <p14:creationId xmlns:p14="http://schemas.microsoft.com/office/powerpoint/2010/main" val="635792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numériques : Décimaux (2)</a:t>
            </a:r>
            <a:endParaRPr lang="fr-FR" dirty="0"/>
          </a:p>
        </p:txBody>
      </p:sp>
      <p:sp>
        <p:nvSpPr>
          <p:cNvPr id="3" name="Espace réservé du contenu 2"/>
          <p:cNvSpPr>
            <a:spLocks noGrp="1"/>
          </p:cNvSpPr>
          <p:nvPr>
            <p:ph idx="1"/>
          </p:nvPr>
        </p:nvSpPr>
        <p:spPr/>
        <p:txBody>
          <a:bodyPr/>
          <a:lstStyle/>
          <a:p>
            <a:r>
              <a:rPr lang="fr-FR" b="1" dirty="0" err="1" smtClean="0"/>
              <a:t>Numeric</a:t>
            </a:r>
            <a:r>
              <a:rPr lang="fr-FR" b="1" dirty="0" smtClean="0"/>
              <a:t> / </a:t>
            </a:r>
            <a:r>
              <a:rPr lang="fr-FR" b="1" dirty="0" err="1" smtClean="0"/>
              <a:t>Decimal</a:t>
            </a:r>
            <a:r>
              <a:rPr lang="fr-FR" b="1" dirty="0" smtClean="0"/>
              <a:t> / </a:t>
            </a:r>
            <a:r>
              <a:rPr lang="fr-FR" b="1" dirty="0" err="1" smtClean="0"/>
              <a:t>Float</a:t>
            </a:r>
            <a:endParaRPr lang="fr-FR" dirty="0" smtClean="0"/>
          </a:p>
          <a:p>
            <a:pPr lvl="1"/>
            <a:r>
              <a:rPr lang="fr-FR" u="sng" dirty="0" smtClean="0"/>
              <a:t>La précision </a:t>
            </a:r>
            <a:r>
              <a:rPr lang="fr-FR" dirty="0" smtClean="0"/>
              <a:t>définit le nombre de chiffres significatifs stockés, donc les 0 à gauche ne comptent pas. En effet 0024 est équivalent à 24. Il n’y a donc que deux chiffres significatifs dans 0024.</a:t>
            </a:r>
          </a:p>
          <a:p>
            <a:pPr lvl="1"/>
            <a:r>
              <a:rPr lang="fr-FR" u="sng" dirty="0" smtClean="0"/>
              <a:t>L’échelle</a:t>
            </a:r>
            <a:r>
              <a:rPr lang="fr-FR" dirty="0" smtClean="0"/>
              <a:t> </a:t>
            </a:r>
            <a:r>
              <a:rPr lang="fr-FR" dirty="0"/>
              <a:t>définit le nombre de chiffre après la virgule</a:t>
            </a:r>
            <a:r>
              <a:rPr lang="fr-FR" dirty="0" smtClean="0"/>
              <a:t>.</a:t>
            </a:r>
          </a:p>
          <a:p>
            <a:pPr marL="0" indent="0">
              <a:buNone/>
            </a:pPr>
            <a:r>
              <a:rPr lang="fr-FR" dirty="0" smtClean="0"/>
              <a:t>= Stocke sous forme de chaines de caractères la valeur exacte.</a:t>
            </a:r>
          </a:p>
          <a:p>
            <a:r>
              <a:rPr lang="fr-FR" sz="2400" b="1" dirty="0" smtClean="0"/>
              <a:t>Double / Real </a:t>
            </a:r>
            <a:endParaRPr lang="fr-FR" sz="2400" dirty="0"/>
          </a:p>
          <a:p>
            <a:pPr lvl="1"/>
            <a:r>
              <a:rPr lang="fr-FR" sz="2000" dirty="0" smtClean="0"/>
              <a:t>Aucun paramètre, Double est plus précis (8 octets) que REAL (4 octets).</a:t>
            </a:r>
          </a:p>
          <a:p>
            <a:pPr marL="274320" lvl="1" indent="0">
              <a:buNone/>
            </a:pPr>
            <a:r>
              <a:rPr lang="fr-FR" sz="2000" dirty="0" smtClean="0"/>
              <a:t>= Stocke sous forme de nombre la valeur approchée.</a:t>
            </a:r>
          </a:p>
          <a:p>
            <a:pPr marL="274320" lvl="1" indent="0">
              <a:buNone/>
            </a:pPr>
            <a:endParaRPr lang="fr-FR" dirty="0"/>
          </a:p>
          <a:p>
            <a:endParaRPr lang="fr-FR" dirty="0"/>
          </a:p>
        </p:txBody>
      </p:sp>
    </p:spTree>
    <p:extLst>
      <p:ext uri="{BB962C8B-B14F-4D97-AF65-F5344CB8AC3E}">
        <p14:creationId xmlns:p14="http://schemas.microsoft.com/office/powerpoint/2010/main" val="999364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Alphanumériques (1) : CHAR / </a:t>
            </a:r>
            <a:r>
              <a:rPr lang="fr-FR" dirty="0" err="1" smtClean="0"/>
              <a:t>VArchar</a:t>
            </a:r>
            <a:endParaRPr lang="fr-FR" dirty="0"/>
          </a:p>
        </p:txBody>
      </p:sp>
      <p:sp>
        <p:nvSpPr>
          <p:cNvPr id="3" name="Espace réservé du contenu 2"/>
          <p:cNvSpPr>
            <a:spLocks noGrp="1"/>
          </p:cNvSpPr>
          <p:nvPr>
            <p:ph idx="1"/>
          </p:nvPr>
        </p:nvSpPr>
        <p:spPr>
          <a:xfrm>
            <a:off x="1069848" y="2121408"/>
            <a:ext cx="4233672" cy="4050792"/>
          </a:xfrm>
        </p:spPr>
        <p:txBody>
          <a:bodyPr/>
          <a:lstStyle/>
          <a:p>
            <a:r>
              <a:rPr lang="fr-FR" dirty="0" smtClean="0"/>
              <a:t>Pour </a:t>
            </a:r>
            <a:r>
              <a:rPr lang="fr-FR" dirty="0"/>
              <a:t>stocker un texte court (moins de 255 caractères)</a:t>
            </a:r>
          </a:p>
          <a:p>
            <a:r>
              <a:rPr lang="fr-FR" dirty="0"/>
              <a:t>S’utilisent avec un paramètre qui précise la taille que peut prendre le texte (entre 1 et 255)</a:t>
            </a:r>
          </a:p>
          <a:p>
            <a:r>
              <a:rPr lang="fr-FR" dirty="0"/>
              <a:t>CHAR(x) stockera toujours x caractères (il complétera les espaces vides si nécessaire)</a:t>
            </a:r>
          </a:p>
          <a:p>
            <a:r>
              <a:rPr lang="fr-FR" dirty="0"/>
              <a:t>VARCHAR(x) stockera jusqu’à x caractères (entre 0 et x) + la taille requise</a:t>
            </a:r>
          </a:p>
          <a:p>
            <a:endParaRPr lang="fr-FR" dirty="0"/>
          </a:p>
        </p:txBody>
      </p:sp>
      <p:sp>
        <p:nvSpPr>
          <p:cNvPr id="4" name="Espace réservé du contenu 2"/>
          <p:cNvSpPr txBox="1">
            <a:spLocks/>
          </p:cNvSpPr>
          <p:nvPr/>
        </p:nvSpPr>
        <p:spPr>
          <a:xfrm>
            <a:off x="7023608" y="2253488"/>
            <a:ext cx="423367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800" y="2474848"/>
            <a:ext cx="7061200" cy="2882900"/>
          </a:xfrm>
          <a:prstGeom prst="rect">
            <a:avLst/>
          </a:prstGeom>
        </p:spPr>
      </p:pic>
    </p:spTree>
    <p:extLst>
      <p:ext uri="{BB962C8B-B14F-4D97-AF65-F5344CB8AC3E}">
        <p14:creationId xmlns:p14="http://schemas.microsoft.com/office/powerpoint/2010/main" val="10439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a:t>
            </a:r>
            <a:r>
              <a:rPr lang="fr-FR" dirty="0" err="1" smtClean="0"/>
              <a:t>Alphanumeriques</a:t>
            </a:r>
            <a:r>
              <a:rPr lang="fr-FR" dirty="0" smtClean="0"/>
              <a:t> (2) : TEXT</a:t>
            </a:r>
            <a:endParaRPr lang="fr-FR" dirty="0"/>
          </a:p>
        </p:txBody>
      </p:sp>
      <p:sp>
        <p:nvSpPr>
          <p:cNvPr id="3" name="Espace réservé du contenu 2"/>
          <p:cNvSpPr>
            <a:spLocks noGrp="1"/>
          </p:cNvSpPr>
          <p:nvPr>
            <p:ph sz="half" idx="1"/>
          </p:nvPr>
        </p:nvSpPr>
        <p:spPr>
          <a:xfrm>
            <a:off x="1069848" y="2194560"/>
            <a:ext cx="4436872" cy="3977640"/>
          </a:xfrm>
        </p:spPr>
        <p:txBody>
          <a:bodyPr/>
          <a:lstStyle/>
          <a:p>
            <a:r>
              <a:rPr lang="fr-FR" dirty="0"/>
              <a:t>Pour stocker un texte long (plus de 255 caractères)</a:t>
            </a:r>
          </a:p>
          <a:p>
            <a:r>
              <a:rPr lang="fr-FR" dirty="0"/>
              <a:t>Dérivés : </a:t>
            </a:r>
            <a:r>
              <a:rPr lang="fr-FR" b="1" dirty="0"/>
              <a:t>TINYTEXT / MEDIUMTEXT / LONGTEXT</a:t>
            </a:r>
          </a:p>
          <a:p>
            <a:endParaRPr lang="fr-FR" dirty="0"/>
          </a:p>
        </p:txBody>
      </p:sp>
      <p:pic>
        <p:nvPicPr>
          <p:cNvPr id="6" name="Espace réservé du conten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9048" y="2732041"/>
            <a:ext cx="5449887" cy="2495642"/>
          </a:xfrm>
          <a:prstGeom prst="rect">
            <a:avLst/>
          </a:prstGeom>
        </p:spPr>
      </p:pic>
    </p:spTree>
    <p:extLst>
      <p:ext uri="{BB962C8B-B14F-4D97-AF65-F5344CB8AC3E}">
        <p14:creationId xmlns:p14="http://schemas.microsoft.com/office/powerpoint/2010/main" val="2111512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Alphanumériques (3) : ENUM</a:t>
            </a:r>
            <a:endParaRPr lang="fr-FR" dirty="0"/>
          </a:p>
        </p:txBody>
      </p:sp>
      <p:sp>
        <p:nvSpPr>
          <p:cNvPr id="3" name="Espace réservé du contenu 2"/>
          <p:cNvSpPr>
            <a:spLocks noGrp="1"/>
          </p:cNvSpPr>
          <p:nvPr>
            <p:ph sz="half" idx="1"/>
          </p:nvPr>
        </p:nvSpPr>
        <p:spPr/>
        <p:txBody>
          <a:bodyPr/>
          <a:lstStyle/>
          <a:p>
            <a:r>
              <a:rPr lang="fr-FR" dirty="0"/>
              <a:t>Type de colonne avec des valeurs définies par défaut</a:t>
            </a:r>
          </a:p>
          <a:p>
            <a:r>
              <a:rPr lang="fr-FR" dirty="0"/>
              <a:t>Exemple : on définit une colonne espèce de la manière suivante :</a:t>
            </a:r>
          </a:p>
          <a:p>
            <a:r>
              <a:rPr lang="fr-FR" dirty="0" smtClean="0"/>
              <a:t>Stagiaire ENUM(‘DEV16-1’, ‘DEV16-2’, ‘DEVII-16);</a:t>
            </a:r>
          </a:p>
          <a:p>
            <a:r>
              <a:rPr lang="fr-FR" dirty="0" smtClean="0"/>
              <a:t>Pour remplir un champ ENUM : </a:t>
            </a:r>
          </a:p>
          <a:p>
            <a:pPr lvl="1"/>
            <a:r>
              <a:rPr lang="fr-FR" dirty="0" smtClean="0"/>
              <a:t>Ecrire la valeur choisie</a:t>
            </a:r>
          </a:p>
          <a:p>
            <a:pPr lvl="1"/>
            <a:r>
              <a:rPr lang="fr-FR" dirty="0" smtClean="0"/>
              <a:t>Utiliser l’index</a:t>
            </a:r>
            <a:endParaRPr lang="fr-FR" dirty="0"/>
          </a:p>
        </p:txBody>
      </p:sp>
      <p:pic>
        <p:nvPicPr>
          <p:cNvPr id="5" name="Espace réservé du contenu 4"/>
          <p:cNvPicPr>
            <a:picLocks noGrp="1" noChangeAspect="1"/>
          </p:cNvPicPr>
          <p:nvPr>
            <p:ph sz="half" idx="2"/>
          </p:nvPr>
        </p:nvPicPr>
        <p:blipFill>
          <a:blip r:embed="rId2"/>
          <a:stretch>
            <a:fillRect/>
          </a:stretch>
        </p:blipFill>
        <p:spPr>
          <a:xfrm>
            <a:off x="7677725" y="2878405"/>
            <a:ext cx="2127688" cy="2609314"/>
          </a:xfrm>
          <a:prstGeom prst="rect">
            <a:avLst/>
          </a:prstGeom>
        </p:spPr>
      </p:pic>
    </p:spTree>
    <p:extLst>
      <p:ext uri="{BB962C8B-B14F-4D97-AF65-F5344CB8AC3E}">
        <p14:creationId xmlns:p14="http://schemas.microsoft.com/office/powerpoint/2010/main" val="1157601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 </a:t>
            </a:r>
            <a:r>
              <a:rPr lang="fr-FR" dirty="0" err="1" smtClean="0"/>
              <a:t>structured</a:t>
            </a:r>
            <a:r>
              <a:rPr lang="fr-FR" dirty="0" smtClean="0"/>
              <a:t> </a:t>
            </a:r>
            <a:r>
              <a:rPr lang="fr-FR" dirty="0" err="1" smtClean="0"/>
              <a:t>Query</a:t>
            </a:r>
            <a:r>
              <a:rPr lang="fr-FR" dirty="0" smtClean="0"/>
              <a:t> Langage</a:t>
            </a:r>
            <a:endParaRPr lang="fr-FR" dirty="0"/>
          </a:p>
        </p:txBody>
      </p:sp>
      <p:sp>
        <p:nvSpPr>
          <p:cNvPr id="3" name="Espace réservé du contenu 2"/>
          <p:cNvSpPr>
            <a:spLocks noGrp="1"/>
          </p:cNvSpPr>
          <p:nvPr>
            <p:ph idx="1"/>
          </p:nvPr>
        </p:nvSpPr>
        <p:spPr/>
        <p:txBody>
          <a:bodyPr/>
          <a:lstStyle/>
          <a:p>
            <a:r>
              <a:rPr lang="fr-FR" dirty="0" smtClean="0"/>
              <a:t>Langage de requête structuré, conçu au début des années 1970, devenu standard en 1986 (pour la norme ANSI – 1987 pour la norme ISO). Il est encore régulièrement amélioré. </a:t>
            </a:r>
            <a:endParaRPr lang="fr-FR" dirty="0"/>
          </a:p>
        </p:txBody>
      </p:sp>
    </p:spTree>
    <p:extLst>
      <p:ext uri="{BB962C8B-B14F-4D97-AF65-F5344CB8AC3E}">
        <p14:creationId xmlns:p14="http://schemas.microsoft.com/office/powerpoint/2010/main" val="3713052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Alphanumériques (4) : SET</a:t>
            </a:r>
            <a:endParaRPr lang="fr-FR" dirty="0"/>
          </a:p>
        </p:txBody>
      </p:sp>
      <p:sp>
        <p:nvSpPr>
          <p:cNvPr id="3" name="Espace réservé du contenu 2"/>
          <p:cNvSpPr>
            <a:spLocks noGrp="1"/>
          </p:cNvSpPr>
          <p:nvPr>
            <p:ph idx="1"/>
          </p:nvPr>
        </p:nvSpPr>
        <p:spPr/>
        <p:txBody>
          <a:bodyPr>
            <a:normAutofit lnSpcReduction="10000"/>
          </a:bodyPr>
          <a:lstStyle/>
          <a:p>
            <a:r>
              <a:rPr lang="fr-FR" dirty="0"/>
              <a:t>Ressemble fortement à </a:t>
            </a:r>
            <a:r>
              <a:rPr lang="fr-FR" b="1" dirty="0"/>
              <a:t>ENUM</a:t>
            </a:r>
            <a:r>
              <a:rPr lang="fr-FR" dirty="0"/>
              <a:t> sauf que l’on peut stocker plusieurs valeurs dans la colonne.</a:t>
            </a:r>
          </a:p>
          <a:p>
            <a:r>
              <a:rPr lang="fr-FR" dirty="0" smtClean="0"/>
              <a:t>Stagiaire SET(‘DEV16-1’, ‘DEV16-2’, ‘DEVII-16’);</a:t>
            </a:r>
          </a:p>
          <a:p>
            <a:r>
              <a:rPr lang="fr-FR" dirty="0"/>
              <a:t>On peut alors stocker dans cette colonne :</a:t>
            </a:r>
          </a:p>
          <a:p>
            <a:pPr marL="285750" indent="-285750">
              <a:buFontTx/>
              <a:buChar char="-"/>
            </a:pPr>
            <a:r>
              <a:rPr lang="fr-FR" dirty="0"/>
              <a:t>‘’ (chaine vide);</a:t>
            </a:r>
          </a:p>
          <a:p>
            <a:pPr marL="285750" indent="-285750">
              <a:buFontTx/>
              <a:buChar char="-"/>
            </a:pPr>
            <a:r>
              <a:rPr lang="fr-FR" dirty="0"/>
              <a:t>‘DEV16-1’;</a:t>
            </a:r>
          </a:p>
          <a:p>
            <a:pPr marL="285750" indent="-285750">
              <a:buFontTx/>
              <a:buChar char="-"/>
            </a:pPr>
            <a:r>
              <a:rPr lang="fr-FR" dirty="0"/>
              <a:t>‘DEV16-1,DEVII-16’;</a:t>
            </a:r>
          </a:p>
          <a:p>
            <a:pPr marL="285750" indent="-285750">
              <a:buFontTx/>
              <a:buChar char="-"/>
            </a:pPr>
            <a:r>
              <a:rPr lang="fr-FR" dirty="0"/>
              <a:t>‘DEV16-1,DEV16-2,DEVII-16’;</a:t>
            </a:r>
          </a:p>
          <a:p>
            <a:pPr marL="285750" indent="-285750">
              <a:buFontTx/>
              <a:buChar char="-"/>
            </a:pPr>
            <a:r>
              <a:rPr lang="fr-FR" dirty="0" smtClean="0"/>
              <a:t>….</a:t>
            </a:r>
          </a:p>
          <a:p>
            <a:pPr lvl="0">
              <a:buClr>
                <a:srgbClr val="D34817">
                  <a:lumMod val="75000"/>
                </a:srgbClr>
              </a:buClr>
            </a:pPr>
            <a:r>
              <a:rPr lang="fr-FR" dirty="0" smtClean="0">
                <a:solidFill>
                  <a:prstClr val="black"/>
                </a:solidFill>
              </a:rPr>
              <a:t>Attention : à éviter, car ils n’existent que chez MySQL.</a:t>
            </a:r>
            <a:endParaRPr lang="fr-FR" dirty="0">
              <a:solidFill>
                <a:prstClr val="black"/>
              </a:solidFill>
            </a:endParaRPr>
          </a:p>
          <a:p>
            <a:pPr marL="0" indent="0">
              <a:buNone/>
            </a:pPr>
            <a:endParaRPr lang="fr-FR" dirty="0"/>
          </a:p>
        </p:txBody>
      </p:sp>
    </p:spTree>
    <p:extLst>
      <p:ext uri="{BB962C8B-B14F-4D97-AF65-F5344CB8AC3E}">
        <p14:creationId xmlns:p14="http://schemas.microsoft.com/office/powerpoint/2010/main" val="2139769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TEMPORELS </a:t>
            </a:r>
            <a:endParaRPr lang="fr-FR" dirty="0"/>
          </a:p>
        </p:txBody>
      </p:sp>
      <p:sp>
        <p:nvSpPr>
          <p:cNvPr id="3" name="Espace réservé du contenu 2"/>
          <p:cNvSpPr>
            <a:spLocks noGrp="1"/>
          </p:cNvSpPr>
          <p:nvPr>
            <p:ph idx="1"/>
          </p:nvPr>
        </p:nvSpPr>
        <p:spPr/>
        <p:txBody>
          <a:bodyPr>
            <a:normAutofit fontScale="92500"/>
          </a:bodyPr>
          <a:lstStyle/>
          <a:p>
            <a:r>
              <a:rPr lang="fr-FR" dirty="0" smtClean="0"/>
              <a:t>DATE (date) / TIME (heure) / DATETIME (une date ET une heure)</a:t>
            </a:r>
          </a:p>
          <a:p>
            <a:pPr lvl="1"/>
            <a:r>
              <a:rPr lang="fr-FR" dirty="0" smtClean="0"/>
              <a:t>Ordre des données est la seule contrainte : année, mois, jour ; n’importe quelle ponctuation peut être utilisée pour délimiter les parties (ou aucune).</a:t>
            </a:r>
          </a:p>
          <a:p>
            <a:pPr lvl="1"/>
            <a:r>
              <a:rPr lang="fr-FR" dirty="0" smtClean="0"/>
              <a:t>‘AAAA-MM-JJ’ (format MySQL), ‘AAMMJJ’, ‘AAA/MM/JJ’, ‘AA+MM+JJ’, ‘AAAAMMJJ’, ‘AAMMJJ’ …</a:t>
            </a:r>
          </a:p>
          <a:p>
            <a:pPr lvl="0">
              <a:buClr>
                <a:srgbClr val="D34817">
                  <a:lumMod val="75000"/>
                </a:srgbClr>
              </a:buClr>
            </a:pPr>
            <a:r>
              <a:rPr lang="fr-FR" dirty="0" smtClean="0">
                <a:solidFill>
                  <a:prstClr val="black"/>
                </a:solidFill>
              </a:rPr>
              <a:t>TIME (heure)</a:t>
            </a:r>
          </a:p>
          <a:p>
            <a:pPr lvl="1">
              <a:buClr>
                <a:srgbClr val="D34817">
                  <a:lumMod val="75000"/>
                </a:srgbClr>
              </a:buClr>
            </a:pPr>
            <a:r>
              <a:rPr lang="fr-FR" dirty="0"/>
              <a:t>‘HH:MM:SS’ </a:t>
            </a:r>
            <a:r>
              <a:rPr lang="fr-FR" dirty="0" smtClean="0"/>
              <a:t>, ‘</a:t>
            </a:r>
            <a:r>
              <a:rPr lang="fr-FR" dirty="0"/>
              <a:t>HHH:MM:SS</a:t>
            </a:r>
            <a:r>
              <a:rPr lang="fr-FR" dirty="0" smtClean="0"/>
              <a:t>’, ‘</a:t>
            </a:r>
            <a:r>
              <a:rPr lang="fr-FR" dirty="0"/>
              <a:t>MM:SS</a:t>
            </a:r>
            <a:r>
              <a:rPr lang="fr-FR" dirty="0" smtClean="0"/>
              <a:t>’, ‘</a:t>
            </a:r>
            <a:r>
              <a:rPr lang="fr-FR" dirty="0"/>
              <a:t>J HH:MM:SS</a:t>
            </a:r>
            <a:r>
              <a:rPr lang="fr-FR" dirty="0" smtClean="0"/>
              <a:t>’, HHMMSS…</a:t>
            </a:r>
          </a:p>
          <a:p>
            <a:pPr>
              <a:buClr>
                <a:srgbClr val="D34817">
                  <a:lumMod val="75000"/>
                </a:srgbClr>
              </a:buClr>
            </a:pPr>
            <a:r>
              <a:rPr lang="fr-FR" dirty="0">
                <a:solidFill>
                  <a:prstClr val="black"/>
                </a:solidFill>
              </a:rPr>
              <a:t>DATETIME (une date ET une heure</a:t>
            </a:r>
            <a:r>
              <a:rPr lang="fr-FR" dirty="0" smtClean="0">
                <a:solidFill>
                  <a:prstClr val="black"/>
                </a:solidFill>
              </a:rPr>
              <a:t>)</a:t>
            </a:r>
            <a:endParaRPr lang="fr-FR" dirty="0">
              <a:solidFill>
                <a:prstClr val="black"/>
              </a:solidFill>
            </a:endParaRPr>
          </a:p>
          <a:p>
            <a:pPr lvl="1">
              <a:buClr>
                <a:srgbClr val="D34817">
                  <a:lumMod val="75000"/>
                </a:srgbClr>
              </a:buClr>
            </a:pPr>
            <a:r>
              <a:rPr lang="fr-FR" dirty="0" smtClean="0">
                <a:solidFill>
                  <a:prstClr val="black"/>
                </a:solidFill>
              </a:rPr>
              <a:t>Heure / minutes / secondes, on peut séparer date et heure par une chaine de caractères.</a:t>
            </a:r>
          </a:p>
          <a:p>
            <a:pPr lvl="1">
              <a:buClr>
                <a:srgbClr val="D34817">
                  <a:lumMod val="75000"/>
                </a:srgbClr>
              </a:buClr>
            </a:pPr>
            <a:r>
              <a:rPr lang="fr-FR" dirty="0" smtClean="0">
                <a:solidFill>
                  <a:prstClr val="black"/>
                </a:solidFill>
              </a:rPr>
              <a:t>’</a:t>
            </a:r>
            <a:r>
              <a:rPr lang="fr-FR" dirty="0" smtClean="0"/>
              <a:t>AAAA-MM-JJ HH:MM:SS’ (format MySQL), AA*MM*JJ HH+MM+SS’ , ‘AAAAMMJJHHMMSS’…</a:t>
            </a:r>
          </a:p>
          <a:p>
            <a:pPr lvl="0">
              <a:buClr>
                <a:srgbClr val="D34817">
                  <a:lumMod val="75000"/>
                </a:srgbClr>
              </a:buClr>
            </a:pPr>
            <a:r>
              <a:rPr lang="fr-FR" dirty="0" smtClean="0">
                <a:solidFill>
                  <a:prstClr val="black"/>
                </a:solidFill>
              </a:rPr>
              <a:t>YEAR </a:t>
            </a:r>
            <a:r>
              <a:rPr lang="fr-FR" dirty="0">
                <a:solidFill>
                  <a:prstClr val="black"/>
                </a:solidFill>
              </a:rPr>
              <a:t>(une </a:t>
            </a:r>
            <a:r>
              <a:rPr lang="fr-FR" dirty="0" smtClean="0">
                <a:solidFill>
                  <a:prstClr val="black"/>
                </a:solidFill>
              </a:rPr>
              <a:t>année)</a:t>
            </a:r>
          </a:p>
          <a:p>
            <a:pPr lvl="1">
              <a:buClr>
                <a:srgbClr val="D34817">
                  <a:lumMod val="75000"/>
                </a:srgbClr>
              </a:buClr>
            </a:pPr>
            <a:r>
              <a:rPr lang="fr-FR" dirty="0" smtClean="0">
                <a:solidFill>
                  <a:prstClr val="black"/>
                </a:solidFill>
              </a:rPr>
              <a:t>Limité : on ne peut stocker que entre 1901 et 2155</a:t>
            </a:r>
          </a:p>
          <a:p>
            <a:pPr lvl="1">
              <a:buClr>
                <a:srgbClr val="D34817">
                  <a:lumMod val="75000"/>
                </a:srgbClr>
              </a:buClr>
            </a:pPr>
            <a:r>
              <a:rPr lang="fr-FR" dirty="0" smtClean="0">
                <a:solidFill>
                  <a:prstClr val="black"/>
                </a:solidFill>
              </a:rPr>
              <a:t>‘YY’, ‘YYYY’ …</a:t>
            </a:r>
            <a:endParaRPr lang="fr-FR" dirty="0">
              <a:solidFill>
                <a:prstClr val="black"/>
              </a:solidFill>
            </a:endParaRPr>
          </a:p>
          <a:p>
            <a:pPr lvl="1">
              <a:buClr>
                <a:srgbClr val="D34817">
                  <a:lumMod val="75000"/>
                </a:srgbClr>
              </a:buClr>
            </a:pPr>
            <a:endParaRPr lang="fr-FR" dirty="0" smtClean="0">
              <a:solidFill>
                <a:prstClr val="black"/>
              </a:solidFill>
            </a:endParaRPr>
          </a:p>
          <a:p>
            <a:pPr lvl="0">
              <a:buClr>
                <a:srgbClr val="D34817">
                  <a:lumMod val="75000"/>
                </a:srgbClr>
              </a:buClr>
            </a:pPr>
            <a:endParaRPr lang="fr-FR" dirty="0">
              <a:solidFill>
                <a:prstClr val="black"/>
              </a:solidFill>
            </a:endParaRPr>
          </a:p>
          <a:p>
            <a:pPr marL="0" indent="0">
              <a:buNone/>
            </a:pPr>
            <a:endParaRPr lang="fr-FR" dirty="0"/>
          </a:p>
        </p:txBody>
      </p:sp>
    </p:spTree>
    <p:extLst>
      <p:ext uri="{BB962C8B-B14F-4D97-AF65-F5344CB8AC3E}">
        <p14:creationId xmlns:p14="http://schemas.microsoft.com/office/powerpoint/2010/main" val="4021402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Clés primaires et Clés </a:t>
            </a:r>
            <a:r>
              <a:rPr lang="fr-FR" dirty="0" err="1" smtClean="0"/>
              <a:t>etrangères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377570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Clés primaires (</a:t>
            </a:r>
            <a:r>
              <a:rPr lang="fr-FR" dirty="0" err="1" smtClean="0"/>
              <a:t>Primary</a:t>
            </a:r>
            <a:r>
              <a:rPr lang="fr-FR" dirty="0" smtClean="0"/>
              <a:t> key)</a:t>
            </a:r>
            <a:endParaRPr lang="fr-FR" dirty="0"/>
          </a:p>
        </p:txBody>
      </p:sp>
      <p:sp>
        <p:nvSpPr>
          <p:cNvPr id="3" name="Espace réservé du contenu 2"/>
          <p:cNvSpPr>
            <a:spLocks noGrp="1"/>
          </p:cNvSpPr>
          <p:nvPr>
            <p:ph idx="1"/>
          </p:nvPr>
        </p:nvSpPr>
        <p:spPr>
          <a:xfrm>
            <a:off x="1069848" y="2121408"/>
            <a:ext cx="10461752" cy="4050792"/>
          </a:xfrm>
        </p:spPr>
        <p:txBody>
          <a:bodyPr/>
          <a:lstStyle/>
          <a:p>
            <a:r>
              <a:rPr lang="fr-FR" b="1" u="sng" dirty="0"/>
              <a:t>Contrainte d’unicité</a:t>
            </a:r>
            <a:r>
              <a:rPr lang="fr-FR" dirty="0"/>
              <a:t> : </a:t>
            </a:r>
            <a:r>
              <a:rPr lang="fr-FR" dirty="0" smtClean="0"/>
              <a:t>UNIQUE, il ne peut y avoir qu’une seule clé primaire par table qui permet d’identifier chaque enregistrement.</a:t>
            </a:r>
            <a:endParaRPr lang="fr-FR" dirty="0"/>
          </a:p>
          <a:p>
            <a:r>
              <a:rPr lang="fr-FR" b="1" u="sng" dirty="0"/>
              <a:t>Composée d’une ou plusieurs colonnes </a:t>
            </a:r>
            <a:r>
              <a:rPr lang="fr-FR" dirty="0"/>
              <a:t>: composite</a:t>
            </a:r>
          </a:p>
          <a:p>
            <a:r>
              <a:rPr lang="fr-FR" b="1" u="sng" dirty="0"/>
              <a:t>Ne peut pas être vide</a:t>
            </a:r>
            <a:r>
              <a:rPr lang="fr-FR" dirty="0"/>
              <a:t>: NOT NULL</a:t>
            </a:r>
          </a:p>
          <a:p>
            <a:pPr marL="0" indent="0">
              <a:buNone/>
            </a:pPr>
            <a:r>
              <a:rPr lang="fr-FR" dirty="0" smtClean="0"/>
              <a:t>=&gt; Colonne « id » INT UNSIGNED AUTO_INCREMENT, mais pas toujours…</a:t>
            </a:r>
            <a:endParaRPr lang="fr-FR" dirty="0"/>
          </a:p>
        </p:txBody>
      </p:sp>
    </p:spTree>
    <p:extLst>
      <p:ext uri="{BB962C8B-B14F-4D97-AF65-F5344CB8AC3E}">
        <p14:creationId xmlns:p14="http://schemas.microsoft.com/office/powerpoint/2010/main" val="2390495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CLES étrangères (</a:t>
            </a:r>
            <a:r>
              <a:rPr lang="fr-FR" dirty="0" err="1" smtClean="0"/>
              <a:t>Foreign</a:t>
            </a:r>
            <a:r>
              <a:rPr lang="fr-FR" dirty="0" smtClean="0"/>
              <a:t> Key)</a:t>
            </a:r>
            <a:endParaRPr lang="fr-FR" dirty="0"/>
          </a:p>
        </p:txBody>
      </p:sp>
      <p:sp>
        <p:nvSpPr>
          <p:cNvPr id="3" name="Espace réservé du contenu 2"/>
          <p:cNvSpPr>
            <a:spLocks noGrp="1"/>
          </p:cNvSpPr>
          <p:nvPr>
            <p:ph idx="1"/>
          </p:nvPr>
        </p:nvSpPr>
        <p:spPr/>
        <p:txBody>
          <a:bodyPr/>
          <a:lstStyle/>
          <a:p>
            <a:r>
              <a:rPr lang="fr-FR" dirty="0" smtClean="0"/>
              <a:t>Composée d’une ou plusieurs colonnes, elle référence une clé primaire d’une autre table. Une table peut contenir plusieurs clés étrangères ou aucune.</a:t>
            </a:r>
          </a:p>
          <a:p>
            <a:r>
              <a:rPr lang="fr-FR" dirty="0" smtClean="0"/>
              <a:t>La </a:t>
            </a:r>
            <a:r>
              <a:rPr lang="fr-FR" dirty="0"/>
              <a:t>(ou les) colonne sur laquelle </a:t>
            </a:r>
            <a:r>
              <a:rPr lang="fr-FR" dirty="0" smtClean="0"/>
              <a:t>on </a:t>
            </a:r>
            <a:r>
              <a:rPr lang="fr-FR" dirty="0"/>
              <a:t>crée la clé, on utilise : </a:t>
            </a:r>
            <a:r>
              <a:rPr lang="fr-FR" b="1" dirty="0"/>
              <a:t>FOREIGN KEY</a:t>
            </a:r>
            <a:endParaRPr lang="fr-FR" dirty="0"/>
          </a:p>
          <a:p>
            <a:r>
              <a:rPr lang="fr-FR" dirty="0"/>
              <a:t>La (ou les) colonne qui va servir de référence, on utilise : </a:t>
            </a:r>
            <a:r>
              <a:rPr lang="fr-FR" b="1" dirty="0" smtClean="0"/>
              <a:t>REFERENCES</a:t>
            </a:r>
          </a:p>
          <a:p>
            <a:r>
              <a:rPr lang="fr-FR" dirty="0" smtClean="0"/>
              <a:t>Exemple : </a:t>
            </a:r>
          </a:p>
          <a:p>
            <a:endParaRPr lang="fr-FR" b="1" dirty="0" smtClean="0"/>
          </a:p>
          <a:p>
            <a:endParaRPr lang="fr-FR" dirty="0"/>
          </a:p>
        </p:txBody>
      </p:sp>
      <p:pic>
        <p:nvPicPr>
          <p:cNvPr id="4" name="Image 3"/>
          <p:cNvPicPr>
            <a:picLocks noChangeAspect="1"/>
          </p:cNvPicPr>
          <p:nvPr/>
        </p:nvPicPr>
        <p:blipFill>
          <a:blip r:embed="rId2"/>
          <a:stretch>
            <a:fillRect/>
          </a:stretch>
        </p:blipFill>
        <p:spPr>
          <a:xfrm>
            <a:off x="2868916" y="3679835"/>
            <a:ext cx="6169687" cy="2688569"/>
          </a:xfrm>
          <a:prstGeom prst="rect">
            <a:avLst/>
          </a:prstGeom>
        </p:spPr>
      </p:pic>
    </p:spTree>
    <p:extLst>
      <p:ext uri="{BB962C8B-B14F-4D97-AF65-F5344CB8AC3E}">
        <p14:creationId xmlns:p14="http://schemas.microsoft.com/office/powerpoint/2010/main" val="3184736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531028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COnseils</a:t>
            </a:r>
            <a:endParaRPr lang="fr-FR" dirty="0"/>
          </a:p>
        </p:txBody>
      </p:sp>
      <p:sp>
        <p:nvSpPr>
          <p:cNvPr id="3" name="Espace réservé du contenu 2"/>
          <p:cNvSpPr>
            <a:spLocks noGrp="1"/>
          </p:cNvSpPr>
          <p:nvPr>
            <p:ph idx="1"/>
          </p:nvPr>
        </p:nvSpPr>
        <p:spPr/>
        <p:txBody>
          <a:bodyPr/>
          <a:lstStyle/>
          <a:p>
            <a:r>
              <a:rPr lang="fr-FR" dirty="0" smtClean="0"/>
              <a:t>N’utilisez jamais d’espaces ou d’accents.</a:t>
            </a:r>
          </a:p>
          <a:p>
            <a:r>
              <a:rPr lang="fr-FR" dirty="0"/>
              <a:t>N’utilisez pas de mots réservés comme « date / </a:t>
            </a:r>
            <a:r>
              <a:rPr lang="fr-FR" dirty="0" err="1"/>
              <a:t>text</a:t>
            </a:r>
            <a:r>
              <a:rPr lang="fr-FR" dirty="0"/>
              <a:t> / type » -&gt; retrouvez les mots réservés dans la doc officielle</a:t>
            </a:r>
          </a:p>
          <a:p>
            <a:r>
              <a:rPr lang="fr-FR" dirty="0"/>
              <a:t>Soyez cohérents</a:t>
            </a:r>
          </a:p>
          <a:p>
            <a:r>
              <a:rPr lang="fr-FR" dirty="0"/>
              <a:t>Ecrivez les commandes et mots-clés SQL en MAJUSCULE</a:t>
            </a:r>
          </a:p>
          <a:p>
            <a:r>
              <a:rPr lang="fr-FR" dirty="0"/>
              <a:t>Ecrivez les noms de bases / tables / colonnes en minuscule</a:t>
            </a:r>
          </a:p>
          <a:p>
            <a:endParaRPr lang="fr-FR" dirty="0"/>
          </a:p>
        </p:txBody>
      </p:sp>
    </p:spTree>
    <p:extLst>
      <p:ext uri="{BB962C8B-B14F-4D97-AF65-F5344CB8AC3E}">
        <p14:creationId xmlns:p14="http://schemas.microsoft.com/office/powerpoint/2010/main" val="3933755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Premier exercice</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fr.khanacademy.org/computing/computer-programming/sql/sql-basics/pc/challenge-book-list-database</a:t>
            </a:r>
            <a:endParaRPr lang="fr-FR" dirty="0"/>
          </a:p>
        </p:txBody>
      </p:sp>
    </p:spTree>
    <p:extLst>
      <p:ext uri="{BB962C8B-B14F-4D97-AF65-F5344CB8AC3E}">
        <p14:creationId xmlns:p14="http://schemas.microsoft.com/office/powerpoint/2010/main" val="413839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Deuxième exercice – TP Cinéma</a:t>
            </a:r>
            <a:endParaRPr lang="fr-FR" dirty="0"/>
          </a:p>
        </p:txBody>
      </p:sp>
      <p:sp>
        <p:nvSpPr>
          <p:cNvPr id="3" name="Espace réservé du contenu 2"/>
          <p:cNvSpPr>
            <a:spLocks noGrp="1"/>
          </p:cNvSpPr>
          <p:nvPr>
            <p:ph idx="1"/>
          </p:nvPr>
        </p:nvSpPr>
        <p:spPr/>
        <p:txBody>
          <a:bodyPr/>
          <a:lstStyle/>
          <a:p>
            <a:pPr marL="0" lvl="0" indent="0">
              <a:lnSpc>
                <a:spcPct val="100000"/>
              </a:lnSpc>
              <a:spcBef>
                <a:spcPts val="0"/>
              </a:spcBef>
              <a:buClrTx/>
              <a:buSzTx/>
              <a:buNone/>
            </a:pPr>
            <a:r>
              <a:rPr lang="fr-FR" sz="1800" dirty="0" err="1">
                <a:solidFill>
                  <a:srgbClr val="001027"/>
                </a:solidFill>
                <a:latin typeface="Arvo" panose="02000000000000000000"/>
              </a:rPr>
              <a:t>mysqldump</a:t>
            </a:r>
            <a:r>
              <a:rPr lang="fr-FR" sz="1800" dirty="0">
                <a:solidFill>
                  <a:srgbClr val="001027"/>
                </a:solidFill>
                <a:latin typeface="Arvo" panose="02000000000000000000"/>
              </a:rPr>
              <a:t> –u user –p --</a:t>
            </a:r>
            <a:r>
              <a:rPr lang="fr-FR" sz="1800" dirty="0" err="1">
                <a:solidFill>
                  <a:srgbClr val="001027"/>
                </a:solidFill>
                <a:latin typeface="Arvo" panose="02000000000000000000"/>
              </a:rPr>
              <a:t>opt</a:t>
            </a:r>
            <a:r>
              <a:rPr lang="fr-FR" sz="1800" dirty="0">
                <a:solidFill>
                  <a:srgbClr val="001027"/>
                </a:solidFill>
                <a:latin typeface="Arvo" panose="02000000000000000000"/>
              </a:rPr>
              <a:t> </a:t>
            </a:r>
            <a:r>
              <a:rPr lang="fr-FR" sz="1800" dirty="0" err="1">
                <a:solidFill>
                  <a:srgbClr val="001027"/>
                </a:solidFill>
                <a:latin typeface="Arvo" panose="02000000000000000000"/>
              </a:rPr>
              <a:t>nom_base</a:t>
            </a:r>
            <a:r>
              <a:rPr lang="fr-FR" sz="1800" dirty="0">
                <a:solidFill>
                  <a:srgbClr val="001027"/>
                </a:solidFill>
                <a:latin typeface="Arvo" panose="02000000000000000000"/>
              </a:rPr>
              <a:t> &gt; </a:t>
            </a:r>
            <a:r>
              <a:rPr lang="fr-FR" sz="1800" dirty="0" err="1">
                <a:solidFill>
                  <a:srgbClr val="001027"/>
                </a:solidFill>
                <a:latin typeface="Arvo" panose="02000000000000000000"/>
              </a:rPr>
              <a:t>sauvegarde.sql</a:t>
            </a:r>
            <a:endParaRPr lang="fr-FR" sz="1800" dirty="0">
              <a:solidFill>
                <a:srgbClr val="001027"/>
              </a:solidFill>
              <a:latin typeface="Arvo" panose="02000000000000000000"/>
            </a:endParaRPr>
          </a:p>
          <a:p>
            <a:endParaRPr lang="fr-FR" dirty="0"/>
          </a:p>
        </p:txBody>
      </p:sp>
    </p:spTree>
    <p:extLst>
      <p:ext uri="{BB962C8B-B14F-4D97-AF65-F5344CB8AC3E}">
        <p14:creationId xmlns:p14="http://schemas.microsoft.com/office/powerpoint/2010/main" val="3778143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Jointures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959520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quoi sert une Base de données ?</a:t>
            </a:r>
            <a:endParaRPr lang="fr-FR" dirty="0"/>
          </a:p>
        </p:txBody>
      </p:sp>
      <p:sp>
        <p:nvSpPr>
          <p:cNvPr id="3" name="Espace réservé du contenu 2"/>
          <p:cNvSpPr>
            <a:spLocks noGrp="1"/>
          </p:cNvSpPr>
          <p:nvPr>
            <p:ph idx="1"/>
          </p:nvPr>
        </p:nvSpPr>
        <p:spPr/>
        <p:txBody>
          <a:bodyPr/>
          <a:lstStyle/>
          <a:p>
            <a:r>
              <a:rPr lang="fr-FR" dirty="0" smtClean="0"/>
              <a:t>A stocker des informations de manière organisée et structurée. </a:t>
            </a:r>
          </a:p>
          <a:p>
            <a:r>
              <a:rPr lang="fr-FR" dirty="0" smtClean="0"/>
              <a:t>A consulter et modifier facilement les informations stockées. Pour cela, il est nécessaire d’interagir avec la BDD via un système particulier : un SGBD (Système de Gestion de Bases de Données), qui permet de transmettre des requêtes. </a:t>
            </a:r>
          </a:p>
          <a:p>
            <a:r>
              <a:rPr lang="fr-FR" dirty="0" smtClean="0"/>
              <a:t>Manipulation des données : </a:t>
            </a:r>
          </a:p>
          <a:p>
            <a:pPr marL="0" indent="0">
              <a:buNone/>
            </a:pPr>
            <a:r>
              <a:rPr lang="fr-FR" dirty="0"/>
              <a:t>	</a:t>
            </a:r>
            <a:r>
              <a:rPr lang="fr-FR" dirty="0" smtClean="0"/>
              <a:t>	Sélectionner / Afficher / Modifier / Ajouter / Supprimer</a:t>
            </a:r>
          </a:p>
          <a:p>
            <a:pPr lvl="0">
              <a:buClr>
                <a:srgbClr val="D34817">
                  <a:lumMod val="75000"/>
                </a:srgbClr>
              </a:buClr>
            </a:pPr>
            <a:r>
              <a:rPr lang="fr-FR" dirty="0" smtClean="0">
                <a:solidFill>
                  <a:prstClr val="black"/>
                </a:solidFill>
              </a:rPr>
              <a:t>En Informatique, se nomme un CRUD : </a:t>
            </a:r>
          </a:p>
          <a:p>
            <a:pPr marL="548640" lvl="2" indent="0">
              <a:buClr>
                <a:srgbClr val="D34817">
                  <a:lumMod val="75000"/>
                </a:srgbClr>
              </a:buClr>
              <a:buNone/>
            </a:pPr>
            <a:r>
              <a:rPr lang="fr-FR" sz="2000" dirty="0">
                <a:solidFill>
                  <a:prstClr val="black"/>
                </a:solidFill>
              </a:rPr>
              <a:t>	</a:t>
            </a:r>
            <a:r>
              <a:rPr lang="fr-FR" sz="2000" dirty="0" smtClean="0">
                <a:solidFill>
                  <a:prstClr val="black"/>
                </a:solidFill>
              </a:rPr>
              <a:t>		</a:t>
            </a:r>
          </a:p>
          <a:p>
            <a:pPr marL="548640" lvl="2" indent="0">
              <a:buClr>
                <a:srgbClr val="D34817">
                  <a:lumMod val="75000"/>
                </a:srgbClr>
              </a:buClr>
              <a:buNone/>
            </a:pPr>
            <a:r>
              <a:rPr lang="fr-FR" sz="2000" dirty="0">
                <a:solidFill>
                  <a:prstClr val="black"/>
                </a:solidFill>
              </a:rPr>
              <a:t>	</a:t>
            </a:r>
            <a:r>
              <a:rPr lang="fr-FR" sz="2000" dirty="0" smtClean="0">
                <a:solidFill>
                  <a:prstClr val="black"/>
                </a:solidFill>
              </a:rPr>
              <a:t>		CREATE / READ / UPDATE / DELETE</a:t>
            </a:r>
            <a:endParaRPr lang="fr-FR" sz="2000" dirty="0">
              <a:solidFill>
                <a:prstClr val="black"/>
              </a:solidFill>
            </a:endParaRPr>
          </a:p>
          <a:p>
            <a:pPr marL="0" indent="0">
              <a:buNone/>
            </a:pPr>
            <a:endParaRPr lang="fr-FR" dirty="0"/>
          </a:p>
        </p:txBody>
      </p:sp>
    </p:spTree>
    <p:extLst>
      <p:ext uri="{BB962C8B-B14F-4D97-AF65-F5344CB8AC3E}">
        <p14:creationId xmlns:p14="http://schemas.microsoft.com/office/powerpoint/2010/main" val="236188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Grands principes</a:t>
            </a:r>
            <a:endParaRPr lang="fr-FR" dirty="0"/>
          </a:p>
        </p:txBody>
      </p:sp>
      <p:sp>
        <p:nvSpPr>
          <p:cNvPr id="3" name="Espace réservé du contenu 2"/>
          <p:cNvSpPr>
            <a:spLocks noGrp="1"/>
          </p:cNvSpPr>
          <p:nvPr>
            <p:ph idx="1"/>
          </p:nvPr>
        </p:nvSpPr>
        <p:spPr>
          <a:xfrm>
            <a:off x="1069848" y="2121408"/>
            <a:ext cx="10492232" cy="4050792"/>
          </a:xfrm>
        </p:spPr>
        <p:txBody>
          <a:bodyPr/>
          <a:lstStyle/>
          <a:p>
            <a:r>
              <a:rPr lang="fr-FR" dirty="0" smtClean="0"/>
              <a:t>Les jointures servent à joindre plusieurs tables entre elles pour regrouper les informations.</a:t>
            </a:r>
          </a:p>
          <a:p>
            <a:endParaRPr lang="fr-FR" dirty="0"/>
          </a:p>
          <a:p>
            <a:pPr marL="0" lvl="0" indent="0">
              <a:lnSpc>
                <a:spcPct val="100000"/>
              </a:lnSpc>
              <a:spcBef>
                <a:spcPts val="0"/>
              </a:spcBef>
              <a:buClrTx/>
              <a:buSzTx/>
              <a:buNone/>
            </a:pPr>
            <a:r>
              <a:rPr lang="fr-FR" sz="1800" dirty="0">
                <a:solidFill>
                  <a:srgbClr val="001027"/>
                </a:solidFill>
                <a:latin typeface="Arvo" panose="02000000000000000000" pitchFamily="2" charset="0"/>
              </a:rPr>
              <a:t>SELECT </a:t>
            </a:r>
            <a:r>
              <a:rPr lang="fr-FR" sz="1800" dirty="0" err="1" smtClean="0">
                <a:solidFill>
                  <a:srgbClr val="001027"/>
                </a:solidFill>
                <a:latin typeface="Arvo" panose="02000000000000000000" pitchFamily="2" charset="0"/>
              </a:rPr>
              <a:t>film.titre</a:t>
            </a:r>
            <a:r>
              <a:rPr lang="fr-FR" sz="1800" dirty="0" smtClean="0">
                <a:solidFill>
                  <a:srgbClr val="001027"/>
                </a:solidFill>
                <a:latin typeface="Arvo" panose="02000000000000000000" pitchFamily="2" charset="0"/>
              </a:rPr>
              <a:t>                                                    /* On sélectionne la colonne ‘titre’ de la table ‘film’ */</a:t>
            </a:r>
          </a:p>
          <a:p>
            <a:pPr marL="0" lvl="0" indent="0">
              <a:lnSpc>
                <a:spcPct val="100000"/>
              </a:lnSpc>
              <a:spcBef>
                <a:spcPts val="0"/>
              </a:spcBef>
              <a:buClrTx/>
              <a:buSzTx/>
              <a:buNone/>
            </a:pPr>
            <a:r>
              <a:rPr lang="fr-FR" sz="1800" dirty="0" smtClean="0">
                <a:solidFill>
                  <a:srgbClr val="001027"/>
                </a:solidFill>
                <a:latin typeface="Arvo" panose="02000000000000000000" pitchFamily="2" charset="0"/>
              </a:rPr>
              <a:t>FROM film                                                             /* On travaille sur la table ‘film’ */ </a:t>
            </a:r>
            <a:endParaRPr lang="fr-FR" sz="1800" dirty="0">
              <a:solidFill>
                <a:srgbClr val="001027"/>
              </a:solidFill>
              <a:latin typeface="Arvo" panose="02000000000000000000" pitchFamily="2" charset="0"/>
            </a:endParaRPr>
          </a:p>
          <a:p>
            <a:pPr marL="0" lvl="0" indent="0">
              <a:lnSpc>
                <a:spcPct val="100000"/>
              </a:lnSpc>
              <a:spcBef>
                <a:spcPts val="0"/>
              </a:spcBef>
              <a:buClrTx/>
              <a:buSzTx/>
              <a:buNone/>
            </a:pPr>
            <a:r>
              <a:rPr lang="fr-FR" sz="1800" b="1" dirty="0">
                <a:solidFill>
                  <a:srgbClr val="001027"/>
                </a:solidFill>
                <a:latin typeface="Arvo" panose="02000000000000000000" pitchFamily="2" charset="0"/>
              </a:rPr>
              <a:t>INNER JOIN</a:t>
            </a:r>
            <a:r>
              <a:rPr lang="fr-FR" sz="1800" dirty="0">
                <a:solidFill>
                  <a:srgbClr val="001027"/>
                </a:solidFill>
                <a:latin typeface="Arvo" panose="02000000000000000000" pitchFamily="2" charset="0"/>
              </a:rPr>
              <a:t> </a:t>
            </a:r>
            <a:r>
              <a:rPr lang="fr-FR" sz="1800" dirty="0" smtClean="0">
                <a:solidFill>
                  <a:srgbClr val="001027"/>
                </a:solidFill>
                <a:latin typeface="Arvo" panose="02000000000000000000" pitchFamily="2" charset="0"/>
              </a:rPr>
              <a:t>critique                                              /* On crée une jointure interne à la table ‘critique’ */   </a:t>
            </a:r>
            <a:endParaRPr lang="fr-FR" sz="1800" dirty="0">
              <a:solidFill>
                <a:srgbClr val="001027"/>
              </a:solidFill>
              <a:latin typeface="Arvo" panose="02000000000000000000" pitchFamily="2" charset="0"/>
            </a:endParaRPr>
          </a:p>
          <a:p>
            <a:pPr marL="0" lvl="0" indent="0">
              <a:lnSpc>
                <a:spcPct val="100000"/>
              </a:lnSpc>
              <a:spcBef>
                <a:spcPts val="0"/>
              </a:spcBef>
              <a:buClrTx/>
              <a:buSzTx/>
              <a:buNone/>
            </a:pPr>
            <a:r>
              <a:rPr lang="fr-FR" sz="1800" dirty="0">
                <a:solidFill>
                  <a:srgbClr val="001027"/>
                </a:solidFill>
                <a:latin typeface="Arvo" panose="02000000000000000000" pitchFamily="2" charset="0"/>
              </a:rPr>
              <a:t>	</a:t>
            </a:r>
            <a:r>
              <a:rPr lang="fr-FR" sz="1800" b="1" dirty="0">
                <a:solidFill>
                  <a:srgbClr val="001027"/>
                </a:solidFill>
                <a:latin typeface="Arvo" panose="02000000000000000000" pitchFamily="2" charset="0"/>
              </a:rPr>
              <a:t>ON</a:t>
            </a:r>
            <a:r>
              <a:rPr lang="fr-FR" sz="1800" dirty="0">
                <a:solidFill>
                  <a:srgbClr val="001027"/>
                </a:solidFill>
                <a:latin typeface="Arvo" panose="02000000000000000000" pitchFamily="2" charset="0"/>
              </a:rPr>
              <a:t> </a:t>
            </a:r>
            <a:r>
              <a:rPr lang="fr-FR" sz="1800" dirty="0" err="1" smtClean="0">
                <a:solidFill>
                  <a:srgbClr val="001027"/>
                </a:solidFill>
                <a:latin typeface="Arvo" panose="02000000000000000000" pitchFamily="2" charset="0"/>
              </a:rPr>
              <a:t>film.id_film</a:t>
            </a:r>
            <a:r>
              <a:rPr lang="fr-FR" sz="1800" dirty="0" smtClean="0">
                <a:solidFill>
                  <a:srgbClr val="001027"/>
                </a:solidFill>
                <a:latin typeface="Arvo" panose="02000000000000000000" pitchFamily="2" charset="0"/>
              </a:rPr>
              <a:t> </a:t>
            </a:r>
            <a:r>
              <a:rPr lang="fr-FR" sz="1800" dirty="0">
                <a:solidFill>
                  <a:srgbClr val="001027"/>
                </a:solidFill>
                <a:latin typeface="Arvo" panose="02000000000000000000" pitchFamily="2" charset="0"/>
              </a:rPr>
              <a:t>= </a:t>
            </a:r>
            <a:r>
              <a:rPr lang="fr-FR" sz="1800" dirty="0" err="1" smtClean="0">
                <a:solidFill>
                  <a:srgbClr val="001027"/>
                </a:solidFill>
                <a:latin typeface="Arvo" panose="02000000000000000000" pitchFamily="2" charset="0"/>
              </a:rPr>
              <a:t>critique.fk_id_film</a:t>
            </a:r>
            <a:r>
              <a:rPr lang="fr-FR" sz="1800" dirty="0" smtClean="0">
                <a:solidFill>
                  <a:srgbClr val="001027"/>
                </a:solidFill>
                <a:latin typeface="Arvo" panose="02000000000000000000" pitchFamily="2" charset="0"/>
              </a:rPr>
              <a:t>   /* On regroupe les colonnes ‘</a:t>
            </a:r>
            <a:r>
              <a:rPr lang="fr-FR" sz="1800" dirty="0" err="1" smtClean="0">
                <a:solidFill>
                  <a:srgbClr val="001027"/>
                </a:solidFill>
                <a:latin typeface="Arvo" panose="02000000000000000000" pitchFamily="2" charset="0"/>
              </a:rPr>
              <a:t>id_film</a:t>
            </a:r>
            <a:r>
              <a:rPr lang="fr-FR" sz="1800" dirty="0" smtClean="0">
                <a:solidFill>
                  <a:srgbClr val="001027"/>
                </a:solidFill>
                <a:latin typeface="Arvo" panose="02000000000000000000" pitchFamily="2" charset="0"/>
              </a:rPr>
              <a:t>’ et ‘</a:t>
            </a:r>
            <a:r>
              <a:rPr lang="fr-FR" sz="1800" dirty="0" err="1" smtClean="0">
                <a:solidFill>
                  <a:srgbClr val="001027"/>
                </a:solidFill>
                <a:latin typeface="Arvo" panose="02000000000000000000" pitchFamily="2" charset="0"/>
              </a:rPr>
              <a:t>fk_id_film</a:t>
            </a:r>
            <a:r>
              <a:rPr lang="fr-FR" sz="1800" dirty="0" smtClean="0">
                <a:solidFill>
                  <a:srgbClr val="001027"/>
                </a:solidFill>
                <a:latin typeface="Arvo" panose="02000000000000000000" pitchFamily="2" charset="0"/>
              </a:rPr>
              <a:t>’ des 2 tables */</a:t>
            </a:r>
            <a:endParaRPr lang="fr-FR" sz="1800" dirty="0">
              <a:solidFill>
                <a:srgbClr val="001027"/>
              </a:solidFill>
              <a:latin typeface="Arvo" panose="02000000000000000000" pitchFamily="2" charset="0"/>
            </a:endParaRPr>
          </a:p>
          <a:p>
            <a:pPr marL="0" lvl="0" indent="0">
              <a:lnSpc>
                <a:spcPct val="100000"/>
              </a:lnSpc>
              <a:spcBef>
                <a:spcPts val="0"/>
              </a:spcBef>
              <a:buClrTx/>
              <a:buSzTx/>
              <a:buNone/>
            </a:pPr>
            <a:r>
              <a:rPr lang="fr-FR" sz="1800" b="1" dirty="0">
                <a:solidFill>
                  <a:srgbClr val="001027"/>
                </a:solidFill>
                <a:latin typeface="Arvo" panose="02000000000000000000" pitchFamily="2" charset="0"/>
              </a:rPr>
              <a:t>WHERE</a:t>
            </a:r>
            <a:r>
              <a:rPr lang="fr-FR" sz="1800" dirty="0">
                <a:solidFill>
                  <a:srgbClr val="001027"/>
                </a:solidFill>
                <a:latin typeface="Arvo" panose="02000000000000000000" pitchFamily="2" charset="0"/>
              </a:rPr>
              <a:t> </a:t>
            </a:r>
            <a:r>
              <a:rPr lang="fr-FR" sz="1800" dirty="0" err="1" smtClean="0">
                <a:solidFill>
                  <a:srgbClr val="001027"/>
                </a:solidFill>
                <a:latin typeface="Arvo" panose="02000000000000000000" pitchFamily="2" charset="0"/>
              </a:rPr>
              <a:t>critique.note</a:t>
            </a:r>
            <a:r>
              <a:rPr lang="fr-FR" sz="1800" dirty="0" smtClean="0">
                <a:solidFill>
                  <a:srgbClr val="001027"/>
                </a:solidFill>
                <a:latin typeface="Arvo" panose="02000000000000000000" pitchFamily="2" charset="0"/>
              </a:rPr>
              <a:t> </a:t>
            </a:r>
            <a:r>
              <a:rPr lang="fr-FR" sz="1800" dirty="0">
                <a:solidFill>
                  <a:srgbClr val="001027"/>
                </a:solidFill>
                <a:latin typeface="Arvo" panose="02000000000000000000" pitchFamily="2" charset="0"/>
              </a:rPr>
              <a:t>= </a:t>
            </a:r>
            <a:r>
              <a:rPr lang="fr-FR" sz="1800" dirty="0" smtClean="0">
                <a:solidFill>
                  <a:srgbClr val="001027"/>
                </a:solidFill>
                <a:latin typeface="Arvo" panose="02000000000000000000" pitchFamily="2" charset="0"/>
              </a:rPr>
              <a:t>‘</a:t>
            </a:r>
            <a:r>
              <a:rPr lang="fr-FR" sz="1800" dirty="0">
                <a:solidFill>
                  <a:srgbClr val="001027"/>
                </a:solidFill>
                <a:latin typeface="Arvo" panose="02000000000000000000"/>
              </a:rPr>
              <a:t>5</a:t>
            </a:r>
            <a:r>
              <a:rPr lang="fr-FR" sz="1800" dirty="0" smtClean="0">
                <a:solidFill>
                  <a:srgbClr val="001027"/>
                </a:solidFill>
                <a:latin typeface="Arvo" panose="02000000000000000000" pitchFamily="2" charset="0"/>
              </a:rPr>
              <a:t>’;                                    /* On sélectionne les lignes dans la colonne ‘note’ de la table 						‘critique’ ayant pour valeur ‘5’. */</a:t>
            </a:r>
            <a:endParaRPr lang="fr-FR" sz="1800" dirty="0">
              <a:solidFill>
                <a:srgbClr val="001027"/>
              </a:solidFill>
              <a:latin typeface="Arvo" panose="02000000000000000000" pitchFamily="2" charset="0"/>
            </a:endParaRPr>
          </a:p>
          <a:p>
            <a:endParaRPr lang="fr-FR" dirty="0"/>
          </a:p>
        </p:txBody>
      </p:sp>
    </p:spTree>
    <p:extLst>
      <p:ext uri="{BB962C8B-B14F-4D97-AF65-F5344CB8AC3E}">
        <p14:creationId xmlns:p14="http://schemas.microsoft.com/office/powerpoint/2010/main" val="3409319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Noms des colonnes</a:t>
            </a:r>
            <a:endParaRPr lang="fr-FR" dirty="0"/>
          </a:p>
        </p:txBody>
      </p:sp>
      <p:sp>
        <p:nvSpPr>
          <p:cNvPr id="3" name="Espace réservé du contenu 2"/>
          <p:cNvSpPr>
            <a:spLocks noGrp="1"/>
          </p:cNvSpPr>
          <p:nvPr>
            <p:ph idx="1"/>
          </p:nvPr>
        </p:nvSpPr>
        <p:spPr/>
        <p:txBody>
          <a:bodyPr/>
          <a:lstStyle/>
          <a:p>
            <a:r>
              <a:rPr lang="fr-FR" dirty="0" smtClean="0"/>
              <a:t>Si le nom des colonnes est identique dans plusieurs tables, on utilise l’opérateur « . » pour préciser de quelle table nous parlons.  Cela n’est pas obligatoire si les noms des colonnes ne sont pas ambigus.</a:t>
            </a:r>
          </a:p>
          <a:p>
            <a:endParaRPr lang="fr-FR" dirty="0"/>
          </a:p>
        </p:txBody>
      </p:sp>
    </p:spTree>
    <p:extLst>
      <p:ext uri="{BB962C8B-B14F-4D97-AF65-F5344CB8AC3E}">
        <p14:creationId xmlns:p14="http://schemas.microsoft.com/office/powerpoint/2010/main" val="441328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INNER </a:t>
            </a:r>
            <a:r>
              <a:rPr lang="fr-FR" dirty="0" err="1" smtClean="0"/>
              <a:t>Join</a:t>
            </a:r>
            <a:r>
              <a:rPr lang="fr-FR" dirty="0" smtClean="0"/>
              <a:t> : Jointures internes</a:t>
            </a:r>
            <a:endParaRPr lang="fr-FR" dirty="0"/>
          </a:p>
        </p:txBody>
      </p:sp>
      <p:sp>
        <p:nvSpPr>
          <p:cNvPr id="3" name="Espace réservé du contenu 2"/>
          <p:cNvSpPr>
            <a:spLocks noGrp="1"/>
          </p:cNvSpPr>
          <p:nvPr>
            <p:ph idx="1"/>
          </p:nvPr>
        </p:nvSpPr>
        <p:spPr/>
        <p:txBody>
          <a:bodyPr/>
          <a:lstStyle/>
          <a:p>
            <a:r>
              <a:rPr lang="fr-FR" dirty="0"/>
              <a:t>Une jointure interne signifie que l’on exige qu’il y ait des données de part et d’autre de la </a:t>
            </a:r>
            <a:r>
              <a:rPr lang="fr-FR" dirty="0" smtClean="0"/>
              <a:t>jointure. </a:t>
            </a:r>
          </a:p>
          <a:p>
            <a:r>
              <a:rPr lang="fr-FR" dirty="0" smtClean="0"/>
              <a:t>Les lignes NULL sur l’une des deux colonnes n’apparaîtront pas dans les résultats de la requête.</a:t>
            </a:r>
          </a:p>
          <a:p>
            <a:endParaRPr lang="fr-FR" dirty="0"/>
          </a:p>
        </p:txBody>
      </p:sp>
      <p:pic>
        <p:nvPicPr>
          <p:cNvPr id="4" name="Image 3"/>
          <p:cNvPicPr>
            <a:picLocks noChangeAspect="1"/>
          </p:cNvPicPr>
          <p:nvPr/>
        </p:nvPicPr>
        <p:blipFill>
          <a:blip r:embed="rId2"/>
          <a:stretch>
            <a:fillRect/>
          </a:stretch>
        </p:blipFill>
        <p:spPr>
          <a:xfrm>
            <a:off x="4083106" y="4071055"/>
            <a:ext cx="4554107" cy="1316850"/>
          </a:xfrm>
          <a:prstGeom prst="rect">
            <a:avLst/>
          </a:prstGeom>
        </p:spPr>
      </p:pic>
    </p:spTree>
    <p:extLst>
      <p:ext uri="{BB962C8B-B14F-4D97-AF65-F5344CB8AC3E}">
        <p14:creationId xmlns:p14="http://schemas.microsoft.com/office/powerpoint/2010/main" val="802632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Jointures externes : Par la gauche</a:t>
            </a:r>
            <a:endParaRPr lang="fr-FR" dirty="0"/>
          </a:p>
        </p:txBody>
      </p:sp>
      <p:sp>
        <p:nvSpPr>
          <p:cNvPr id="3" name="Espace réservé du contenu 2"/>
          <p:cNvSpPr>
            <a:spLocks noGrp="1"/>
          </p:cNvSpPr>
          <p:nvPr>
            <p:ph idx="1"/>
          </p:nvPr>
        </p:nvSpPr>
        <p:spPr>
          <a:xfrm>
            <a:off x="1069848" y="1950720"/>
            <a:ext cx="10058400" cy="4429760"/>
          </a:xfrm>
          <a:ln>
            <a:noFill/>
          </a:ln>
        </p:spPr>
        <p:txBody>
          <a:bodyPr>
            <a:normAutofit/>
          </a:bodyPr>
          <a:lstStyle/>
          <a:p>
            <a:r>
              <a:rPr lang="fr-FR" dirty="0"/>
              <a:t>LEFT JOIN ou </a:t>
            </a:r>
            <a:r>
              <a:rPr lang="fr-FR" dirty="0" smtClean="0"/>
              <a:t>LEFT OUTER JOIN. </a:t>
            </a:r>
          </a:p>
          <a:p>
            <a:r>
              <a:rPr lang="fr-FR" dirty="0" smtClean="0"/>
              <a:t>Cela </a:t>
            </a:r>
            <a:r>
              <a:rPr lang="fr-FR" dirty="0"/>
              <a:t>signifie que l’ont veut toutes les lignes de la table de </a:t>
            </a:r>
            <a:r>
              <a:rPr lang="fr-FR" dirty="0" smtClean="0"/>
              <a:t>gauche (= la 1</a:t>
            </a:r>
            <a:r>
              <a:rPr lang="fr-FR" baseline="30000" dirty="0" smtClean="0"/>
              <a:t>ère</a:t>
            </a:r>
            <a:r>
              <a:rPr lang="fr-FR" dirty="0" smtClean="0"/>
              <a:t> mentionnée dans la requête), </a:t>
            </a:r>
            <a:r>
              <a:rPr lang="fr-FR" dirty="0"/>
              <a:t>même si elles n’ont pas de correspondance avec la table de droite (NULL</a:t>
            </a:r>
            <a:r>
              <a:rPr lang="fr-FR" dirty="0" smtClean="0"/>
              <a:t>).</a:t>
            </a:r>
          </a:p>
          <a:p>
            <a:endParaRPr lang="fr-FR" dirty="0"/>
          </a:p>
          <a:p>
            <a:pPr marL="0" lvl="0" indent="0">
              <a:lnSpc>
                <a:spcPct val="100000"/>
              </a:lnSpc>
              <a:spcBef>
                <a:spcPts val="0"/>
              </a:spcBef>
              <a:buClrTx/>
              <a:buSzTx/>
              <a:buNone/>
            </a:pPr>
            <a:r>
              <a:rPr lang="fr-FR" dirty="0" smtClean="0">
                <a:solidFill>
                  <a:srgbClr val="001027"/>
                </a:solidFill>
                <a:latin typeface="Arvo" panose="02000000000000000000" pitchFamily="2" charset="0"/>
              </a:rPr>
              <a:t>		SELECT </a:t>
            </a:r>
            <a:r>
              <a:rPr lang="fr-FR" dirty="0" err="1">
                <a:solidFill>
                  <a:srgbClr val="001027"/>
                </a:solidFill>
                <a:latin typeface="Arvo" panose="02000000000000000000" pitchFamily="2" charset="0"/>
              </a:rPr>
              <a:t>film.titre</a:t>
            </a:r>
            <a:r>
              <a:rPr lang="fr-FR" dirty="0">
                <a:solidFill>
                  <a:srgbClr val="001027"/>
                </a:solidFill>
                <a:latin typeface="Arvo" panose="02000000000000000000" pitchFamily="2" charset="0"/>
              </a:rPr>
              <a:t>                                                  </a:t>
            </a:r>
          </a:p>
          <a:p>
            <a:pPr marL="0" lvl="0" indent="0">
              <a:lnSpc>
                <a:spcPct val="100000"/>
              </a:lnSpc>
              <a:spcBef>
                <a:spcPts val="0"/>
              </a:spcBef>
              <a:buClrTx/>
              <a:buSzTx/>
              <a:buNone/>
            </a:pPr>
            <a:r>
              <a:rPr lang="fr-FR" dirty="0" smtClean="0">
                <a:solidFill>
                  <a:srgbClr val="001027"/>
                </a:solidFill>
                <a:latin typeface="Arvo" panose="02000000000000000000" pitchFamily="2" charset="0"/>
              </a:rPr>
              <a:t>		FROM </a:t>
            </a:r>
            <a:r>
              <a:rPr lang="fr-FR" dirty="0">
                <a:solidFill>
                  <a:srgbClr val="001027"/>
                </a:solidFill>
                <a:latin typeface="Arvo" panose="02000000000000000000" pitchFamily="2" charset="0"/>
              </a:rPr>
              <a:t>film   </a:t>
            </a:r>
            <a:r>
              <a:rPr lang="fr-FR" dirty="0" smtClean="0">
                <a:solidFill>
                  <a:srgbClr val="001027"/>
                </a:solidFill>
                <a:latin typeface="Arvo" panose="02000000000000000000" pitchFamily="2" charset="0"/>
              </a:rPr>
              <a:t>                                /* table de gauche */                                                       </a:t>
            </a:r>
            <a:endParaRPr lang="fr-FR" dirty="0">
              <a:solidFill>
                <a:srgbClr val="001027"/>
              </a:solidFill>
              <a:latin typeface="Arvo" panose="02000000000000000000" pitchFamily="2" charset="0"/>
            </a:endParaRPr>
          </a:p>
          <a:p>
            <a:pPr marL="0" lvl="0" indent="0">
              <a:lnSpc>
                <a:spcPct val="100000"/>
              </a:lnSpc>
              <a:spcBef>
                <a:spcPts val="0"/>
              </a:spcBef>
              <a:buClrTx/>
              <a:buSzTx/>
              <a:buNone/>
            </a:pPr>
            <a:r>
              <a:rPr lang="fr-FR" b="1" dirty="0" smtClean="0">
                <a:solidFill>
                  <a:srgbClr val="001027"/>
                </a:solidFill>
                <a:latin typeface="Arvo" panose="02000000000000000000" pitchFamily="2" charset="0"/>
              </a:rPr>
              <a:t>		</a:t>
            </a:r>
            <a:r>
              <a:rPr lang="fr-FR" b="1" dirty="0" smtClean="0">
                <a:solidFill>
                  <a:srgbClr val="001027"/>
                </a:solidFill>
                <a:latin typeface="Arvo" panose="02000000000000000000" pitchFamily="2" charset="0"/>
              </a:rPr>
              <a:t>LEFT JOIN</a:t>
            </a:r>
            <a:r>
              <a:rPr lang="fr-FR" dirty="0" smtClean="0">
                <a:solidFill>
                  <a:srgbClr val="001027"/>
                </a:solidFill>
                <a:latin typeface="Arvo" panose="02000000000000000000" pitchFamily="2" charset="0"/>
              </a:rPr>
              <a:t> </a:t>
            </a:r>
            <a:r>
              <a:rPr lang="fr-FR" dirty="0">
                <a:solidFill>
                  <a:srgbClr val="001027"/>
                </a:solidFill>
                <a:latin typeface="Arvo" panose="02000000000000000000" pitchFamily="2" charset="0"/>
              </a:rPr>
              <a:t>critique               </a:t>
            </a:r>
            <a:r>
              <a:rPr lang="fr-FR" dirty="0" smtClean="0">
                <a:solidFill>
                  <a:srgbClr val="001027"/>
                </a:solidFill>
                <a:latin typeface="Arvo" panose="02000000000000000000" pitchFamily="2" charset="0"/>
              </a:rPr>
              <a:t>    /* table de droite */                              </a:t>
            </a:r>
          </a:p>
          <a:p>
            <a:pPr marL="0" lvl="0" indent="0">
              <a:lnSpc>
                <a:spcPct val="100000"/>
              </a:lnSpc>
              <a:spcBef>
                <a:spcPts val="0"/>
              </a:spcBef>
              <a:buClrTx/>
              <a:buSzTx/>
              <a:buNone/>
            </a:pPr>
            <a:r>
              <a:rPr lang="fr-FR" dirty="0">
                <a:solidFill>
                  <a:srgbClr val="001027"/>
                </a:solidFill>
                <a:latin typeface="Arvo" panose="02000000000000000000" pitchFamily="2" charset="0"/>
              </a:rPr>
              <a:t>	</a:t>
            </a:r>
            <a:r>
              <a:rPr lang="fr-FR" dirty="0" smtClean="0">
                <a:solidFill>
                  <a:srgbClr val="001027"/>
                </a:solidFill>
                <a:latin typeface="Arvo" panose="02000000000000000000" pitchFamily="2" charset="0"/>
              </a:rPr>
              <a:t>		</a:t>
            </a:r>
            <a:r>
              <a:rPr lang="fr-FR" b="1" dirty="0" smtClean="0">
                <a:solidFill>
                  <a:srgbClr val="001027"/>
                </a:solidFill>
                <a:latin typeface="Arvo" panose="02000000000000000000" pitchFamily="2" charset="0"/>
              </a:rPr>
              <a:t>ON</a:t>
            </a:r>
            <a:r>
              <a:rPr lang="fr-FR" dirty="0" smtClean="0">
                <a:solidFill>
                  <a:srgbClr val="001027"/>
                </a:solidFill>
                <a:latin typeface="Arvo" panose="02000000000000000000" pitchFamily="2" charset="0"/>
              </a:rPr>
              <a:t> </a:t>
            </a:r>
            <a:r>
              <a:rPr lang="fr-FR" dirty="0" err="1" smtClean="0">
                <a:solidFill>
                  <a:srgbClr val="001027"/>
                </a:solidFill>
                <a:latin typeface="Arvo" panose="02000000000000000000" pitchFamily="2" charset="0"/>
              </a:rPr>
              <a:t>film.id_film</a:t>
            </a:r>
            <a:r>
              <a:rPr lang="fr-FR" dirty="0" smtClean="0">
                <a:solidFill>
                  <a:srgbClr val="001027"/>
                </a:solidFill>
                <a:latin typeface="Arvo" panose="02000000000000000000" pitchFamily="2" charset="0"/>
              </a:rPr>
              <a:t> </a:t>
            </a:r>
            <a:r>
              <a:rPr lang="fr-FR" dirty="0">
                <a:solidFill>
                  <a:srgbClr val="001027"/>
                </a:solidFill>
                <a:latin typeface="Arvo" panose="02000000000000000000" pitchFamily="2" charset="0"/>
              </a:rPr>
              <a:t>= </a:t>
            </a:r>
            <a:r>
              <a:rPr lang="fr-FR" dirty="0" err="1">
                <a:solidFill>
                  <a:srgbClr val="001027"/>
                </a:solidFill>
                <a:latin typeface="Arvo" panose="02000000000000000000" pitchFamily="2" charset="0"/>
              </a:rPr>
              <a:t>critique.fk_id_film</a:t>
            </a:r>
            <a:r>
              <a:rPr lang="fr-FR" dirty="0">
                <a:solidFill>
                  <a:srgbClr val="001027"/>
                </a:solidFill>
                <a:latin typeface="Arvo" panose="02000000000000000000" pitchFamily="2" charset="0"/>
              </a:rPr>
              <a:t>   </a:t>
            </a:r>
            <a:endParaRPr lang="fr-FR" dirty="0" smtClean="0">
              <a:solidFill>
                <a:srgbClr val="001027"/>
              </a:solidFill>
              <a:latin typeface="Arvo" panose="02000000000000000000" pitchFamily="2" charset="0"/>
            </a:endParaRPr>
          </a:p>
          <a:p>
            <a:pPr marL="0" lvl="0" indent="0">
              <a:lnSpc>
                <a:spcPct val="100000"/>
              </a:lnSpc>
              <a:spcBef>
                <a:spcPts val="0"/>
              </a:spcBef>
              <a:buClrTx/>
              <a:buSzTx/>
              <a:buNone/>
            </a:pPr>
            <a:r>
              <a:rPr lang="fr-FR" b="1" dirty="0" smtClean="0">
                <a:solidFill>
                  <a:srgbClr val="001027"/>
                </a:solidFill>
                <a:latin typeface="Arvo" panose="02000000000000000000" pitchFamily="2" charset="0"/>
              </a:rPr>
              <a:t>		WHERE</a:t>
            </a:r>
            <a:r>
              <a:rPr lang="fr-FR" dirty="0" smtClean="0">
                <a:solidFill>
                  <a:srgbClr val="001027"/>
                </a:solidFill>
                <a:latin typeface="Arvo" panose="02000000000000000000" pitchFamily="2" charset="0"/>
              </a:rPr>
              <a:t> </a:t>
            </a:r>
            <a:r>
              <a:rPr lang="fr-FR" dirty="0" err="1">
                <a:solidFill>
                  <a:srgbClr val="001027"/>
                </a:solidFill>
                <a:latin typeface="Arvo" panose="02000000000000000000" pitchFamily="2" charset="0"/>
              </a:rPr>
              <a:t>critique.note</a:t>
            </a:r>
            <a:r>
              <a:rPr lang="fr-FR" dirty="0">
                <a:solidFill>
                  <a:srgbClr val="001027"/>
                </a:solidFill>
                <a:latin typeface="Arvo" panose="02000000000000000000" pitchFamily="2" charset="0"/>
              </a:rPr>
              <a:t> = ‘</a:t>
            </a:r>
            <a:r>
              <a:rPr lang="fr-FR" dirty="0">
                <a:solidFill>
                  <a:srgbClr val="001027"/>
                </a:solidFill>
                <a:latin typeface="Arvo" panose="02000000000000000000"/>
              </a:rPr>
              <a:t>5</a:t>
            </a:r>
            <a:r>
              <a:rPr lang="fr-FR" dirty="0" smtClean="0">
                <a:solidFill>
                  <a:srgbClr val="001027"/>
                </a:solidFill>
                <a:latin typeface="Arvo" panose="02000000000000000000" pitchFamily="2" charset="0"/>
              </a:rPr>
              <a:t>’</a:t>
            </a:r>
          </a:p>
          <a:p>
            <a:pPr lvl="0">
              <a:buClr>
                <a:srgbClr val="D34817">
                  <a:lumMod val="75000"/>
                </a:srgbClr>
              </a:buClr>
            </a:pPr>
            <a:r>
              <a:rPr lang="fr-FR" dirty="0" smtClean="0">
                <a:solidFill>
                  <a:prstClr val="black"/>
                </a:solidFill>
              </a:rPr>
              <a:t>Cette </a:t>
            </a:r>
            <a:r>
              <a:rPr lang="fr-FR" dirty="0" smtClean="0">
                <a:solidFill>
                  <a:prstClr val="black"/>
                </a:solidFill>
              </a:rPr>
              <a:t>requête demande toutes les lignes existantes de la table de gauche. Si l’on ne connait pas la note d’un film, nous aurons quand même une ligne avec son nom et NULL dans la colonne ‘note’.</a:t>
            </a:r>
          </a:p>
          <a:p>
            <a:pPr lvl="0">
              <a:buClr>
                <a:srgbClr val="D34817">
                  <a:lumMod val="75000"/>
                </a:srgbClr>
              </a:buClr>
            </a:pPr>
            <a:endParaRPr lang="fr-FR" dirty="0"/>
          </a:p>
        </p:txBody>
      </p:sp>
    </p:spTree>
    <p:extLst>
      <p:ext uri="{BB962C8B-B14F-4D97-AF65-F5344CB8AC3E}">
        <p14:creationId xmlns:p14="http://schemas.microsoft.com/office/powerpoint/2010/main" val="3518274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Jointures Externes : Par la Droite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RIGHT </a:t>
            </a:r>
            <a:r>
              <a:rPr lang="fr-FR" dirty="0"/>
              <a:t>JOIN ou </a:t>
            </a:r>
            <a:r>
              <a:rPr lang="fr-FR" dirty="0" smtClean="0"/>
              <a:t>RIGHT </a:t>
            </a:r>
            <a:r>
              <a:rPr lang="fr-FR" dirty="0"/>
              <a:t>OUTER JOIN. </a:t>
            </a:r>
          </a:p>
          <a:p>
            <a:r>
              <a:rPr lang="fr-FR" dirty="0"/>
              <a:t>Cela signifie que l’ont veut toutes les lignes de la table de </a:t>
            </a:r>
            <a:r>
              <a:rPr lang="fr-FR" dirty="0" smtClean="0"/>
              <a:t>droite </a:t>
            </a:r>
            <a:r>
              <a:rPr lang="fr-FR" dirty="0"/>
              <a:t>(= la 1</a:t>
            </a:r>
            <a:r>
              <a:rPr lang="fr-FR" baseline="30000" dirty="0"/>
              <a:t>ère</a:t>
            </a:r>
            <a:r>
              <a:rPr lang="fr-FR" dirty="0"/>
              <a:t> mentionnée dans la requête), même si elles n’ont pas de correspondance avec la table de </a:t>
            </a:r>
            <a:r>
              <a:rPr lang="fr-FR" dirty="0" smtClean="0"/>
              <a:t>gauche </a:t>
            </a:r>
            <a:r>
              <a:rPr lang="fr-FR" dirty="0"/>
              <a:t>(NULL).</a:t>
            </a:r>
          </a:p>
          <a:p>
            <a:endParaRPr lang="fr-FR" dirty="0"/>
          </a:p>
          <a:p>
            <a:pPr marL="0" lvl="0" indent="0">
              <a:lnSpc>
                <a:spcPct val="100000"/>
              </a:lnSpc>
              <a:spcBef>
                <a:spcPts val="0"/>
              </a:spcBef>
              <a:buClrTx/>
              <a:buSzTx/>
              <a:buNone/>
            </a:pPr>
            <a:r>
              <a:rPr lang="fr-FR" dirty="0">
                <a:solidFill>
                  <a:srgbClr val="001027"/>
                </a:solidFill>
                <a:latin typeface="Arvo" panose="02000000000000000000" pitchFamily="2" charset="0"/>
              </a:rPr>
              <a:t>		SELECT </a:t>
            </a:r>
            <a:r>
              <a:rPr lang="fr-FR" dirty="0" err="1">
                <a:solidFill>
                  <a:srgbClr val="001027"/>
                </a:solidFill>
                <a:latin typeface="Arvo" panose="02000000000000000000" pitchFamily="2" charset="0"/>
              </a:rPr>
              <a:t>film.titre</a:t>
            </a:r>
            <a:r>
              <a:rPr lang="fr-FR" dirty="0">
                <a:solidFill>
                  <a:srgbClr val="001027"/>
                </a:solidFill>
                <a:latin typeface="Arvo" panose="02000000000000000000" pitchFamily="2" charset="0"/>
              </a:rPr>
              <a:t>                                                  </a:t>
            </a:r>
          </a:p>
          <a:p>
            <a:pPr marL="0" lvl="0" indent="0">
              <a:lnSpc>
                <a:spcPct val="100000"/>
              </a:lnSpc>
              <a:spcBef>
                <a:spcPts val="0"/>
              </a:spcBef>
              <a:buClrTx/>
              <a:buSzTx/>
              <a:buNone/>
            </a:pPr>
            <a:r>
              <a:rPr lang="fr-FR" dirty="0">
                <a:solidFill>
                  <a:srgbClr val="001027"/>
                </a:solidFill>
                <a:latin typeface="Arvo" panose="02000000000000000000" pitchFamily="2" charset="0"/>
              </a:rPr>
              <a:t>		FROM film                                   /* table de gauche */                                                       </a:t>
            </a:r>
          </a:p>
          <a:p>
            <a:pPr marL="0" lvl="0" indent="0">
              <a:lnSpc>
                <a:spcPct val="100000"/>
              </a:lnSpc>
              <a:spcBef>
                <a:spcPts val="0"/>
              </a:spcBef>
              <a:buClrTx/>
              <a:buSzTx/>
              <a:buNone/>
            </a:pPr>
            <a:r>
              <a:rPr lang="fr-FR" b="1" dirty="0">
                <a:solidFill>
                  <a:srgbClr val="001027"/>
                </a:solidFill>
                <a:latin typeface="Arvo" panose="02000000000000000000" pitchFamily="2" charset="0"/>
              </a:rPr>
              <a:t>		</a:t>
            </a:r>
            <a:r>
              <a:rPr lang="fr-FR" b="1" dirty="0" smtClean="0">
                <a:solidFill>
                  <a:srgbClr val="001027"/>
                </a:solidFill>
                <a:latin typeface="Arvo" panose="02000000000000000000" pitchFamily="2" charset="0"/>
              </a:rPr>
              <a:t>RIGHT </a:t>
            </a:r>
            <a:r>
              <a:rPr lang="fr-FR" b="1" dirty="0">
                <a:solidFill>
                  <a:srgbClr val="001027"/>
                </a:solidFill>
                <a:latin typeface="Arvo" panose="02000000000000000000" pitchFamily="2" charset="0"/>
              </a:rPr>
              <a:t>JOIN</a:t>
            </a:r>
            <a:r>
              <a:rPr lang="fr-FR" dirty="0">
                <a:solidFill>
                  <a:srgbClr val="001027"/>
                </a:solidFill>
                <a:latin typeface="Arvo" panose="02000000000000000000" pitchFamily="2" charset="0"/>
              </a:rPr>
              <a:t> critique                   /* table de droite */                              </a:t>
            </a:r>
          </a:p>
          <a:p>
            <a:pPr marL="0" lvl="0" indent="0">
              <a:lnSpc>
                <a:spcPct val="100000"/>
              </a:lnSpc>
              <a:spcBef>
                <a:spcPts val="0"/>
              </a:spcBef>
              <a:buClrTx/>
              <a:buSzTx/>
              <a:buNone/>
            </a:pPr>
            <a:r>
              <a:rPr lang="fr-FR" dirty="0">
                <a:solidFill>
                  <a:srgbClr val="001027"/>
                </a:solidFill>
                <a:latin typeface="Arvo" panose="02000000000000000000" pitchFamily="2" charset="0"/>
              </a:rPr>
              <a:t>			</a:t>
            </a:r>
            <a:r>
              <a:rPr lang="fr-FR" b="1" dirty="0">
                <a:solidFill>
                  <a:srgbClr val="001027"/>
                </a:solidFill>
                <a:latin typeface="Arvo" panose="02000000000000000000" pitchFamily="2" charset="0"/>
              </a:rPr>
              <a:t>ON</a:t>
            </a:r>
            <a:r>
              <a:rPr lang="fr-FR" dirty="0">
                <a:solidFill>
                  <a:srgbClr val="001027"/>
                </a:solidFill>
                <a:latin typeface="Arvo" panose="02000000000000000000" pitchFamily="2" charset="0"/>
              </a:rPr>
              <a:t> </a:t>
            </a:r>
            <a:r>
              <a:rPr lang="fr-FR" dirty="0" err="1">
                <a:solidFill>
                  <a:srgbClr val="001027"/>
                </a:solidFill>
                <a:latin typeface="Arvo" panose="02000000000000000000" pitchFamily="2" charset="0"/>
              </a:rPr>
              <a:t>film.id_film</a:t>
            </a:r>
            <a:r>
              <a:rPr lang="fr-FR" dirty="0">
                <a:solidFill>
                  <a:srgbClr val="001027"/>
                </a:solidFill>
                <a:latin typeface="Arvo" panose="02000000000000000000" pitchFamily="2" charset="0"/>
              </a:rPr>
              <a:t> = </a:t>
            </a:r>
            <a:r>
              <a:rPr lang="fr-FR" dirty="0" err="1">
                <a:solidFill>
                  <a:srgbClr val="001027"/>
                </a:solidFill>
                <a:latin typeface="Arvo" panose="02000000000000000000" pitchFamily="2" charset="0"/>
              </a:rPr>
              <a:t>critique.fk_id_film</a:t>
            </a:r>
            <a:r>
              <a:rPr lang="fr-FR" dirty="0">
                <a:solidFill>
                  <a:srgbClr val="001027"/>
                </a:solidFill>
                <a:latin typeface="Arvo" panose="02000000000000000000" pitchFamily="2" charset="0"/>
              </a:rPr>
              <a:t>   </a:t>
            </a:r>
          </a:p>
          <a:p>
            <a:pPr marL="0" lvl="0" indent="0">
              <a:lnSpc>
                <a:spcPct val="100000"/>
              </a:lnSpc>
              <a:spcBef>
                <a:spcPts val="0"/>
              </a:spcBef>
              <a:buClrTx/>
              <a:buSzTx/>
              <a:buNone/>
            </a:pPr>
            <a:r>
              <a:rPr lang="fr-FR" b="1" dirty="0">
                <a:solidFill>
                  <a:srgbClr val="001027"/>
                </a:solidFill>
                <a:latin typeface="Arvo" panose="02000000000000000000" pitchFamily="2" charset="0"/>
              </a:rPr>
              <a:t>		WHERE</a:t>
            </a:r>
            <a:r>
              <a:rPr lang="fr-FR" dirty="0">
                <a:solidFill>
                  <a:srgbClr val="001027"/>
                </a:solidFill>
                <a:latin typeface="Arvo" panose="02000000000000000000" pitchFamily="2" charset="0"/>
              </a:rPr>
              <a:t> </a:t>
            </a:r>
            <a:r>
              <a:rPr lang="fr-FR" dirty="0" err="1">
                <a:solidFill>
                  <a:srgbClr val="001027"/>
                </a:solidFill>
                <a:latin typeface="Arvo" panose="02000000000000000000" pitchFamily="2" charset="0"/>
              </a:rPr>
              <a:t>critique.note</a:t>
            </a:r>
            <a:r>
              <a:rPr lang="fr-FR" dirty="0">
                <a:solidFill>
                  <a:srgbClr val="001027"/>
                </a:solidFill>
                <a:latin typeface="Arvo" panose="02000000000000000000" pitchFamily="2" charset="0"/>
              </a:rPr>
              <a:t> = ‘</a:t>
            </a:r>
            <a:r>
              <a:rPr lang="fr-FR" dirty="0">
                <a:solidFill>
                  <a:srgbClr val="001027"/>
                </a:solidFill>
                <a:latin typeface="Arvo" panose="02000000000000000000"/>
              </a:rPr>
              <a:t>5</a:t>
            </a:r>
            <a:r>
              <a:rPr lang="fr-FR" dirty="0">
                <a:solidFill>
                  <a:srgbClr val="001027"/>
                </a:solidFill>
                <a:latin typeface="Arvo" panose="02000000000000000000" pitchFamily="2" charset="0"/>
              </a:rPr>
              <a:t>’</a:t>
            </a:r>
          </a:p>
          <a:p>
            <a:pPr lvl="0">
              <a:buClr>
                <a:srgbClr val="D34817">
                  <a:lumMod val="75000"/>
                </a:srgbClr>
              </a:buClr>
            </a:pPr>
            <a:endParaRPr lang="fr-FR" dirty="0" smtClean="0">
              <a:solidFill>
                <a:prstClr val="black"/>
              </a:solidFill>
            </a:endParaRPr>
          </a:p>
          <a:p>
            <a:pPr lvl="0">
              <a:buClr>
                <a:srgbClr val="D34817">
                  <a:lumMod val="75000"/>
                </a:srgbClr>
              </a:buClr>
            </a:pPr>
            <a:r>
              <a:rPr lang="fr-FR" dirty="0" smtClean="0">
                <a:solidFill>
                  <a:prstClr val="black"/>
                </a:solidFill>
              </a:rPr>
              <a:t>Cette </a:t>
            </a:r>
            <a:r>
              <a:rPr lang="fr-FR" dirty="0">
                <a:solidFill>
                  <a:prstClr val="black"/>
                </a:solidFill>
              </a:rPr>
              <a:t>requête demande toutes les lignes existantes de la table de </a:t>
            </a:r>
            <a:r>
              <a:rPr lang="fr-FR" dirty="0" smtClean="0">
                <a:solidFill>
                  <a:prstClr val="black"/>
                </a:solidFill>
              </a:rPr>
              <a:t>droite. </a:t>
            </a:r>
            <a:r>
              <a:rPr lang="fr-FR" dirty="0">
                <a:solidFill>
                  <a:prstClr val="black"/>
                </a:solidFill>
              </a:rPr>
              <a:t>Si l’on ne connait pas </a:t>
            </a:r>
            <a:r>
              <a:rPr lang="fr-FR" dirty="0" smtClean="0">
                <a:solidFill>
                  <a:prstClr val="black"/>
                </a:solidFill>
              </a:rPr>
              <a:t>le nom d’un </a:t>
            </a:r>
            <a:r>
              <a:rPr lang="fr-FR" dirty="0">
                <a:solidFill>
                  <a:prstClr val="black"/>
                </a:solidFill>
              </a:rPr>
              <a:t>film, nous aurons quand même une ligne avec </a:t>
            </a:r>
            <a:r>
              <a:rPr lang="fr-FR" dirty="0" smtClean="0">
                <a:solidFill>
                  <a:prstClr val="black"/>
                </a:solidFill>
              </a:rPr>
              <a:t>sa note </a:t>
            </a:r>
            <a:r>
              <a:rPr lang="fr-FR" dirty="0">
                <a:solidFill>
                  <a:prstClr val="black"/>
                </a:solidFill>
              </a:rPr>
              <a:t>et NULL dans la colonne </a:t>
            </a:r>
            <a:r>
              <a:rPr lang="fr-FR" dirty="0" smtClean="0">
                <a:solidFill>
                  <a:prstClr val="black"/>
                </a:solidFill>
              </a:rPr>
              <a:t>‘nom’.</a:t>
            </a:r>
            <a:endParaRPr lang="fr-FR" dirty="0">
              <a:solidFill>
                <a:prstClr val="black"/>
              </a:solidFill>
            </a:endParaRPr>
          </a:p>
          <a:p>
            <a:pPr lvl="0">
              <a:buClr>
                <a:srgbClr val="D34817">
                  <a:lumMod val="75000"/>
                </a:srgbClr>
              </a:buClr>
            </a:pPr>
            <a:endParaRPr lang="fr-FR" dirty="0"/>
          </a:p>
          <a:p>
            <a:endParaRPr lang="fr-FR" dirty="0"/>
          </a:p>
        </p:txBody>
      </p:sp>
    </p:spTree>
    <p:extLst>
      <p:ext uri="{BB962C8B-B14F-4D97-AF65-F5344CB8AC3E}">
        <p14:creationId xmlns:p14="http://schemas.microsoft.com/office/powerpoint/2010/main" val="1632593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ésultat de recherche d'images pour &quot;union sql&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88640"/>
            <a:ext cx="8757728" cy="648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1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Php.ini</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774836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se connecter à une BDD en PHP?</a:t>
            </a:r>
            <a:endParaRPr lang="fr-FR" dirty="0"/>
          </a:p>
        </p:txBody>
      </p:sp>
      <p:sp>
        <p:nvSpPr>
          <p:cNvPr id="5" name="Espace réservé du contenu 4"/>
          <p:cNvSpPr>
            <a:spLocks noGrp="1"/>
          </p:cNvSpPr>
          <p:nvPr>
            <p:ph idx="1"/>
          </p:nvPr>
        </p:nvSpPr>
        <p:spPr/>
        <p:txBody>
          <a:bodyPr/>
          <a:lstStyle/>
          <a:p>
            <a:r>
              <a:rPr lang="fr-FR" dirty="0" smtClean="0"/>
              <a:t>PDO (PHP DATA </a:t>
            </a:r>
            <a:r>
              <a:rPr lang="fr-FR" dirty="0" err="1" smtClean="0"/>
              <a:t>Objects</a:t>
            </a:r>
            <a:r>
              <a:rPr lang="fr-FR" dirty="0" smtClean="0"/>
              <a:t>) permet de se connecter à n’importe quel type de BDD, c’est une couche d’abstraction intervenant entre l’application PHP et un SGBD. </a:t>
            </a:r>
          </a:p>
          <a:p>
            <a:endParaRPr lang="fr-FR" dirty="0"/>
          </a:p>
        </p:txBody>
      </p:sp>
      <p:pic>
        <p:nvPicPr>
          <p:cNvPr id="6" name="Espace réservé du contenu 3"/>
          <p:cNvPicPr>
            <a:picLocks noChangeAspect="1"/>
          </p:cNvPicPr>
          <p:nvPr/>
        </p:nvPicPr>
        <p:blipFill>
          <a:blip r:embed="rId2"/>
          <a:stretch>
            <a:fillRect/>
          </a:stretch>
        </p:blipFill>
        <p:spPr>
          <a:xfrm>
            <a:off x="3840797" y="2930842"/>
            <a:ext cx="4029075" cy="2085975"/>
          </a:xfrm>
          <a:prstGeom prst="rect">
            <a:avLst/>
          </a:prstGeom>
        </p:spPr>
      </p:pic>
    </p:spTree>
    <p:extLst>
      <p:ext uri="{BB962C8B-B14F-4D97-AF65-F5344CB8AC3E}">
        <p14:creationId xmlns:p14="http://schemas.microsoft.com/office/powerpoint/2010/main" val="2402853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Activation de PDO</a:t>
            </a:r>
            <a:endParaRPr lang="fr-FR" dirty="0"/>
          </a:p>
        </p:txBody>
      </p:sp>
      <p:sp>
        <p:nvSpPr>
          <p:cNvPr id="3" name="Espace réservé du contenu 2"/>
          <p:cNvSpPr>
            <a:spLocks noGrp="1"/>
          </p:cNvSpPr>
          <p:nvPr>
            <p:ph idx="1"/>
          </p:nvPr>
        </p:nvSpPr>
        <p:spPr/>
        <p:txBody>
          <a:bodyPr/>
          <a:lstStyle/>
          <a:p>
            <a:r>
              <a:rPr lang="fr-FR" dirty="0" smtClean="0"/>
              <a:t>Il est nécessaire d’aller ouvrir le fichier de configuration php.ini.</a:t>
            </a:r>
          </a:p>
          <a:p>
            <a:r>
              <a:rPr lang="fr-FR" dirty="0" smtClean="0"/>
              <a:t>Rechercher soit : </a:t>
            </a:r>
          </a:p>
          <a:p>
            <a:pPr lvl="1"/>
            <a:r>
              <a:rPr lang="fr-FR" dirty="0" smtClean="0"/>
              <a:t>extension=php_pdo_mysql.dll</a:t>
            </a:r>
          </a:p>
          <a:p>
            <a:pPr lvl="1"/>
            <a:r>
              <a:rPr lang="fr-FR" dirty="0" err="1"/>
              <a:t>pdo_mysql.default_socket</a:t>
            </a:r>
            <a:r>
              <a:rPr lang="fr-FR" dirty="0"/>
              <a:t> = /</a:t>
            </a:r>
            <a:r>
              <a:rPr lang="fr-FR" dirty="0" err="1" smtClean="0"/>
              <a:t>opt</a:t>
            </a:r>
            <a:r>
              <a:rPr lang="fr-FR" dirty="0" smtClean="0"/>
              <a:t>/</a:t>
            </a:r>
            <a:r>
              <a:rPr lang="fr-FR" dirty="0" err="1" smtClean="0"/>
              <a:t>lampp</a:t>
            </a:r>
            <a:r>
              <a:rPr lang="fr-FR" dirty="0" smtClean="0"/>
              <a:t>/var/</a:t>
            </a:r>
            <a:r>
              <a:rPr lang="fr-FR" dirty="0" err="1" smtClean="0"/>
              <a:t>mysql</a:t>
            </a:r>
            <a:r>
              <a:rPr lang="fr-FR" dirty="0" smtClean="0"/>
              <a:t>/</a:t>
            </a:r>
            <a:r>
              <a:rPr lang="fr-FR" dirty="0" err="1" smtClean="0"/>
              <a:t>mysql.sock</a:t>
            </a:r>
            <a:endParaRPr lang="fr-FR" dirty="0" smtClean="0"/>
          </a:p>
          <a:p>
            <a:pPr lvl="0">
              <a:buClr>
                <a:srgbClr val="D34817">
                  <a:lumMod val="75000"/>
                </a:srgbClr>
              </a:buClr>
            </a:pPr>
            <a:r>
              <a:rPr lang="fr-FR" dirty="0" smtClean="0">
                <a:solidFill>
                  <a:prstClr val="black"/>
                </a:solidFill>
              </a:rPr>
              <a:t>Au passage, activez le </a:t>
            </a:r>
            <a:r>
              <a:rPr lang="fr-FR" dirty="0" err="1" smtClean="0">
                <a:solidFill>
                  <a:prstClr val="black"/>
                </a:solidFill>
              </a:rPr>
              <a:t>debug</a:t>
            </a:r>
            <a:r>
              <a:rPr lang="fr-FR" dirty="0" smtClean="0">
                <a:solidFill>
                  <a:prstClr val="black"/>
                </a:solidFill>
              </a:rPr>
              <a:t> d’erreurs si ce n’est déjà fait : </a:t>
            </a:r>
          </a:p>
          <a:p>
            <a:pPr lvl="1">
              <a:buClr>
                <a:srgbClr val="D34817">
                  <a:lumMod val="75000"/>
                </a:srgbClr>
              </a:buClr>
            </a:pPr>
            <a:r>
              <a:rPr lang="fr-FR" dirty="0" err="1">
                <a:solidFill>
                  <a:prstClr val="black"/>
                </a:solidFill>
              </a:rPr>
              <a:t>d</a:t>
            </a:r>
            <a:r>
              <a:rPr lang="fr-FR" dirty="0" err="1" smtClean="0">
                <a:solidFill>
                  <a:prstClr val="black"/>
                </a:solidFill>
              </a:rPr>
              <a:t>isplay_errors</a:t>
            </a:r>
            <a:r>
              <a:rPr lang="fr-FR" dirty="0" smtClean="0">
                <a:solidFill>
                  <a:prstClr val="black"/>
                </a:solidFill>
              </a:rPr>
              <a:t> = On</a:t>
            </a:r>
            <a:endParaRPr lang="fr-FR" dirty="0">
              <a:solidFill>
                <a:prstClr val="black"/>
              </a:solidFill>
            </a:endParaRPr>
          </a:p>
          <a:p>
            <a:pPr marL="274320" lvl="1" indent="0">
              <a:buNone/>
            </a:pPr>
            <a:endParaRPr lang="fr-FR" dirty="0"/>
          </a:p>
        </p:txBody>
      </p:sp>
    </p:spTree>
    <p:extLst>
      <p:ext uri="{BB962C8B-B14F-4D97-AF65-F5344CB8AC3E}">
        <p14:creationId xmlns:p14="http://schemas.microsoft.com/office/powerpoint/2010/main" val="2725054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à </a:t>
            </a:r>
            <a:r>
              <a:rPr lang="fr-FR" dirty="0" err="1" smtClean="0"/>
              <a:t>Mysql</a:t>
            </a:r>
            <a:r>
              <a:rPr lang="fr-FR" dirty="0" smtClean="0"/>
              <a:t> Via PDO</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le nom de l'hôte : c'est l'adresse de l'ordinateur où MySQL est installé (comme une adresse IP). Le plus souvent, MySQL est installé sur le même ordinateur que PHP : dans ce cas, mettez la </a:t>
            </a:r>
            <a:r>
              <a:rPr lang="fr-FR" dirty="0" err="1"/>
              <a:t>valeurlocalhost</a:t>
            </a:r>
            <a:r>
              <a:rPr lang="fr-FR" dirty="0"/>
              <a:t>(cela signifie « sur le même ordinateur »). Néanmoins, il est possible que votre hébergeur web vous indique une autre valeur à renseigner (qui ressemblerait à ceci :sql.hebergeur.com). Dans ce cas, il faudra modifier cette valeur lorsque vous enverrez votre site sur le Web ;</a:t>
            </a:r>
          </a:p>
          <a:p>
            <a:endParaRPr lang="fr-FR" dirty="0"/>
          </a:p>
          <a:p>
            <a:r>
              <a:rPr lang="fr-FR" dirty="0"/>
              <a:t>la base : c'est le nom de la base de données à laquelle vous voulez vous connecter. Dans notre cas, la base s'appelle  test . Nous l'avons créée avec </a:t>
            </a:r>
            <a:r>
              <a:rPr lang="fr-FR" dirty="0" err="1"/>
              <a:t>phpMyAdmin</a:t>
            </a:r>
            <a:r>
              <a:rPr lang="fr-FR" dirty="0"/>
              <a:t> dans le chapitre précédent ;</a:t>
            </a:r>
          </a:p>
          <a:p>
            <a:endParaRPr lang="fr-FR" dirty="0"/>
          </a:p>
          <a:p>
            <a:r>
              <a:rPr lang="fr-FR" dirty="0"/>
              <a:t>le login : il permet de vous identifier. Renseignez-vous auprès de votre hébergeur pour le connaître. Le plus souvent (chez un hébergeur gratuit), c'est le même login que vous utilisez pour le FTP ;</a:t>
            </a:r>
          </a:p>
          <a:p>
            <a:endParaRPr lang="fr-FR" dirty="0"/>
          </a:p>
          <a:p>
            <a:r>
              <a:rPr lang="fr-FR" dirty="0"/>
              <a:t>le mot de passe : il y a des chances pour que le mot de passe soit le même que celui que vous utilisez pour accéder au FTP. Renseignez-vous auprès de votre hébergeur.</a:t>
            </a:r>
          </a:p>
        </p:txBody>
      </p:sp>
    </p:spTree>
    <p:extLst>
      <p:ext uri="{BB962C8B-B14F-4D97-AF65-F5344CB8AC3E}">
        <p14:creationId xmlns:p14="http://schemas.microsoft.com/office/powerpoint/2010/main" val="3982338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 serveur	</a:t>
            </a:r>
            <a:endParaRPr lang="fr-FR" dirty="0"/>
          </a:p>
        </p:txBody>
      </p:sp>
      <p:sp>
        <p:nvSpPr>
          <p:cNvPr id="3" name="Espace réservé du contenu 2"/>
          <p:cNvSpPr>
            <a:spLocks noGrp="1"/>
          </p:cNvSpPr>
          <p:nvPr>
            <p:ph idx="1"/>
          </p:nvPr>
        </p:nvSpPr>
        <p:spPr/>
        <p:txBody>
          <a:bodyPr/>
          <a:lstStyle/>
          <a:p>
            <a:r>
              <a:rPr lang="fr-FR" dirty="0" smtClean="0"/>
              <a:t>BDD se trouve sur un serveur qui ne sert qu’à ça, pour interagir avec il faut utiliser un logiciel client qui va l’interroger et transmettre la réponse du serveur. </a:t>
            </a:r>
          </a:p>
          <a:p>
            <a:r>
              <a:rPr lang="fr-FR" dirty="0" smtClean="0"/>
              <a:t>En réalité, en installant un SGBD on installe un serveur et un client ; chaque requête est faite via le client. Jamais on ne communique directement avec le serveur en SQL.</a:t>
            </a:r>
            <a:endParaRPr lang="fr-FR" dirty="0"/>
          </a:p>
        </p:txBody>
      </p:sp>
    </p:spTree>
    <p:extLst>
      <p:ext uri="{BB962C8B-B14F-4D97-AF65-F5344CB8AC3E}">
        <p14:creationId xmlns:p14="http://schemas.microsoft.com/office/powerpoint/2010/main" val="2086316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Connexion à </a:t>
            </a:r>
            <a:r>
              <a:rPr lang="fr-FR" dirty="0" err="1"/>
              <a:t>Mysql</a:t>
            </a:r>
            <a:r>
              <a:rPr lang="fr-FR" dirty="0"/>
              <a:t> Via PDO</a:t>
            </a:r>
          </a:p>
        </p:txBody>
      </p:sp>
      <p:sp>
        <p:nvSpPr>
          <p:cNvPr id="3" name="Espace réservé du contenu 2"/>
          <p:cNvSpPr>
            <a:spLocks noGrp="1"/>
          </p:cNvSpPr>
          <p:nvPr>
            <p:ph sz="half" idx="1"/>
          </p:nvPr>
        </p:nvSpPr>
        <p:spPr>
          <a:xfrm>
            <a:off x="1069848" y="3139440"/>
            <a:ext cx="10451592" cy="3032760"/>
          </a:xfrm>
        </p:spPr>
        <p:txBody>
          <a:bodyPr>
            <a:noAutofit/>
          </a:bodyPr>
          <a:lstStyle/>
          <a:p>
            <a:pPr>
              <a:lnSpc>
                <a:spcPct val="120000"/>
              </a:lnSpc>
            </a:pPr>
            <a:r>
              <a:rPr lang="fr-FR" sz="1600" b="1" u="sng" dirty="0" smtClean="0"/>
              <a:t>Nom de </a:t>
            </a:r>
            <a:r>
              <a:rPr lang="fr-FR" sz="1600" b="1" u="sng" dirty="0"/>
              <a:t>l'hôte </a:t>
            </a:r>
            <a:r>
              <a:rPr lang="fr-FR" sz="1600" dirty="0"/>
              <a:t>: c'est l'adresse de l'ordinateur où MySQL est installé (comme une adresse </a:t>
            </a:r>
            <a:r>
              <a:rPr lang="fr-FR" sz="1600" dirty="0" smtClean="0"/>
              <a:t>IP) ; si même PC que PHP, mettez la valeur </a:t>
            </a:r>
            <a:r>
              <a:rPr lang="fr-FR" sz="1600" i="1" dirty="0" err="1" smtClean="0"/>
              <a:t>localhost</a:t>
            </a:r>
            <a:r>
              <a:rPr lang="fr-FR" sz="1600" dirty="0" smtClean="0"/>
              <a:t>. Cela s’appelle le </a:t>
            </a:r>
            <a:r>
              <a:rPr lang="fr-FR" sz="1600" b="1" dirty="0" smtClean="0"/>
              <a:t>DSN</a:t>
            </a:r>
            <a:r>
              <a:rPr lang="fr-FR" sz="1600" dirty="0" smtClean="0"/>
              <a:t> (</a:t>
            </a:r>
            <a:r>
              <a:rPr lang="fr-FR" sz="1600" b="1" dirty="0" smtClean="0"/>
              <a:t>D</a:t>
            </a:r>
            <a:r>
              <a:rPr lang="fr-FR" sz="1600" dirty="0" smtClean="0"/>
              <a:t>ata </a:t>
            </a:r>
            <a:r>
              <a:rPr lang="fr-FR" sz="1600" b="1" dirty="0" smtClean="0"/>
              <a:t>S</a:t>
            </a:r>
            <a:r>
              <a:rPr lang="fr-FR" sz="1600" dirty="0" smtClean="0"/>
              <a:t>ource </a:t>
            </a:r>
            <a:r>
              <a:rPr lang="fr-FR" sz="1600" b="1" dirty="0" smtClean="0"/>
              <a:t>N</a:t>
            </a:r>
            <a:r>
              <a:rPr lang="fr-FR" sz="1600" dirty="0" smtClean="0"/>
              <a:t>ame).</a:t>
            </a:r>
            <a:endParaRPr lang="fr-FR" sz="1600" dirty="0"/>
          </a:p>
          <a:p>
            <a:pPr>
              <a:lnSpc>
                <a:spcPct val="120000"/>
              </a:lnSpc>
            </a:pPr>
            <a:r>
              <a:rPr lang="fr-FR" sz="1600" b="1" u="sng" dirty="0"/>
              <a:t>B</a:t>
            </a:r>
            <a:r>
              <a:rPr lang="fr-FR" sz="1600" b="1" u="sng" dirty="0" smtClean="0"/>
              <a:t>ase</a:t>
            </a:r>
            <a:r>
              <a:rPr lang="fr-FR" sz="1600" dirty="0" smtClean="0"/>
              <a:t> : </a:t>
            </a:r>
            <a:r>
              <a:rPr lang="fr-FR" sz="1600" dirty="0"/>
              <a:t>nom de la base de données à laquelle vous voulez vous connecter</a:t>
            </a:r>
            <a:r>
              <a:rPr lang="fr-FR" sz="1600" dirty="0" smtClean="0"/>
              <a:t>.</a:t>
            </a:r>
            <a:endParaRPr lang="fr-FR" sz="1600" dirty="0"/>
          </a:p>
          <a:p>
            <a:pPr>
              <a:lnSpc>
                <a:spcPct val="120000"/>
              </a:lnSpc>
            </a:pPr>
            <a:r>
              <a:rPr lang="fr-FR" sz="1600" b="1" u="sng" dirty="0"/>
              <a:t>L</a:t>
            </a:r>
            <a:r>
              <a:rPr lang="fr-FR" sz="1600" b="1" u="sng" dirty="0" smtClean="0"/>
              <a:t>ogin</a:t>
            </a:r>
            <a:r>
              <a:rPr lang="fr-FR" sz="1600" dirty="0" smtClean="0"/>
              <a:t> </a:t>
            </a:r>
            <a:r>
              <a:rPr lang="fr-FR" sz="1600" dirty="0"/>
              <a:t>: il permet de vous </a:t>
            </a:r>
            <a:r>
              <a:rPr lang="fr-FR" sz="1600" dirty="0" smtClean="0"/>
              <a:t>identifier. (même login que celui pour le ftp dans le cas d’un hébergeur).</a:t>
            </a:r>
          </a:p>
          <a:p>
            <a:pPr>
              <a:lnSpc>
                <a:spcPct val="120000"/>
              </a:lnSpc>
            </a:pPr>
            <a:r>
              <a:rPr lang="fr-FR" sz="1600" b="1" u="sng" dirty="0" smtClean="0"/>
              <a:t>Mot </a:t>
            </a:r>
            <a:r>
              <a:rPr lang="fr-FR" sz="1600" b="1" u="sng" dirty="0"/>
              <a:t>de passe </a:t>
            </a:r>
            <a:r>
              <a:rPr lang="fr-FR" sz="1600" dirty="0"/>
              <a:t>: </a:t>
            </a:r>
            <a:r>
              <a:rPr lang="fr-FR" sz="1600" dirty="0" err="1" smtClean="0"/>
              <a:t>mdp</a:t>
            </a:r>
            <a:r>
              <a:rPr lang="fr-FR" sz="1600" dirty="0" smtClean="0"/>
              <a:t> de la BDD.</a:t>
            </a:r>
            <a:endParaRPr lang="fr-FR" sz="1600" dirty="0"/>
          </a:p>
          <a:p>
            <a:endParaRPr lang="fr-FR" sz="1600"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69768" y="2194560"/>
            <a:ext cx="5854297" cy="497840"/>
          </a:xfrm>
        </p:spPr>
      </p:pic>
    </p:spTree>
    <p:extLst>
      <p:ext uri="{BB962C8B-B14F-4D97-AF65-F5344CB8AC3E}">
        <p14:creationId xmlns:p14="http://schemas.microsoft.com/office/powerpoint/2010/main" val="2244652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Tester la présence d’erreurs</a:t>
            </a:r>
            <a:endParaRPr lang="fr-FR" dirty="0"/>
          </a:p>
        </p:txBody>
      </p:sp>
      <p:pic>
        <p:nvPicPr>
          <p:cNvPr id="7" name="Espace réservé du contenu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3682" y="2492747"/>
            <a:ext cx="10614566" cy="1629681"/>
          </a:xfrm>
        </p:spPr>
      </p:pic>
      <p:sp>
        <p:nvSpPr>
          <p:cNvPr id="6" name="Espace réservé du contenu 5"/>
          <p:cNvSpPr>
            <a:spLocks noGrp="1"/>
          </p:cNvSpPr>
          <p:nvPr>
            <p:ph sz="half" idx="2"/>
          </p:nvPr>
        </p:nvSpPr>
        <p:spPr>
          <a:xfrm>
            <a:off x="368395" y="4521200"/>
            <a:ext cx="10750709" cy="1651000"/>
          </a:xfrm>
        </p:spPr>
        <p:txBody>
          <a:bodyPr/>
          <a:lstStyle/>
          <a:p>
            <a:endParaRPr lang="fr-FR" dirty="0"/>
          </a:p>
        </p:txBody>
      </p:sp>
    </p:spTree>
    <p:extLst>
      <p:ext uri="{BB962C8B-B14F-4D97-AF65-F5344CB8AC3E}">
        <p14:creationId xmlns:p14="http://schemas.microsoft.com/office/powerpoint/2010/main" val="4131512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d’une requête simple</a:t>
            </a:r>
            <a:endParaRPr lang="fr-FR" dirty="0"/>
          </a:p>
        </p:txBody>
      </p:sp>
      <p:sp>
        <p:nvSpPr>
          <p:cNvPr id="3" name="Espace réservé du contenu 2"/>
          <p:cNvSpPr>
            <a:spLocks noGrp="1"/>
          </p:cNvSpPr>
          <p:nvPr>
            <p:ph sz="half" idx="1"/>
          </p:nvPr>
        </p:nvSpPr>
        <p:spPr>
          <a:xfrm>
            <a:off x="1069848" y="2194560"/>
            <a:ext cx="5126927" cy="3977640"/>
          </a:xfrm>
        </p:spPr>
        <p:txBody>
          <a:bodyPr>
            <a:normAutofit lnSpcReduction="10000"/>
          </a:bodyPr>
          <a:lstStyle/>
          <a:p>
            <a:r>
              <a:rPr lang="fr-FR" dirty="0" smtClean="0"/>
              <a:t>La BDD nous renvoie énormément de données : pour les exploiter, il faut les traiter ligne par ligne, c’est ce que nous permet de faire </a:t>
            </a:r>
            <a:r>
              <a:rPr lang="fr-FR" i="1" dirty="0" err="1" smtClean="0"/>
              <a:t>fetch</a:t>
            </a:r>
            <a:r>
              <a:rPr lang="fr-FR" dirty="0" smtClean="0"/>
              <a:t>().</a:t>
            </a:r>
          </a:p>
          <a:p>
            <a:r>
              <a:rPr lang="fr-FR" i="1" dirty="0" smtClean="0"/>
              <a:t>$</a:t>
            </a:r>
            <a:r>
              <a:rPr lang="fr-FR" i="1" dirty="0" err="1" smtClean="0"/>
              <a:t>donnees</a:t>
            </a:r>
            <a:r>
              <a:rPr lang="fr-FR" i="1" dirty="0" smtClean="0"/>
              <a:t> </a:t>
            </a:r>
            <a:r>
              <a:rPr lang="fr-FR" dirty="0" smtClean="0"/>
              <a:t>va être un </a:t>
            </a:r>
            <a:r>
              <a:rPr lang="fr-FR" dirty="0" err="1" smtClean="0"/>
              <a:t>array</a:t>
            </a:r>
            <a:r>
              <a:rPr lang="fr-FR" dirty="0" smtClean="0"/>
              <a:t>, sur lequel on va pouvoir boucler. </a:t>
            </a:r>
          </a:p>
          <a:p>
            <a:r>
              <a:rPr lang="fr-FR" dirty="0" smtClean="0"/>
              <a:t>Lorsque </a:t>
            </a:r>
            <a:r>
              <a:rPr lang="fr-FR" i="1" dirty="0" smtClean="0"/>
              <a:t>$</a:t>
            </a:r>
            <a:r>
              <a:rPr lang="fr-FR" i="1" dirty="0" err="1" smtClean="0"/>
              <a:t>donnees</a:t>
            </a:r>
            <a:r>
              <a:rPr lang="fr-FR" i="1" dirty="0" smtClean="0"/>
              <a:t> </a:t>
            </a:r>
            <a:r>
              <a:rPr lang="fr-FR" dirty="0" smtClean="0"/>
              <a:t>a été entièrement affiché, le </a:t>
            </a:r>
            <a:r>
              <a:rPr lang="fr-FR" i="1" dirty="0" err="1" smtClean="0"/>
              <a:t>fetch</a:t>
            </a:r>
            <a:r>
              <a:rPr lang="fr-FR" i="1" dirty="0" smtClean="0"/>
              <a:t>()</a:t>
            </a:r>
            <a:r>
              <a:rPr lang="fr-FR" dirty="0" smtClean="0"/>
              <a:t> renvoie false, la condition du </a:t>
            </a:r>
            <a:r>
              <a:rPr lang="fr-FR" i="1" dirty="0" err="1" smtClean="0"/>
              <a:t>while</a:t>
            </a:r>
            <a:r>
              <a:rPr lang="fr-FR" dirty="0" smtClean="0"/>
              <a:t> vaut faux et la boucle s’arrête.</a:t>
            </a:r>
          </a:p>
          <a:p>
            <a:r>
              <a:rPr lang="fr-FR" i="1" dirty="0" err="1" smtClean="0"/>
              <a:t>closeCursor</a:t>
            </a:r>
            <a:r>
              <a:rPr lang="fr-FR" dirty="0" smtClean="0"/>
              <a:t>() permet de signaler que le traitement de la requête est terminée, et qu’on peut en commencer une nouvelle.</a:t>
            </a:r>
          </a:p>
        </p:txBody>
      </p:sp>
      <p:pic>
        <p:nvPicPr>
          <p:cNvPr id="10" name="Espace réservé du contenu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246" y="2490788"/>
            <a:ext cx="4609269" cy="2121852"/>
          </a:xfrm>
        </p:spPr>
      </p:pic>
    </p:spTree>
    <p:extLst>
      <p:ext uri="{BB962C8B-B14F-4D97-AF65-F5344CB8AC3E}">
        <p14:creationId xmlns:p14="http://schemas.microsoft.com/office/powerpoint/2010/main" val="3633285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d’une </a:t>
            </a:r>
            <a:r>
              <a:rPr lang="fr-FR" dirty="0" err="1" smtClean="0"/>
              <a:t>requete</a:t>
            </a:r>
            <a:r>
              <a:rPr lang="fr-FR" dirty="0" smtClean="0"/>
              <a:t> avec variables</a:t>
            </a:r>
            <a:endParaRPr lang="fr-FR" dirty="0"/>
          </a:p>
        </p:txBody>
      </p:sp>
      <p:pic>
        <p:nvPicPr>
          <p:cNvPr id="7" name="Espace réservé du contenu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1887" y="2397622"/>
            <a:ext cx="10436723" cy="962798"/>
          </a:xfrm>
        </p:spPr>
      </p:pic>
      <p:pic>
        <p:nvPicPr>
          <p:cNvPr id="5" name="Espace réservé du conten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31887" y="3991789"/>
            <a:ext cx="10436723" cy="939025"/>
          </a:xfrm>
        </p:spPr>
      </p:pic>
    </p:spTree>
    <p:extLst>
      <p:ext uri="{BB962C8B-B14F-4D97-AF65-F5344CB8AC3E}">
        <p14:creationId xmlns:p14="http://schemas.microsoft.com/office/powerpoint/2010/main" val="239837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836" y="697467"/>
            <a:ext cx="1584176"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FR" dirty="0" smtClean="0"/>
              <a:t>Navigateur Web</a:t>
            </a:r>
            <a:endParaRPr lang="fr-FR" dirty="0"/>
          </a:p>
        </p:txBody>
      </p:sp>
      <p:sp>
        <p:nvSpPr>
          <p:cNvPr id="3" name="Rectangle 2"/>
          <p:cNvSpPr/>
          <p:nvPr/>
        </p:nvSpPr>
        <p:spPr>
          <a:xfrm>
            <a:off x="2638028" y="697467"/>
            <a:ext cx="1584176"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FR" dirty="0" smtClean="0"/>
              <a:t>Internet</a:t>
            </a:r>
            <a:endParaRPr lang="fr-FR" dirty="0"/>
          </a:p>
        </p:txBody>
      </p:sp>
      <p:sp>
        <p:nvSpPr>
          <p:cNvPr id="4" name="Rectangle 3"/>
          <p:cNvSpPr/>
          <p:nvPr/>
        </p:nvSpPr>
        <p:spPr>
          <a:xfrm>
            <a:off x="4366220" y="697467"/>
            <a:ext cx="1584176"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FR" dirty="0" smtClean="0"/>
              <a:t>Serveur Web</a:t>
            </a:r>
            <a:endParaRPr lang="fr-FR" dirty="0"/>
          </a:p>
        </p:txBody>
      </p:sp>
      <p:sp>
        <p:nvSpPr>
          <p:cNvPr id="5" name="Rectangle 4"/>
          <p:cNvSpPr/>
          <p:nvPr/>
        </p:nvSpPr>
        <p:spPr>
          <a:xfrm>
            <a:off x="6097412" y="697467"/>
            <a:ext cx="1584176"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FR" dirty="0" smtClean="0"/>
              <a:t>Processeur PHP</a:t>
            </a:r>
            <a:endParaRPr lang="fr-FR" dirty="0"/>
          </a:p>
        </p:txBody>
      </p:sp>
      <p:sp>
        <p:nvSpPr>
          <p:cNvPr id="6" name="Rectangle 5"/>
          <p:cNvSpPr/>
          <p:nvPr/>
        </p:nvSpPr>
        <p:spPr>
          <a:xfrm>
            <a:off x="7828604" y="697467"/>
            <a:ext cx="1584176"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FR" dirty="0" smtClean="0"/>
              <a:t>Disque Dur</a:t>
            </a:r>
            <a:endParaRPr lang="fr-FR" dirty="0"/>
          </a:p>
        </p:txBody>
      </p:sp>
      <p:sp>
        <p:nvSpPr>
          <p:cNvPr id="7" name="Rectangle 6"/>
          <p:cNvSpPr/>
          <p:nvPr/>
        </p:nvSpPr>
        <p:spPr>
          <a:xfrm>
            <a:off x="9559796" y="697467"/>
            <a:ext cx="1584176" cy="504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FR" dirty="0" smtClean="0"/>
              <a:t>BDD MySQL</a:t>
            </a:r>
            <a:endParaRPr lang="fr-FR" dirty="0"/>
          </a:p>
        </p:txBody>
      </p:sp>
      <p:sp>
        <p:nvSpPr>
          <p:cNvPr id="8" name="Rectangle 7"/>
          <p:cNvSpPr/>
          <p:nvPr/>
        </p:nvSpPr>
        <p:spPr>
          <a:xfrm>
            <a:off x="909836" y="1489555"/>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URL</a:t>
            </a:r>
            <a:endParaRPr lang="fr-FR" sz="1600" dirty="0"/>
          </a:p>
        </p:txBody>
      </p:sp>
      <p:sp>
        <p:nvSpPr>
          <p:cNvPr id="9" name="Rectangle 8"/>
          <p:cNvSpPr/>
          <p:nvPr/>
        </p:nvSpPr>
        <p:spPr>
          <a:xfrm>
            <a:off x="2638028" y="1921603"/>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Recherche adresse IP</a:t>
            </a:r>
            <a:endParaRPr lang="fr-FR" sz="1200" dirty="0"/>
          </a:p>
        </p:txBody>
      </p:sp>
      <p:sp>
        <p:nvSpPr>
          <p:cNvPr id="10" name="Rectangle 9"/>
          <p:cNvSpPr/>
          <p:nvPr/>
        </p:nvSpPr>
        <p:spPr>
          <a:xfrm>
            <a:off x="907785" y="2353651"/>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Demande page principale</a:t>
            </a:r>
            <a:endParaRPr lang="fr-FR" sz="1200" dirty="0"/>
          </a:p>
        </p:txBody>
      </p:sp>
      <p:sp>
        <p:nvSpPr>
          <p:cNvPr id="11" name="Rectangle 10"/>
          <p:cNvSpPr/>
          <p:nvPr/>
        </p:nvSpPr>
        <p:spPr>
          <a:xfrm>
            <a:off x="4362332" y="2785699"/>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Réception requête</a:t>
            </a:r>
            <a:endParaRPr lang="fr-FR" sz="1400" dirty="0"/>
          </a:p>
        </p:txBody>
      </p:sp>
      <p:sp>
        <p:nvSpPr>
          <p:cNvPr id="12" name="Rectangle 11"/>
          <p:cNvSpPr/>
          <p:nvPr/>
        </p:nvSpPr>
        <p:spPr>
          <a:xfrm>
            <a:off x="7824716" y="3217747"/>
            <a:ext cx="165891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Récupère page</a:t>
            </a:r>
            <a:endParaRPr lang="fr-FR" sz="1600" dirty="0"/>
          </a:p>
        </p:txBody>
      </p:sp>
      <p:sp>
        <p:nvSpPr>
          <p:cNvPr id="13" name="Rectangle 12"/>
          <p:cNvSpPr/>
          <p:nvPr/>
        </p:nvSpPr>
        <p:spPr>
          <a:xfrm>
            <a:off x="4362332" y="3649795"/>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Contient PHP</a:t>
            </a:r>
            <a:endParaRPr lang="fr-FR" dirty="0"/>
          </a:p>
        </p:txBody>
      </p:sp>
      <p:sp>
        <p:nvSpPr>
          <p:cNvPr id="14" name="Rectangle 13"/>
          <p:cNvSpPr/>
          <p:nvPr/>
        </p:nvSpPr>
        <p:spPr>
          <a:xfrm>
            <a:off x="6093524" y="4081843"/>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Traite le PHP</a:t>
            </a:r>
            <a:endParaRPr lang="fr-FR" dirty="0"/>
          </a:p>
        </p:txBody>
      </p:sp>
      <p:sp>
        <p:nvSpPr>
          <p:cNvPr id="15" name="Rectangle 14"/>
          <p:cNvSpPr/>
          <p:nvPr/>
        </p:nvSpPr>
        <p:spPr>
          <a:xfrm>
            <a:off x="9555908" y="4513891"/>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Exécute SQL</a:t>
            </a:r>
            <a:endParaRPr lang="fr-FR" dirty="0"/>
          </a:p>
        </p:txBody>
      </p:sp>
      <p:sp>
        <p:nvSpPr>
          <p:cNvPr id="16" name="Rectangle 15"/>
          <p:cNvSpPr/>
          <p:nvPr/>
        </p:nvSpPr>
        <p:spPr>
          <a:xfrm>
            <a:off x="6088773" y="4945939"/>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Reçoit données</a:t>
            </a:r>
            <a:endParaRPr lang="fr-FR" sz="1600" dirty="0"/>
          </a:p>
        </p:txBody>
      </p:sp>
      <p:sp>
        <p:nvSpPr>
          <p:cNvPr id="17" name="Rectangle 16"/>
          <p:cNvSpPr/>
          <p:nvPr/>
        </p:nvSpPr>
        <p:spPr>
          <a:xfrm>
            <a:off x="4357581" y="5377986"/>
            <a:ext cx="1668750" cy="452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Renvoie page</a:t>
            </a:r>
            <a:endParaRPr lang="fr-FR" dirty="0"/>
          </a:p>
        </p:txBody>
      </p:sp>
      <p:sp>
        <p:nvSpPr>
          <p:cNvPr id="18" name="Rectangle 17"/>
          <p:cNvSpPr/>
          <p:nvPr/>
        </p:nvSpPr>
        <p:spPr>
          <a:xfrm>
            <a:off x="897194" y="5830082"/>
            <a:ext cx="1584176" cy="33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Affiche la page</a:t>
            </a:r>
            <a:endParaRPr lang="fr-FR" sz="1600" dirty="0"/>
          </a:p>
        </p:txBody>
      </p:sp>
      <p:cxnSp>
        <p:nvCxnSpPr>
          <p:cNvPr id="19" name="Connecteur en angle 18"/>
          <p:cNvCxnSpPr>
            <a:stCxn id="8" idx="3"/>
            <a:endCxn id="9" idx="0"/>
          </p:cNvCxnSpPr>
          <p:nvPr/>
        </p:nvCxnSpPr>
        <p:spPr>
          <a:xfrm>
            <a:off x="2494012" y="1657166"/>
            <a:ext cx="936104" cy="264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en angle 19"/>
          <p:cNvCxnSpPr>
            <a:stCxn id="9" idx="1"/>
            <a:endCxn id="10" idx="0"/>
          </p:cNvCxnSpPr>
          <p:nvPr/>
        </p:nvCxnSpPr>
        <p:spPr>
          <a:xfrm rot="10800000" flipV="1">
            <a:off x="1699874" y="2089213"/>
            <a:ext cx="938155" cy="264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a:stCxn id="10" idx="3"/>
            <a:endCxn id="11" idx="0"/>
          </p:cNvCxnSpPr>
          <p:nvPr/>
        </p:nvCxnSpPr>
        <p:spPr>
          <a:xfrm>
            <a:off x="2491961" y="2521262"/>
            <a:ext cx="2662459" cy="264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en angle 21"/>
          <p:cNvCxnSpPr>
            <a:stCxn id="11" idx="3"/>
            <a:endCxn id="12" idx="0"/>
          </p:cNvCxnSpPr>
          <p:nvPr/>
        </p:nvCxnSpPr>
        <p:spPr>
          <a:xfrm>
            <a:off x="5946508" y="3001723"/>
            <a:ext cx="2707667" cy="216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en angle 22"/>
          <p:cNvCxnSpPr>
            <a:stCxn id="12" idx="1"/>
            <a:endCxn id="13" idx="0"/>
          </p:cNvCxnSpPr>
          <p:nvPr/>
        </p:nvCxnSpPr>
        <p:spPr>
          <a:xfrm rot="10800000" flipV="1">
            <a:off x="5154420" y="3433771"/>
            <a:ext cx="2670296" cy="216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endCxn id="14" idx="0"/>
          </p:cNvCxnSpPr>
          <p:nvPr/>
        </p:nvCxnSpPr>
        <p:spPr>
          <a:xfrm>
            <a:off x="5806380" y="3789040"/>
            <a:ext cx="1079232" cy="2928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en angle 24"/>
          <p:cNvCxnSpPr>
            <a:stCxn id="14" idx="3"/>
            <a:endCxn id="15" idx="0"/>
          </p:cNvCxnSpPr>
          <p:nvPr/>
        </p:nvCxnSpPr>
        <p:spPr>
          <a:xfrm>
            <a:off x="7677700" y="4249454"/>
            <a:ext cx="2670296" cy="264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15" idx="1"/>
            <a:endCxn id="16" idx="0"/>
          </p:cNvCxnSpPr>
          <p:nvPr/>
        </p:nvCxnSpPr>
        <p:spPr>
          <a:xfrm rot="10800000" flipV="1">
            <a:off x="6880862" y="4681501"/>
            <a:ext cx="2675047" cy="264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en angle 26"/>
          <p:cNvCxnSpPr>
            <a:stCxn id="16" idx="1"/>
            <a:endCxn id="17" idx="0"/>
          </p:cNvCxnSpPr>
          <p:nvPr/>
        </p:nvCxnSpPr>
        <p:spPr>
          <a:xfrm rot="10800000" flipV="1">
            <a:off x="5191957" y="5161962"/>
            <a:ext cx="896817" cy="2160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en angle 27"/>
          <p:cNvCxnSpPr>
            <a:stCxn id="17" idx="1"/>
            <a:endCxn id="18" idx="0"/>
          </p:cNvCxnSpPr>
          <p:nvPr/>
        </p:nvCxnSpPr>
        <p:spPr>
          <a:xfrm rot="10800000" flipV="1">
            <a:off x="1689283" y="5604034"/>
            <a:ext cx="2668299" cy="226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7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Description</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07530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SGBDR – Système de Gestion de base de données </a:t>
            </a:r>
            <a:r>
              <a:rPr lang="fr-FR" dirty="0" err="1" smtClean="0"/>
              <a:t>RELaTIONNEL</a:t>
            </a:r>
            <a:endParaRPr lang="fr-FR" dirty="0"/>
          </a:p>
        </p:txBody>
      </p:sp>
      <p:sp>
        <p:nvSpPr>
          <p:cNvPr id="3" name="Espace réservé du contenu 2"/>
          <p:cNvSpPr>
            <a:spLocks noGrp="1"/>
          </p:cNvSpPr>
          <p:nvPr>
            <p:ph sz="half" idx="1"/>
          </p:nvPr>
        </p:nvSpPr>
        <p:spPr>
          <a:xfrm>
            <a:off x="1069848" y="3321112"/>
            <a:ext cx="4754880" cy="2851088"/>
          </a:xfrm>
        </p:spPr>
        <p:txBody>
          <a:bodyPr>
            <a:normAutofit lnSpcReduction="10000"/>
          </a:bodyPr>
          <a:lstStyle/>
          <a:p>
            <a:r>
              <a:rPr lang="fr-FR" dirty="0" smtClean="0"/>
              <a:t>Une BDD se compose d’une ou plusieurs tables, qui contiennent des </a:t>
            </a:r>
            <a:r>
              <a:rPr lang="fr-FR" b="1" dirty="0" smtClean="0"/>
              <a:t>enregistrements</a:t>
            </a:r>
            <a:r>
              <a:rPr lang="fr-FR" dirty="0" smtClean="0"/>
              <a:t> (</a:t>
            </a:r>
            <a:r>
              <a:rPr lang="fr-FR" i="1" u="sng" dirty="0" smtClean="0"/>
              <a:t>records</a:t>
            </a:r>
            <a:r>
              <a:rPr lang="fr-FR" dirty="0" smtClean="0"/>
              <a:t>) ou </a:t>
            </a:r>
            <a:r>
              <a:rPr lang="fr-FR" b="1" dirty="0" smtClean="0"/>
              <a:t>lignes</a:t>
            </a:r>
            <a:r>
              <a:rPr lang="fr-FR" dirty="0" smtClean="0"/>
              <a:t> (</a:t>
            </a:r>
            <a:r>
              <a:rPr lang="fr-FR" i="1" u="sng" dirty="0" err="1" smtClean="0"/>
              <a:t>rows</a:t>
            </a:r>
            <a:r>
              <a:rPr lang="fr-FR" dirty="0" smtClean="0"/>
              <a:t>).</a:t>
            </a:r>
          </a:p>
          <a:p>
            <a:r>
              <a:rPr lang="fr-FR" dirty="0" smtClean="0"/>
              <a:t>Ces enregistrements sont organisés en colonnes ou </a:t>
            </a:r>
            <a:r>
              <a:rPr lang="fr-FR" b="1" dirty="0" smtClean="0"/>
              <a:t>champs</a:t>
            </a:r>
            <a:r>
              <a:rPr lang="fr-FR" dirty="0" smtClean="0"/>
              <a:t> (</a:t>
            </a:r>
            <a:r>
              <a:rPr lang="fr-FR" i="1" u="sng" dirty="0" err="1" smtClean="0"/>
              <a:t>fields</a:t>
            </a:r>
            <a:r>
              <a:rPr lang="fr-FR" dirty="0" smtClean="0"/>
              <a:t>) qui contiennent les données en elles-mêmes.</a:t>
            </a:r>
          </a:p>
          <a:p>
            <a:r>
              <a:rPr lang="fr-FR" dirty="0" smtClean="0"/>
              <a:t>Ils se composent de </a:t>
            </a:r>
            <a:r>
              <a:rPr lang="fr-FR" b="1" u="sng" dirty="0" err="1" smtClean="0"/>
              <a:t>tuples</a:t>
            </a:r>
            <a:r>
              <a:rPr lang="fr-FR" dirty="0" smtClean="0"/>
              <a:t>.</a:t>
            </a:r>
            <a:endParaRPr lang="fr-FR" dirty="0"/>
          </a:p>
        </p:txBody>
      </p:sp>
      <p:pic>
        <p:nvPicPr>
          <p:cNvPr id="7" name="Espace réservé du contenu 6"/>
          <p:cNvPicPr>
            <a:picLocks noGrp="1" noChangeAspect="1"/>
          </p:cNvPicPr>
          <p:nvPr>
            <p:ph sz="half" idx="2"/>
          </p:nvPr>
        </p:nvPicPr>
        <p:blipFill>
          <a:blip r:embed="rId2"/>
          <a:stretch>
            <a:fillRect/>
          </a:stretch>
        </p:blipFill>
        <p:spPr>
          <a:xfrm>
            <a:off x="6364288" y="3321112"/>
            <a:ext cx="4754562" cy="1723901"/>
          </a:xfrm>
          <a:prstGeom prst="rect">
            <a:avLst/>
          </a:prstGeom>
        </p:spPr>
      </p:pic>
    </p:spTree>
    <p:extLst>
      <p:ext uri="{BB962C8B-B14F-4D97-AF65-F5344CB8AC3E}">
        <p14:creationId xmlns:p14="http://schemas.microsoft.com/office/powerpoint/2010/main" val="1943577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Quelles </a:t>
            </a:r>
            <a:r>
              <a:rPr lang="fr-FR" dirty="0" err="1" smtClean="0"/>
              <a:t>operations</a:t>
            </a:r>
            <a:r>
              <a:rPr lang="fr-FR" dirty="0" smtClean="0"/>
              <a:t> sur une BDD ?</a:t>
            </a:r>
            <a:endParaRPr lang="fr-FR" dirty="0"/>
          </a:p>
        </p:txBody>
      </p:sp>
      <p:sp>
        <p:nvSpPr>
          <p:cNvPr id="3" name="Espace réservé du contenu 2"/>
          <p:cNvSpPr>
            <a:spLocks noGrp="1"/>
          </p:cNvSpPr>
          <p:nvPr>
            <p:ph idx="1"/>
          </p:nvPr>
        </p:nvSpPr>
        <p:spPr/>
        <p:txBody>
          <a:bodyPr/>
          <a:lstStyle/>
          <a:p>
            <a:r>
              <a:rPr lang="fr-FR" b="1" dirty="0" smtClean="0"/>
              <a:t>Sélection</a:t>
            </a:r>
            <a:r>
              <a:rPr lang="fr-FR" dirty="0" smtClean="0"/>
              <a:t> (ou restriction) : obtenir les lignes répondant à certains critères.</a:t>
            </a:r>
          </a:p>
          <a:p>
            <a:r>
              <a:rPr lang="fr-FR" b="1" dirty="0" smtClean="0"/>
              <a:t>Projection</a:t>
            </a:r>
            <a:r>
              <a:rPr lang="fr-FR" dirty="0" smtClean="0"/>
              <a:t> : une partie des attributs des lignes.</a:t>
            </a:r>
          </a:p>
          <a:p>
            <a:r>
              <a:rPr lang="fr-FR" b="1" dirty="0" smtClean="0"/>
              <a:t>Union</a:t>
            </a:r>
            <a:r>
              <a:rPr lang="fr-FR" dirty="0" smtClean="0"/>
              <a:t> (A U B) : obtenir tout ce qui se trouve à la fois dans la relation A OU dans la relation B.</a:t>
            </a:r>
          </a:p>
          <a:p>
            <a:r>
              <a:rPr lang="fr-FR" b="1" dirty="0" smtClean="0"/>
              <a:t>Intersection</a:t>
            </a:r>
            <a:r>
              <a:rPr lang="fr-FR" dirty="0" smtClean="0"/>
              <a:t> (A</a:t>
            </a:r>
            <a:r>
              <a:rPr lang="fr-FR" dirty="0"/>
              <a:t> ∩</a:t>
            </a:r>
            <a:r>
              <a:rPr lang="fr-FR" dirty="0" smtClean="0"/>
              <a:t> B) : obtenir tout ce qui se trouve dans la relation A ET dans la relation B.</a:t>
            </a:r>
          </a:p>
          <a:p>
            <a:r>
              <a:rPr lang="fr-FR" b="1" dirty="0" smtClean="0"/>
              <a:t>Différence</a:t>
            </a:r>
            <a:r>
              <a:rPr lang="fr-FR" dirty="0" smtClean="0"/>
              <a:t> (A – B) : obtenir ce qui se trouve dans la relation A mais pas dans la relation B.</a:t>
            </a:r>
          </a:p>
        </p:txBody>
      </p:sp>
    </p:spTree>
    <p:extLst>
      <p:ext uri="{BB962C8B-B14F-4D97-AF65-F5344CB8AC3E}">
        <p14:creationId xmlns:p14="http://schemas.microsoft.com/office/powerpoint/2010/main" val="2487113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d’une BDD d’une Librairie</a:t>
            </a:r>
            <a:endParaRPr lang="fr-FR" dirty="0"/>
          </a:p>
        </p:txBody>
      </p:sp>
      <p:sp>
        <p:nvSpPr>
          <p:cNvPr id="3" name="Espace réservé du contenu 2"/>
          <p:cNvSpPr>
            <a:spLocks noGrp="1"/>
          </p:cNvSpPr>
          <p:nvPr>
            <p:ph idx="1"/>
          </p:nvPr>
        </p:nvSpPr>
        <p:spPr/>
        <p:txBody>
          <a:bodyPr/>
          <a:lstStyle/>
          <a:p>
            <a:r>
              <a:rPr lang="fr-FR" dirty="0" smtClean="0"/>
              <a:t>Quelles tables ?</a:t>
            </a:r>
          </a:p>
          <a:p>
            <a:r>
              <a:rPr lang="fr-FR" dirty="0" smtClean="0"/>
              <a:t>Quelles colonnes avec quels types ? </a:t>
            </a:r>
          </a:p>
          <a:p>
            <a:r>
              <a:rPr lang="fr-FR" dirty="0" smtClean="0"/>
              <a:t>Exemples d’entrées</a:t>
            </a:r>
          </a:p>
          <a:p>
            <a:r>
              <a:rPr lang="fr-FR" dirty="0" smtClean="0"/>
              <a:t>Comment créer des relations entre les données ? </a:t>
            </a:r>
          </a:p>
          <a:p>
            <a:r>
              <a:rPr lang="fr-FR" dirty="0" smtClean="0"/>
              <a:t>Exemple de requête : sélection de données, insertion de données, création de tables.</a:t>
            </a:r>
            <a:endParaRPr lang="fr-FR" dirty="0"/>
          </a:p>
        </p:txBody>
      </p:sp>
    </p:spTree>
    <p:extLst>
      <p:ext uri="{BB962C8B-B14F-4D97-AF65-F5344CB8AC3E}">
        <p14:creationId xmlns:p14="http://schemas.microsoft.com/office/powerpoint/2010/main" val="3437180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Type de bois</Template>
  <TotalTime>5835</TotalTime>
  <Words>1825</Words>
  <Application>Microsoft Office PowerPoint</Application>
  <PresentationFormat>Grand écran</PresentationFormat>
  <Paragraphs>204</Paragraphs>
  <Slides>43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Arvo</vt:lpstr>
      <vt:lpstr>Rockwell</vt:lpstr>
      <vt:lpstr>Rockwell Condensed</vt:lpstr>
      <vt:lpstr>Wingdings</vt:lpstr>
      <vt:lpstr>Type de bois</vt:lpstr>
      <vt:lpstr>Les bases du SQL</vt:lpstr>
      <vt:lpstr>SQL : structured Query Langage</vt:lpstr>
      <vt:lpstr>A quoi sert une Base de données ?</vt:lpstr>
      <vt:lpstr>Client / serveur </vt:lpstr>
      <vt:lpstr>Présentation PowerPoint</vt:lpstr>
      <vt:lpstr>Description</vt:lpstr>
      <vt:lpstr>SGBDR – Système de Gestion de base de données RELaTIONNEL</vt:lpstr>
      <vt:lpstr>Quelles operations sur une BDD ?</vt:lpstr>
      <vt:lpstr>Exemple d’une BDD d’une Librairie</vt:lpstr>
      <vt:lpstr>Encodage et jeux de caractères</vt:lpstr>
      <vt:lpstr>Table ASCII</vt:lpstr>
      <vt:lpstr>UTF-8</vt:lpstr>
      <vt:lpstr>Typages</vt:lpstr>
      <vt:lpstr>Conseils</vt:lpstr>
      <vt:lpstr>Types numériques : entiers (1)</vt:lpstr>
      <vt:lpstr>Types numériques : Décimaux (2)</vt:lpstr>
      <vt:lpstr>Types Alphanumériques (1) : CHAR / VArchar</vt:lpstr>
      <vt:lpstr>Types Alphanumeriques (2) : TEXT</vt:lpstr>
      <vt:lpstr>TYPES Alphanumériques (3) : ENUM</vt:lpstr>
      <vt:lpstr>Types Alphanumériques (4) : SET</vt:lpstr>
      <vt:lpstr>Types TEMPORELS </vt:lpstr>
      <vt:lpstr>Clés primaires et Clés etrangères</vt:lpstr>
      <vt:lpstr>Clés primaires (Primary key)</vt:lpstr>
      <vt:lpstr>CLES étrangères (Foreign Key)</vt:lpstr>
      <vt:lpstr>Exercices</vt:lpstr>
      <vt:lpstr>COnseils</vt:lpstr>
      <vt:lpstr>Premier exercice</vt:lpstr>
      <vt:lpstr>Deuxième exercice – TP Cinéma</vt:lpstr>
      <vt:lpstr>Jointures</vt:lpstr>
      <vt:lpstr>Grands principes</vt:lpstr>
      <vt:lpstr>Noms des colonnes</vt:lpstr>
      <vt:lpstr>INNER Join : Jointures internes</vt:lpstr>
      <vt:lpstr>Jointures externes : Par la gauche</vt:lpstr>
      <vt:lpstr>Jointures Externes : Par la Droite</vt:lpstr>
      <vt:lpstr>Présentation PowerPoint</vt:lpstr>
      <vt:lpstr>Configuration Php.ini</vt:lpstr>
      <vt:lpstr>Comment se connecter à une BDD en PHP?</vt:lpstr>
      <vt:lpstr>Activation de PDO</vt:lpstr>
      <vt:lpstr>Connexion à Mysql Via PDO</vt:lpstr>
      <vt:lpstr>Connexion à Mysql Via PDO</vt:lpstr>
      <vt:lpstr>Tester la présence d’erreurs</vt:lpstr>
      <vt:lpstr>Syntaxe d’une requête simple</vt:lpstr>
      <vt:lpstr>Syntaxe d’une requete avec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SQL</dc:title>
  <dc:creator>Laure CHRISTOL</dc:creator>
  <cp:lastModifiedBy>Laure CHRISTOL</cp:lastModifiedBy>
  <cp:revision>29</cp:revision>
  <dcterms:created xsi:type="dcterms:W3CDTF">2019-07-12T07:42:44Z</dcterms:created>
  <dcterms:modified xsi:type="dcterms:W3CDTF">2019-07-19T11:51:07Z</dcterms:modified>
</cp:coreProperties>
</file>