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slideMasters/slideMaster29.xml" ContentType="application/vnd.openxmlformats-officedocument.presentationml.slideMaster+xml"/>
  <Override PartName="/ppt/slides/slide29.xml" ContentType="application/vnd.openxmlformats-officedocument.presentationml.slide+xml"/>
  <Override PartName="/ppt/slideMasters/slideMaster30.xml" ContentType="application/vnd.openxmlformats-officedocument.presentationml.slideMaster+xml"/>
  <Override PartName="/ppt/slides/slide30.xml" ContentType="application/vnd.openxmlformats-officedocument.presentationml.slide+xml"/>
  <Override PartName="/ppt/slideMasters/slideMaster31.xml" ContentType="application/vnd.openxmlformats-officedocument.presentationml.slideMaster+xml"/>
  <Override PartName="/ppt/slides/slide31.xml" ContentType="application/vnd.openxmlformats-officedocument.presentationml.slide+xml"/>
  <Override PartName="/ppt/slideMasters/slideMaster32.xml" ContentType="application/vnd.openxmlformats-officedocument.presentationml.slideMaster+xml"/>
  <Override PartName="/ppt/slides/slide32.xml" ContentType="application/vnd.openxmlformats-officedocument.presentationml.slide+xml"/>
  <Override PartName="/ppt/slideMasters/slideMaster33.xml" ContentType="application/vnd.openxmlformats-officedocument.presentationml.slideMaster+xml"/>
  <Override PartName="/ppt/slides/slide33.xml" ContentType="application/vnd.openxmlformats-officedocument.presentationml.slide+xml"/>
  <Override PartName="/ppt/slideMasters/slideMaster34.xml" ContentType="application/vnd.openxmlformats-officedocument.presentationml.slideMaster+xml"/>
  <Override PartName="/ppt/slides/slide34.xml" ContentType="application/vnd.openxmlformats-officedocument.presentationml.slide+xml"/>
  <Override PartName="/ppt/slideMasters/slideMaster35.xml" ContentType="application/vnd.openxmlformats-officedocument.presentationml.slideMaster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</p:sldIdLst>
  <p:notesMasterIdLst>
    <p:notesMasterId r:id="rId37"/>
  </p:notesMasterIdLst>
  <p:sldSz cx="14630400" cy="8229600"/>
  <p:notesSz cx="8229600" cy="14630400"/>
  <p:embeddedFontLst>
    <p:embeddedFont>
      <p:font typeface="PT Serif"/>
      <p:regular r:id="rId42"/>
    </p:embeddedFont>
    <p:embeddedFont>
      <p:font typeface="PT Serif"/>
      <p:regular r:id="rId43"/>
    </p:embeddedFont>
    <p:embeddedFont>
      <p:font typeface="PT Serif"/>
      <p:regular r:id="rId44"/>
    </p:embeddedFont>
    <p:embeddedFont>
      <p:font typeface="PT Serif"/>
      <p:regular r:id="rId45"/>
    </p:embeddedFont>
    <p:embeddedFont>
      <p:font typeface="DM Sans"/>
      <p:regular r:id="rId46"/>
    </p:embeddedFont>
    <p:embeddedFont>
      <p:font typeface="DM Sans"/>
      <p:regular r:id="rId47"/>
    </p:embeddedFont>
    <p:embeddedFont>
      <p:font typeface="DM Sans"/>
      <p:regular r:id="rId48"/>
    </p:embeddedFont>
    <p:embeddedFont>
      <p:font typeface="DM Sans"/>
      <p:regular r:id="rId49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notesMaster" Target="notesMasters/notesMaster1.xml"/><Relationship Id="rId38" Type="http://schemas.openxmlformats.org/officeDocument/2006/relationships/presProps" Target="presProps.xml"/><Relationship Id="rId39" Type="http://schemas.openxmlformats.org/officeDocument/2006/relationships/viewProps" Target="viewProps.xml"/><Relationship Id="rId40" Type="http://schemas.openxmlformats.org/officeDocument/2006/relationships/theme" Target="theme/theme1.xml"/><Relationship Id="rId41" Type="http://schemas.openxmlformats.org/officeDocument/2006/relationships/tableStyles" Target="tableStyles.xml"/><Relationship Id="rId42" Type="http://schemas.openxmlformats.org/officeDocument/2006/relationships/font" Target="fonts/font1.fntdata"/><Relationship Id="rId43" Type="http://schemas.openxmlformats.org/officeDocument/2006/relationships/font" Target="fonts/font2.fntdata"/><Relationship Id="rId44" Type="http://schemas.openxmlformats.org/officeDocument/2006/relationships/font" Target="fonts/font3.fntdata"/><Relationship Id="rId45" Type="http://schemas.openxmlformats.org/officeDocument/2006/relationships/font" Target="fonts/font4.fntdata"/><Relationship Id="rId46" Type="http://schemas.openxmlformats.org/officeDocument/2006/relationships/font" Target="fonts/font5.fntdata"/><Relationship Id="rId47" Type="http://schemas.openxmlformats.org/officeDocument/2006/relationships/font" Target="fonts/font6.fntdata"/><Relationship Id="rId48" Type="http://schemas.openxmlformats.org/officeDocument/2006/relationships/font" Target="fonts/font7.fntdata"/><Relationship Id="rId49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2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9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3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0.xml"/>
		</Relationships>
</file>

<file path=ppt/notesSlides/_rels/notesSlide3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1.xml"/>
		</Relationships>
</file>

<file path=ppt/notesSlides/_rels/notesSlide3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2.xml"/>
		</Relationships>
</file>

<file path=ppt/notesSlides/_rels/notesSlide3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3.xml"/>
		</Relationships>
</file>

<file path=ppt/notesSlides/_rels/notesSlide3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4.xml"/>
		</Relationships>
</file>

<file path=ppt/notesSlides/_rels/notesSlide3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5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19.xml"/><Relationship Id="rId20" Type="http://schemas.openxmlformats.org/officeDocument/2006/relationships/slideLayout" Target="../slideLayouts/slideLayout20.xml"/><Relationship Id="rId21" Type="http://schemas.openxmlformats.org/officeDocument/2006/relationships/slideLayout" Target="../slideLayouts/slideLayout21.xml"/><Relationship Id="rId22" Type="http://schemas.openxmlformats.org/officeDocument/2006/relationships/slideLayout" Target="../slideLayouts/slideLayout22.xml"/><Relationship Id="rId23" Type="http://schemas.openxmlformats.org/officeDocument/2006/relationships/slideLayout" Target="../slideLayouts/slideLayout23.xml"/><Relationship Id="rId24" Type="http://schemas.openxmlformats.org/officeDocument/2006/relationships/slideLayout" Target="../slideLayouts/slideLayout24.xml"/><Relationship Id="rId25" Type="http://schemas.openxmlformats.org/officeDocument/2006/relationships/slideLayout" Target="../slideLayouts/slideLayout25.xml"/><Relationship Id="rId26" Type="http://schemas.openxmlformats.org/officeDocument/2006/relationships/slideLayout" Target="../slideLayouts/slideLayout26.xml"/><Relationship Id="rId27" Type="http://schemas.openxmlformats.org/officeDocument/2006/relationships/slideLayout" Target="../slideLayouts/slideLayout27.xml"/><Relationship Id="rId28" Type="http://schemas.openxmlformats.org/officeDocument/2006/relationships/slideLayout" Target="../slideLayouts/slideLayout28.xml"/><Relationship Id="rId29" Type="http://schemas.openxmlformats.org/officeDocument/2006/relationships/slideLayout" Target="../slideLayouts/slideLayout29.xml"/><Relationship Id="rId30" Type="http://schemas.openxmlformats.org/officeDocument/2006/relationships/slideLayout" Target="../slideLayouts/slideLayout30.xml"/><Relationship Id="rId31" Type="http://schemas.openxmlformats.org/officeDocument/2006/relationships/slideLayout" Target="../slideLayouts/slideLayout31.xml"/><Relationship Id="rId32" Type="http://schemas.openxmlformats.org/officeDocument/2006/relationships/slideLayout" Target="../slideLayouts/slideLayout32.xml"/><Relationship Id="rId33" Type="http://schemas.openxmlformats.org/officeDocument/2006/relationships/slideLayout" Target="../slideLayouts/slideLayout33.xml"/><Relationship Id="rId34" Type="http://schemas.openxmlformats.org/officeDocument/2006/relationships/slideLayout" Target="../slideLayouts/slideLayout34.xml"/><Relationship Id="rId35" Type="http://schemas.openxmlformats.org/officeDocument/2006/relationships/slideLayout" Target="../slideLayouts/slideLayout35.xml"/><Relationship Id="rId36" Type="http://schemas.openxmlformats.org/officeDocument/2006/relationships/slideLayout" Target="../slideLayouts/slideLayout36.xml"/><Relationship Id="rId37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7-1.png"/><Relationship Id="rId2" Type="http://schemas.openxmlformats.org/officeDocument/2006/relationships/slideLayout" Target="../slideLayouts/slideLayout18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5-1.png"/><Relationship Id="rId2" Type="http://schemas.openxmlformats.org/officeDocument/2006/relationships/image" Target="../media/image-25-2.png"/><Relationship Id="rId3" Type="http://schemas.openxmlformats.org/officeDocument/2006/relationships/image" Target="../media/image-25-3.png"/><Relationship Id="rId4" Type="http://schemas.openxmlformats.org/officeDocument/2006/relationships/slideLayout" Target="../slideLayouts/slideLayout26.xml"/><Relationship Id="rId5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1-1.png"/><Relationship Id="rId2" Type="http://schemas.openxmlformats.org/officeDocument/2006/relationships/image" Target="../media/image-31-2.svg"/><Relationship Id="rId3" Type="http://schemas.openxmlformats.org/officeDocument/2006/relationships/image" Target="../media/image-31-3.png"/><Relationship Id="rId4" Type="http://schemas.openxmlformats.org/officeDocument/2006/relationships/image" Target="../media/image-31-4.svg"/><Relationship Id="rId5" Type="http://schemas.openxmlformats.org/officeDocument/2006/relationships/image" Target="../media/image-31-5.png"/><Relationship Id="rId6" Type="http://schemas.openxmlformats.org/officeDocument/2006/relationships/image" Target="../media/image-31-6.svg"/><Relationship Id="rId7" Type="http://schemas.openxmlformats.org/officeDocument/2006/relationships/slideLayout" Target="../slideLayouts/slideLayout32.xml"/><Relationship Id="rId8" Type="http://schemas.openxmlformats.org/officeDocument/2006/relationships/notesSlide" Target="../notesSlides/notesSlide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2-1.png"/><Relationship Id="rId2" Type="http://schemas.openxmlformats.org/officeDocument/2006/relationships/image" Target="../media/image-32-2.png"/><Relationship Id="rId3" Type="http://schemas.openxmlformats.org/officeDocument/2006/relationships/image" Target="../media/image-32-3.png"/><Relationship Id="rId4" Type="http://schemas.openxmlformats.org/officeDocument/2006/relationships/slideLayout" Target="../slideLayouts/slideLayout33.xml"/><Relationship Id="rId5" Type="http://schemas.openxmlformats.org/officeDocument/2006/relationships/notesSlide" Target="../notesSlides/notesSlide3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4-1.png"/><Relationship Id="rId2" Type="http://schemas.openxmlformats.org/officeDocument/2006/relationships/image" Target="../media/image-34-2.svg"/><Relationship Id="rId3" Type="http://schemas.openxmlformats.org/officeDocument/2006/relationships/image" Target="../media/image-34-3.png"/><Relationship Id="rId4" Type="http://schemas.openxmlformats.org/officeDocument/2006/relationships/image" Target="../media/image-34-4.svg"/><Relationship Id="rId5" Type="http://schemas.openxmlformats.org/officeDocument/2006/relationships/image" Target="../media/image-34-5.png"/><Relationship Id="rId6" Type="http://schemas.openxmlformats.org/officeDocument/2006/relationships/image" Target="../media/image-34-6.svg"/><Relationship Id="rId7" Type="http://schemas.openxmlformats.org/officeDocument/2006/relationships/image" Target="../media/image-34-7.png"/><Relationship Id="rId8" Type="http://schemas.openxmlformats.org/officeDocument/2006/relationships/image" Target="../media/image-34-8.svg"/><Relationship Id="rId9" Type="http://schemas.openxmlformats.org/officeDocument/2006/relationships/slideLayout" Target="../slideLayouts/slideLayout35.xml"/><Relationship Id="rId10" Type="http://schemas.openxmlformats.org/officeDocument/2006/relationships/notesSlide" Target="../notesSlides/notesSlide3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slideLayout" Target="../slideLayouts/slideLayout6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71629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Deutsche Bahn Delay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91418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Study of Official Statistical Bias and Empirical Modeling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53223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Xiao Shen, Yuanye Xu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5028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October 29, 2025</a:t>
            </a:r>
            <a:endParaRPr lang="en-US" sz="17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3927"/>
            <a:ext cx="988695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Bias #3: Oversimplified Classification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04181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DB divides trains into only two categories: "long-distance" (ICE, IC) and "regional" (RE, RB, S-Bahn). This oversimplification overlooks operational differences and allows S-Bahn's high punctuality to artificially inflate regional averages.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0227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S-Bahn services operate mainly within metropolitan areas and have limited relevance to intercity travel quality.</a:t>
            </a:r>
            <a:endParaRPr lang="en-US" sz="175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81582"/>
            <a:ext cx="773846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Our Three-Tier Classification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379470"/>
            <a:ext cx="4196358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4" name="Text 2"/>
          <p:cNvSpPr/>
          <p:nvPr/>
        </p:nvSpPr>
        <p:spPr>
          <a:xfrm>
            <a:off x="1020604" y="360628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Long-Distance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20604" y="4114443"/>
            <a:ext cx="3742730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ICE, IC trains for intercity travel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379470"/>
            <a:ext cx="4196358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5443776" y="360628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Regional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443776" y="411444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RE, RB trains for medium-haul journeys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379470"/>
            <a:ext cx="4196358" cy="1687592"/>
          </a:xfrm>
          <a:prstGeom prst="roundRect">
            <a:avLst>
              <a:gd name="adj" fmla="val 2016"/>
            </a:avLst>
          </a:prstGeom>
          <a:solidFill>
            <a:srgbClr val="F2EEEE"/>
          </a:solidFill>
          <a:ln/>
        </p:spPr>
      </p:sp>
      <p:sp>
        <p:nvSpPr>
          <p:cNvPr id="10" name="Text 8"/>
          <p:cNvSpPr/>
          <p:nvPr/>
        </p:nvSpPr>
        <p:spPr>
          <a:xfrm>
            <a:off x="9866948" y="360628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Urban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866948" y="4114443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S-Bahn services for metropolitan commuting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32221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refined taxonomy aligns with functional and scheduling characteristics, enabling more accurate delay analysis across the rail network.</a:t>
            </a:r>
            <a:endParaRPr lang="en-US" sz="175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62275"/>
            <a:ext cx="11908393" cy="1488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700"/>
              </a:lnSpc>
              <a:buNone/>
            </a:pPr>
            <a:r>
              <a:rPr lang="en-US" sz="93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Collection</a:t>
            </a:r>
            <a:endParaRPr lang="en-US" sz="9350" dirty="0"/>
          </a:p>
        </p:txBody>
      </p:sp>
      <p:sp>
        <p:nvSpPr>
          <p:cNvPr id="3" name="Text 1"/>
          <p:cNvSpPr/>
          <p:nvPr/>
        </p:nvSpPr>
        <p:spPr>
          <a:xfrm>
            <a:off x="793790" y="49044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Overcoming DB's data opacity</a:t>
            </a:r>
            <a:endParaRPr lang="en-US" sz="175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392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The Data Challenge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04181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DB does not publicly release detailed delay data. The only accessible source is their real-time departure board, which refreshes every few seconds and displays only short-term operational data.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0227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Even with web scraping, we could only capture a few days of recent records—insufficient for long-term analysis.</a:t>
            </a:r>
            <a:endParaRPr lang="en-US" sz="175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46315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Our Data Source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25755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Third-Party Dataset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85643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 used a Kaggle dataset compiled by independent developers through automated scraping of DB's real-time boards.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4921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Coverage: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July 20–25, 2024 and September 1–2, 2024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71619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Scope:</a:t>
            </a:r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20 major German cities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599521" y="325755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Why It Works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599521" y="3856434"/>
            <a:ext cx="62447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Though limited in time span, these samples represent typical operational conditions and are suitable for analyzing daily punctuality patterns.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149215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dataset includes over 30 train categories and thousands of records.</a:t>
            </a:r>
            <a:endParaRPr lang="en-US" sz="175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69112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Data Cleaning Process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66700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01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022044"/>
            <a:ext cx="6407944" cy="30480"/>
          </a:xfrm>
          <a:prstGeom prst="rect">
            <a:avLst/>
          </a:prstGeom>
          <a:solidFill>
            <a:srgbClr val="E0000B"/>
          </a:solidFill>
          <a:ln/>
        </p:spPr>
      </p:sp>
      <p:sp>
        <p:nvSpPr>
          <p:cNvPr id="5" name="Text 3"/>
          <p:cNvSpPr/>
          <p:nvPr/>
        </p:nvSpPr>
        <p:spPr>
          <a:xfrm>
            <a:off x="793790" y="319635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Remove Bus Services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793790" y="3704511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Eliminated all Ersatzverkehr records to focus on rail operations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428548" y="2667000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02</a:t>
            </a:r>
            <a:endParaRPr lang="en-US" sz="1750" dirty="0"/>
          </a:p>
        </p:txBody>
      </p:sp>
      <p:sp>
        <p:nvSpPr>
          <p:cNvPr id="8" name="Shape 6"/>
          <p:cNvSpPr/>
          <p:nvPr/>
        </p:nvSpPr>
        <p:spPr>
          <a:xfrm>
            <a:off x="7428548" y="3022044"/>
            <a:ext cx="6408063" cy="30480"/>
          </a:xfrm>
          <a:prstGeom prst="rect">
            <a:avLst/>
          </a:prstGeom>
          <a:solidFill>
            <a:srgbClr val="E0000B"/>
          </a:solidFill>
          <a:ln/>
        </p:spPr>
      </p:sp>
      <p:sp>
        <p:nvSpPr>
          <p:cNvPr id="9" name="Text 7"/>
          <p:cNvSpPr/>
          <p:nvPr/>
        </p:nvSpPr>
        <p:spPr>
          <a:xfrm>
            <a:off x="7428548" y="319635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Reclassify Trains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7428548" y="3704511"/>
            <a:ext cx="64080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Applied three-tier classification based on service characteristics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93790" y="482715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03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93790" y="5182195"/>
            <a:ext cx="6407944" cy="30480"/>
          </a:xfrm>
          <a:prstGeom prst="rect">
            <a:avLst/>
          </a:prstGeom>
          <a:solidFill>
            <a:srgbClr val="E0000B"/>
          </a:solidFill>
          <a:ln/>
        </p:spPr>
      </p:sp>
      <p:sp>
        <p:nvSpPr>
          <p:cNvPr id="13" name="Text 11"/>
          <p:cNvSpPr/>
          <p:nvPr/>
        </p:nvSpPr>
        <p:spPr>
          <a:xfrm>
            <a:off x="793790" y="535650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Define Delay Status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793790" y="5864662"/>
            <a:ext cx="64079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Trains delayed &gt;5 minutes or cancelled = delayed (0); otherwise on-time (1)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428548" y="4827151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PT Serif Light" pitchFamily="34" charset="0"/>
                <a:ea typeface="PT Serif Light" pitchFamily="34" charset="-122"/>
                <a:cs typeface="PT Serif Light" pitchFamily="34" charset="-120"/>
              </a:rPr>
              <a:t>04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7428548" y="5182195"/>
            <a:ext cx="6408063" cy="30480"/>
          </a:xfrm>
          <a:prstGeom prst="rect">
            <a:avLst/>
          </a:prstGeom>
          <a:solidFill>
            <a:srgbClr val="E0000B"/>
          </a:solidFill>
          <a:ln/>
        </p:spPr>
      </p:sp>
      <p:sp>
        <p:nvSpPr>
          <p:cNvPr id="17" name="Text 15"/>
          <p:cNvSpPr/>
          <p:nvPr/>
        </p:nvSpPr>
        <p:spPr>
          <a:xfrm>
            <a:off x="7428548" y="535650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Extract Features</a:t>
            </a:r>
            <a:endParaRPr lang="en-US" sz="2300" dirty="0"/>
          </a:p>
        </p:txBody>
      </p:sp>
      <p:sp>
        <p:nvSpPr>
          <p:cNvPr id="18" name="Text 16"/>
          <p:cNvSpPr/>
          <p:nvPr/>
        </p:nvSpPr>
        <p:spPr>
          <a:xfrm>
            <a:off x="7428548" y="5864662"/>
            <a:ext cx="64080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Date, stations, train category, departure time bucket, punctuality status</a:t>
            </a:r>
            <a:endParaRPr lang="en-US" sz="175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62275"/>
            <a:ext cx="11908393" cy="1488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700"/>
              </a:lnSpc>
              <a:buNone/>
            </a:pPr>
            <a:r>
              <a:rPr lang="en-US" sz="93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Descriptive Analysis</a:t>
            </a:r>
            <a:endParaRPr lang="en-US" sz="9350" dirty="0"/>
          </a:p>
        </p:txBody>
      </p:sp>
      <p:sp>
        <p:nvSpPr>
          <p:cNvPr id="3" name="Text 1"/>
          <p:cNvSpPr/>
          <p:nvPr/>
        </p:nvSpPr>
        <p:spPr>
          <a:xfrm>
            <a:off x="793790" y="49044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Clear structural patterns emerge</a:t>
            </a:r>
            <a:endParaRPr lang="en-US" sz="175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33995" y="419576"/>
            <a:ext cx="5324237" cy="5006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00"/>
              </a:lnSpc>
              <a:buNone/>
            </a:pPr>
            <a:r>
              <a:rPr lang="en-US" sz="31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Punctuality by Train Category</a:t>
            </a:r>
            <a:endParaRPr lang="en-US" sz="31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995" y="1225391"/>
            <a:ext cx="13562409" cy="759487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533995" y="8991838"/>
            <a:ext cx="13562409" cy="24419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900"/>
              </a:lnSpc>
              <a:buNone/>
            </a:pPr>
            <a:r>
              <a:rPr lang="en-US" sz="12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Long-distance trains achieved only 24.84% punctuality—roughly one in four arrived on schedule. Urban trains performed best, reflecting the resilience of short-distance commuter operations.</a:t>
            </a:r>
            <a:endParaRPr lang="en-US" sz="1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8727"/>
            <a:ext cx="666809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The Long-Distance Crisis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509962"/>
            <a:ext cx="6379607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1/4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2495074" y="454175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Success Rate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93790" y="5049917"/>
            <a:ext cx="637960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Only one in four long-distance trains arrives on time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456884" y="3509962"/>
            <a:ext cx="6379726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75%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9158168" y="454175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Delay Rate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7456884" y="5049917"/>
            <a:ext cx="637972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Three-quarters of ICE and IC trains experience delays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93790" y="56679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catastrophic performance directly contradicts DB's official 62.5% punctuality claim for long-distance services.</a:t>
            </a:r>
            <a:endParaRPr lang="en-US" sz="175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37974"/>
            <a:ext cx="697468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Daily Punctuality Patterns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135862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Punctuality follows an inverted-U pattern throughout the day: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532233"/>
            <a:ext cx="13042821" cy="30480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5" name="Shape 3"/>
          <p:cNvSpPr/>
          <p:nvPr/>
        </p:nvSpPr>
        <p:spPr>
          <a:xfrm>
            <a:off x="3968353" y="3851791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6" name="Shape 4"/>
          <p:cNvSpPr/>
          <p:nvPr/>
        </p:nvSpPr>
        <p:spPr>
          <a:xfrm>
            <a:off x="3728442" y="42770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7" name="Text 5"/>
          <p:cNvSpPr/>
          <p:nvPr/>
        </p:nvSpPr>
        <p:spPr>
          <a:xfrm>
            <a:off x="3804999" y="4308991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</a:t>
            </a:r>
            <a:endParaRPr lang="en-US" sz="2800" dirty="0"/>
          </a:p>
        </p:txBody>
      </p:sp>
      <p:sp>
        <p:nvSpPr>
          <p:cNvPr id="8" name="Text 6"/>
          <p:cNvSpPr/>
          <p:nvPr/>
        </p:nvSpPr>
        <p:spPr>
          <a:xfrm>
            <a:off x="2495074" y="275391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03:00–04:00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1020604" y="3262074"/>
            <a:ext cx="592597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Highest: 67–74%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299841" y="4532233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1" name="Shape 9"/>
          <p:cNvSpPr/>
          <p:nvPr/>
        </p:nvSpPr>
        <p:spPr>
          <a:xfrm>
            <a:off x="7059930" y="42770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2" name="Text 10"/>
          <p:cNvSpPr/>
          <p:nvPr/>
        </p:nvSpPr>
        <p:spPr>
          <a:xfrm>
            <a:off x="7136487" y="4308991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</a:t>
            </a:r>
            <a:endParaRPr lang="en-US" sz="2800" dirty="0"/>
          </a:p>
        </p:txBody>
      </p:sp>
      <p:sp>
        <p:nvSpPr>
          <p:cNvPr id="13" name="Text 11"/>
          <p:cNvSpPr/>
          <p:nvPr/>
        </p:nvSpPr>
        <p:spPr>
          <a:xfrm>
            <a:off x="5826562" y="543948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10:00–18:00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4352092" y="5947648"/>
            <a:ext cx="59260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Lowest: 46–50%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0631448" y="3851791"/>
            <a:ext cx="30480" cy="680442"/>
          </a:xfrm>
          <a:prstGeom prst="roundRect">
            <a:avLst>
              <a:gd name="adj" fmla="val 111628"/>
            </a:avLst>
          </a:prstGeom>
          <a:solidFill>
            <a:srgbClr val="D8D4D4"/>
          </a:solidFill>
          <a:ln/>
        </p:spPr>
      </p:sp>
      <p:sp>
        <p:nvSpPr>
          <p:cNvPr id="16" name="Shape 14"/>
          <p:cNvSpPr/>
          <p:nvPr/>
        </p:nvSpPr>
        <p:spPr>
          <a:xfrm>
            <a:off x="10391537" y="4277082"/>
            <a:ext cx="510302" cy="510302"/>
          </a:xfrm>
          <a:prstGeom prst="roundRect">
            <a:avLst>
              <a:gd name="adj" fmla="val 6667"/>
            </a:avLst>
          </a:prstGeom>
          <a:solidFill>
            <a:srgbClr val="F2EEEE"/>
          </a:solidFill>
          <a:ln/>
        </p:spPr>
      </p:sp>
      <p:sp>
        <p:nvSpPr>
          <p:cNvPr id="17" name="Text 15"/>
          <p:cNvSpPr/>
          <p:nvPr/>
        </p:nvSpPr>
        <p:spPr>
          <a:xfrm>
            <a:off x="10468094" y="4308991"/>
            <a:ext cx="357188" cy="44648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00"/>
              </a:lnSpc>
              <a:buNone/>
            </a:pPr>
            <a:r>
              <a:rPr lang="en-US" sz="28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3</a:t>
            </a:r>
            <a:endParaRPr lang="en-US" sz="2800" dirty="0"/>
          </a:p>
        </p:txBody>
      </p:sp>
      <p:sp>
        <p:nvSpPr>
          <p:cNvPr id="18" name="Text 16"/>
          <p:cNvSpPr/>
          <p:nvPr/>
        </p:nvSpPr>
        <p:spPr>
          <a:xfrm>
            <a:off x="9158168" y="2753916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Late Evening</a:t>
            </a:r>
            <a:endParaRPr lang="en-US" sz="2300" dirty="0"/>
          </a:p>
        </p:txBody>
      </p:sp>
      <p:sp>
        <p:nvSpPr>
          <p:cNvPr id="19" name="Text 17"/>
          <p:cNvSpPr/>
          <p:nvPr/>
        </p:nvSpPr>
        <p:spPr>
          <a:xfrm>
            <a:off x="7683698" y="3262074"/>
            <a:ext cx="592609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Recovery: slightly higher</a:t>
            </a:r>
            <a:endParaRPr lang="en-US" sz="1750" dirty="0"/>
          </a:p>
        </p:txBody>
      </p:sp>
      <p:sp>
        <p:nvSpPr>
          <p:cNvPr id="20" name="Text 18"/>
          <p:cNvSpPr/>
          <p:nvPr/>
        </p:nvSpPr>
        <p:spPr>
          <a:xfrm>
            <a:off x="793790" y="656570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Traffic density and infrastructure load strongly affect performance, with daytime peak hours suffering heaviest congestion and operational interference.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2476"/>
            <a:ext cx="926365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The Passenger Experience Problem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8603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While traveling on Deutsche Bahn trains in Germany, we encountered highly unpredictable punctuality. Delays ranged from acceptable ten-minute waits to hour-long disruptions with last-minute platform changes or complete cancellations.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413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prompted us to examine DB's official statistics—and we discovered a striking gap between reported data and actual passenger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62275"/>
            <a:ext cx="11908393" cy="1488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700"/>
              </a:lnSpc>
              <a:buNone/>
            </a:pPr>
            <a:r>
              <a:rPr lang="en-US" sz="93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Modeling Approach</a:t>
            </a:r>
            <a:endParaRPr lang="en-US" sz="9350" dirty="0"/>
          </a:p>
        </p:txBody>
      </p:sp>
      <p:sp>
        <p:nvSpPr>
          <p:cNvPr id="3" name="Text 1"/>
          <p:cNvSpPr/>
          <p:nvPr/>
        </p:nvSpPr>
        <p:spPr>
          <a:xfrm>
            <a:off x="793790" y="49044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Four models of increasing complexity</a:t>
            </a:r>
            <a:endParaRPr lang="en-US" sz="175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2476"/>
            <a:ext cx="768072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Development Strategy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8603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 merged July and September samples and performed an 80/20 train-test split to ensure balanced distributions and robust generalization.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413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 categorical variables (departure station, arrival station, train type, departure time bucket) were encoded using OneHotEncoder to eliminate false ordinal relationships.</a:t>
            </a:r>
            <a:endParaRPr lang="en-US" sz="175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66505"/>
            <a:ext cx="7569994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1: Logistic Regression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87774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The Baseline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476625"/>
            <a:ext cx="692443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As a linear model, logistic regression offers interpretability and efficiency. It estimates the probability of a train being on time using the logistic function.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769406"/>
            <a:ext cx="69244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Performance: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336381"/>
            <a:ext cx="69244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Accuracy: 77.4%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778579"/>
            <a:ext cx="69244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F1-score: 0.77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6220777"/>
            <a:ext cx="69244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Recall: 0.80 (on-time), 0.75 (delayed)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8279249" y="287774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Interpretation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8279249" y="3476625"/>
            <a:ext cx="5564862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Positive coefficients increase the log-odds of punctuality; negative coefficients imply higher delay likelihood.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8279249" y="4769406"/>
            <a:ext cx="556486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Errors concentrated near borderline cases, such as minor delays close to the five-minute threshold.</a:t>
            </a:r>
            <a:endParaRPr lang="en-US" sz="175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8618"/>
            <a:ext cx="6466880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 2: Random Forest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476506"/>
            <a:ext cx="4196358" cy="2474357"/>
          </a:xfrm>
          <a:prstGeom prst="roundRect">
            <a:avLst>
              <a:gd name="adj" fmla="val 591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63310" y="3476506"/>
            <a:ext cx="121920" cy="2474357"/>
          </a:xfrm>
          <a:prstGeom prst="roundRect">
            <a:avLst>
              <a:gd name="adj" fmla="val 27907"/>
            </a:avLst>
          </a:prstGeom>
          <a:solidFill>
            <a:srgbClr val="E0000B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733800"/>
            <a:ext cx="3076575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Capturing Nonlinearity</a:t>
            </a:r>
            <a:endParaRPr lang="en-US" sz="2300" dirty="0"/>
          </a:p>
        </p:txBody>
      </p:sp>
      <p:sp>
        <p:nvSpPr>
          <p:cNvPr id="6" name="Text 4"/>
          <p:cNvSpPr/>
          <p:nvPr/>
        </p:nvSpPr>
        <p:spPr>
          <a:xfrm>
            <a:off x="1142524" y="4241959"/>
            <a:ext cx="35903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Random Forest was developed to capture nonlinear relationships that logistic regression missed.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476506"/>
            <a:ext cx="4196358" cy="2474357"/>
          </a:xfrm>
          <a:prstGeom prst="roundRect">
            <a:avLst>
              <a:gd name="adj" fmla="val 591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5186482" y="3476506"/>
            <a:ext cx="121920" cy="2474357"/>
          </a:xfrm>
          <a:prstGeom prst="roundRect">
            <a:avLst>
              <a:gd name="adj" fmla="val 27907"/>
            </a:avLst>
          </a:prstGeom>
          <a:solidFill>
            <a:srgbClr val="E0000B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373380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Performance Gains</a:t>
            </a:r>
            <a:endParaRPr lang="en-US" sz="2300" dirty="0"/>
          </a:p>
        </p:txBody>
      </p:sp>
      <p:sp>
        <p:nvSpPr>
          <p:cNvPr id="10" name="Text 8"/>
          <p:cNvSpPr/>
          <p:nvPr/>
        </p:nvSpPr>
        <p:spPr>
          <a:xfrm>
            <a:off x="5565696" y="4241959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Achieved 78.2% accuracy and F1-score of 0.78—a modest but meaningful improvement over the baseline.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476506"/>
            <a:ext cx="4196358" cy="2474357"/>
          </a:xfrm>
          <a:prstGeom prst="roundRect">
            <a:avLst>
              <a:gd name="adj" fmla="val 5913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12" name="Shape 10"/>
          <p:cNvSpPr/>
          <p:nvPr/>
        </p:nvSpPr>
        <p:spPr>
          <a:xfrm>
            <a:off x="9609653" y="3476506"/>
            <a:ext cx="121920" cy="2474357"/>
          </a:xfrm>
          <a:prstGeom prst="roundRect">
            <a:avLst>
              <a:gd name="adj" fmla="val 27907"/>
            </a:avLst>
          </a:prstGeom>
          <a:solidFill>
            <a:srgbClr val="E0000B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8" y="373380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Better Recognition</a:t>
            </a:r>
            <a:endParaRPr lang="en-US" sz="2300" dirty="0"/>
          </a:p>
        </p:txBody>
      </p:sp>
      <p:sp>
        <p:nvSpPr>
          <p:cNvPr id="14" name="Text 12"/>
          <p:cNvSpPr/>
          <p:nvPr/>
        </p:nvSpPr>
        <p:spPr>
          <a:xfrm>
            <a:off x="9988868" y="4241959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Correctly identified more on-time trains (5,846 vs. 5,712) and reduced false negatives (1,337 vs. 1,471).</a:t>
            </a:r>
            <a:endParaRPr lang="en-US" sz="175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2476"/>
            <a:ext cx="892611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Why Random Forest Works Better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8603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improvement stems from Random Forest's ability to capture nonlinear interactions between spatial and temporal variables—such as station combinations and departure times.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413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While Logistic Regression remains conservative and balanced, Random Forest offers stronger generalization and better recognition of borderline cases, reflecting the clustered and systemic nature of DB's delays.</a:t>
            </a:r>
            <a:endParaRPr lang="en-US" sz="175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77240" y="611862"/>
            <a:ext cx="7348418" cy="7287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700"/>
              </a:lnSpc>
              <a:buNone/>
            </a:pPr>
            <a:r>
              <a:rPr lang="en-US" sz="45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Feature Importance Insights</a:t>
            </a:r>
            <a:endParaRPr lang="en-US" sz="4550" dirty="0"/>
          </a:p>
        </p:txBody>
      </p:sp>
      <p:sp>
        <p:nvSpPr>
          <p:cNvPr id="3" name="Text 1"/>
          <p:cNvSpPr/>
          <p:nvPr/>
        </p:nvSpPr>
        <p:spPr>
          <a:xfrm>
            <a:off x="1498163" y="3228261"/>
            <a:ext cx="2731651" cy="555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50"/>
              </a:lnSpc>
              <a:buNone/>
            </a:pPr>
            <a:r>
              <a:rPr lang="en-US" sz="4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63%</a:t>
            </a:r>
            <a:endParaRPr lang="en-US" sz="4350" dirty="0"/>
          </a:p>
        </p:txBody>
      </p:sp>
      <p:pic>
        <p:nvPicPr>
          <p:cNvPr id="4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98364" y="1840230"/>
            <a:ext cx="3331369" cy="3331369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406485" y="5449133"/>
            <a:ext cx="2915007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Station Pairs</a:t>
            </a:r>
            <a:endParaRPr lang="en-US" sz="2250" dirty="0"/>
          </a:p>
        </p:txBody>
      </p:sp>
      <p:sp>
        <p:nvSpPr>
          <p:cNvPr id="6" name="Text 3"/>
          <p:cNvSpPr/>
          <p:nvPr/>
        </p:nvSpPr>
        <p:spPr>
          <a:xfrm>
            <a:off x="777240" y="5946696"/>
            <a:ext cx="4173617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Departure and arrival stations dominate predictions</a:t>
            </a:r>
            <a:endParaRPr lang="en-US" sz="1700" dirty="0"/>
          </a:p>
        </p:txBody>
      </p:sp>
      <p:sp>
        <p:nvSpPr>
          <p:cNvPr id="7" name="Text 4"/>
          <p:cNvSpPr/>
          <p:nvPr/>
        </p:nvSpPr>
        <p:spPr>
          <a:xfrm>
            <a:off x="5949315" y="3228261"/>
            <a:ext cx="2731651" cy="555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50"/>
              </a:lnSpc>
              <a:buNone/>
            </a:pPr>
            <a:r>
              <a:rPr lang="en-US" sz="4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25%</a:t>
            </a:r>
            <a:endParaRPr lang="en-US" sz="4350" dirty="0"/>
          </a:p>
        </p:txBody>
      </p:sp>
      <p:pic>
        <p:nvPicPr>
          <p:cNvPr id="8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9516" y="1840230"/>
            <a:ext cx="3331369" cy="3331369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5857637" y="5449133"/>
            <a:ext cx="2915007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Time Buckets</a:t>
            </a:r>
            <a:endParaRPr lang="en-US" sz="2250" dirty="0"/>
          </a:p>
        </p:txBody>
      </p:sp>
      <p:sp>
        <p:nvSpPr>
          <p:cNvPr id="10" name="Text 6"/>
          <p:cNvSpPr/>
          <p:nvPr/>
        </p:nvSpPr>
        <p:spPr>
          <a:xfrm>
            <a:off x="5228392" y="5946696"/>
            <a:ext cx="4173617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Departure time plays secondary role</a:t>
            </a:r>
            <a:endParaRPr lang="en-US" sz="1700" dirty="0"/>
          </a:p>
        </p:txBody>
      </p:sp>
      <p:sp>
        <p:nvSpPr>
          <p:cNvPr id="11" name="Text 7"/>
          <p:cNvSpPr/>
          <p:nvPr/>
        </p:nvSpPr>
        <p:spPr>
          <a:xfrm>
            <a:off x="10400467" y="3228261"/>
            <a:ext cx="2731651" cy="5551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350"/>
              </a:lnSpc>
              <a:buNone/>
            </a:pPr>
            <a:r>
              <a:rPr lang="en-US" sz="43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12%</a:t>
            </a:r>
            <a:endParaRPr lang="en-US" sz="4350" dirty="0"/>
          </a:p>
        </p:txBody>
      </p:sp>
      <p:pic>
        <p:nvPicPr>
          <p:cNvPr id="12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0667" y="1840230"/>
            <a:ext cx="3331369" cy="3331369"/>
          </a:xfrm>
          <a:prstGeom prst="rect">
            <a:avLst/>
          </a:prstGeom>
        </p:spPr>
      </p:pic>
      <p:sp>
        <p:nvSpPr>
          <p:cNvPr id="13" name="Text 8"/>
          <p:cNvSpPr/>
          <p:nvPr/>
        </p:nvSpPr>
        <p:spPr>
          <a:xfrm>
            <a:off x="10308788" y="5449133"/>
            <a:ext cx="2915007" cy="3643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22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Train Category</a:t>
            </a:r>
            <a:endParaRPr lang="en-US" sz="2250" dirty="0"/>
          </a:p>
        </p:txBody>
      </p:sp>
      <p:sp>
        <p:nvSpPr>
          <p:cNvPr id="14" name="Text 9"/>
          <p:cNvSpPr/>
          <p:nvPr/>
        </p:nvSpPr>
        <p:spPr>
          <a:xfrm>
            <a:off x="9679543" y="5946696"/>
            <a:ext cx="4173617" cy="35528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Service type matters least</a:t>
            </a:r>
            <a:endParaRPr lang="en-US" sz="1700" dirty="0"/>
          </a:p>
        </p:txBody>
      </p:sp>
      <p:sp>
        <p:nvSpPr>
          <p:cNvPr id="15" name="Text 10"/>
          <p:cNvSpPr/>
          <p:nvPr/>
        </p:nvSpPr>
        <p:spPr>
          <a:xfrm>
            <a:off x="777240" y="6907054"/>
            <a:ext cx="13075920" cy="7105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170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Major hubs like Munich, Hamburg, and Stuttgart dominated top ranks, confirming spatial concentration of delays across Germany's rail network.</a:t>
            </a:r>
            <a:endParaRPr lang="en-US" sz="17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2476"/>
            <a:ext cx="718720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Geographic Delay Hotspots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8603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Feature importance analysis revealed that delays are not random but strongly associated with spatial factors. The Frankfurt–Köln–München corridor shows the highest delay concentration.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413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These heavily congested routes handle the densest traffic and most complex scheduling in the German rail network, highlighting the clustered and systemic nature of DB's delay patterns.</a:t>
            </a:r>
            <a:endParaRPr lang="en-US" sz="175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69056"/>
            <a:ext cx="8653463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Models 3 &amp; 4: Gradient Boosting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28029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LightGBM</a:t>
            </a:r>
            <a:endParaRPr lang="en-US" sz="2300" dirty="0"/>
          </a:p>
        </p:txBody>
      </p:sp>
      <p:sp>
        <p:nvSpPr>
          <p:cNvPr id="4" name="Text 2"/>
          <p:cNvSpPr/>
          <p:nvPr/>
        </p:nvSpPr>
        <p:spPr>
          <a:xfrm>
            <a:off x="793790" y="38791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Accuracy: 79.25%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43213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F1-score: 0.8019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76357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AUC: 0.8727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3305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Histogram-based split and leaf-wise growth strategy enhance efficiency in sparse environments.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280291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XGBoost</a:t>
            </a:r>
            <a:endParaRPr lang="en-US" sz="2300" dirty="0"/>
          </a:p>
        </p:txBody>
      </p:sp>
      <p:sp>
        <p:nvSpPr>
          <p:cNvPr id="9" name="Text 7"/>
          <p:cNvSpPr/>
          <p:nvPr/>
        </p:nvSpPr>
        <p:spPr>
          <a:xfrm>
            <a:off x="7599521" y="387917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Accuracy: 78.64%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432137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F1-score: 0.7969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76357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AUC: 0.8689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330547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Level-wise growth produces slightly lower accuracy but greater stability on smaller feature spaces.</a:t>
            </a:r>
            <a:endParaRPr lang="en-US" sz="175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98727"/>
            <a:ext cx="5963841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Best Model: LightGBM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509962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79.25%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384578" y="454175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Accuracy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93790" y="5049917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Highest among all models tested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35893" y="3509962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0.8727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26681" y="454175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AUC Score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235893" y="5049917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Strong discriminative ability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677995" y="3509962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0.8019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268783" y="4541758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F1-Score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677995" y="5049917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Balanced precision and recall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93790" y="5667970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LightGBM achieved the best overall performance, efficiently capturing feature interactions in high-dimensional, sparse data.</a:t>
            </a:r>
            <a:endParaRPr lang="en-US" sz="1750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62275"/>
            <a:ext cx="11908393" cy="1488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700"/>
              </a:lnSpc>
              <a:buNone/>
            </a:pPr>
            <a:r>
              <a:rPr lang="en-US" sz="93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Key Findings</a:t>
            </a:r>
            <a:endParaRPr lang="en-US" sz="9350" dirty="0"/>
          </a:p>
        </p:txBody>
      </p:sp>
      <p:sp>
        <p:nvSpPr>
          <p:cNvPr id="3" name="Text 1"/>
          <p:cNvSpPr/>
          <p:nvPr/>
        </p:nvSpPr>
        <p:spPr>
          <a:xfrm>
            <a:off x="793790" y="49044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What the models reveal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6243"/>
            <a:ext cx="610790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The Statistical Paradox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63747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89.5%</a:t>
            </a:r>
            <a:endParaRPr lang="en-US" sz="5850" dirty="0"/>
          </a:p>
        </p:txBody>
      </p:sp>
      <p:sp>
        <p:nvSpPr>
          <p:cNvPr id="4" name="Text 2"/>
          <p:cNvSpPr/>
          <p:nvPr/>
        </p:nvSpPr>
        <p:spPr>
          <a:xfrm>
            <a:off x="1384578" y="46692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Overall Punctuality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793790" y="517743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DB's reported rate for all passenger rail transport in 2024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5235893" y="363747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62.5%</a:t>
            </a:r>
            <a:endParaRPr lang="en-US" sz="5850" dirty="0"/>
          </a:p>
        </p:txBody>
      </p:sp>
      <p:sp>
        <p:nvSpPr>
          <p:cNvPr id="7" name="Text 5"/>
          <p:cNvSpPr/>
          <p:nvPr/>
        </p:nvSpPr>
        <p:spPr>
          <a:xfrm>
            <a:off x="5826681" y="46692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Long-Distance Reality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235893" y="517743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Actual punctuality for ICE and IC trains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9677995" y="3637478"/>
            <a:ext cx="4158615" cy="7484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850"/>
              </a:lnSpc>
              <a:buNone/>
            </a:pPr>
            <a:r>
              <a:rPr lang="en-US" sz="58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90.7%</a:t>
            </a:r>
            <a:endParaRPr lang="en-US" sz="5850" dirty="0"/>
          </a:p>
        </p:txBody>
      </p:sp>
      <p:sp>
        <p:nvSpPr>
          <p:cNvPr id="10" name="Text 8"/>
          <p:cNvSpPr/>
          <p:nvPr/>
        </p:nvSpPr>
        <p:spPr>
          <a:xfrm>
            <a:off x="10268783" y="4669274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Regional Performance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677995" y="517743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Regional trains masking long-distance problems</a:t>
            </a:r>
            <a:endParaRPr lang="en-US" sz="175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481024"/>
            <a:ext cx="9502378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Nonlinear Interactions Drive Delays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678912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modeling results demonstrate that DB's punctuality is not linearly separable but influenced by multiple nonlinear interactions.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659868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Train type, departure time, and departure station interact strongly—verified by LightGBM's feature importance analysis. The combination of departure and arrival stations remains the most significant factor, accounting for over 60% of total importance.</a:t>
            </a:r>
            <a:endParaRPr lang="en-US" sz="1750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6921"/>
            <a:ext cx="927496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Practical Implications for Travelers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234809"/>
            <a:ext cx="4196358" cy="2957751"/>
          </a:xfrm>
          <a:prstGeom prst="roundRect">
            <a:avLst>
              <a:gd name="adj" fmla="val 1150"/>
            </a:avLst>
          </a:prstGeom>
          <a:solidFill>
            <a:srgbClr val="F2EEEE"/>
          </a:solidFill>
          <a:ln/>
        </p:spPr>
      </p:sp>
      <p:sp>
        <p:nvSpPr>
          <p:cNvPr id="4" name="Shape 2"/>
          <p:cNvSpPr/>
          <p:nvPr/>
        </p:nvSpPr>
        <p:spPr>
          <a:xfrm>
            <a:off x="1020604" y="346162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E0000B"/>
          </a:solidFill>
          <a:ln/>
        </p:spPr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207770" y="3648670"/>
            <a:ext cx="306110" cy="30611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20604" y="436887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High-Risk Routes</a:t>
            </a:r>
            <a:endParaRPr lang="en-US" sz="2300" dirty="0"/>
          </a:p>
        </p:txBody>
      </p:sp>
      <p:sp>
        <p:nvSpPr>
          <p:cNvPr id="7" name="Text 4"/>
          <p:cNvSpPr/>
          <p:nvPr/>
        </p:nvSpPr>
        <p:spPr>
          <a:xfrm>
            <a:off x="1020604" y="4877038"/>
            <a:ext cx="374273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Journeys between major hubs like Frankfurt, Munich, and Cologne carry significantly higher delay risk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16962" y="3234809"/>
            <a:ext cx="4196358" cy="2957751"/>
          </a:xfrm>
          <a:prstGeom prst="roundRect">
            <a:avLst>
              <a:gd name="adj" fmla="val 1150"/>
            </a:avLst>
          </a:prstGeom>
          <a:solidFill>
            <a:srgbClr val="F2EEEE"/>
          </a:solidFill>
          <a:ln/>
        </p:spPr>
      </p:sp>
      <p:sp>
        <p:nvSpPr>
          <p:cNvPr id="9" name="Shape 6"/>
          <p:cNvSpPr/>
          <p:nvPr/>
        </p:nvSpPr>
        <p:spPr>
          <a:xfrm>
            <a:off x="5443776" y="346162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E0000B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630942" y="3648670"/>
            <a:ext cx="306110" cy="306110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5443776" y="436887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Buffer Time</a:t>
            </a:r>
            <a:endParaRPr lang="en-US" sz="2300" dirty="0"/>
          </a:p>
        </p:txBody>
      </p:sp>
      <p:sp>
        <p:nvSpPr>
          <p:cNvPr id="12" name="Text 8"/>
          <p:cNvSpPr/>
          <p:nvPr/>
        </p:nvSpPr>
        <p:spPr>
          <a:xfrm>
            <a:off x="5443776" y="487703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Allow extra time for transfers when traveling between major cities</a:t>
            </a:r>
            <a:endParaRPr lang="en-US" sz="1750" dirty="0"/>
          </a:p>
        </p:txBody>
      </p:sp>
      <p:sp>
        <p:nvSpPr>
          <p:cNvPr id="13" name="Shape 9"/>
          <p:cNvSpPr/>
          <p:nvPr/>
        </p:nvSpPr>
        <p:spPr>
          <a:xfrm>
            <a:off x="9640133" y="3234809"/>
            <a:ext cx="4196358" cy="2957751"/>
          </a:xfrm>
          <a:prstGeom prst="roundRect">
            <a:avLst>
              <a:gd name="adj" fmla="val 1150"/>
            </a:avLst>
          </a:prstGeom>
          <a:solidFill>
            <a:srgbClr val="F2EEEE"/>
          </a:solidFill>
          <a:ln/>
        </p:spPr>
      </p:sp>
      <p:sp>
        <p:nvSpPr>
          <p:cNvPr id="14" name="Shape 10"/>
          <p:cNvSpPr/>
          <p:nvPr/>
        </p:nvSpPr>
        <p:spPr>
          <a:xfrm>
            <a:off x="9866948" y="3461623"/>
            <a:ext cx="680442" cy="680442"/>
          </a:xfrm>
          <a:prstGeom prst="roundRect">
            <a:avLst>
              <a:gd name="adj" fmla="val 13436980"/>
            </a:avLst>
          </a:prstGeom>
          <a:solidFill>
            <a:srgbClr val="E0000B"/>
          </a:solidFill>
          <a:ln/>
        </p:spPr>
      </p:sp>
      <p:pic>
        <p:nvPicPr>
          <p:cNvPr id="15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054114" y="3648670"/>
            <a:ext cx="306110" cy="306110"/>
          </a:xfrm>
          <a:prstGeom prst="rect">
            <a:avLst/>
          </a:prstGeom>
        </p:spPr>
      </p:pic>
      <p:sp>
        <p:nvSpPr>
          <p:cNvPr id="16" name="Text 11"/>
          <p:cNvSpPr/>
          <p:nvPr/>
        </p:nvSpPr>
        <p:spPr>
          <a:xfrm>
            <a:off x="9866948" y="436887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Avoid Peak Hours</a:t>
            </a:r>
            <a:endParaRPr lang="en-US" sz="2300" dirty="0"/>
          </a:p>
        </p:txBody>
      </p:sp>
      <p:sp>
        <p:nvSpPr>
          <p:cNvPr id="17" name="Text 12"/>
          <p:cNvSpPr/>
          <p:nvPr/>
        </p:nvSpPr>
        <p:spPr>
          <a:xfrm>
            <a:off x="9866948" y="4877038"/>
            <a:ext cx="3742730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Schedule travel outside 10:00–18:00 window and avoid holidays</a:t>
            </a:r>
            <a:endParaRPr lang="en-US" sz="175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74470"/>
            <a:ext cx="993755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Recommendations for Deutsche Bahn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672358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2899172"/>
            <a:ext cx="3887986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Focus on High-Risk Corridors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2154674" y="3407331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Prioritize capacity management on Frankfurt–Köln–München routes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4033242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4260056"/>
            <a:ext cx="4243507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Optimize Peak-Hour Scheduling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2154674" y="4768215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Reduce congestion during 10:00–18:00 window through better planning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394127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5620941"/>
            <a:ext cx="3001328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Transparent Reporting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2154674" y="6129099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Adopt stricter punctuality thresholds and include cancellations in statistics</a:t>
            </a:r>
            <a:endParaRPr lang="en-US" sz="1750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2476"/>
            <a:ext cx="8982075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Limitations and Future Directions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8603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Although the four models differ in accuracy, their overall performance is similar (77–79%), indicating that available features nearly exhaust the dataset's explanatory power.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413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Since input variables are mostly categorical, their relationships with punctuality are largely linear. Nonlinear models offer stronger flexibility but limited improvement without additional dynamic features.</a:t>
            </a:r>
            <a:endParaRPr lang="en-US" sz="175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04555"/>
            <a:ext cx="8151019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Future Research Opportunities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93790" y="2402443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3252907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Weather Integration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793790" y="3761065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Incorporate real-time weather data to capture environmental impacts on delays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56884" y="2402443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456884" y="3252907"/>
            <a:ext cx="3120033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Maintenance Schedules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7456884" y="3761065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Include planned construction and track work in predictive models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93790" y="4940498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793790" y="579096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Holiday Effects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793790" y="6299121"/>
            <a:ext cx="6379607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Analyze impact of holidays and special events on network congestion</a:t>
            </a:r>
            <a:endParaRPr lang="en-US" sz="1750" dirty="0"/>
          </a:p>
        </p:txBody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56884" y="4940498"/>
            <a:ext cx="566976" cy="566976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456884" y="5790962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Historical Patterns</a:t>
            </a:r>
            <a:endParaRPr lang="en-US" sz="2300" dirty="0"/>
          </a:p>
        </p:txBody>
      </p:sp>
      <p:sp>
        <p:nvSpPr>
          <p:cNvPr id="14" name="Text 8"/>
          <p:cNvSpPr/>
          <p:nvPr/>
        </p:nvSpPr>
        <p:spPr>
          <a:xfrm>
            <a:off x="7456884" y="6299121"/>
            <a:ext cx="637972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Leverage long-term delay data to identify seasonal and cyclical trends</a:t>
            </a:r>
            <a:endParaRPr lang="en-US" sz="1750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90487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Conclusion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18837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study exposed significant methodological biases in Deutsche Bahn's official punctuality statistics and developed empirical models that better reflect passenger experience.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169331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By adopting stricter thresholds, including cancellations, and refining train classifications, we revealed that long-distance punctuality is far worse than officially reported—only 24.84% under realistic standards.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150287"/>
            <a:ext cx="130428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machine learning models achieved up to 79% accuracy, demonstrating that delays are predictable, spatially concentrated, and strongly influenced by route and time factors. These findings provide actionable insights for both travelers and DB to improve Germany's rail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662476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The Hidden Truth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3860363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weighted calculation reveals the statistical sleight of hand: long-distance services account for just 4.3% of total passenger traffic, while regional services make up 95.7%.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4841319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high punctuality of regional trains statistically "dilutes" poor long-distance performance, masking the severity of delays that intercity travelers actually experience.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36921"/>
            <a:ext cx="5954197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Research Objectives</a:t>
            </a:r>
            <a:endParaRPr lang="en-US" sz="46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234809"/>
            <a:ext cx="4347567" cy="90725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020604" y="436887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Expose Bias</a:t>
            </a:r>
            <a:endParaRPr lang="en-US" sz="2300" dirty="0"/>
          </a:p>
        </p:txBody>
      </p:sp>
      <p:sp>
        <p:nvSpPr>
          <p:cNvPr id="5" name="Text 2"/>
          <p:cNvSpPr/>
          <p:nvPr/>
        </p:nvSpPr>
        <p:spPr>
          <a:xfrm>
            <a:off x="1020604" y="4877038"/>
            <a:ext cx="389393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Reassess DB's reporting methodology and reveal structural biases</a:t>
            </a:r>
            <a:endParaRPr lang="en-US" sz="1750" dirty="0"/>
          </a:p>
        </p:txBody>
      </p:sp>
      <p:pic>
        <p:nvPicPr>
          <p:cNvPr id="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1357" y="3234809"/>
            <a:ext cx="4347567" cy="90725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368171" y="436887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Build Models</a:t>
            </a:r>
            <a:endParaRPr lang="en-US" sz="2300" dirty="0"/>
          </a:p>
        </p:txBody>
      </p:sp>
      <p:sp>
        <p:nvSpPr>
          <p:cNvPr id="8" name="Text 4"/>
          <p:cNvSpPr/>
          <p:nvPr/>
        </p:nvSpPr>
        <p:spPr>
          <a:xfrm>
            <a:off x="5368171" y="4877038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Create data-driven delay prediction models</a:t>
            </a:r>
            <a:endParaRPr lang="en-US" sz="1750" dirty="0"/>
          </a:p>
        </p:txBody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8924" y="3234809"/>
            <a:ext cx="4347567" cy="90725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715738" y="4368879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Reflect Reality</a:t>
            </a:r>
            <a:endParaRPr lang="en-US" sz="2300" dirty="0"/>
          </a:p>
        </p:txBody>
      </p:sp>
      <p:sp>
        <p:nvSpPr>
          <p:cNvPr id="11" name="Text 6"/>
          <p:cNvSpPr/>
          <p:nvPr/>
        </p:nvSpPr>
        <p:spPr>
          <a:xfrm>
            <a:off x="9715738" y="4877038"/>
            <a:ext cx="389393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Provide statistics that match actual passenger experience</a:t>
            </a:r>
            <a:endParaRPr lang="en-US" sz="17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62275"/>
            <a:ext cx="11908393" cy="148851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1700"/>
              </a:lnSpc>
              <a:buNone/>
            </a:pPr>
            <a:r>
              <a:rPr lang="en-US" sz="93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Methodological Biases</a:t>
            </a:r>
            <a:endParaRPr lang="en-US" sz="9350" dirty="0"/>
          </a:p>
        </p:txBody>
      </p:sp>
      <p:sp>
        <p:nvSpPr>
          <p:cNvPr id="3" name="Text 1"/>
          <p:cNvSpPr/>
          <p:nvPr/>
        </p:nvSpPr>
        <p:spPr>
          <a:xfrm>
            <a:off x="793790" y="4904423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Three critical flaws in DB's punctuality statistics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965240"/>
            <a:ext cx="900350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Bias #1: Overly Lenient Definition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2253734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DB considers trains "punctual" if they arrive with less than six minutes of delay—among the most lenient thresholds in Europe.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183612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France's SNCF: 5 minutes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3625810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Japan's JR: 1 minute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068008"/>
            <a:ext cx="7604284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DB's standard: 6 minutes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4634984"/>
            <a:ext cx="760428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inflates punctuality statistics and fails to reflect passenger experience.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006489" y="3779163"/>
            <a:ext cx="2789873" cy="56697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4450"/>
              </a:lnSpc>
              <a:buNone/>
            </a:pPr>
            <a:r>
              <a:rPr lang="en-US" sz="445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6</a:t>
            </a:r>
            <a:endParaRPr lang="en-US" sz="445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700379" y="2361486"/>
            <a:ext cx="3402330" cy="340233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9913025" y="6047303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Minutes</a:t>
            </a:r>
            <a:endParaRPr lang="en-US" sz="2300" dirty="0"/>
          </a:p>
        </p:txBody>
      </p:sp>
      <p:sp>
        <p:nvSpPr>
          <p:cNvPr id="11" name="Text 8"/>
          <p:cNvSpPr/>
          <p:nvPr/>
        </p:nvSpPr>
        <p:spPr>
          <a:xfrm>
            <a:off x="8959096" y="6646188"/>
            <a:ext cx="48850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DB's tolerance threshold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843927"/>
            <a:ext cx="6509742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Our Standard: 5 Minutes</a:t>
            </a:r>
            <a:endParaRPr lang="en-US" sz="4650" dirty="0"/>
          </a:p>
        </p:txBody>
      </p:sp>
      <p:sp>
        <p:nvSpPr>
          <p:cNvPr id="3" name="Text 1"/>
          <p:cNvSpPr/>
          <p:nvPr/>
        </p:nvSpPr>
        <p:spPr>
          <a:xfrm>
            <a:off x="793790" y="404181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 adopt a five-minute threshold for punctuality, aligning with common European standards and providing a more realistic reflection of traveler perception.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5022771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This evidence-based approach replaces institutional convention with empirical reasoning.</a:t>
            </a:r>
            <a:endParaRPr lang="en-US" sz="17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278618"/>
            <a:ext cx="8593336" cy="7442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850"/>
              </a:lnSpc>
              <a:buNone/>
            </a:pPr>
            <a:r>
              <a:rPr lang="en-US" sz="4650" dirty="0">
                <a:solidFill>
                  <a:srgbClr val="020202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Bias #2: Excluding Cancellations</a:t>
            </a:r>
            <a:endParaRPr lang="en-US" sz="4650" dirty="0"/>
          </a:p>
        </p:txBody>
      </p:sp>
      <p:sp>
        <p:nvSpPr>
          <p:cNvPr id="3" name="Shape 1"/>
          <p:cNvSpPr/>
          <p:nvPr/>
        </p:nvSpPr>
        <p:spPr>
          <a:xfrm>
            <a:off x="793790" y="3476506"/>
            <a:ext cx="4196358" cy="2474357"/>
          </a:xfrm>
          <a:prstGeom prst="roundRect">
            <a:avLst>
              <a:gd name="adj" fmla="val 1375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51084" y="373380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What's Excluded</a:t>
            </a:r>
            <a:endParaRPr lang="en-US" sz="2300" dirty="0"/>
          </a:p>
        </p:txBody>
      </p:sp>
      <p:sp>
        <p:nvSpPr>
          <p:cNvPr id="5" name="Text 3"/>
          <p:cNvSpPr/>
          <p:nvPr/>
        </p:nvSpPr>
        <p:spPr>
          <a:xfrm>
            <a:off x="1051084" y="4241959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Ersatzverkehr (substitute bus services) and Ausfälle (cancelled trains) are completely removed from official statistics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476506"/>
            <a:ext cx="4196358" cy="2474357"/>
          </a:xfrm>
          <a:prstGeom prst="roundRect">
            <a:avLst>
              <a:gd name="adj" fmla="val 1375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5474256" y="373380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The Problem</a:t>
            </a:r>
            <a:endParaRPr lang="en-US" sz="2300" dirty="0"/>
          </a:p>
        </p:txBody>
      </p:sp>
      <p:sp>
        <p:nvSpPr>
          <p:cNvPr id="8" name="Text 6"/>
          <p:cNvSpPr/>
          <p:nvPr/>
        </p:nvSpPr>
        <p:spPr>
          <a:xfrm>
            <a:off x="5474256" y="4241959"/>
            <a:ext cx="368177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From a passenger perspective, cancellation is the most severe form of delay—yet it's invisible in DB's data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476506"/>
            <a:ext cx="4196358" cy="2474357"/>
          </a:xfrm>
          <a:prstGeom prst="roundRect">
            <a:avLst>
              <a:gd name="adj" fmla="val 1375"/>
            </a:avLst>
          </a:prstGeom>
          <a:solidFill>
            <a:srgbClr val="FFFFFF"/>
          </a:solidFill>
          <a:ln w="30480">
            <a:solidFill>
              <a:srgbClr val="D8D4D4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9897427" y="3733800"/>
            <a:ext cx="2977039" cy="37207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2300" dirty="0">
                <a:solidFill>
                  <a:srgbClr val="383838"/>
                </a:solidFill>
                <a:latin typeface="PT Serif" pitchFamily="34" charset="0"/>
                <a:ea typeface="PT Serif" pitchFamily="34" charset="-122"/>
                <a:cs typeface="PT Serif" pitchFamily="34" charset="-120"/>
              </a:rPr>
              <a:t>Our Approach</a:t>
            </a:r>
            <a:endParaRPr lang="en-US" sz="2300" dirty="0"/>
          </a:p>
        </p:txBody>
      </p:sp>
      <p:sp>
        <p:nvSpPr>
          <p:cNvPr id="11" name="Text 9"/>
          <p:cNvSpPr/>
          <p:nvPr/>
        </p:nvSpPr>
        <p:spPr>
          <a:xfrm>
            <a:off x="9897427" y="4241959"/>
            <a:ext cx="36817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383838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 treat cancelled trains as extreme delays and include them in our analysis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35</Slides>
  <Notes>35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3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  <vt:lpstr>Slide 32</vt:lpstr>
      <vt:lpstr>Slide 33</vt:lpstr>
      <vt:lpstr>Slide 34</vt:lpstr>
      <vt:lpstr>Slide 35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2025-10-29T14:39:01Z</dcterms:created>
  <dcterms:modified xsi:type="dcterms:W3CDTF">2025-10-29T14:39:01Z</dcterms:modified>
</cp:coreProperties>
</file>