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DF0370-FB72-4125-994D-7878399053FC}">
  <a:tblStyle styleId="{22DF0370-FB72-4125-994D-7878399053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d5ec647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d5ec647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d5ec647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d5ec647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d5ec6478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d5ec6478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d5ec6478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d5ec6478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d5ec6478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d5ec6478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d5ec6478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d5ec6478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d5ec6478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d5ec6478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d5ec6478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d5ec6478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d5ec6478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d5ec6478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d5ec647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d5ec647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d5ec647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d5ec64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d5ec6478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d5ec6478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c74b5ef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c74b5ef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c755c51e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c755c51e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c755c51e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c755c51e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c755c51e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c755c51e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d5ec6478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d5ec6478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d5ec647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d5ec647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d5ec647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d5ec647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Inteligentes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</a:t>
            </a:r>
            <a:r>
              <a:rPr lang="pt-BR"/>
              <a:t>ão Final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89000" y="4140725"/>
            <a:ext cx="367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Fernando Abreu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Eduardo Veiga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definido a sequência de salvamento das vítimas: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Dado um grupo de v</a:t>
            </a:r>
            <a:r>
              <a:rPr lang="pt-BR" sz="1800">
                <a:solidFill>
                  <a:schemeClr val="lt2"/>
                </a:solidFill>
              </a:rPr>
              <a:t>ítimas que foi definido anteriormente, foi implementado o algoritmo de busca local Têmpera Simulada.Foi implementada no método </a:t>
            </a:r>
            <a:r>
              <a:rPr lang="pt-BR" sz="16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sequencing</a:t>
            </a:r>
            <a:r>
              <a:rPr lang="pt-BR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chemeClr val="lt2"/>
                </a:solidFill>
              </a:rPr>
              <a:t>da classe Rescuer.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definido a sequência de salvamento das vítimas: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4" name="Google Shape;124;p23" title="Screenshot from 2025-07-06 15-24-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00" y="1749025"/>
            <a:ext cx="5947816" cy="32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definido a sequência de salvamento das vítimas: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A </a:t>
            </a:r>
            <a:r>
              <a:rPr lang="pt-BR" sz="1800" u="sng">
                <a:solidFill>
                  <a:schemeClr val="lt2"/>
                </a:solidFill>
              </a:rPr>
              <a:t>sequência inicial</a:t>
            </a:r>
            <a:r>
              <a:rPr lang="pt-BR" sz="1800">
                <a:solidFill>
                  <a:schemeClr val="lt2"/>
                </a:solidFill>
              </a:rPr>
              <a:t> já era determinada pelo atributo sequences da classe Rescuer.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A </a:t>
            </a:r>
            <a:r>
              <a:rPr lang="pt-BR" sz="1800" u="sng">
                <a:solidFill>
                  <a:schemeClr val="lt2"/>
                </a:solidFill>
              </a:rPr>
              <a:t>função scheduler</a:t>
            </a:r>
            <a:r>
              <a:rPr lang="pt-BR" sz="1800">
                <a:solidFill>
                  <a:schemeClr val="lt2"/>
                </a:solidFill>
              </a:rPr>
              <a:t> foi utilizado dois parâmetros, o tempo de execução atual e o tempo limite de execução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2" name="Google Shape;132;p24" title="scheduler_functio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25" y="3501223"/>
            <a:ext cx="7773551" cy="11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definido a sequência de salvamento das vítimas: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O </a:t>
            </a:r>
            <a:r>
              <a:rPr lang="pt-BR" sz="1800" u="sng">
                <a:solidFill>
                  <a:schemeClr val="lt2"/>
                </a:solidFill>
              </a:rPr>
              <a:t>vizinho aleatório</a:t>
            </a:r>
            <a:r>
              <a:rPr lang="pt-BR" sz="1800">
                <a:solidFill>
                  <a:schemeClr val="lt2"/>
                </a:solidFill>
              </a:rPr>
              <a:t> é definido como a sequência atual com uma troca aleatória entre duas vítimas dessa mesma sequência.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O </a:t>
            </a:r>
            <a:r>
              <a:rPr lang="pt-BR" sz="1800" u="sng">
                <a:solidFill>
                  <a:schemeClr val="lt2"/>
                </a:solidFill>
              </a:rPr>
              <a:t>valor de cada sequência</a:t>
            </a:r>
            <a:r>
              <a:rPr lang="pt-BR" sz="1800">
                <a:solidFill>
                  <a:schemeClr val="lt2"/>
                </a:solidFill>
              </a:rPr>
              <a:t> é determinado pelo somatório das distâncias euclidianas, iniciando na base (0,0), seguindo até cada vítima na ordem da sequência, e finalizando com a distância da última vítima de volta à base.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O tempo limite foi definido por 2 segundos.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definido a sequência de salvamento das vítimas: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7" name="Google Shape;147;p26" title="Screenshot from 2025-07-06 16-00-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50" y="2123725"/>
            <a:ext cx="6477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definido a volta dos agentes de resgate:</a:t>
            </a:r>
            <a:endParaRPr b="1" sz="1800" u="sng">
              <a:solidFill>
                <a:schemeClr val="lt2"/>
              </a:solidFill>
            </a:endParaRPr>
          </a:p>
        </p:txBody>
      </p:sp>
      <p:pic>
        <p:nvPicPr>
          <p:cNvPr id="154" name="Google Shape;154;p27" title="Volta_do_agente_regatad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588" y="1749025"/>
            <a:ext cx="3474921" cy="30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311700" y="1813800"/>
            <a:ext cx="44172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Se self.plan_rtime for maior que (time_next + time_next_back) então adiciono o caminho para próximo agente no plano de movimento.Caso </a:t>
            </a:r>
            <a:r>
              <a:rPr lang="pt-BR" sz="1800">
                <a:solidFill>
                  <a:schemeClr val="lt2"/>
                </a:solidFill>
              </a:rPr>
              <a:t>contrário o agente resgatador volta para base.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definido a volta dos agentes de resgate:</a:t>
            </a:r>
            <a:endParaRPr b="1" sz="1800" u="sng">
              <a:solidFill>
                <a:schemeClr val="lt2"/>
              </a:solidFill>
            </a:endParaRPr>
          </a:p>
        </p:txBody>
      </p:sp>
      <p:pic>
        <p:nvPicPr>
          <p:cNvPr id="162" name="Google Shape;162;p28" title="Screenshot from 2025-07-06 18-12-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913" y="1749025"/>
            <a:ext cx="4270164" cy="30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estimado a gravidade de cada agente: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Foi comparado por duas maneiras: uma utilizando árvore de decisão e outra na criação de um modelo de rede neural para estimar o valor da gravidade.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Começando com a Rede Neural ela teve ciclo mostrado no próximo slide.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 title="Ciclo_de_aprendizado_da_rede_neural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600" y="192737"/>
            <a:ext cx="4974799" cy="47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estimado a gravidade de cada agente: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O melhor modelo gerado depois da etapa de treinamento e validaç</a:t>
            </a:r>
            <a:r>
              <a:rPr lang="pt-BR" sz="1800">
                <a:solidFill>
                  <a:schemeClr val="lt2"/>
                </a:solidFill>
              </a:rPr>
              <a:t>ão teve </a:t>
            </a:r>
            <a:r>
              <a:rPr lang="pt-BR" sz="1800">
                <a:solidFill>
                  <a:schemeClr val="lt2"/>
                </a:solidFill>
              </a:rPr>
              <a:t>R</a:t>
            </a:r>
            <a:r>
              <a:rPr lang="pt-BR" sz="1800">
                <a:solidFill>
                  <a:schemeClr val="lt2"/>
                </a:solidFill>
              </a:rPr>
              <a:t>² = 0.8887231958703203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Os </a:t>
            </a:r>
            <a:r>
              <a:rPr lang="pt-BR" sz="1800">
                <a:solidFill>
                  <a:schemeClr val="lt2"/>
                </a:solidFill>
              </a:rPr>
              <a:t>hiperparâmetros</a:t>
            </a:r>
            <a:r>
              <a:rPr lang="pt-BR" sz="1800">
                <a:solidFill>
                  <a:schemeClr val="lt2"/>
                </a:solidFill>
              </a:rPr>
              <a:t> </a:t>
            </a:r>
            <a:r>
              <a:rPr lang="pt-BR" sz="1800">
                <a:solidFill>
                  <a:schemeClr val="lt2"/>
                </a:solidFill>
              </a:rPr>
              <a:t>utilizados</a:t>
            </a:r>
            <a:r>
              <a:rPr lang="pt-BR" sz="1800">
                <a:solidFill>
                  <a:schemeClr val="lt2"/>
                </a:solidFill>
              </a:rPr>
              <a:t> foram, alem do random_state = 42: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82" name="Google Shape;182;p31" title="Screenshot from 2025-07-06 19-22-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588" y="2934306"/>
            <a:ext cx="4072825" cy="1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64775" y="427550"/>
            <a:ext cx="91440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</a:rPr>
              <a:t>Descrição Geral do Cenário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8675" y="1217850"/>
            <a:ext cx="83565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Após um acidente, dois grupos de agentes artificiais (robôs terrestres) são lançados em uma área de risco para localizar e resgatar as vítimas. Todos os agentes iniciam na mesma posição denominada de base. Os dois grupos de agentes que trabalham nas seguintes etapas sequenciais:</a:t>
            </a:r>
            <a:endParaRPr sz="1800"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arenR"/>
            </a:pPr>
            <a:r>
              <a:rPr lang="pt-BR" u="sng">
                <a:solidFill>
                  <a:schemeClr val="lt2"/>
                </a:solidFill>
              </a:rPr>
              <a:t>exploradores</a:t>
            </a:r>
            <a:r>
              <a:rPr lang="pt-BR">
                <a:solidFill>
                  <a:schemeClr val="lt2"/>
                </a:solidFill>
              </a:rPr>
              <a:t>: têm por objetivo localizar as vítimas e construir um mapa da região do acidente;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arenR"/>
            </a:pPr>
            <a:r>
              <a:rPr lang="pt-BR" u="sng">
                <a:solidFill>
                  <a:schemeClr val="lt2"/>
                </a:solidFill>
              </a:rPr>
              <a:t>sincronização</a:t>
            </a:r>
            <a:r>
              <a:rPr lang="pt-BR">
                <a:solidFill>
                  <a:schemeClr val="lt2"/>
                </a:solidFill>
              </a:rPr>
              <a:t>: exploradores juntam as informações coletadas sobre o ambiente e as vítimas em um mapa e passam para os socorristas;</a:t>
            </a:r>
            <a:endParaRPr>
              <a:solidFill>
                <a:schemeClr val="lt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AutoNum type="arabicParenR"/>
            </a:pPr>
            <a:r>
              <a:rPr lang="pt-BR" u="sng">
                <a:solidFill>
                  <a:schemeClr val="lt2"/>
                </a:solidFill>
              </a:rPr>
              <a:t>socorristas</a:t>
            </a:r>
            <a:r>
              <a:rPr lang="pt-BR">
                <a:solidFill>
                  <a:schemeClr val="lt2"/>
                </a:solidFill>
              </a:rPr>
              <a:t>: devem levar o kit de ajuda para as vítimas localizadas pelo explorador.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88" name="Google Shape;188;p32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estimado a gravidade de cada agente: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O teste cego teve um R</a:t>
            </a:r>
            <a:r>
              <a:rPr lang="pt-BR" sz="1800">
                <a:solidFill>
                  <a:schemeClr val="lt2"/>
                </a:solidFill>
              </a:rPr>
              <a:t>² = 0.8729493290498711 sendo muito próximo gerado na validação.Aparentemente não apresenta um overffitng, mas pode ser considerado um underfitting se podemos treinar mais e ter uma resultado melhor sem ter variação grande do resultado do teste cego.</a:t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Exploradores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/>
              <a:t>Algoritmo de Exploração:</a:t>
            </a:r>
            <a:endParaRPr b="1" u="sng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Foi implementado um algoritmo heurístico que analisa as posições ao redor do explorador, atribui um valor a cada uma com base em critérios definidos e seleciona aquela com o maior valor para ser explorada a seguir.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2884125"/>
            <a:ext cx="85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Cálculo do Valor da Posição:</a:t>
            </a:r>
            <a:endParaRPr b="1" sz="1800"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O valor atribuído a cada posição é calculado por meio do somatório de 7 componentes ponderados. Os pesos de cada componente variam conforme a posição seja conhecida ou desconhecida pelo explorador.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Exploradores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/>
              <a:t>Componentes:</a:t>
            </a:r>
            <a:endParaRPr b="1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 sz="1600"/>
              <a:t>Proporção de visitas à posição em relação à posição mais visitada.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600"/>
              <a:t>Distância Normalizada até a Base</a:t>
            </a:r>
            <a:endParaRPr b="1"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Alinhamento com a Direção Preferencial(sentido de direções diagonais)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BR"/>
              <a:t>se for na direção vale 1, caso </a:t>
            </a:r>
            <a:r>
              <a:rPr lang="pt-BR"/>
              <a:t>contrário</a:t>
            </a:r>
            <a:r>
              <a:rPr lang="pt-BR"/>
              <a:t> vale 0</a:t>
            </a:r>
            <a:endParaRPr b="1"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/>
              <a:t>Posição é desconhecida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 for desconhecida recebe 1, caso contrário vale 0</a:t>
            </a:r>
            <a:endParaRPr b="1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Movimento Regressivo(indica se próxima ação é igual ao inverso da última ação</a:t>
            </a:r>
            <a:r>
              <a:rPr b="1" lang="pt-BR" sz="1600"/>
              <a:t>)</a:t>
            </a:r>
            <a:endParaRPr b="1"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se for movimento regressivo(de volta) recebe 1, caso contrário recebe 0</a:t>
            </a:r>
            <a:endParaRPr b="1"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Respeito à Região de Exploração</a:t>
            </a:r>
            <a:endParaRPr b="1"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se for o quadrante designado por cada agente recebe 1, caso contrário recebe 0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Peso das regiões vizinhas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 estiver em uma posição vizinha recebe 1, caso contrário recebe 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Exploradores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2092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/>
              <a:t>Como foi determinado os pesos de cada componente:</a:t>
            </a:r>
            <a:endParaRPr b="1" u="sng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 u="sng"/>
              <a:t>	</a:t>
            </a:r>
            <a:r>
              <a:rPr lang="pt-BR" sz="1600"/>
              <a:t>Os pesos foram inicialmente atribuídos aleatoriamente dentro do intervalo [−1,1]. Em seguida, cada peso passou por pequenas variações aleatórias no intervalo [−0,1,0,1]. Caso a nova combinação de pesos resultasse em uma maior detecção de vítimas, essa alteração era mantida, caso contrário, era descartada.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Esse processo se assemelha a algoritmos de otimização como subida de encosta e </a:t>
            </a:r>
            <a:r>
              <a:rPr lang="pt-BR" sz="1600"/>
              <a:t>têmpera</a:t>
            </a:r>
            <a:r>
              <a:rPr lang="pt-BR" sz="1600"/>
              <a:t> simulada.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Os valores dos pesos em cada interação era normalizados de forma que todos os pesos sejam contidos no intervalo [-1,1].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Exploradores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Os pesos das constantes se encontra na pasta “explorer_constant”.</a:t>
            </a:r>
            <a:endParaRPr sz="1800">
              <a:solidFill>
                <a:schemeClr val="lt2"/>
              </a:solidFill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979850" y="174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{22DF0370-FB72-4125-994D-7878399053FC}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Posição Desconhecida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Posição Conhecida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Proporção de visitas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-0.33976133807680575(0.0)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-0.6831666924977509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1C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Distância Normalizada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-0.27326110740733833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0.026847683147801477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35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Direção preferencial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0.10718581337746225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-0.11543126761187364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1C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Posição é Desconhecida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0.6421048746760173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0.008228796287205013(0.0)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Movimento Regressivo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-0.10589622737137165(0.0)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61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-0.44272789434517446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1C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Região Preferencial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0.29484057230334937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-0.15307174841635357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1C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Região Preferencial vizinha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0.03496186341507465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0.11769240130289271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Exploradores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Retorno do agente explorador para base: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66075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Foi criado um atributo na classe Explorer chamado cost que contabiliza o custo de cada deslocamento do agente, tendo custo 1.0 para deslocamento horizontais ou verticais e para deslocamentos diagonais o custo é de 1.5.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Quando o custo mais uma margem(5) for menor que o tempo de bateria do agente(get_rtime()) ele continua explorando.Caso </a:t>
            </a:r>
            <a:r>
              <a:rPr lang="pt-BR" sz="1800">
                <a:solidFill>
                  <a:schemeClr val="lt2"/>
                </a:solidFill>
              </a:rPr>
              <a:t>contrário</a:t>
            </a:r>
            <a:r>
              <a:rPr lang="pt-BR" sz="1800">
                <a:solidFill>
                  <a:schemeClr val="lt2"/>
                </a:solidFill>
              </a:rPr>
              <a:t> ele verifica se tem um plano de volta, caso tenha ele volta, caso </a:t>
            </a:r>
            <a:r>
              <a:rPr lang="pt-BR" sz="1800">
                <a:solidFill>
                  <a:schemeClr val="lt2"/>
                </a:solidFill>
              </a:rPr>
              <a:t>contrário</a:t>
            </a:r>
            <a:r>
              <a:rPr lang="pt-BR" sz="1800">
                <a:solidFill>
                  <a:schemeClr val="lt2"/>
                </a:solidFill>
              </a:rPr>
              <a:t> ele executa o A* retornando uma lista com os deslocamentos para chegar até a base e o custo de tempo para esse caminho.</a:t>
            </a:r>
            <a:r>
              <a:rPr lang="pt-BR" sz="1800">
                <a:solidFill>
                  <a:schemeClr val="lt2"/>
                </a:solidFill>
              </a:rPr>
              <a:t>O custo é atualizado e realiza de novo o teste do custo mais a margem se é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Exploradores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Retorno do agente explorador para base: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6075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O custo é atualizado com retorno do A* e </a:t>
            </a:r>
            <a:r>
              <a:rPr lang="pt-BR" sz="1800">
                <a:solidFill>
                  <a:schemeClr val="lt2"/>
                </a:solidFill>
              </a:rPr>
              <a:t>é </a:t>
            </a:r>
            <a:r>
              <a:rPr lang="pt-BR" sz="1800">
                <a:solidFill>
                  <a:schemeClr val="lt2"/>
                </a:solidFill>
              </a:rPr>
              <a:t>realiza de novo o teste do custo mais a margem se </a:t>
            </a:r>
            <a:r>
              <a:rPr lang="pt-BR" sz="1800">
                <a:solidFill>
                  <a:schemeClr val="lt2"/>
                </a:solidFill>
              </a:rPr>
              <a:t>é possivel volta</a:t>
            </a:r>
            <a:r>
              <a:rPr lang="pt-BR" sz="1800">
                <a:solidFill>
                  <a:schemeClr val="lt2"/>
                </a:solidFill>
              </a:rPr>
              <a:t>.Caso seja </a:t>
            </a:r>
            <a:r>
              <a:rPr lang="pt-BR" sz="1800">
                <a:solidFill>
                  <a:schemeClr val="lt2"/>
                </a:solidFill>
              </a:rPr>
              <a:t>possível</a:t>
            </a:r>
            <a:r>
              <a:rPr lang="pt-BR" sz="1800">
                <a:solidFill>
                  <a:schemeClr val="lt2"/>
                </a:solidFill>
              </a:rPr>
              <a:t> ele continua explorando, caso negativo ele define o plano de volta como verdadeiro e executa come_back() fazendo o deslocamento de acordo com a lista de retorno do A*.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Resgatador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31200" y="1256725"/>
            <a:ext cx="81363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 u="sng">
                <a:solidFill>
                  <a:schemeClr val="lt2"/>
                </a:solidFill>
              </a:rPr>
              <a:t>Como foi subdividido as vítimas encontradas em grupos</a:t>
            </a:r>
            <a:r>
              <a:rPr b="1" lang="pt-BR" sz="1800" u="sng">
                <a:solidFill>
                  <a:schemeClr val="lt2"/>
                </a:solidFill>
              </a:rPr>
              <a:t>:</a:t>
            </a:r>
            <a:endParaRPr b="1" sz="1800" u="sng">
              <a:solidFill>
                <a:schemeClr val="lt2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96000" y="1865650"/>
            <a:ext cx="800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Foi utilizado o algoritmo de cluster, K-Means, para fazer o agrupamento das vítimas.A implementaç</a:t>
            </a:r>
            <a:r>
              <a:rPr lang="pt-BR" sz="1800">
                <a:solidFill>
                  <a:schemeClr val="lt2"/>
                </a:solidFill>
              </a:rPr>
              <a:t>ão foi realizada no método </a:t>
            </a:r>
            <a:r>
              <a:rPr lang="pt-BR" sz="16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cluster_victims </a:t>
            </a:r>
            <a:r>
              <a:rPr lang="pt-BR" sz="1800">
                <a:solidFill>
                  <a:schemeClr val="lt2"/>
                </a:solidFill>
              </a:rPr>
              <a:t>da classe Rescuer.A</a:t>
            </a:r>
            <a:r>
              <a:rPr lang="pt-BR" sz="1800">
                <a:solidFill>
                  <a:schemeClr val="lt2"/>
                </a:solidFill>
              </a:rPr>
              <a:t> implementaç</a:t>
            </a:r>
            <a:r>
              <a:rPr lang="pt-BR" sz="1800">
                <a:solidFill>
                  <a:schemeClr val="lt2"/>
                </a:solidFill>
              </a:rPr>
              <a:t>ão desse </a:t>
            </a:r>
            <a:r>
              <a:rPr lang="pt-BR" sz="1800">
                <a:solidFill>
                  <a:schemeClr val="lt2"/>
                </a:solidFill>
              </a:rPr>
              <a:t>algoritmo</a:t>
            </a:r>
            <a:r>
              <a:rPr lang="pt-BR" sz="1800">
                <a:solidFill>
                  <a:schemeClr val="lt2"/>
                </a:solidFill>
              </a:rPr>
              <a:t> já está feita pela pacote sklearn.cluster.</a:t>
            </a:r>
            <a:r>
              <a:rPr lang="pt-BR" sz="1800">
                <a:solidFill>
                  <a:schemeClr val="lt2"/>
                </a:solidFill>
              </a:rPr>
              <a:t>Para este agrupamento foi utilizado apenas as posições delas no mapa, não levando em conta sua gravidade.Poderia levar em conta a gravidade se adicionamos uma terceira coordenada sendo a gravidade e talvez um multiplicador que dependesse do maior valor absoluto da posição referente cada eixo.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Foi escolhido o K-Means porque foi o primeiro que os alunos encontraram o código no google labs disponibilizado pelo professor.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</a:rPr>
              <a:t>	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