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B76FB-875A-A4BB-21CC-96C32C79EDCA}" v="293" dt="2025-02-28T17:33:18.627"/>
    <p1510:client id="{434043F0-BFBD-EE4C-93AE-6C899D6A554F}" v="288" dt="2025-02-28T18:27:35.114"/>
    <p1510:client id="{9D7D3B10-F275-73B2-71EA-D98C7BB6D8FB}" v="342" dt="2025-02-28T18:11:28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7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3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6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2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6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0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5" r:id="rId6"/>
    <p:sldLayoutId id="2147483730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ecnologiapirineos.blogspot.com/2012/02/domotica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electronics.com/producto/modulo-bluetooth-hc-06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tedu.github.io/escornabots-curso/chapter1/buzzer-5v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k.redox.ws/elec/arm/stm32/stm32f030_nucleo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rincesas-pocoapoco.blogspot.com/2010/07/segun-el-presidente-de-asimelec-martin.html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enchufados.net/tipos-sistemas-domotico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urzaamnieuws.nl/maak-je-huis-duurzaam-met-een-domotica-systee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educa.com.br/hc-sr201_sensor_de_movimento-como-liga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ctronics-lab.com/project/arduino-distance-meter-ultrasonic-sensor-hc-sr04-nokia-5110-lcd-displa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cw.cs.pub.ro/courses/pm/prj2021/abirlica/inflaredsportc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5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7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E36A67-006F-476F-9635-DC6B386EE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09EE09B-0433-4F4A-B864-D895D8BAE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7132" y="6155147"/>
              <a:ext cx="227139" cy="22713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raphic 9">
              <a:extLst>
                <a:ext uri="{FF2B5EF4-FFF2-40B4-BE49-F238E27FC236}">
                  <a16:creationId xmlns:a16="http://schemas.microsoft.com/office/drawing/2014/main" id="{50531F8D-2903-44C8-A854-DDCFFC34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Graphic 18">
              <a:extLst>
                <a:ext uri="{FF2B5EF4-FFF2-40B4-BE49-F238E27FC236}">
                  <a16:creationId xmlns:a16="http://schemas.microsoft.com/office/drawing/2014/main" id="{95661429-E56F-4057-B25B-914DB7F87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7D6490B-F4AE-4A13-BB54-35274AB3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0FA281D-945D-4639-8F12-BC2D20C4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68049"/>
            <a:ext cx="5895581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Casa Domotica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4" y="2336602"/>
            <a:ext cx="5895581" cy="408025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Grupo N°5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Sotomayor, Ivo Pablo Alexis.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 err="1"/>
              <a:t>Ammiraglia</a:t>
            </a:r>
            <a:r>
              <a:rPr lang="en-US" sz="2800" dirty="0"/>
              <a:t>, Fabrizzio.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Gutierrez, Abel Santiago.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Prof. Mansilla, Quique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300" err="1"/>
              <a:t>Fecha</a:t>
            </a:r>
            <a:r>
              <a:rPr lang="en-US" sz="2800" dirty="0"/>
              <a:t> de Presentación:28/02/2025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4" descr="A diagram of a house&#10;&#10;AI-generated content may be incorrect.">
            <a:extLst>
              <a:ext uri="{FF2B5EF4-FFF2-40B4-BE49-F238E27FC236}">
                <a16:creationId xmlns:a16="http://schemas.microsoft.com/office/drawing/2014/main" id="{8A223858-2B7F-869E-D29A-B8B92BAA3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79753" y="1440432"/>
            <a:ext cx="60483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EE36A67-006F-476F-9635-DC6B386EE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9EE09B-0433-4F4A-B864-D895D8BAE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7132" y="6155147"/>
              <a:ext cx="227139" cy="22713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raphic 9">
              <a:extLst>
                <a:ext uri="{FF2B5EF4-FFF2-40B4-BE49-F238E27FC236}">
                  <a16:creationId xmlns:a16="http://schemas.microsoft.com/office/drawing/2014/main" id="{50531F8D-2903-44C8-A854-DDCFFC34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Graphic 18">
              <a:extLst>
                <a:ext uri="{FF2B5EF4-FFF2-40B4-BE49-F238E27FC236}">
                  <a16:creationId xmlns:a16="http://schemas.microsoft.com/office/drawing/2014/main" id="{95661429-E56F-4057-B25B-914DB7F87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7D6490B-F4AE-4A13-BB54-35274AB3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0FA281D-945D-4639-8F12-BC2D20C4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82397-D67E-3EE3-C45B-5DB9C9C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895581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Modulo Bluetooth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19C6E1-9A0B-EAE0-9BF6-BC286278D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47046"/>
            <a:ext cx="5895581" cy="3106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Permite la </a:t>
            </a:r>
            <a:r>
              <a:rPr lang="en-US" sz="2400" err="1">
                <a:ea typeface="+mn-lt"/>
                <a:cs typeface="+mn-lt"/>
              </a:rPr>
              <a:t>comunicación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inalámbrica</a:t>
            </a:r>
            <a:r>
              <a:rPr lang="en-US" sz="2400" dirty="0">
                <a:ea typeface="+mn-lt"/>
                <a:cs typeface="+mn-lt"/>
              </a:rPr>
              <a:t> entre </a:t>
            </a:r>
            <a:r>
              <a:rPr lang="en-US" sz="2400" err="1">
                <a:ea typeface="+mn-lt"/>
                <a:cs typeface="+mn-lt"/>
              </a:rPr>
              <a:t>equipos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err="1">
                <a:ea typeface="+mn-lt"/>
                <a:cs typeface="+mn-lt"/>
              </a:rPr>
              <a:t>través</a:t>
            </a:r>
            <a:r>
              <a:rPr lang="en-US" sz="2400" dirty="0">
                <a:ea typeface="+mn-lt"/>
                <a:cs typeface="+mn-lt"/>
              </a:rPr>
              <a:t> de la </a:t>
            </a:r>
            <a:r>
              <a:rPr lang="en-US" sz="2400" err="1">
                <a:ea typeface="+mn-lt"/>
                <a:cs typeface="+mn-lt"/>
              </a:rPr>
              <a:t>tecnología</a:t>
            </a:r>
            <a:r>
              <a:rPr lang="en-US" sz="2400" dirty="0">
                <a:ea typeface="+mn-lt"/>
                <a:cs typeface="+mn-lt"/>
              </a:rPr>
              <a:t> Bluetooth. </a:t>
            </a:r>
            <a:r>
              <a:rPr lang="en-US" sz="2400" err="1">
                <a:ea typeface="+mn-lt"/>
                <a:cs typeface="+mn-lt"/>
              </a:rPr>
              <a:t>Facilita</a:t>
            </a:r>
            <a:r>
              <a:rPr lang="en-US" sz="2400" dirty="0">
                <a:ea typeface="+mn-lt"/>
                <a:cs typeface="+mn-lt"/>
              </a:rPr>
              <a:t> la </a:t>
            </a:r>
            <a:r>
              <a:rPr lang="en-US" sz="2400" err="1">
                <a:ea typeface="+mn-lt"/>
                <a:cs typeface="+mn-lt"/>
              </a:rPr>
              <a:t>transmisión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datos</a:t>
            </a:r>
            <a:r>
              <a:rPr lang="en-US" sz="2400" dirty="0">
                <a:ea typeface="+mn-lt"/>
                <a:cs typeface="+mn-lt"/>
              </a:rPr>
              <a:t> y </a:t>
            </a:r>
            <a:r>
              <a:rPr lang="en-US" sz="2400" err="1">
                <a:ea typeface="+mn-lt"/>
                <a:cs typeface="+mn-lt"/>
              </a:rPr>
              <a:t>comandos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aplicaciones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robótica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domótica</a:t>
            </a:r>
            <a:r>
              <a:rPr lang="en-US" sz="2400" dirty="0">
                <a:ea typeface="+mn-lt"/>
                <a:cs typeface="+mn-lt"/>
              </a:rPr>
              <a:t> y </a:t>
            </a:r>
            <a:r>
              <a:rPr lang="en-US" sz="2400" err="1">
                <a:ea typeface="+mn-lt"/>
                <a:cs typeface="+mn-lt"/>
              </a:rPr>
              <a:t>dispositivos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móviles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permitiendo</a:t>
            </a:r>
            <a:r>
              <a:rPr lang="en-US" sz="2400" dirty="0">
                <a:ea typeface="+mn-lt"/>
                <a:cs typeface="+mn-lt"/>
              </a:rPr>
              <a:t> la </a:t>
            </a:r>
            <a:r>
              <a:rPr lang="en-US" sz="2400" err="1">
                <a:ea typeface="+mn-lt"/>
                <a:cs typeface="+mn-lt"/>
              </a:rPr>
              <a:t>conexión</a:t>
            </a:r>
            <a:r>
              <a:rPr lang="en-US" sz="2400" dirty="0">
                <a:ea typeface="+mn-lt"/>
                <a:cs typeface="+mn-lt"/>
              </a:rPr>
              <a:t> entre </a:t>
            </a:r>
            <a:r>
              <a:rPr lang="en-US" sz="2400" err="1">
                <a:ea typeface="+mn-lt"/>
                <a:cs typeface="+mn-lt"/>
              </a:rPr>
              <a:t>microcontroladores</a:t>
            </a:r>
            <a:r>
              <a:rPr lang="en-US" sz="2400" dirty="0">
                <a:ea typeface="+mn-lt"/>
                <a:cs typeface="+mn-lt"/>
              </a:rPr>
              <a:t> y </a:t>
            </a:r>
            <a:r>
              <a:rPr lang="en-US" sz="2400" err="1">
                <a:ea typeface="+mn-lt"/>
                <a:cs typeface="+mn-lt"/>
              </a:rPr>
              <a:t>otros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dispositivos</a:t>
            </a:r>
            <a:r>
              <a:rPr lang="en-US" sz="2400" dirty="0">
                <a:ea typeface="+mn-lt"/>
                <a:cs typeface="+mn-lt"/>
              </a:rPr>
              <a:t> sin </a:t>
            </a:r>
            <a:r>
              <a:rPr lang="en-US" sz="2400" err="1">
                <a:ea typeface="+mn-lt"/>
                <a:cs typeface="+mn-lt"/>
              </a:rPr>
              <a:t>necesidad</a:t>
            </a:r>
            <a:r>
              <a:rPr lang="en-US" sz="2400" dirty="0">
                <a:ea typeface="+mn-lt"/>
                <a:cs typeface="+mn-lt"/>
              </a:rPr>
              <a:t> de cables.</a:t>
            </a:r>
          </a:p>
        </p:txBody>
      </p:sp>
      <p:pic>
        <p:nvPicPr>
          <p:cNvPr id="4" name="Content Placeholder 3" descr="A blue and green electronic device&#10;&#10;AI-generated content may be incorrect.">
            <a:extLst>
              <a:ext uri="{FF2B5EF4-FFF2-40B4-BE49-F238E27FC236}">
                <a16:creationId xmlns:a16="http://schemas.microsoft.com/office/drawing/2014/main" id="{01A38E7A-78B9-116F-4A80-39763A86F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226" r="13773" b="-2"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458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Graphic 9">
            <a:extLst>
              <a:ext uri="{FF2B5EF4-FFF2-40B4-BE49-F238E27FC236}">
                <a16:creationId xmlns:a16="http://schemas.microsoft.com/office/drawing/2014/main" id="{F06D24B5-CEAF-4471-B212-2313FAF2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00D4C-EE6B-2578-7568-E43CC956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199" y="-1341233"/>
            <a:ext cx="4279631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Buzzer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149029-B6EA-F872-2B6D-5AA350619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584591"/>
            <a:ext cx="5930630" cy="23408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err="1">
                <a:ea typeface="+mn-lt"/>
                <a:cs typeface="+mn-lt"/>
              </a:rPr>
              <a:t>Emite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sonidos</a:t>
            </a:r>
            <a:r>
              <a:rPr lang="en-US" sz="2800" dirty="0">
                <a:ea typeface="+mn-lt"/>
                <a:cs typeface="+mn-lt"/>
              </a:rPr>
              <a:t> o </a:t>
            </a:r>
            <a:r>
              <a:rPr lang="en-US" sz="2800" err="1">
                <a:ea typeface="+mn-lt"/>
                <a:cs typeface="+mn-lt"/>
              </a:rPr>
              <a:t>alarmas</a:t>
            </a:r>
            <a:r>
              <a:rPr lang="en-US" sz="2800" dirty="0">
                <a:ea typeface="+mn-lt"/>
                <a:cs typeface="+mn-lt"/>
              </a:rPr>
              <a:t> al </a:t>
            </a:r>
            <a:r>
              <a:rPr lang="en-US" sz="2800" err="1">
                <a:ea typeface="+mn-lt"/>
                <a:cs typeface="+mn-lt"/>
              </a:rPr>
              <a:t>recibir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señal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eléctrica</a:t>
            </a:r>
            <a:r>
              <a:rPr lang="en-US" sz="2800" dirty="0">
                <a:ea typeface="+mn-lt"/>
                <a:cs typeface="+mn-lt"/>
              </a:rPr>
              <a:t>. </a:t>
            </a:r>
            <a:r>
              <a:rPr lang="en-US" sz="2800" err="1">
                <a:ea typeface="+mn-lt"/>
                <a:cs typeface="+mn-lt"/>
              </a:rPr>
              <a:t>Puede</a:t>
            </a:r>
            <a:r>
              <a:rPr lang="en-US" sz="2800" dirty="0">
                <a:ea typeface="+mn-lt"/>
                <a:cs typeface="+mn-lt"/>
              </a:rPr>
              <a:t> ser </a:t>
            </a:r>
            <a:r>
              <a:rPr lang="en-US" sz="2800" err="1">
                <a:ea typeface="+mn-lt"/>
                <a:cs typeface="+mn-lt"/>
              </a:rPr>
              <a:t>activo</a:t>
            </a:r>
            <a:r>
              <a:rPr lang="en-US" sz="2800" dirty="0">
                <a:ea typeface="+mn-lt"/>
                <a:cs typeface="+mn-lt"/>
              </a:rPr>
              <a:t> (con </a:t>
            </a:r>
            <a:r>
              <a:rPr lang="en-US" sz="2800" err="1">
                <a:ea typeface="+mn-lt"/>
                <a:cs typeface="+mn-lt"/>
              </a:rPr>
              <a:t>circuito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interno</a:t>
            </a:r>
            <a:r>
              <a:rPr lang="en-US" sz="2800" dirty="0">
                <a:ea typeface="+mn-lt"/>
                <a:cs typeface="+mn-lt"/>
              </a:rPr>
              <a:t>) o </a:t>
            </a:r>
            <a:r>
              <a:rPr lang="en-US" sz="2800" err="1">
                <a:ea typeface="+mn-lt"/>
                <a:cs typeface="+mn-lt"/>
              </a:rPr>
              <a:t>pasivo</a:t>
            </a:r>
            <a:r>
              <a:rPr lang="en-US" sz="2800" dirty="0">
                <a:ea typeface="+mn-lt"/>
                <a:cs typeface="+mn-lt"/>
              </a:rPr>
              <a:t> (</a:t>
            </a:r>
            <a:r>
              <a:rPr lang="en-US" sz="2800" err="1">
                <a:ea typeface="+mn-lt"/>
                <a:cs typeface="+mn-lt"/>
              </a:rPr>
              <a:t>requiere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señal</a:t>
            </a:r>
            <a:r>
              <a:rPr lang="en-US" sz="2800" dirty="0">
                <a:ea typeface="+mn-lt"/>
                <a:cs typeface="+mn-lt"/>
              </a:rPr>
              <a:t> externa). Se </a:t>
            </a:r>
            <a:r>
              <a:rPr lang="en-US" sz="2800" err="1">
                <a:ea typeface="+mn-lt"/>
                <a:cs typeface="+mn-lt"/>
              </a:rPr>
              <a:t>usa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sistemas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alerta</a:t>
            </a:r>
            <a:r>
              <a:rPr lang="en-US" sz="2800" dirty="0">
                <a:ea typeface="+mn-lt"/>
                <a:cs typeface="+mn-lt"/>
              </a:rPr>
              <a:t>, timbres, robots y </a:t>
            </a:r>
            <a:r>
              <a:rPr lang="en-US" sz="2800" err="1">
                <a:ea typeface="+mn-lt"/>
                <a:cs typeface="+mn-lt"/>
              </a:rPr>
              <a:t>dispositivos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electrónicos</a:t>
            </a:r>
            <a:r>
              <a:rPr lang="en-US" sz="2800" dirty="0">
                <a:ea typeface="+mn-lt"/>
                <a:cs typeface="+mn-lt"/>
              </a:rPr>
              <a:t> para </a:t>
            </a:r>
            <a:r>
              <a:rPr lang="en-US" sz="2800" err="1">
                <a:ea typeface="+mn-lt"/>
                <a:cs typeface="+mn-lt"/>
              </a:rPr>
              <a:t>indicar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estados</a:t>
            </a:r>
            <a:r>
              <a:rPr lang="en-US" sz="2800" dirty="0">
                <a:ea typeface="+mn-lt"/>
                <a:cs typeface="+mn-lt"/>
              </a:rPr>
              <a:t> o </a:t>
            </a:r>
            <a:r>
              <a:rPr lang="en-US" sz="2800" err="1">
                <a:ea typeface="+mn-lt"/>
                <a:cs typeface="+mn-lt"/>
              </a:rPr>
              <a:t>advertencias</a:t>
            </a:r>
            <a:r>
              <a:rPr lang="en-US" sz="2800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Content Placeholder 3" descr="A close-up of a black round object&#10;&#10;AI-generated content may be incorrect.">
            <a:extLst>
              <a:ext uri="{FF2B5EF4-FFF2-40B4-BE49-F238E27FC236}">
                <a16:creationId xmlns:a16="http://schemas.microsoft.com/office/drawing/2014/main" id="{1DD022F2-10C5-1A72-D63C-C46A40288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52281" y="766563"/>
            <a:ext cx="3620060" cy="24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2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BFD7F-C9F0-6C82-BA14-091DEF7D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conexiones</a:t>
            </a:r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EB8F90-C6EF-1BBD-51B9-DAEAE2C1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4640729" cy="3887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Este es </a:t>
            </a:r>
            <a:r>
              <a:rPr lang="en-US" sz="2800" err="1"/>
              <a:t>nuestro</a:t>
            </a:r>
            <a:r>
              <a:rPr lang="en-US" sz="2800" dirty="0"/>
              <a:t> </a:t>
            </a:r>
            <a:r>
              <a:rPr lang="en-US" sz="2800" err="1"/>
              <a:t>diagrama</a:t>
            </a:r>
            <a:r>
              <a:rPr lang="en-US" sz="2800" dirty="0"/>
              <a:t> de </a:t>
            </a:r>
            <a:r>
              <a:rPr lang="en-US" sz="2800" err="1"/>
              <a:t>conexiones</a:t>
            </a:r>
            <a:r>
              <a:rPr lang="en-US" sz="2800" dirty="0"/>
              <a:t> que </a:t>
            </a:r>
            <a:r>
              <a:rPr lang="en-US" sz="2800" err="1"/>
              <a:t>utilizamos</a:t>
            </a:r>
            <a:r>
              <a:rPr lang="en-US" sz="2800" dirty="0"/>
              <a:t> para </a:t>
            </a:r>
            <a:r>
              <a:rPr lang="en-US" sz="2800" err="1"/>
              <a:t>nuestra</a:t>
            </a:r>
            <a:r>
              <a:rPr lang="en-US" sz="2800" dirty="0"/>
              <a:t> casa </a:t>
            </a:r>
            <a:r>
              <a:rPr lang="en-US" sz="2800" err="1"/>
              <a:t>domotica</a:t>
            </a:r>
            <a:r>
              <a:rPr lang="en-US" sz="2800" dirty="0"/>
              <a:t>.</a:t>
            </a:r>
          </a:p>
        </p:txBody>
      </p:sp>
      <p:pic>
        <p:nvPicPr>
          <p:cNvPr id="4" name="Content Placeholder 3" descr="A circuit board with wires and a circuit board&#10;&#10;AI-generated content may be incorrect.">
            <a:extLst>
              <a:ext uri="{FF2B5EF4-FFF2-40B4-BE49-F238E27FC236}">
                <a16:creationId xmlns:a16="http://schemas.microsoft.com/office/drawing/2014/main" id="{735BCC44-F05A-A78D-16BC-D85FCAA8FB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648" t="20705" r="613" b="32526"/>
          <a:stretch/>
        </p:blipFill>
        <p:spPr>
          <a:xfrm>
            <a:off x="6566913" y="1585240"/>
            <a:ext cx="4593771" cy="38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2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8C4E-2457-8054-D8A4-B3D2BD88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E0B3A-F279-7CAB-8432-99330980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" y="2195490"/>
            <a:ext cx="4510038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El </a:t>
            </a:r>
            <a:r>
              <a:rPr lang="en-US" sz="3200" err="1"/>
              <a:t>codigo</a:t>
            </a:r>
            <a:r>
              <a:rPr lang="en-US" sz="3200" dirty="0"/>
              <a:t> de </a:t>
            </a:r>
            <a:r>
              <a:rPr lang="en-US" sz="3200" err="1"/>
              <a:t>nuestro</a:t>
            </a:r>
            <a:r>
              <a:rPr lang="en-US" sz="3200" dirty="0"/>
              <a:t> </a:t>
            </a:r>
            <a:r>
              <a:rPr lang="en-US" sz="3200" err="1"/>
              <a:t>programa</a:t>
            </a:r>
            <a:r>
              <a:rPr lang="en-US" sz="3200" dirty="0"/>
              <a:t> lo </a:t>
            </a:r>
            <a:r>
              <a:rPr lang="en-US" sz="3200" err="1"/>
              <a:t>desarrolamos</a:t>
            </a:r>
            <a:r>
              <a:rPr lang="en-US" sz="3200" dirty="0"/>
              <a:t> </a:t>
            </a:r>
            <a:r>
              <a:rPr lang="en-US" sz="3200" err="1"/>
              <a:t>en</a:t>
            </a:r>
            <a:r>
              <a:rPr lang="en-US" sz="3200" dirty="0"/>
              <a:t> stm32cubeide, </a:t>
            </a:r>
            <a:r>
              <a:rPr lang="en-US" sz="3200" err="1"/>
              <a:t>en</a:t>
            </a:r>
            <a:r>
              <a:rPr lang="en-US" sz="3200" dirty="0"/>
              <a:t> </a:t>
            </a:r>
            <a:r>
              <a:rPr lang="en-US" sz="3200" err="1"/>
              <a:t>el</a:t>
            </a:r>
            <a:r>
              <a:rPr lang="en-US" sz="3200" dirty="0"/>
              <a:t> </a:t>
            </a:r>
            <a:r>
              <a:rPr lang="en-US" sz="3200" err="1"/>
              <a:t>lenguaje</a:t>
            </a:r>
            <a:r>
              <a:rPr lang="en-US" sz="3200" dirty="0"/>
              <a:t> de </a:t>
            </a:r>
            <a:r>
              <a:rPr lang="en-US" sz="3200" err="1"/>
              <a:t>programación</a:t>
            </a:r>
            <a:r>
              <a:rPr lang="en-US" sz="3200" dirty="0"/>
              <a:t> c</a:t>
            </a:r>
          </a:p>
        </p:txBody>
      </p:sp>
      <p:pic>
        <p:nvPicPr>
          <p:cNvPr id="4" name="Picture 3" descr="A circuit board with many different colored wires&#10;&#10;AI-generated content may be incorrect.">
            <a:extLst>
              <a:ext uri="{FF2B5EF4-FFF2-40B4-BE49-F238E27FC236}">
                <a16:creationId xmlns:a16="http://schemas.microsoft.com/office/drawing/2014/main" id="{4D6A5A0D-60CB-1F76-1C81-5E69A8890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9525" y="1569204"/>
            <a:ext cx="5181172" cy="3888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D0FDE8-E41E-AA62-5E31-C1FE5850DCCB}"/>
              </a:ext>
            </a:extLst>
          </p:cNvPr>
          <p:cNvSpPr txBox="1"/>
          <p:nvPr/>
        </p:nvSpPr>
        <p:spPr>
          <a:xfrm>
            <a:off x="6059311" y="5458355"/>
            <a:ext cx="51816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252548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3248-2636-36E8-ECE0-350A41D3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y </a:t>
            </a:r>
            <a:r>
              <a:rPr lang="en-US" dirty="0" err="1"/>
              <a:t>Resultados</a:t>
            </a:r>
          </a:p>
        </p:txBody>
      </p:sp>
      <p:pic>
        <p:nvPicPr>
          <p:cNvPr id="4" name="Content Placeholder 3" descr="A box with wires and wires&#10;&#10;AI-generated content may be incorrect.">
            <a:extLst>
              <a:ext uri="{FF2B5EF4-FFF2-40B4-BE49-F238E27FC236}">
                <a16:creationId xmlns:a16="http://schemas.microsoft.com/office/drawing/2014/main" id="{89411F78-709A-2C92-EF3B-2C9807300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6608" y="2111090"/>
            <a:ext cx="5440333" cy="40802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AFDEA0-1B5B-1615-22FB-C79E89E52699}"/>
              </a:ext>
            </a:extLst>
          </p:cNvPr>
          <p:cNvSpPr txBox="1"/>
          <p:nvPr/>
        </p:nvSpPr>
        <p:spPr>
          <a:xfrm>
            <a:off x="150802" y="2748951"/>
            <a:ext cx="580557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Las </a:t>
            </a:r>
            <a:r>
              <a:rPr lang="en-US" sz="2400" err="1">
                <a:ea typeface="+mn-lt"/>
                <a:cs typeface="+mn-lt"/>
              </a:rPr>
              <a:t>pruebas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este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sistema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involucraron</a:t>
            </a:r>
            <a:r>
              <a:rPr lang="en-US" sz="2400" dirty="0">
                <a:ea typeface="+mn-lt"/>
                <a:cs typeface="+mn-lt"/>
              </a:rPr>
              <a:t> la </a:t>
            </a:r>
            <a:r>
              <a:rPr lang="en-US" sz="2400" err="1">
                <a:ea typeface="+mn-lt"/>
                <a:cs typeface="+mn-lt"/>
              </a:rPr>
              <a:t>activacion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los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distintos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sensores</a:t>
            </a:r>
            <a:r>
              <a:rPr lang="en-US" sz="2400" dirty="0">
                <a:ea typeface="+mn-lt"/>
                <a:cs typeface="+mn-lt"/>
              </a:rPr>
              <a:t> (pir y </a:t>
            </a:r>
            <a:r>
              <a:rPr lang="en-US" sz="2400" err="1">
                <a:ea typeface="+mn-lt"/>
                <a:cs typeface="+mn-lt"/>
              </a:rPr>
              <a:t>ultrasonido</a:t>
            </a:r>
            <a:r>
              <a:rPr lang="en-US" sz="2400" dirty="0">
                <a:ea typeface="+mn-lt"/>
                <a:cs typeface="+mn-lt"/>
              </a:rPr>
              <a:t>) para </a:t>
            </a:r>
            <a:r>
              <a:rPr lang="en-US" sz="2400" err="1">
                <a:ea typeface="+mn-lt"/>
                <a:cs typeface="+mn-lt"/>
              </a:rPr>
              <a:t>detectar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movimiento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asi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para </a:t>
            </a:r>
            <a:r>
              <a:rPr lang="en-US" sz="2400" err="1">
                <a:ea typeface="+mn-lt"/>
                <a:cs typeface="+mn-lt"/>
              </a:rPr>
              <a:t>el</a:t>
            </a:r>
            <a:r>
              <a:rPr lang="en-US" sz="2400" dirty="0">
                <a:ea typeface="+mn-lt"/>
                <a:cs typeface="+mn-lt"/>
              </a:rPr>
              <a:t> control del motor del motor dc, </a:t>
            </a:r>
            <a:r>
              <a:rPr lang="en-US" sz="2400" err="1">
                <a:ea typeface="+mn-lt"/>
                <a:cs typeface="+mn-lt"/>
              </a:rPr>
              <a:t>asi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para </a:t>
            </a:r>
            <a:r>
              <a:rPr lang="en-US" sz="2400" err="1">
                <a:ea typeface="+mn-lt"/>
                <a:cs typeface="+mn-lt"/>
              </a:rPr>
              <a:t>el</a:t>
            </a:r>
            <a:r>
              <a:rPr lang="en-US" sz="2400" dirty="0">
                <a:ea typeface="+mn-lt"/>
                <a:cs typeface="+mn-lt"/>
              </a:rPr>
              <a:t> control del motor dc para la </a:t>
            </a:r>
            <a:r>
              <a:rPr lang="en-US" sz="2400" err="1">
                <a:ea typeface="+mn-lt"/>
                <a:cs typeface="+mn-lt"/>
              </a:rPr>
              <a:t>apertura</a:t>
            </a:r>
            <a:r>
              <a:rPr lang="en-US" sz="2400" dirty="0">
                <a:ea typeface="+mn-lt"/>
                <a:cs typeface="+mn-lt"/>
              </a:rPr>
              <a:t> y </a:t>
            </a:r>
            <a:r>
              <a:rPr lang="en-US" sz="2400" err="1">
                <a:ea typeface="+mn-lt"/>
                <a:cs typeface="+mn-lt"/>
              </a:rPr>
              <a:t>cierre</a:t>
            </a:r>
            <a:r>
              <a:rPr lang="en-US" sz="2400" dirty="0">
                <a:ea typeface="+mn-lt"/>
                <a:cs typeface="+mn-lt"/>
              </a:rPr>
              <a:t> del </a:t>
            </a:r>
            <a:r>
              <a:rPr lang="en-US" sz="2400" err="1">
                <a:ea typeface="+mn-lt"/>
                <a:cs typeface="+mn-lt"/>
              </a:rPr>
              <a:t>porton</a:t>
            </a:r>
            <a:r>
              <a:rPr lang="en-US" sz="2400" dirty="0">
                <a:ea typeface="+mn-lt"/>
                <a:cs typeface="+mn-lt"/>
              </a:rPr>
              <a:t>. Los </a:t>
            </a:r>
            <a:r>
              <a:rPr lang="en-US" sz="2400" err="1">
                <a:ea typeface="+mn-lt"/>
                <a:cs typeface="+mn-lt"/>
              </a:rPr>
              <a:t>resultados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demostraron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alta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tasa</a:t>
            </a:r>
            <a:r>
              <a:rPr lang="en-US" sz="2400" dirty="0">
                <a:ea typeface="+mn-lt"/>
                <a:cs typeface="+mn-lt"/>
              </a:rPr>
              <a:t> de precision y </a:t>
            </a:r>
            <a:r>
              <a:rPr lang="en-US" sz="2400" err="1">
                <a:ea typeface="+mn-lt"/>
                <a:cs typeface="+mn-lt"/>
              </a:rPr>
              <a:t>respuesta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rapida</a:t>
            </a:r>
            <a:r>
              <a:rPr lang="en-US" sz="2400" dirty="0">
                <a:ea typeface="+mn-lt"/>
                <a:cs typeface="+mn-lt"/>
              </a:rPr>
              <a:t> a las solicitudes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867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397F-A77E-64A7-4C7E-C80FBA0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Futuras</a:t>
            </a:r>
            <a:r>
              <a:rPr lang="en-US" dirty="0"/>
              <a:t> </a:t>
            </a:r>
            <a:r>
              <a:rPr lang="en-US" dirty="0" err="1"/>
              <a:t>Mejoras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38F0-ED10-7459-9753-BAFE59FB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" y="2901046"/>
            <a:ext cx="7685037" cy="24433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Se </a:t>
            </a:r>
            <a:r>
              <a:rPr lang="en-US" sz="2800" err="1">
                <a:ea typeface="+mn-lt"/>
                <a:cs typeface="+mn-lt"/>
              </a:rPr>
              <a:t>planean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mejoras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como</a:t>
            </a:r>
            <a:r>
              <a:rPr lang="en-US" sz="2800" dirty="0">
                <a:ea typeface="+mn-lt"/>
                <a:cs typeface="+mn-lt"/>
              </a:rPr>
              <a:t> la </a:t>
            </a:r>
            <a:r>
              <a:rPr lang="en-US" sz="2800" err="1">
                <a:ea typeface="+mn-lt"/>
                <a:cs typeface="+mn-lt"/>
              </a:rPr>
              <a:t>integracion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asistentes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voz</a:t>
            </a:r>
            <a:r>
              <a:rPr lang="en-US" sz="2800" dirty="0">
                <a:ea typeface="+mn-lt"/>
                <a:cs typeface="+mn-lt"/>
              </a:rPr>
              <a:t> y </a:t>
            </a:r>
            <a:r>
              <a:rPr lang="en-US" sz="2800" err="1">
                <a:ea typeface="+mn-lt"/>
                <a:cs typeface="+mn-lt"/>
              </a:rPr>
              <a:t>el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uso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sensores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adicionales</a:t>
            </a:r>
            <a:r>
              <a:rPr lang="en-US" sz="2800" dirty="0">
                <a:ea typeface="+mn-lt"/>
                <a:cs typeface="+mn-lt"/>
              </a:rPr>
              <a:t> para </a:t>
            </a:r>
            <a:r>
              <a:rPr lang="en-US" sz="2800" err="1">
                <a:ea typeface="+mn-lt"/>
                <a:cs typeface="+mn-lt"/>
              </a:rPr>
              <a:t>optimizar</a:t>
            </a:r>
            <a:r>
              <a:rPr lang="en-US" sz="2800" dirty="0">
                <a:ea typeface="+mn-lt"/>
                <a:cs typeface="+mn-lt"/>
              </a:rPr>
              <a:t> las </a:t>
            </a:r>
            <a:r>
              <a:rPr lang="en-US" sz="2800" err="1">
                <a:ea typeface="+mn-lt"/>
                <a:cs typeface="+mn-lt"/>
              </a:rPr>
              <a:t>seguridad</a:t>
            </a:r>
            <a:r>
              <a:rPr lang="en-US" sz="2800" dirty="0">
                <a:ea typeface="+mn-lt"/>
                <a:cs typeface="+mn-lt"/>
              </a:rPr>
              <a:t>, la </a:t>
            </a:r>
            <a:r>
              <a:rPr lang="en-US" sz="2800" err="1">
                <a:ea typeface="+mn-lt"/>
                <a:cs typeface="+mn-lt"/>
              </a:rPr>
              <a:t>opcion</a:t>
            </a:r>
            <a:r>
              <a:rPr lang="en-US" sz="2800" dirty="0">
                <a:ea typeface="+mn-lt"/>
                <a:cs typeface="+mn-lt"/>
              </a:rPr>
              <a:t> de control a traves de </a:t>
            </a:r>
            <a:r>
              <a:rPr lang="en-US" sz="2800" err="1">
                <a:ea typeface="+mn-lt"/>
                <a:cs typeface="+mn-lt"/>
              </a:rPr>
              <a:t>aplicaciones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moviles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permitira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una</a:t>
            </a:r>
            <a:r>
              <a:rPr lang="en-US" sz="2800" dirty="0">
                <a:ea typeface="+mn-lt"/>
                <a:cs typeface="+mn-lt"/>
              </a:rPr>
              <a:t> gestion mas </a:t>
            </a:r>
            <a:r>
              <a:rPr lang="en-US" sz="2800" err="1">
                <a:ea typeface="+mn-lt"/>
                <a:cs typeface="+mn-lt"/>
              </a:rPr>
              <a:t>accesible</a:t>
            </a:r>
            <a:r>
              <a:rPr lang="en-US" sz="2800" dirty="0">
                <a:ea typeface="+mn-lt"/>
                <a:cs typeface="+mn-lt"/>
              </a:rPr>
              <a:t> del </a:t>
            </a:r>
            <a:r>
              <a:rPr lang="en-US" sz="2800" err="1">
                <a:ea typeface="+mn-lt"/>
                <a:cs typeface="+mn-lt"/>
              </a:rPr>
              <a:t>sistema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domotico</a:t>
            </a:r>
            <a:endParaRPr lang="en-US" sz="2800" err="1"/>
          </a:p>
        </p:txBody>
      </p:sp>
      <p:pic>
        <p:nvPicPr>
          <p:cNvPr id="4" name="Picture 3" descr="Diagram of a house with icons around it&#10;&#10;AI-generated content may be incorrect.">
            <a:extLst>
              <a:ext uri="{FF2B5EF4-FFF2-40B4-BE49-F238E27FC236}">
                <a16:creationId xmlns:a16="http://schemas.microsoft.com/office/drawing/2014/main" id="{472272D3-F0CA-31B1-C2C8-1E7623D28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69250" y="2079448"/>
            <a:ext cx="3619500" cy="2981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2017-CEE4-F927-2285-B271232953A3}"/>
              </a:ext>
            </a:extLst>
          </p:cNvPr>
          <p:cNvSpPr txBox="1"/>
          <p:nvPr/>
        </p:nvSpPr>
        <p:spPr>
          <a:xfrm>
            <a:off x="7969250" y="5060774"/>
            <a:ext cx="36195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7C88-76FE-CA24-1143-1AC30E16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es la </a:t>
            </a:r>
            <a:r>
              <a:rPr lang="en-US" dirty="0" err="1"/>
              <a:t>domotica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655B-9112-8ABF-0FBC-5EF737AD5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72449"/>
            <a:ext cx="7685037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Es </a:t>
            </a:r>
            <a:r>
              <a:rPr lang="en-US" sz="2400" err="1">
                <a:ea typeface="+mn-lt"/>
                <a:cs typeface="+mn-lt"/>
              </a:rPr>
              <a:t>el</a:t>
            </a:r>
            <a:r>
              <a:rPr lang="en-US" sz="2400" dirty="0">
                <a:ea typeface="+mn-lt"/>
                <a:cs typeface="+mn-lt"/>
              </a:rPr>
              <a:t> conjunto de </a:t>
            </a:r>
            <a:r>
              <a:rPr lang="en-US" sz="2400" err="1">
                <a:ea typeface="+mn-lt"/>
                <a:cs typeface="+mn-lt"/>
              </a:rPr>
              <a:t>tecnologías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aplicadas</a:t>
            </a:r>
            <a:r>
              <a:rPr lang="en-US" sz="2400" dirty="0">
                <a:ea typeface="+mn-lt"/>
                <a:cs typeface="+mn-lt"/>
              </a:rPr>
              <a:t> al control y </a:t>
            </a:r>
            <a:r>
              <a:rPr lang="en-US" sz="2400" err="1">
                <a:ea typeface="+mn-lt"/>
                <a:cs typeface="+mn-lt"/>
              </a:rPr>
              <a:t>automatización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inteligente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una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vivienda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r>
              <a:rPr lang="en-US" sz="2400" dirty="0">
                <a:ea typeface="+mn-lt"/>
                <a:cs typeface="+mn-lt"/>
              </a:rPr>
              <a:t>Permite </a:t>
            </a:r>
            <a:r>
              <a:rPr lang="en-US" sz="2400" err="1">
                <a:ea typeface="+mn-lt"/>
                <a:cs typeface="+mn-lt"/>
              </a:rPr>
              <a:t>gestionar</a:t>
            </a:r>
            <a:r>
              <a:rPr lang="en-US" sz="2400" dirty="0">
                <a:ea typeface="+mn-lt"/>
                <a:cs typeface="+mn-lt"/>
              </a:rPr>
              <a:t> de forma </a:t>
            </a:r>
            <a:r>
              <a:rPr lang="en-US" sz="2400" err="1">
                <a:ea typeface="+mn-lt"/>
                <a:cs typeface="+mn-lt"/>
              </a:rPr>
              <a:t>eficiente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aspectos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la </a:t>
            </a:r>
            <a:r>
              <a:rPr lang="en-US" sz="2400" err="1">
                <a:ea typeface="+mn-lt"/>
                <a:cs typeface="+mn-lt"/>
              </a:rPr>
              <a:t>iluminación</a:t>
            </a:r>
            <a:r>
              <a:rPr lang="en-US" sz="2400" dirty="0">
                <a:ea typeface="+mn-lt"/>
                <a:cs typeface="+mn-lt"/>
              </a:rPr>
              <a:t>, la </a:t>
            </a:r>
            <a:r>
              <a:rPr lang="en-US" sz="2400" err="1">
                <a:ea typeface="+mn-lt"/>
                <a:cs typeface="+mn-lt"/>
              </a:rPr>
              <a:t>climatización</a:t>
            </a:r>
            <a:r>
              <a:rPr lang="en-US" sz="2400" dirty="0">
                <a:ea typeface="+mn-lt"/>
                <a:cs typeface="+mn-lt"/>
              </a:rPr>
              <a:t>, la </a:t>
            </a:r>
            <a:r>
              <a:rPr lang="en-US" sz="2400" err="1">
                <a:ea typeface="+mn-lt"/>
                <a:cs typeface="+mn-lt"/>
              </a:rPr>
              <a:t>seguridad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los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electrodomésticos</a:t>
            </a:r>
            <a:r>
              <a:rPr lang="en-US" sz="2400" dirty="0">
                <a:ea typeface="+mn-lt"/>
                <a:cs typeface="+mn-lt"/>
              </a:rPr>
              <a:t> y </a:t>
            </a:r>
            <a:r>
              <a:rPr lang="en-US" sz="2400" err="1">
                <a:ea typeface="+mn-lt"/>
                <a:cs typeface="+mn-lt"/>
              </a:rPr>
              <a:t>otros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sistemas</a:t>
            </a:r>
            <a:r>
              <a:rPr lang="en-US" sz="2400" dirty="0">
                <a:ea typeface="+mn-lt"/>
                <a:cs typeface="+mn-lt"/>
              </a:rPr>
              <a:t> del </a:t>
            </a:r>
            <a:r>
              <a:rPr lang="en-US" sz="2400" err="1">
                <a:ea typeface="+mn-lt"/>
                <a:cs typeface="+mn-lt"/>
              </a:rPr>
              <a:t>hogar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generalmente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err="1">
                <a:ea typeface="+mn-lt"/>
                <a:cs typeface="+mn-lt"/>
              </a:rPr>
              <a:t>través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dispositivos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conectados</a:t>
            </a:r>
            <a:r>
              <a:rPr lang="en-US" sz="2400" dirty="0">
                <a:ea typeface="+mn-lt"/>
                <a:cs typeface="+mn-lt"/>
              </a:rPr>
              <a:t> a internet o </a:t>
            </a:r>
            <a:r>
              <a:rPr lang="en-US" sz="2400" err="1">
                <a:ea typeface="+mn-lt"/>
                <a:cs typeface="+mn-lt"/>
              </a:rPr>
              <a:t>controlados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voz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house with a pool and icons&#10;&#10;AI-generated content may be incorrect.">
            <a:extLst>
              <a:ext uri="{FF2B5EF4-FFF2-40B4-BE49-F238E27FC236}">
                <a16:creationId xmlns:a16="http://schemas.microsoft.com/office/drawing/2014/main" id="{5FF6562B-FFC5-70A0-1C56-88FC41446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8429" y="2777467"/>
            <a:ext cx="3909444" cy="21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1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EF34-6293-53AF-7D41-ADEF60E4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Importancias</a:t>
            </a:r>
            <a:r>
              <a:rPr lang="en-US" dirty="0"/>
              <a:t> de la </a:t>
            </a:r>
            <a:r>
              <a:rPr lang="en-US" dirty="0" err="1"/>
              <a:t>Automatización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83C2-CFB8-8EA1-19F6-EEF64B4D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La </a:t>
            </a:r>
            <a:r>
              <a:rPr lang="en-US" b="1" dirty="0" err="1">
                <a:ea typeface="+mn-lt"/>
                <a:cs typeface="+mn-lt"/>
              </a:rPr>
              <a:t>automatización</a:t>
            </a:r>
            <a:r>
              <a:rPr lang="en-US" dirty="0">
                <a:ea typeface="+mn-lt"/>
                <a:cs typeface="+mn-lt"/>
              </a:rPr>
              <a:t> es clave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muchos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aspectos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vida</a:t>
            </a:r>
            <a:r>
              <a:rPr lang="en-US" dirty="0">
                <a:ea typeface="+mn-lt"/>
                <a:cs typeface="+mn-lt"/>
              </a:rPr>
              <a:t> moderna </a:t>
            </a:r>
            <a:r>
              <a:rPr lang="en-US" dirty="0" err="1">
                <a:ea typeface="+mn-lt"/>
                <a:cs typeface="+mn-lt"/>
              </a:rPr>
              <a:t>porque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mejora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eficiencia</a:t>
            </a:r>
            <a:r>
              <a:rPr lang="en-US" dirty="0">
                <a:ea typeface="+mn-lt"/>
                <a:cs typeface="+mn-lt"/>
              </a:rPr>
              <a:t>, reduce </a:t>
            </a:r>
            <a:r>
              <a:rPr lang="en-US" dirty="0" err="1">
                <a:ea typeface="+mn-lt"/>
                <a:cs typeface="+mn-lt"/>
              </a:rPr>
              <a:t>errores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optimiza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recursos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Algunas</a:t>
            </a:r>
            <a:r>
              <a:rPr lang="en-US" dirty="0">
                <a:ea typeface="+mn-lt"/>
                <a:cs typeface="+mn-lt"/>
              </a:rPr>
              <a:t> de sus </a:t>
            </a:r>
            <a:r>
              <a:rPr lang="en-US" b="1" dirty="0" err="1">
                <a:ea typeface="+mn-lt"/>
                <a:cs typeface="+mn-lt"/>
              </a:rPr>
              <a:t>importancias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principales</a:t>
            </a:r>
            <a:r>
              <a:rPr lang="en-US" dirty="0">
                <a:ea typeface="+mn-lt"/>
                <a:cs typeface="+mn-lt"/>
              </a:rPr>
              <a:t> son:</a:t>
            </a:r>
          </a:p>
          <a:p>
            <a:r>
              <a:rPr lang="en-US" dirty="0">
                <a:ea typeface="+mn-lt"/>
                <a:cs typeface="+mn-lt"/>
              </a:rPr>
              <a:t>Ahorro de </a:t>
            </a:r>
            <a:r>
              <a:rPr lang="en-US" dirty="0" err="1">
                <a:ea typeface="+mn-lt"/>
                <a:cs typeface="+mn-lt"/>
              </a:rPr>
              <a:t>tiempo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esfuerzo</a:t>
            </a:r>
          </a:p>
          <a:p>
            <a:r>
              <a:rPr lang="en-US" dirty="0">
                <a:ea typeface="+mn-lt"/>
                <a:cs typeface="+mn-lt"/>
              </a:rPr>
              <a:t>Mayor </a:t>
            </a:r>
            <a:r>
              <a:rPr lang="en-US" dirty="0" err="1">
                <a:ea typeface="+mn-lt"/>
                <a:cs typeface="+mn-lt"/>
              </a:rPr>
              <a:t>eficiencia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productividad</a:t>
            </a:r>
          </a:p>
          <a:p>
            <a:r>
              <a:rPr lang="en-US" dirty="0" err="1">
                <a:ea typeface="+mn-lt"/>
                <a:cs typeface="+mn-lt"/>
              </a:rPr>
              <a:t>Reducción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errores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humanos</a:t>
            </a:r>
          </a:p>
          <a:p>
            <a:r>
              <a:rPr lang="en-US" dirty="0">
                <a:ea typeface="+mn-lt"/>
                <a:cs typeface="+mn-lt"/>
              </a:rPr>
              <a:t>Seguridad </a:t>
            </a:r>
            <a:r>
              <a:rPr lang="en-US" dirty="0" err="1">
                <a:ea typeface="+mn-lt"/>
                <a:cs typeface="+mn-lt"/>
              </a:rPr>
              <a:t>mejorada</a:t>
            </a:r>
          </a:p>
          <a:p>
            <a:r>
              <a:rPr lang="en-US" dirty="0" err="1">
                <a:ea typeface="+mn-lt"/>
                <a:cs typeface="+mn-lt"/>
              </a:rPr>
              <a:t>Comodidad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calidad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vida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Ahorro </a:t>
            </a:r>
            <a:r>
              <a:rPr lang="en-US" dirty="0" err="1">
                <a:ea typeface="+mn-lt"/>
                <a:cs typeface="+mn-lt"/>
              </a:rPr>
              <a:t>energético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sostenibilidad</a:t>
            </a:r>
            <a:endParaRPr lang="en-US" dirty="0" err="1"/>
          </a:p>
        </p:txBody>
      </p:sp>
      <p:pic>
        <p:nvPicPr>
          <p:cNvPr id="4" name="Picture 3" descr="industria, industrial, automatización, fabricación, fondo claro ...">
            <a:extLst>
              <a:ext uri="{FF2B5EF4-FFF2-40B4-BE49-F238E27FC236}">
                <a16:creationId xmlns:a16="http://schemas.microsoft.com/office/drawing/2014/main" id="{48FB2536-0CBF-DDD5-6415-31B5557F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10" y="4139242"/>
            <a:ext cx="5634128" cy="220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9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988F-E68C-058F-CD3C-BE6EA075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4CD1-7164-E8EE-432E-EEDEA89A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Este </a:t>
            </a:r>
            <a:r>
              <a:rPr lang="en-US" sz="2800" dirty="0" err="1">
                <a:ea typeface="+mn-lt"/>
                <a:cs typeface="+mn-lt"/>
              </a:rPr>
              <a:t>proyecto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busca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implementar</a:t>
            </a:r>
            <a:r>
              <a:rPr lang="en-US" sz="2800" dirty="0">
                <a:ea typeface="+mn-lt"/>
                <a:cs typeface="+mn-lt"/>
              </a:rPr>
              <a:t> un </a:t>
            </a:r>
            <a:r>
              <a:rPr lang="en-US" sz="2800" dirty="0" err="1">
                <a:ea typeface="+mn-lt"/>
                <a:cs typeface="+mn-lt"/>
              </a:rPr>
              <a:t>sistema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domotico</a:t>
            </a:r>
            <a:r>
              <a:rPr lang="en-US" sz="2800" dirty="0">
                <a:ea typeface="+mn-lt"/>
                <a:cs typeface="+mn-lt"/>
              </a:rPr>
              <a:t> que </a:t>
            </a:r>
            <a:r>
              <a:rPr lang="en-US" sz="2800" dirty="0" err="1">
                <a:ea typeface="+mn-lt"/>
                <a:cs typeface="+mn-lt"/>
              </a:rPr>
              <a:t>integre</a:t>
            </a:r>
            <a:r>
              <a:rPr lang="en-US" sz="2800" dirty="0">
                <a:ea typeface="+mn-lt"/>
                <a:cs typeface="+mn-lt"/>
              </a:rPr>
              <a:t> la </a:t>
            </a:r>
            <a:r>
              <a:rPr lang="en-US" sz="2800" dirty="0" err="1">
                <a:ea typeface="+mn-lt"/>
                <a:cs typeface="+mn-lt"/>
              </a:rPr>
              <a:t>deteccion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movimiento</a:t>
            </a:r>
            <a:r>
              <a:rPr lang="en-US" sz="2800" dirty="0">
                <a:ea typeface="+mn-lt"/>
                <a:cs typeface="+mn-lt"/>
              </a:rPr>
              <a:t>,  control de luces y un </a:t>
            </a:r>
            <a:r>
              <a:rPr lang="en-US" sz="2800" dirty="0" err="1">
                <a:ea typeface="+mn-lt"/>
                <a:cs typeface="+mn-lt"/>
              </a:rPr>
              <a:t>porton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automatizado</a:t>
            </a:r>
            <a:r>
              <a:rPr lang="en-US" sz="2800" dirty="0">
                <a:ea typeface="+mn-lt"/>
                <a:cs typeface="+mn-lt"/>
              </a:rPr>
              <a:t>. Con </a:t>
            </a:r>
            <a:r>
              <a:rPr lang="en-US" sz="2800" dirty="0" err="1">
                <a:ea typeface="+mn-lt"/>
                <a:cs typeface="+mn-lt"/>
              </a:rPr>
              <a:t>esto</a:t>
            </a:r>
            <a:r>
              <a:rPr lang="en-US" sz="2800" dirty="0">
                <a:ea typeface="+mn-lt"/>
                <a:cs typeface="+mn-lt"/>
              </a:rPr>
              <a:t> se </a:t>
            </a:r>
            <a:r>
              <a:rPr lang="en-US" sz="2800" dirty="0" err="1">
                <a:ea typeface="+mn-lt"/>
                <a:cs typeface="+mn-lt"/>
              </a:rPr>
              <a:t>quiere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mejorar</a:t>
            </a:r>
            <a:r>
              <a:rPr lang="en-US" sz="2800" dirty="0">
                <a:ea typeface="+mn-lt"/>
                <a:cs typeface="+mn-lt"/>
              </a:rPr>
              <a:t> la </a:t>
            </a:r>
            <a:r>
              <a:rPr lang="en-US" sz="2800" dirty="0" err="1">
                <a:ea typeface="+mn-lt"/>
                <a:cs typeface="+mn-lt"/>
              </a:rPr>
              <a:t>seguridad</a:t>
            </a:r>
            <a:r>
              <a:rPr lang="en-US" sz="2800" dirty="0">
                <a:ea typeface="+mn-lt"/>
                <a:cs typeface="+mn-lt"/>
              </a:rPr>
              <a:t> y </a:t>
            </a:r>
            <a:r>
              <a:rPr lang="en-US" sz="2800" dirty="0" err="1">
                <a:ea typeface="+mn-lt"/>
                <a:cs typeface="+mn-lt"/>
              </a:rPr>
              <a:t>comodidadd</a:t>
            </a:r>
            <a:r>
              <a:rPr lang="en-US" sz="2800" dirty="0">
                <a:ea typeface="+mn-lt"/>
                <a:cs typeface="+mn-lt"/>
              </a:rPr>
              <a:t> del </a:t>
            </a:r>
            <a:r>
              <a:rPr lang="en-US" sz="2800" dirty="0" err="1">
                <a:ea typeface="+mn-lt"/>
                <a:cs typeface="+mn-lt"/>
              </a:rPr>
              <a:t>hogar</a:t>
            </a:r>
            <a:endParaRPr lang="en-US" sz="2800" dirty="0" err="1"/>
          </a:p>
        </p:txBody>
      </p:sp>
      <p:pic>
        <p:nvPicPr>
          <p:cNvPr id="4" name="Picture 3" descr="A person holding a smart phone&#10;&#10;AI-generated content may be incorrect.">
            <a:extLst>
              <a:ext uri="{FF2B5EF4-FFF2-40B4-BE49-F238E27FC236}">
                <a16:creationId xmlns:a16="http://schemas.microsoft.com/office/drawing/2014/main" id="{82654777-1FA0-B747-68DB-1A7AA30B5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31557" y="3837047"/>
            <a:ext cx="5068019" cy="28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9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Imagen gratis: Componente de ordenador, placa de circuito, microchip">
            <a:extLst>
              <a:ext uri="{FF2B5EF4-FFF2-40B4-BE49-F238E27FC236}">
                <a16:creationId xmlns:a16="http://schemas.microsoft.com/office/drawing/2014/main" id="{0EACA0BD-25A2-6F93-CE5B-6952468D41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938" r="-1" b="14453"/>
          <a:stretch/>
        </p:blipFill>
        <p:spPr>
          <a:xfrm>
            <a:off x="20" y="857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77CA67-1EE6-E995-69E7-57C389E9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Componentes a utilizar.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5F95-D8A3-DBEF-4DE1-3D72927EF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ea typeface="+mn-lt"/>
                <a:cs typeface="+mn-lt"/>
              </a:rPr>
              <a:t>STM32F429ZI.</a:t>
            </a:r>
            <a:endParaRPr lang="en-US" sz="32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rgbClr val="FFFFFF"/>
                </a:solidFill>
              </a:rPr>
              <a:t>SENSOR PIR.</a:t>
            </a:r>
          </a:p>
          <a:p>
            <a:r>
              <a:rPr lang="en-US" sz="3200" dirty="0">
                <a:solidFill>
                  <a:srgbClr val="FFFFFF"/>
                </a:solidFill>
              </a:rPr>
              <a:t>SENSOR ULTRASONIDO.</a:t>
            </a:r>
          </a:p>
          <a:p>
            <a:r>
              <a:rPr lang="en-US" sz="3200" dirty="0">
                <a:solidFill>
                  <a:srgbClr val="FFFFFF"/>
                </a:solidFill>
              </a:rPr>
              <a:t>MOTOR DC.</a:t>
            </a:r>
          </a:p>
          <a:p>
            <a:r>
              <a:rPr lang="en-US" sz="3200" dirty="0">
                <a:solidFill>
                  <a:srgbClr val="FFFFFF"/>
                </a:solidFill>
              </a:rPr>
              <a:t>MODULO BLUETOOH</a:t>
            </a:r>
          </a:p>
          <a:p>
            <a:r>
              <a:rPr lang="en-US" sz="3200" dirty="0">
                <a:solidFill>
                  <a:srgbClr val="FFFFFF"/>
                </a:solidFill>
              </a:rPr>
              <a:t>Buzzer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CF365D-F104-414F-93C3-D9F568808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D118A1-A4AD-4C47-99CC-852FAD146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D3E51544-0AB7-4546-AB57-868FB0B41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DB3A34-0E17-44F2-A958-5C6EE80E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343AE4-2356-4838-B706-3A16FFFDE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D78B9AE4-2096-42B5-B267-1FCCF56F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27DE0C5-02AF-4323-9CB7-E4C1D6449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777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0AD4-8104-EF9C-D577-A6395666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Funcionalidades</a:t>
            </a:r>
            <a:r>
              <a:rPr lang="en-US" dirty="0"/>
              <a:t> del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85E3-2E0B-40D0-36C7-6C341CCD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Cada </a:t>
            </a:r>
            <a:r>
              <a:rPr lang="en-US" sz="2800" err="1"/>
              <a:t>componente</a:t>
            </a:r>
            <a:r>
              <a:rPr lang="en-US" sz="2800" dirty="0"/>
              <a:t> </a:t>
            </a:r>
            <a:r>
              <a:rPr lang="en-US" sz="2800" err="1"/>
              <a:t>cumple</a:t>
            </a:r>
            <a:r>
              <a:rPr lang="en-US" sz="2800" dirty="0"/>
              <a:t> un </a:t>
            </a:r>
            <a:r>
              <a:rPr lang="en-US" sz="2800" err="1"/>
              <a:t>rol</a:t>
            </a:r>
            <a:r>
              <a:rPr lang="en-US" sz="2800" dirty="0"/>
              <a:t> </a:t>
            </a:r>
            <a:r>
              <a:rPr lang="en-US" sz="2800" err="1"/>
              <a:t>importante</a:t>
            </a:r>
            <a:r>
              <a:rPr lang="en-US" sz="2800" dirty="0"/>
              <a:t> </a:t>
            </a:r>
            <a:r>
              <a:rPr lang="en-US" sz="2800" err="1"/>
              <a:t>en</a:t>
            </a:r>
            <a:r>
              <a:rPr lang="en-US" sz="2800" dirty="0"/>
              <a:t> </a:t>
            </a:r>
            <a:r>
              <a:rPr lang="en-US" sz="2800" err="1"/>
              <a:t>nuestro</a:t>
            </a:r>
            <a:r>
              <a:rPr lang="en-US" sz="2800" dirty="0"/>
              <a:t> </a:t>
            </a:r>
            <a:r>
              <a:rPr lang="en-US" sz="2800" err="1"/>
              <a:t>sistema</a:t>
            </a:r>
            <a:r>
              <a:rPr lang="en-US" sz="2800" dirty="0"/>
              <a:t>. Es </a:t>
            </a:r>
            <a:r>
              <a:rPr lang="en-US" sz="2800" err="1"/>
              <a:t>por</a:t>
            </a:r>
            <a:r>
              <a:rPr lang="en-US" sz="2800" dirty="0"/>
              <a:t> </a:t>
            </a:r>
            <a:r>
              <a:rPr lang="en-US" sz="2800" err="1"/>
              <a:t>eso</a:t>
            </a:r>
            <a:r>
              <a:rPr lang="en-US" sz="2800" dirty="0"/>
              <a:t> que </a:t>
            </a:r>
            <a:r>
              <a:rPr lang="en-US" sz="2800" err="1"/>
              <a:t>vamos</a:t>
            </a:r>
            <a:r>
              <a:rPr lang="en-US" sz="2800" dirty="0"/>
              <a:t> a </a:t>
            </a:r>
            <a:r>
              <a:rPr lang="en-US" sz="2800" err="1"/>
              <a:t>detallar</a:t>
            </a:r>
            <a:r>
              <a:rPr lang="en-US" sz="2800" dirty="0"/>
              <a:t> a </a:t>
            </a:r>
            <a:r>
              <a:rPr lang="en-US" sz="2800" err="1"/>
              <a:t>continuacion</a:t>
            </a:r>
            <a:r>
              <a:rPr lang="en-US" sz="2800" dirty="0"/>
              <a:t> </a:t>
            </a:r>
            <a:r>
              <a:rPr lang="en-US" sz="2800" err="1"/>
              <a:t>cada</a:t>
            </a:r>
            <a:r>
              <a:rPr lang="en-US" sz="2800" dirty="0"/>
              <a:t> uno de </a:t>
            </a:r>
            <a:r>
              <a:rPr lang="en-US" sz="2800" err="1"/>
              <a:t>los</a:t>
            </a:r>
            <a:r>
              <a:rPr lang="en-US" sz="2800" dirty="0"/>
              <a:t> </a:t>
            </a:r>
            <a:r>
              <a:rPr lang="en-US" sz="2800" err="1"/>
              <a:t>mismos</a:t>
            </a:r>
            <a:r>
              <a:rPr lang="en-US" sz="2800" dirty="0"/>
              <a:t> a </a:t>
            </a:r>
            <a:r>
              <a:rPr lang="en-US" sz="2800" err="1"/>
              <a:t>utilizar</a:t>
            </a:r>
            <a:r>
              <a:rPr lang="en-US" sz="2800" dirty="0"/>
              <a:t> </a:t>
            </a:r>
            <a:r>
              <a:rPr lang="en-US" sz="2800" err="1"/>
              <a:t>en</a:t>
            </a:r>
            <a:r>
              <a:rPr lang="en-US" sz="2800" dirty="0"/>
              <a:t> </a:t>
            </a:r>
            <a:r>
              <a:rPr lang="en-US" sz="2800" err="1"/>
              <a:t>este</a:t>
            </a:r>
            <a:r>
              <a:rPr lang="en-US" sz="2800" dirty="0"/>
              <a:t> </a:t>
            </a:r>
            <a:r>
              <a:rPr lang="en-US" sz="2800" err="1"/>
              <a:t>proyecto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88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Graphic 9">
            <a:extLst>
              <a:ext uri="{FF2B5EF4-FFF2-40B4-BE49-F238E27FC236}">
                <a16:creationId xmlns:a16="http://schemas.microsoft.com/office/drawing/2014/main" id="{0CD70379-D9C2-4BFD-BD39-08C8BE766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1633" y="19664"/>
            <a:ext cx="6905281" cy="6818671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D79BE-FEC7-C651-AE86-7A0197DD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6656"/>
            <a:ext cx="4279631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Sensor PIR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2F09E1F4-9D3A-E0D3-725F-86851305F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840480"/>
            <a:ext cx="4279631" cy="23408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Se </a:t>
            </a:r>
            <a:r>
              <a:rPr lang="en-US" sz="2400" dirty="0" err="1">
                <a:ea typeface="+mn-lt"/>
                <a:cs typeface="+mn-lt"/>
              </a:rPr>
              <a:t>utiliza</a:t>
            </a:r>
            <a:r>
              <a:rPr lang="en-US" sz="2400" dirty="0">
                <a:ea typeface="+mn-lt"/>
                <a:cs typeface="+mn-lt"/>
              </a:rPr>
              <a:t> un sensor pir para </a:t>
            </a:r>
            <a:r>
              <a:rPr lang="en-US" sz="2400" dirty="0" err="1">
                <a:ea typeface="+mn-lt"/>
                <a:cs typeface="+mn-lt"/>
              </a:rPr>
              <a:t>detectar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movimiento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</a:t>
            </a:r>
            <a:r>
              <a:rPr lang="en-US" sz="2400" dirty="0">
                <a:ea typeface="+mn-lt"/>
                <a:cs typeface="+mn-lt"/>
              </a:rPr>
              <a:t> interior y exterior de la </a:t>
            </a:r>
            <a:r>
              <a:rPr lang="en-US" sz="2400" dirty="0" err="1">
                <a:ea typeface="+mn-lt"/>
                <a:cs typeface="+mn-lt"/>
              </a:rPr>
              <a:t>vivienda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dirty="0" err="1">
                <a:ea typeface="+mn-lt"/>
                <a:cs typeface="+mn-lt"/>
              </a:rPr>
              <a:t>Estos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sensores</a:t>
            </a:r>
            <a:r>
              <a:rPr lang="en-US" sz="2400" dirty="0">
                <a:ea typeface="+mn-lt"/>
                <a:cs typeface="+mn-lt"/>
              </a:rPr>
              <a:t> son </a:t>
            </a:r>
            <a:r>
              <a:rPr lang="en-US" sz="2400" dirty="0" err="1">
                <a:ea typeface="+mn-lt"/>
                <a:cs typeface="+mn-lt"/>
              </a:rPr>
              <a:t>capaces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identificar</a:t>
            </a:r>
            <a:r>
              <a:rPr lang="en-US" sz="2400" dirty="0">
                <a:ea typeface="+mn-lt"/>
                <a:cs typeface="+mn-lt"/>
              </a:rPr>
              <a:t> la </a:t>
            </a:r>
            <a:r>
              <a:rPr lang="en-US" sz="2400" dirty="0" err="1">
                <a:ea typeface="+mn-lt"/>
                <a:cs typeface="+mn-lt"/>
              </a:rPr>
              <a:t>presencia</a:t>
            </a:r>
            <a:r>
              <a:rPr lang="en-US" sz="2400" dirty="0">
                <a:ea typeface="+mn-lt"/>
                <a:cs typeface="+mn-lt"/>
              </a:rPr>
              <a:t> de personas, </a:t>
            </a:r>
            <a:r>
              <a:rPr lang="en-US" sz="2400" dirty="0" err="1">
                <a:ea typeface="+mn-lt"/>
                <a:cs typeface="+mn-lt"/>
              </a:rPr>
              <a:t>activando</a:t>
            </a:r>
            <a:r>
              <a:rPr lang="en-US" sz="2400" dirty="0">
                <a:ea typeface="+mn-lt"/>
                <a:cs typeface="+mn-lt"/>
              </a:rPr>
              <a:t> luces o </a:t>
            </a:r>
            <a:r>
              <a:rPr lang="en-US" sz="2400" dirty="0" err="1">
                <a:ea typeface="+mn-lt"/>
                <a:cs typeface="+mn-lt"/>
              </a:rPr>
              <a:t>alarmas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dirty="0"/>
          </a:p>
        </p:txBody>
      </p:sp>
      <p:pic>
        <p:nvPicPr>
          <p:cNvPr id="4" name="Content Placeholder 3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EAA60218-AC1E-FDB5-348C-F1818F1E6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73943" y="766563"/>
            <a:ext cx="2976736" cy="24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0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F5404724-1B75-49DB-B99E-4C231BD2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or Fill">
            <a:extLst>
              <a:ext uri="{FF2B5EF4-FFF2-40B4-BE49-F238E27FC236}">
                <a16:creationId xmlns:a16="http://schemas.microsoft.com/office/drawing/2014/main" id="{334ACBA0-A85C-42D9-A349-1D26A05EF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6DAEBD3-9347-4D6A-8DCD-7693239E5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750" y="3759056"/>
            <a:ext cx="12211115" cy="3112263"/>
            <a:chOff x="-7750" y="3759056"/>
            <a:chExt cx="12211115" cy="3112263"/>
          </a:xfrm>
        </p:grpSpPr>
        <p:sp>
          <p:nvSpPr>
            <p:cNvPr id="30" name="Graphic 18">
              <a:extLst>
                <a:ext uri="{FF2B5EF4-FFF2-40B4-BE49-F238E27FC236}">
                  <a16:creationId xmlns:a16="http://schemas.microsoft.com/office/drawing/2014/main" id="{E4F3FF17-5E9E-4BAD-A98F-899318B96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4706" y="4621272"/>
              <a:ext cx="1173887" cy="1789066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5F8DA39C-70FD-4027-902C-3BAA96403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7750" y="3759056"/>
              <a:ext cx="3100791" cy="310079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11993F1-3674-4774-9D44-D29C20D33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3295" y="4014948"/>
              <a:ext cx="511015" cy="5131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D051B56-304B-4E18-A7A6-A26C29E1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9546" y="4421992"/>
              <a:ext cx="212276" cy="2122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22A43EA-C9EC-4EF3-A994-6C6DE845C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3411" y="4030194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5" name="Graphic 9">
              <a:extLst>
                <a:ext uri="{FF2B5EF4-FFF2-40B4-BE49-F238E27FC236}">
                  <a16:creationId xmlns:a16="http://schemas.microsoft.com/office/drawing/2014/main" id="{FD113AB0-8BCC-47FD-9613-23B5DA129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029575" y="3835142"/>
              <a:ext cx="3036177" cy="303617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6" name="Graphic 9">
              <a:extLst>
                <a:ext uri="{FF2B5EF4-FFF2-40B4-BE49-F238E27FC236}">
                  <a16:creationId xmlns:a16="http://schemas.microsoft.com/office/drawing/2014/main" id="{85EC6479-EA64-49DA-97C3-FFEC69EB0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505627" y="4311194"/>
              <a:ext cx="2100813" cy="210081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50000"/>
                </a:schemeClr>
              </a:fgClr>
              <a:bgClr>
                <a:schemeClr val="accent4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F1ADF2-FE01-4AE6-A295-A39ED97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75869" y="6210300"/>
              <a:ext cx="2163589" cy="645194"/>
            </a:xfrm>
            <a:custGeom>
              <a:avLst/>
              <a:gdLst>
                <a:gd name="connsiteX0" fmla="*/ 1024272 w 2163589"/>
                <a:gd name="connsiteY0" fmla="*/ 0 h 645194"/>
                <a:gd name="connsiteX1" fmla="*/ 2163589 w 2163589"/>
                <a:gd name="connsiteY1" fmla="*/ 0 h 645194"/>
                <a:gd name="connsiteX2" fmla="*/ 2163589 w 2163589"/>
                <a:gd name="connsiteY2" fmla="*/ 645194 h 645194"/>
                <a:gd name="connsiteX3" fmla="*/ 0 w 2163589"/>
                <a:gd name="connsiteY3" fmla="*/ 645194 h 645194"/>
                <a:gd name="connsiteX4" fmla="*/ 76751 w 2163589"/>
                <a:gd name="connsiteY4" fmla="*/ 503789 h 645194"/>
                <a:gd name="connsiteX5" fmla="*/ 1024272 w 2163589"/>
                <a:gd name="connsiteY5" fmla="*/ 0 h 64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3589" h="645194">
                  <a:moveTo>
                    <a:pt x="1024272" y="0"/>
                  </a:moveTo>
                  <a:lnTo>
                    <a:pt x="2163589" y="0"/>
                  </a:lnTo>
                  <a:lnTo>
                    <a:pt x="2163589" y="645194"/>
                  </a:lnTo>
                  <a:lnTo>
                    <a:pt x="0" y="645194"/>
                  </a:lnTo>
                  <a:lnTo>
                    <a:pt x="76751" y="503789"/>
                  </a:lnTo>
                  <a:cubicBezTo>
                    <a:pt x="282096" y="199838"/>
                    <a:pt x="629843" y="0"/>
                    <a:pt x="1024272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Texture">
            <a:extLst>
              <a:ext uri="{FF2B5EF4-FFF2-40B4-BE49-F238E27FC236}">
                <a16:creationId xmlns:a16="http://schemas.microsoft.com/office/drawing/2014/main" id="{043A5B13-5691-4583-8441-C0C019945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1A395-AFB4-1EC8-79A5-21DBB423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6816373" cy="22430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Sensor Ultrasonido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789BDE-F769-1441-C01B-5F7B830E1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40" y="3292270"/>
            <a:ext cx="6141144" cy="22422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Es un </a:t>
            </a:r>
            <a:r>
              <a:rPr lang="en-US" sz="2800" err="1">
                <a:ea typeface="+mn-lt"/>
                <a:cs typeface="+mn-lt"/>
              </a:rPr>
              <a:t>dispositivo</a:t>
            </a:r>
            <a:r>
              <a:rPr lang="en-US" sz="2800" dirty="0">
                <a:ea typeface="+mn-lt"/>
                <a:cs typeface="+mn-lt"/>
              </a:rPr>
              <a:t> que </a:t>
            </a:r>
            <a:r>
              <a:rPr lang="en-US" sz="2800" err="1">
                <a:ea typeface="+mn-lt"/>
                <a:cs typeface="+mn-lt"/>
              </a:rPr>
              <a:t>emite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ondas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sonoras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alta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frecuencia</a:t>
            </a:r>
            <a:r>
              <a:rPr lang="en-US" sz="2800" dirty="0">
                <a:ea typeface="+mn-lt"/>
                <a:cs typeface="+mn-lt"/>
              </a:rPr>
              <a:t> para </a:t>
            </a:r>
            <a:r>
              <a:rPr lang="en-US" sz="2800" err="1">
                <a:ea typeface="+mn-lt"/>
                <a:cs typeface="+mn-lt"/>
              </a:rPr>
              <a:t>medir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distancias</a:t>
            </a:r>
            <a:r>
              <a:rPr lang="en-US" sz="2800" dirty="0">
                <a:ea typeface="+mn-lt"/>
                <a:cs typeface="+mn-lt"/>
              </a:rPr>
              <a:t> u </a:t>
            </a:r>
            <a:r>
              <a:rPr lang="en-US" sz="2800" err="1">
                <a:ea typeface="+mn-lt"/>
                <a:cs typeface="+mn-lt"/>
              </a:rPr>
              <a:t>obstáculos</a:t>
            </a:r>
            <a:r>
              <a:rPr lang="en-US" sz="2800" dirty="0">
                <a:ea typeface="+mn-lt"/>
                <a:cs typeface="+mn-lt"/>
              </a:rPr>
              <a:t>. Su </a:t>
            </a:r>
            <a:r>
              <a:rPr lang="en-US" sz="2800" err="1">
                <a:ea typeface="+mn-lt"/>
                <a:cs typeface="+mn-lt"/>
              </a:rPr>
              <a:t>función</a:t>
            </a:r>
            <a:r>
              <a:rPr lang="en-US" sz="2800" dirty="0">
                <a:ea typeface="+mn-lt"/>
                <a:cs typeface="+mn-lt"/>
              </a:rPr>
              <a:t> principal es </a:t>
            </a:r>
            <a:r>
              <a:rPr lang="en-US" sz="2800" err="1">
                <a:ea typeface="+mn-lt"/>
                <a:cs typeface="+mn-lt"/>
              </a:rPr>
              <a:t>detectar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objetos</a:t>
            </a:r>
            <a:r>
              <a:rPr lang="en-US" sz="2800" dirty="0">
                <a:ea typeface="+mn-lt"/>
                <a:cs typeface="+mn-lt"/>
              </a:rPr>
              <a:t> y </a:t>
            </a:r>
            <a:r>
              <a:rPr lang="en-US" sz="2800" err="1">
                <a:ea typeface="+mn-lt"/>
                <a:cs typeface="+mn-lt"/>
              </a:rPr>
              <a:t>calcular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proximidad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mediante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tiempo</a:t>
            </a:r>
            <a:r>
              <a:rPr lang="en-US" sz="2800" dirty="0">
                <a:ea typeface="+mn-lt"/>
                <a:cs typeface="+mn-lt"/>
              </a:rPr>
              <a:t> que </a:t>
            </a:r>
            <a:r>
              <a:rPr lang="en-US" sz="2800" err="1">
                <a:ea typeface="+mn-lt"/>
                <a:cs typeface="+mn-lt"/>
              </a:rPr>
              <a:t>tardan</a:t>
            </a:r>
            <a:r>
              <a:rPr lang="en-US" sz="2800" dirty="0">
                <a:ea typeface="+mn-lt"/>
                <a:cs typeface="+mn-lt"/>
              </a:rPr>
              <a:t> las </a:t>
            </a:r>
            <a:r>
              <a:rPr lang="en-US" sz="2800" err="1">
                <a:ea typeface="+mn-lt"/>
                <a:cs typeface="+mn-lt"/>
              </a:rPr>
              <a:t>ondas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rebotar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siendo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útil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robótica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vehículos</a:t>
            </a:r>
            <a:r>
              <a:rPr lang="en-US" sz="2800" dirty="0">
                <a:ea typeface="+mn-lt"/>
                <a:cs typeface="+mn-lt"/>
              </a:rPr>
              <a:t> y </a:t>
            </a:r>
            <a:r>
              <a:rPr lang="en-US" sz="2800" err="1">
                <a:ea typeface="+mn-lt"/>
                <a:cs typeface="+mn-lt"/>
              </a:rPr>
              <a:t>sistemas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seguridad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</p:txBody>
      </p:sp>
      <p:pic>
        <p:nvPicPr>
          <p:cNvPr id="4" name="Content Placeholder 3" descr="A close-up of a device&#10;&#10;AI-generated content may be incorrect.">
            <a:extLst>
              <a:ext uri="{FF2B5EF4-FFF2-40B4-BE49-F238E27FC236}">
                <a16:creationId xmlns:a16="http://schemas.microsoft.com/office/drawing/2014/main" id="{704F8951-E468-EBE6-D77F-A76BFFE85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-3" b="-3"/>
          <a:stretch/>
        </p:blipFill>
        <p:spPr>
          <a:xfrm>
            <a:off x="8223344" y="4048587"/>
            <a:ext cx="2641141" cy="2641141"/>
          </a:xfrm>
          <a:custGeom>
            <a:avLst/>
            <a:gdLst/>
            <a:ahLst/>
            <a:cxnLst/>
            <a:rect l="l" t="t" r="r" b="b"/>
            <a:pathLst>
              <a:path w="1946957" h="1946957">
                <a:moveTo>
                  <a:pt x="974908" y="0"/>
                </a:moveTo>
                <a:lnTo>
                  <a:pt x="1946957" y="0"/>
                </a:lnTo>
                <a:lnTo>
                  <a:pt x="1946957" y="972049"/>
                </a:lnTo>
                <a:cubicBezTo>
                  <a:pt x="1946957" y="1510482"/>
                  <a:pt x="1510481" y="1946957"/>
                  <a:pt x="972049" y="1946957"/>
                </a:cubicBezTo>
                <a:lnTo>
                  <a:pt x="0" y="1946957"/>
                </a:lnTo>
                <a:lnTo>
                  <a:pt x="0" y="974909"/>
                </a:lnTo>
                <a:cubicBezTo>
                  <a:pt x="0" y="436476"/>
                  <a:pt x="436475" y="0"/>
                  <a:pt x="9749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814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or Fill">
            <a:extLst>
              <a:ext uri="{FF2B5EF4-FFF2-40B4-BE49-F238E27FC236}">
                <a16:creationId xmlns:a16="http://schemas.microsoft.com/office/drawing/2014/main" id="{06FDC3C5-8431-45BA-A6F9-CFFCB567E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259172-A5C2-4C34-A404-5AE6BB97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4717820"/>
            <a:chOff x="7739089" y="-3532"/>
            <a:chExt cx="4449863" cy="471782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00EB2A-EC83-46FF-AC2F-BD79E4621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739089" y="-3532"/>
              <a:ext cx="4449863" cy="4717820"/>
              <a:chOff x="7739089" y="-3532"/>
              <a:chExt cx="4449863" cy="47178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B180B35-C330-4CE0-8539-329851544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522630" y="4023444"/>
                <a:ext cx="514757" cy="51694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DA72DB4-0020-442C-A0F9-7320837E14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752627" y="3404614"/>
                <a:ext cx="436325" cy="1309674"/>
              </a:xfrm>
              <a:custGeom>
                <a:avLst/>
                <a:gdLst>
                  <a:gd name="connsiteX0" fmla="*/ 470325 w 477612"/>
                  <a:gd name="connsiteY0" fmla="*/ 0 h 1433600"/>
                  <a:gd name="connsiteX1" fmla="*/ 475607 w 477612"/>
                  <a:gd name="connsiteY1" fmla="*/ 3701 h 1433600"/>
                  <a:gd name="connsiteX2" fmla="*/ 477612 w 477612"/>
                  <a:gd name="connsiteY2" fmla="*/ 5160 h 1433600"/>
                  <a:gd name="connsiteX3" fmla="*/ 477612 w 477612"/>
                  <a:gd name="connsiteY3" fmla="*/ 1428441 h 1433600"/>
                  <a:gd name="connsiteX4" fmla="*/ 475607 w 477612"/>
                  <a:gd name="connsiteY4" fmla="*/ 1429900 h 1433600"/>
                  <a:gd name="connsiteX5" fmla="*/ 470325 w 477612"/>
                  <a:gd name="connsiteY5" fmla="*/ 1433600 h 1433600"/>
                  <a:gd name="connsiteX6" fmla="*/ 0 w 477612"/>
                  <a:gd name="connsiteY6" fmla="*/ 716800 h 1433600"/>
                  <a:gd name="connsiteX7" fmla="*/ 470325 w 477612"/>
                  <a:gd name="connsiteY7" fmla="*/ 0 h 14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612" h="1433600">
                    <a:moveTo>
                      <a:pt x="470325" y="0"/>
                    </a:moveTo>
                    <a:cubicBezTo>
                      <a:pt x="470325" y="0"/>
                      <a:pt x="472162" y="1254"/>
                      <a:pt x="475607" y="3701"/>
                    </a:cubicBezTo>
                    <a:lnTo>
                      <a:pt x="477612" y="5160"/>
                    </a:lnTo>
                    <a:lnTo>
                      <a:pt x="477612" y="1428441"/>
                    </a:lnTo>
                    <a:lnTo>
                      <a:pt x="475607" y="1429900"/>
                    </a:lnTo>
                    <a:cubicBezTo>
                      <a:pt x="472162" y="1432347"/>
                      <a:pt x="470325" y="1433600"/>
                      <a:pt x="470325" y="1433600"/>
                    </a:cubicBezTo>
                    <a:cubicBezTo>
                      <a:pt x="470325" y="1433600"/>
                      <a:pt x="0" y="1112672"/>
                      <a:pt x="0" y="716800"/>
                    </a:cubicBezTo>
                    <a:cubicBezTo>
                      <a:pt x="0" y="320929"/>
                      <a:pt x="470325" y="0"/>
                      <a:pt x="4703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65000"/>
                </a:schemeClr>
              </a:solidFill>
              <a:ln w="93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9">
                <a:extLst>
                  <a:ext uri="{FF2B5EF4-FFF2-40B4-BE49-F238E27FC236}">
                    <a16:creationId xmlns:a16="http://schemas.microsoft.com/office/drawing/2014/main" id="{BC11E757-F50F-4F18-9F0D-6DF406191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39089" y="-3532"/>
                <a:ext cx="3875603" cy="3875603"/>
              </a:xfrm>
              <a:custGeom>
                <a:avLst/>
                <a:gdLst>
                  <a:gd name="connsiteX0" fmla="*/ 6861546 w 6861545"/>
                  <a:gd name="connsiteY0" fmla="*/ 6861546 h 6861545"/>
                  <a:gd name="connsiteX1" fmla="*/ 3435812 w 6861545"/>
                  <a:gd name="connsiteY1" fmla="*/ 6861546 h 6861545"/>
                  <a:gd name="connsiteX2" fmla="*/ 0 w 6861545"/>
                  <a:gd name="connsiteY2" fmla="*/ 3425734 h 6861545"/>
                  <a:gd name="connsiteX3" fmla="*/ 0 w 6861545"/>
                  <a:gd name="connsiteY3" fmla="*/ 0 h 6861545"/>
                  <a:gd name="connsiteX4" fmla="*/ 3425734 w 6861545"/>
                  <a:gd name="connsiteY4" fmla="*/ 0 h 6861545"/>
                  <a:gd name="connsiteX5" fmla="*/ 6861546 w 6861545"/>
                  <a:gd name="connsiteY5" fmla="*/ 3435812 h 6861545"/>
                  <a:gd name="connsiteX6" fmla="*/ 6861546 w 6861545"/>
                  <a:gd name="connsiteY6" fmla="*/ 6861546 h 6861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61545" h="6861545">
                    <a:moveTo>
                      <a:pt x="6861546" y="6861546"/>
                    </a:moveTo>
                    <a:lnTo>
                      <a:pt x="3435812" y="6861546"/>
                    </a:lnTo>
                    <a:cubicBezTo>
                      <a:pt x="1538245" y="6861546"/>
                      <a:pt x="0" y="5323301"/>
                      <a:pt x="0" y="3425734"/>
                    </a:cubicBezTo>
                    <a:lnTo>
                      <a:pt x="0" y="0"/>
                    </a:lnTo>
                    <a:lnTo>
                      <a:pt x="3425734" y="0"/>
                    </a:lnTo>
                    <a:cubicBezTo>
                      <a:pt x="5323301" y="0"/>
                      <a:pt x="6861546" y="1538245"/>
                      <a:pt x="6861546" y="3435812"/>
                    </a:cubicBezTo>
                    <a:lnTo>
                      <a:pt x="6861546" y="6861546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 w="93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E8A144E7-745C-4BEF-AE3D-D714ABF1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5AEFE-6C55-1B48-07E8-73298E9A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6953436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Motor DC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A02B54-4A5F-CE6D-AD80-14C2C456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94776"/>
            <a:ext cx="6953436" cy="22615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Es un </a:t>
            </a:r>
            <a:r>
              <a:rPr lang="en-US" sz="2400" dirty="0" err="1">
                <a:ea typeface="+mn-lt"/>
                <a:cs typeface="+mn-lt"/>
              </a:rPr>
              <a:t>dispositivo</a:t>
            </a:r>
            <a:r>
              <a:rPr lang="en-US" sz="2400" dirty="0">
                <a:ea typeface="+mn-lt"/>
                <a:cs typeface="+mn-lt"/>
              </a:rPr>
              <a:t> que </a:t>
            </a:r>
            <a:r>
              <a:rPr lang="en-US" sz="2400" dirty="0" err="1">
                <a:ea typeface="+mn-lt"/>
                <a:cs typeface="+mn-lt"/>
              </a:rPr>
              <a:t>convierte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energía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eléctrica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mecánica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mediante</a:t>
            </a:r>
            <a:r>
              <a:rPr lang="en-US" sz="2400" dirty="0">
                <a:ea typeface="+mn-lt"/>
                <a:cs typeface="+mn-lt"/>
              </a:rPr>
              <a:t> la </a:t>
            </a:r>
            <a:r>
              <a:rPr lang="en-US" sz="2400" dirty="0" err="1">
                <a:ea typeface="+mn-lt"/>
                <a:cs typeface="+mn-lt"/>
              </a:rPr>
              <a:t>interacción</a:t>
            </a:r>
            <a:r>
              <a:rPr lang="en-US" sz="2400" dirty="0">
                <a:ea typeface="+mn-lt"/>
                <a:cs typeface="+mn-lt"/>
              </a:rPr>
              <a:t> de campos </a:t>
            </a:r>
            <a:r>
              <a:rPr lang="en-US" sz="2400" dirty="0" err="1">
                <a:ea typeface="+mn-lt"/>
                <a:cs typeface="+mn-lt"/>
              </a:rPr>
              <a:t>magnéticos</a:t>
            </a:r>
            <a:r>
              <a:rPr lang="en-US" sz="2400" dirty="0">
                <a:ea typeface="+mn-lt"/>
                <a:cs typeface="+mn-lt"/>
              </a:rPr>
              <a:t>. Su </a:t>
            </a:r>
            <a:r>
              <a:rPr lang="en-US" sz="2400" dirty="0" err="1">
                <a:ea typeface="+mn-lt"/>
                <a:cs typeface="+mn-lt"/>
              </a:rPr>
              <a:t>funcionamiento</a:t>
            </a:r>
            <a:r>
              <a:rPr lang="en-US" sz="2400" dirty="0">
                <a:ea typeface="+mn-lt"/>
                <a:cs typeface="+mn-lt"/>
              </a:rPr>
              <a:t> se </a:t>
            </a:r>
            <a:r>
              <a:rPr lang="en-US" sz="2400" dirty="0" err="1">
                <a:ea typeface="+mn-lt"/>
                <a:cs typeface="+mn-lt"/>
              </a:rPr>
              <a:t>basa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la </a:t>
            </a:r>
            <a:r>
              <a:rPr lang="en-US" sz="2400" dirty="0" err="1">
                <a:ea typeface="+mn-lt"/>
                <a:cs typeface="+mn-lt"/>
              </a:rPr>
              <a:t>alimentación</a:t>
            </a:r>
            <a:r>
              <a:rPr lang="en-US" sz="2400" dirty="0">
                <a:ea typeface="+mn-lt"/>
                <a:cs typeface="+mn-lt"/>
              </a:rPr>
              <a:t> con </a:t>
            </a:r>
            <a:r>
              <a:rPr lang="en-US" sz="2400" dirty="0" err="1">
                <a:ea typeface="+mn-lt"/>
                <a:cs typeface="+mn-lt"/>
              </a:rPr>
              <a:t>corriente</a:t>
            </a:r>
            <a:r>
              <a:rPr lang="en-US" sz="2400" dirty="0">
                <a:ea typeface="+mn-lt"/>
                <a:cs typeface="+mn-lt"/>
              </a:rPr>
              <a:t> continua, lo que </a:t>
            </a:r>
            <a:r>
              <a:rPr lang="en-US" sz="2400" dirty="0" err="1">
                <a:ea typeface="+mn-lt"/>
                <a:cs typeface="+mn-lt"/>
              </a:rPr>
              <a:t>permite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controlar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velocidad</a:t>
            </a:r>
            <a:r>
              <a:rPr lang="en-US" sz="2400" dirty="0">
                <a:ea typeface="+mn-lt"/>
                <a:cs typeface="+mn-lt"/>
              </a:rPr>
              <a:t> y </a:t>
            </a:r>
            <a:r>
              <a:rPr lang="en-US" sz="2400" dirty="0" err="1">
                <a:ea typeface="+mn-lt"/>
                <a:cs typeface="+mn-lt"/>
              </a:rPr>
              <a:t>dirección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4" name="Content Placeholder 3" descr="A small electric motor with red and black wires&#10;&#10;AI-generated content may be incorrect.">
            <a:extLst>
              <a:ext uri="{FF2B5EF4-FFF2-40B4-BE49-F238E27FC236}">
                <a16:creationId xmlns:a16="http://schemas.microsoft.com/office/drawing/2014/main" id="{EFAE5D2F-6246-2E78-2F3C-E92635C8A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6500"/>
          <a:stretch/>
        </p:blipFill>
        <p:spPr>
          <a:xfrm>
            <a:off x="7867836" y="100160"/>
            <a:ext cx="3612857" cy="3612856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475290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TropicVTI</vt:lpstr>
      <vt:lpstr>Casa Domotica</vt:lpstr>
      <vt:lpstr>Que es la domotica</vt:lpstr>
      <vt:lpstr>Importancias de la Automatización</vt:lpstr>
      <vt:lpstr>Objetivos</vt:lpstr>
      <vt:lpstr>Componentes a utilizar.</vt:lpstr>
      <vt:lpstr>Funcionalidades del Sistema</vt:lpstr>
      <vt:lpstr>Sensor PIR</vt:lpstr>
      <vt:lpstr>Sensor Ultrasonido</vt:lpstr>
      <vt:lpstr>Motor DC</vt:lpstr>
      <vt:lpstr>Modulo Bluetooth</vt:lpstr>
      <vt:lpstr>Buzzer</vt:lpstr>
      <vt:lpstr>Diagrama de conexiones.</vt:lpstr>
      <vt:lpstr>Programación</vt:lpstr>
      <vt:lpstr>Pruebas y Resultados</vt:lpstr>
      <vt:lpstr>Futuras Mejoras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221</cp:revision>
  <dcterms:created xsi:type="dcterms:W3CDTF">2025-02-28T17:11:43Z</dcterms:created>
  <dcterms:modified xsi:type="dcterms:W3CDTF">2025-02-28T18:47:47Z</dcterms:modified>
</cp:coreProperties>
</file>