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1"/>
  </p:notesMasterIdLst>
  <p:handoutMasterIdLst>
    <p:handoutMasterId r:id="rId52"/>
  </p:handoutMasterIdLst>
  <p:sldIdLst>
    <p:sldId id="4475" r:id="rId5"/>
    <p:sldId id="2147479777" r:id="rId6"/>
    <p:sldId id="2147481797" r:id="rId7"/>
    <p:sldId id="2147481832" r:id="rId8"/>
    <p:sldId id="2147481843" r:id="rId9"/>
    <p:sldId id="2147481812" r:id="rId10"/>
    <p:sldId id="265" r:id="rId11"/>
    <p:sldId id="2147481813" r:id="rId12"/>
    <p:sldId id="2147481794" r:id="rId13"/>
    <p:sldId id="2147481803" r:id="rId14"/>
    <p:sldId id="2147481835" r:id="rId15"/>
    <p:sldId id="269" r:id="rId16"/>
    <p:sldId id="257" r:id="rId17"/>
    <p:sldId id="2147481815" r:id="rId18"/>
    <p:sldId id="2147481842" r:id="rId19"/>
    <p:sldId id="2147481795" r:id="rId20"/>
    <p:sldId id="2147481836" r:id="rId21"/>
    <p:sldId id="2147481816" r:id="rId22"/>
    <p:sldId id="2147481817" r:id="rId23"/>
    <p:sldId id="2147481818" r:id="rId24"/>
    <p:sldId id="267" r:id="rId25"/>
    <p:sldId id="2147481799" r:id="rId26"/>
    <p:sldId id="2147481805" r:id="rId27"/>
    <p:sldId id="2147481800" r:id="rId28"/>
    <p:sldId id="2147481806" r:id="rId29"/>
    <p:sldId id="2147481801" r:id="rId30"/>
    <p:sldId id="2147481807" r:id="rId31"/>
    <p:sldId id="2147481802" r:id="rId32"/>
    <p:sldId id="2147481808" r:id="rId33"/>
    <p:sldId id="2147481837" r:id="rId34"/>
    <p:sldId id="2147481804" r:id="rId35"/>
    <p:sldId id="2147481841" r:id="rId36"/>
    <p:sldId id="261" r:id="rId37"/>
    <p:sldId id="2147481790" r:id="rId38"/>
    <p:sldId id="263" r:id="rId39"/>
    <p:sldId id="2147481791" r:id="rId40"/>
    <p:sldId id="2147481838" r:id="rId41"/>
    <p:sldId id="259" r:id="rId42"/>
    <p:sldId id="2147479842" r:id="rId43"/>
    <p:sldId id="2147481773" r:id="rId44"/>
    <p:sldId id="2147481792" r:id="rId45"/>
    <p:sldId id="264" r:id="rId46"/>
    <p:sldId id="2147481839" r:id="rId47"/>
    <p:sldId id="2147481787" r:id="rId48"/>
    <p:sldId id="2147481788" r:id="rId49"/>
    <p:sldId id="2147481840" r:id="rId50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79777"/>
            <p14:sldId id="2147481797"/>
            <p14:sldId id="2147481832"/>
            <p14:sldId id="2147481843"/>
            <p14:sldId id="2147481812"/>
            <p14:sldId id="265"/>
            <p14:sldId id="2147481813"/>
            <p14:sldId id="2147481794"/>
            <p14:sldId id="2147481803"/>
            <p14:sldId id="2147481835"/>
            <p14:sldId id="269"/>
            <p14:sldId id="257"/>
            <p14:sldId id="2147481815"/>
            <p14:sldId id="2147481842"/>
            <p14:sldId id="2147481795"/>
            <p14:sldId id="2147481836"/>
            <p14:sldId id="2147481816"/>
            <p14:sldId id="2147481817"/>
            <p14:sldId id="2147481818"/>
            <p14:sldId id="267"/>
            <p14:sldId id="2147481799"/>
            <p14:sldId id="2147481805"/>
            <p14:sldId id="2147481800"/>
            <p14:sldId id="2147481806"/>
            <p14:sldId id="2147481801"/>
            <p14:sldId id="2147481807"/>
            <p14:sldId id="2147481802"/>
            <p14:sldId id="2147481808"/>
            <p14:sldId id="2147481837"/>
            <p14:sldId id="2147481804"/>
            <p14:sldId id="2147481841"/>
            <p14:sldId id="261"/>
            <p14:sldId id="2147481790"/>
            <p14:sldId id="263"/>
            <p14:sldId id="2147481791"/>
            <p14:sldId id="2147481838"/>
            <p14:sldId id="259"/>
            <p14:sldId id="2147479842"/>
            <p14:sldId id="2147481773"/>
            <p14:sldId id="2147481792"/>
            <p14:sldId id="264"/>
            <p14:sldId id="2147481839"/>
            <p14:sldId id="2147481787"/>
            <p14:sldId id="2147481788"/>
            <p14:sldId id="21474818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F2C80F"/>
    <a:srgbClr val="FFFFFF"/>
    <a:srgbClr val="6C0000"/>
    <a:srgbClr val="002060"/>
    <a:srgbClr val="FFCCCC"/>
    <a:srgbClr val="CCCCFF"/>
    <a:srgbClr val="9999FF"/>
    <a:srgbClr val="CDAA35"/>
    <a:srgbClr val="DAA52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594CC-59BA-46B3-8649-28E7B21D62B0}" v="441" dt="2025-02-04T18:19:3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22" autoAdjust="0"/>
    <p:restoredTop sz="95696" autoAdjust="0"/>
  </p:normalViewPr>
  <p:slideViewPr>
    <p:cSldViewPr snapToGrid="0">
      <p:cViewPr varScale="1">
        <p:scale>
          <a:sx n="78" d="100"/>
          <a:sy n="78" d="100"/>
        </p:scale>
        <p:origin x="9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2/13/2025 9:28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3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FabricDevCamp/FabricSolutionDeploy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A2A7-0B91-FF02-FCA3-997B20D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Lab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EFA6-D001-921B-8257-C617BA3C5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34766"/>
          </a:xfrm>
        </p:spPr>
        <p:txBody>
          <a:bodyPr/>
          <a:lstStyle/>
          <a:p>
            <a:r>
              <a:rPr lang="en-US" sz="2600" dirty="0"/>
              <a:t>Sequence of lab exercises when testing </a:t>
            </a:r>
            <a:r>
              <a:rPr lang="en-US" sz="2600" b="1" dirty="0"/>
              <a:t>FabricSolutionDeployment</a:t>
            </a:r>
            <a:r>
              <a:rPr lang="en-US" sz="2600" dirty="0"/>
              <a:t> project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Lab 01: </a:t>
            </a:r>
            <a:r>
              <a:rPr lang="en-US" b="1" dirty="0"/>
              <a:t>Deploy Solution From Item Definitions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02: </a:t>
            </a:r>
            <a:r>
              <a:rPr lang="en-US" b="1" dirty="0"/>
              <a:t>Export Item Definitions From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03: </a:t>
            </a:r>
            <a:r>
              <a:rPr lang="en-US" b="1" dirty="0"/>
              <a:t>Parameterize Datasource Paths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04: </a:t>
            </a:r>
            <a:r>
              <a:rPr lang="en-US" b="1" dirty="0"/>
              <a:t>Deploy Solution From Source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05: </a:t>
            </a:r>
            <a:r>
              <a:rPr lang="en-US" b="1" dirty="0"/>
              <a:t>Update Solution From Source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06: </a:t>
            </a:r>
            <a:r>
              <a:rPr lang="en-US" b="1" dirty="0"/>
              <a:t>Push Item Definitions To Azure DevOps Repo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07: </a:t>
            </a:r>
            <a:r>
              <a:rPr lang="en-US" b="1" dirty="0"/>
              <a:t>Push Deploy Config File To Azure Dev Ops Repo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08: </a:t>
            </a:r>
            <a:r>
              <a:rPr lang="en-US" b="1" dirty="0"/>
              <a:t>Deploy Solution From Azure DevOps Project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09: </a:t>
            </a:r>
            <a:r>
              <a:rPr lang="en-US" b="1" dirty="0"/>
              <a:t>Update Solution From Azure DevOps Project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10: </a:t>
            </a:r>
            <a:r>
              <a:rPr lang="en-US" b="1" dirty="0"/>
              <a:t>Export Solution Folder Package From Workspace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11: </a:t>
            </a:r>
            <a:r>
              <a:rPr lang="en-US" b="1" dirty="0"/>
              <a:t>Deploy Solution From Solution Package Folder</a:t>
            </a:r>
          </a:p>
          <a:p>
            <a:pPr lvl="1">
              <a:spcBef>
                <a:spcPts val="700"/>
              </a:spcBef>
            </a:pPr>
            <a:r>
              <a:rPr lang="en-US" dirty="0"/>
              <a:t>Lab 12: </a:t>
            </a:r>
            <a:r>
              <a:rPr lang="en-US" b="1" dirty="0"/>
              <a:t>Update Solution From Solution Package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1266780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6ED8-B5C2-2C9B-D426-711045D4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219-E49E-92F8-F85C-CBF29A37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A1F7-AA67-2185-DAEB-4A5BDAB77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Challenges in Fabric Solution Deployment</a:t>
            </a:r>
          </a:p>
          <a:p>
            <a:pPr marL="344488" indent="-344488"/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6823343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r>
              <a:rPr lang="en-US" dirty="0"/>
              <a:t> to reference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After deployment, solution should not have dependencies on other workspaces</a:t>
            </a:r>
          </a:p>
          <a:p>
            <a:pPr lvl="1"/>
            <a:r>
              <a:rPr lang="en-US" dirty="0"/>
              <a:t>All dependencies should be self-contained in new workspace</a:t>
            </a:r>
          </a:p>
          <a:p>
            <a:pPr lvl="1"/>
            <a:r>
              <a:rPr lang="en-US" dirty="0"/>
              <a:t>Fabric solution deployment requires custom logic to update dependencies accordingly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78" y="4148211"/>
            <a:ext cx="10193366" cy="2494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811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31435"/>
          </a:xfrm>
        </p:spPr>
        <p:txBody>
          <a:bodyPr/>
          <a:lstStyle/>
          <a:p>
            <a:r>
              <a:rPr lang="en-US" dirty="0"/>
              <a:t>Deployment workflow must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</a:t>
            </a:r>
            <a:r>
              <a:rPr lang="en-US" dirty="0" err="1"/>
              <a:t>soure</a:t>
            </a:r>
            <a:r>
              <a:rPr lang="en-US" dirty="0"/>
              <a:t> workspace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ECF7BB-6D35-E497-3665-D194271547C2}"/>
              </a:ext>
            </a:extLst>
          </p:cNvPr>
          <p:cNvGrpSpPr/>
          <p:nvPr/>
        </p:nvGrpSpPr>
        <p:grpSpPr>
          <a:xfrm>
            <a:off x="5676810" y="3987870"/>
            <a:ext cx="3456020" cy="2276267"/>
            <a:chOff x="1140788" y="2661674"/>
            <a:chExt cx="2907477" cy="25267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F35AD0-E7E1-5B0E-09CA-CA48F325AED6}"/>
                </a:ext>
              </a:extLst>
            </p:cNvPr>
            <p:cNvSpPr/>
            <p:nvPr/>
          </p:nvSpPr>
          <p:spPr bwMode="auto">
            <a:xfrm>
              <a:off x="1140788" y="2661674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Target Workspace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2B2FC5-4F90-AB08-8E15-90862869D9EE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CC2139-92F6-04D0-C678-D4AE1CF34C12}"/>
              </a:ext>
            </a:extLst>
          </p:cNvPr>
          <p:cNvGrpSpPr/>
          <p:nvPr/>
        </p:nvGrpSpPr>
        <p:grpSpPr>
          <a:xfrm>
            <a:off x="1093111" y="3987870"/>
            <a:ext cx="3663048" cy="2276267"/>
            <a:chOff x="1140788" y="2661674"/>
            <a:chExt cx="2907477" cy="25267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16D288-BE84-C2E0-08E9-514829E773CD}"/>
                </a:ext>
              </a:extLst>
            </p:cNvPr>
            <p:cNvSpPr/>
            <p:nvPr/>
          </p:nvSpPr>
          <p:spPr bwMode="auto">
            <a:xfrm>
              <a:off x="1140788" y="2661674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Source Workspace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4C842F-F4E6-DC80-9C33-5A4F99542A77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F2ED46-453C-A980-E188-DE768057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879"/>
          <a:stretch/>
        </p:blipFill>
        <p:spPr>
          <a:xfrm>
            <a:off x="1151019" y="4383679"/>
            <a:ext cx="3539262" cy="1789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0DB91-E143-3A78-5DBC-53B4A5E8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809"/>
          <a:stretch/>
        </p:blipFill>
        <p:spPr>
          <a:xfrm>
            <a:off x="5730908" y="4358017"/>
            <a:ext cx="3337963" cy="18154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035DAD-32EA-8F67-8E32-A1564A7AC134}"/>
              </a:ext>
            </a:extLst>
          </p:cNvPr>
          <p:cNvCxnSpPr>
            <a:cxnSpLocks/>
          </p:cNvCxnSpPr>
          <p:nvPr/>
        </p:nvCxnSpPr>
        <p:spPr>
          <a:xfrm flipH="1">
            <a:off x="4316954" y="4549696"/>
            <a:ext cx="1649941" cy="832466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225152-EF82-39FF-1314-3DE68011FBF1}"/>
              </a:ext>
            </a:extLst>
          </p:cNvPr>
          <p:cNvCxnSpPr>
            <a:cxnSpLocks/>
          </p:cNvCxnSpPr>
          <p:nvPr/>
        </p:nvCxnSpPr>
        <p:spPr>
          <a:xfrm flipH="1">
            <a:off x="4298970" y="4830380"/>
            <a:ext cx="1667925" cy="256734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69605-A363-F489-30AC-11525D123550}"/>
              </a:ext>
            </a:extLst>
          </p:cNvPr>
          <p:cNvCxnSpPr>
            <a:cxnSpLocks/>
          </p:cNvCxnSpPr>
          <p:nvPr/>
        </p:nvCxnSpPr>
        <p:spPr>
          <a:xfrm flipH="1">
            <a:off x="4378165" y="5087114"/>
            <a:ext cx="1570746" cy="830112"/>
          </a:xfrm>
          <a:prstGeom prst="straightConnector1">
            <a:avLst/>
          </a:prstGeom>
          <a:ln w="28575">
            <a:solidFill>
              <a:srgbClr val="8A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59A08-706C-8ACF-44DB-51C977652BB9}"/>
              </a:ext>
            </a:extLst>
          </p:cNvPr>
          <p:cNvSpPr/>
          <p:nvPr/>
        </p:nvSpPr>
        <p:spPr>
          <a:xfrm>
            <a:off x="1151019" y="5216754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DFED9-B69F-7BE5-4826-68F14876C09D}"/>
              </a:ext>
            </a:extLst>
          </p:cNvPr>
          <p:cNvSpPr/>
          <p:nvPr/>
        </p:nvSpPr>
        <p:spPr>
          <a:xfrm>
            <a:off x="1151017" y="4928494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821430-7A7E-5DB2-19AF-C84273841660}"/>
              </a:ext>
            </a:extLst>
          </p:cNvPr>
          <p:cNvSpPr/>
          <p:nvPr/>
        </p:nvSpPr>
        <p:spPr>
          <a:xfrm>
            <a:off x="1152797" y="5768536"/>
            <a:ext cx="3539262" cy="289641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9218348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FAC-C564-8870-9F1A-43F37C7A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deployment result IS NOT what you want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2F41-9F78-171F-E5D4-2D8E459AB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Checking for intra-workspace dependencies</a:t>
            </a:r>
          </a:p>
          <a:p>
            <a:pPr lvl="1"/>
            <a:r>
              <a:rPr lang="en-US" dirty="0"/>
              <a:t>Navigate to </a:t>
            </a:r>
            <a:r>
              <a:rPr lang="en-US" sz="1800" b="1" dirty="0">
                <a:solidFill>
                  <a:srgbClr val="8A0000"/>
                </a:solidFill>
              </a:rPr>
              <a:t>Lineage</a:t>
            </a:r>
            <a:r>
              <a:rPr lang="en-US" dirty="0"/>
              <a:t> view to see item dependencies</a:t>
            </a:r>
          </a:p>
          <a:p>
            <a:pPr lvl="1"/>
            <a:r>
              <a:rPr lang="en-US" dirty="0"/>
              <a:t>Look for items that have dependencies on items in other workspaces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30473-4068-2074-B0C1-8E47371F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2519833"/>
            <a:ext cx="8742281" cy="41442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4D61D0-F247-7385-EDFA-CBA7CA911B0D}"/>
              </a:ext>
            </a:extLst>
          </p:cNvPr>
          <p:cNvGrpSpPr/>
          <p:nvPr/>
        </p:nvGrpSpPr>
        <p:grpSpPr>
          <a:xfrm>
            <a:off x="9316470" y="3178920"/>
            <a:ext cx="863026" cy="287134"/>
            <a:chOff x="9316470" y="3178920"/>
            <a:chExt cx="863026" cy="28713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3D420FF-8D56-8C17-1BE3-E1AD057D3639}"/>
                </a:ext>
              </a:extLst>
            </p:cNvPr>
            <p:cNvSpPr/>
            <p:nvPr/>
          </p:nvSpPr>
          <p:spPr bwMode="auto">
            <a:xfrm>
              <a:off x="9316470" y="3178920"/>
              <a:ext cx="564204" cy="287134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A11FDF-972A-3A98-1FDB-803DCC48A13C}"/>
                </a:ext>
              </a:extLst>
            </p:cNvPr>
            <p:cNvSpPr/>
            <p:nvPr/>
          </p:nvSpPr>
          <p:spPr bwMode="auto">
            <a:xfrm>
              <a:off x="9924947" y="3187584"/>
              <a:ext cx="254549" cy="269807"/>
            </a:xfrm>
            <a:prstGeom prst="rect">
              <a:avLst/>
            </a:prstGeom>
            <a:noFill/>
            <a:ln w="19050"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944F4F-CC0D-E7ED-3C8B-2B5AA6C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71" y="2519833"/>
            <a:ext cx="8742280" cy="412906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E677DEB-BED8-9448-B3D8-FFFD3D31EAF5}"/>
              </a:ext>
            </a:extLst>
          </p:cNvPr>
          <p:cNvGrpSpPr/>
          <p:nvPr/>
        </p:nvGrpSpPr>
        <p:grpSpPr>
          <a:xfrm>
            <a:off x="1191867" y="4628313"/>
            <a:ext cx="1926839" cy="171090"/>
            <a:chOff x="1191867" y="4628313"/>
            <a:chExt cx="1926839" cy="17109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6FB4AD5-3B85-1312-D62B-0C08D4E26A30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B79891-8980-E22E-2027-C620BB3E2069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B2B986-B66C-7A03-3D73-88FEF40C3E87}"/>
              </a:ext>
            </a:extLst>
          </p:cNvPr>
          <p:cNvGrpSpPr/>
          <p:nvPr/>
        </p:nvGrpSpPr>
        <p:grpSpPr>
          <a:xfrm>
            <a:off x="1150303" y="5431876"/>
            <a:ext cx="1926839" cy="171090"/>
            <a:chOff x="1191867" y="4628313"/>
            <a:chExt cx="1926839" cy="17109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860A45F-1F3C-F1B7-C6F1-50379E01F409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89E7B4-D7FF-278F-D80E-A23766330164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9F1F1E-04AD-0AA3-6AB7-0BBCFF08BBF8}"/>
              </a:ext>
            </a:extLst>
          </p:cNvPr>
          <p:cNvGrpSpPr/>
          <p:nvPr/>
        </p:nvGrpSpPr>
        <p:grpSpPr>
          <a:xfrm>
            <a:off x="1180904" y="6230590"/>
            <a:ext cx="1926839" cy="171090"/>
            <a:chOff x="1191867" y="4628313"/>
            <a:chExt cx="1926839" cy="17109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AF3A463-F1CF-755D-486E-069900E074FB}"/>
                </a:ext>
              </a:extLst>
            </p:cNvPr>
            <p:cNvSpPr/>
            <p:nvPr/>
          </p:nvSpPr>
          <p:spPr bwMode="auto">
            <a:xfrm>
              <a:off x="1191867" y="4628313"/>
              <a:ext cx="994021" cy="171090"/>
            </a:xfrm>
            <a:prstGeom prst="rightArrow">
              <a:avLst>
                <a:gd name="adj1" fmla="val 62394"/>
                <a:gd name="adj2" fmla="val 50000"/>
              </a:avLst>
            </a:prstGeom>
            <a:solidFill>
              <a:schemeClr val="accent1"/>
            </a:solidFill>
            <a:ln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23EB20-1794-ACA8-821E-A035BA7C7861}"/>
                </a:ext>
              </a:extLst>
            </p:cNvPr>
            <p:cNvSpPr/>
            <p:nvPr/>
          </p:nvSpPr>
          <p:spPr bwMode="auto">
            <a:xfrm>
              <a:off x="2241570" y="4639777"/>
              <a:ext cx="877136" cy="147207"/>
            </a:xfrm>
            <a:prstGeom prst="rect">
              <a:avLst/>
            </a:prstGeom>
            <a:solidFill>
              <a:srgbClr val="F2C80F">
                <a:alpha val="20000"/>
              </a:srgbClr>
            </a:solidFill>
            <a:ln>
              <a:solidFill>
                <a:srgbClr val="8A000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858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967D-614B-1086-1606-801CBA49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Managing Connections at Workspace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D535-4B3E-85A6-D561-C24A5C3FB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No API support for workspace-level management of connections</a:t>
            </a:r>
          </a:p>
        </p:txBody>
      </p:sp>
    </p:spTree>
    <p:extLst>
      <p:ext uri="{BB962C8B-B14F-4D97-AF65-F5344CB8AC3E}">
        <p14:creationId xmlns:p14="http://schemas.microsoft.com/office/powerpoint/2010/main" val="42263718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F91D-EDB7-BBE5-4144-2533FBD0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3CCEB-0152-9FA5-C85F-DD444921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Customer Data and Datasource Paths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600618-DD59-97F6-4AD9-574A24F52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design required to parameterize customer data</a:t>
            </a:r>
          </a:p>
          <a:p>
            <a:pPr lvl="1"/>
            <a:r>
              <a:rPr lang="en-US" dirty="0"/>
              <a:t>Deployment workflow must integrate creation parameters unique to each customer</a:t>
            </a:r>
          </a:p>
          <a:p>
            <a:pPr lvl="1"/>
            <a:r>
              <a:rPr lang="en-US" dirty="0"/>
              <a:t>This is especially true for datasource path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C4E1FC-E27F-6665-5A01-4182B60906B1}"/>
              </a:ext>
            </a:extLst>
          </p:cNvPr>
          <p:cNvGrpSpPr/>
          <p:nvPr/>
        </p:nvGrpSpPr>
        <p:grpSpPr>
          <a:xfrm>
            <a:off x="2695378" y="3895353"/>
            <a:ext cx="2316073" cy="1246891"/>
            <a:chOff x="5641807" y="3839862"/>
            <a:chExt cx="2316073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EB91A7E-BB28-E178-D683-BF3E2065B370}"/>
                </a:ext>
              </a:extLst>
            </p:cNvPr>
            <p:cNvSpPr/>
            <p:nvPr/>
          </p:nvSpPr>
          <p:spPr>
            <a:xfrm>
              <a:off x="6391833" y="3839862"/>
              <a:ext cx="1566047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9C1F2DF-8E74-3FD6-3F8D-157991B045BD}"/>
                </a:ext>
              </a:extLst>
            </p:cNvPr>
            <p:cNvSpPr/>
            <p:nvPr/>
          </p:nvSpPr>
          <p:spPr>
            <a:xfrm>
              <a:off x="5641807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C7D6D-CE56-A13B-7360-F63B22E3EC11}"/>
              </a:ext>
            </a:extLst>
          </p:cNvPr>
          <p:cNvGrpSpPr/>
          <p:nvPr/>
        </p:nvGrpSpPr>
        <p:grpSpPr>
          <a:xfrm>
            <a:off x="5346605" y="4076883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A498C0-2AC4-1196-512E-B8BE82AD8879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F66EB02-3E4A-09E3-9BCA-17F156F7C131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63F980-C9AE-AFC8-18DE-91C194E1116B}"/>
              </a:ext>
            </a:extLst>
          </p:cNvPr>
          <p:cNvGrpSpPr/>
          <p:nvPr/>
        </p:nvGrpSpPr>
        <p:grpSpPr>
          <a:xfrm>
            <a:off x="5113609" y="2600159"/>
            <a:ext cx="2482015" cy="1032972"/>
            <a:chOff x="8060038" y="2907154"/>
            <a:chExt cx="2482015" cy="10329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9C78DA-F134-977C-B806-7AF0DAF34A94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A34248D-4289-EDED-9F24-0463C53A7CDA}"/>
                </a:ext>
              </a:extLst>
            </p:cNvPr>
            <p:cNvSpPr/>
            <p:nvPr/>
          </p:nvSpPr>
          <p:spPr>
            <a:xfrm rot="19579959">
              <a:off x="8060038" y="3515208"/>
              <a:ext cx="97118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EB8215-5589-3826-22FD-2F504D88DE60}"/>
              </a:ext>
            </a:extLst>
          </p:cNvPr>
          <p:cNvGrpSpPr/>
          <p:nvPr/>
        </p:nvGrpSpPr>
        <p:grpSpPr>
          <a:xfrm>
            <a:off x="5065920" y="5489842"/>
            <a:ext cx="2587401" cy="1050027"/>
            <a:chOff x="8062044" y="5023145"/>
            <a:chExt cx="2587401" cy="10500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BD0A81E-F5C3-02BC-B89F-4FA6272646DB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BD895C9-0B8F-196A-371B-BDEB64252315}"/>
                </a:ext>
              </a:extLst>
            </p:cNvPr>
            <p:cNvSpPr/>
            <p:nvPr/>
          </p:nvSpPr>
          <p:spPr>
            <a:xfrm rot="2006283">
              <a:off x="8062044" y="5023145"/>
              <a:ext cx="107274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sp>
        <p:nvSpPr>
          <p:cNvPr id="31" name="AutoShape 2">
            <a:extLst>
              <a:ext uri="{FF2B5EF4-FFF2-40B4-BE49-F238E27FC236}">
                <a16:creationId xmlns:a16="http://schemas.microsoft.com/office/drawing/2014/main" id="{EB6E6EA4-22AE-D7D9-D7BD-E5FA6F21E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1727948"/>
            <a:ext cx="1921715" cy="192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70AB20-6AD7-E949-6E38-716FB545A496}"/>
              </a:ext>
            </a:extLst>
          </p:cNvPr>
          <p:cNvGrpSpPr/>
          <p:nvPr/>
        </p:nvGrpSpPr>
        <p:grpSpPr>
          <a:xfrm>
            <a:off x="7595624" y="2345173"/>
            <a:ext cx="4006833" cy="1246891"/>
            <a:chOff x="7378144" y="2357773"/>
            <a:chExt cx="4006833" cy="12468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B171BA4-D568-6165-684E-D54B4264F683}"/>
                </a:ext>
              </a:extLst>
            </p:cNvPr>
            <p:cNvGrpSpPr/>
            <p:nvPr/>
          </p:nvGrpSpPr>
          <p:grpSpPr>
            <a:xfrm>
              <a:off x="8369748" y="2357773"/>
              <a:ext cx="3015229" cy="1246891"/>
              <a:chOff x="8060635" y="2751987"/>
              <a:chExt cx="3228816" cy="1364501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A94C9D1-15E1-0726-FA91-C054A6F94B1B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1 Datasources</a:t>
                </a:r>
              </a:p>
            </p:txBody>
          </p:sp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89D3225B-7E5E-B6D2-42B8-20A6506B6C22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21" name="Rectangle: Top Corners One Rounded and One Snipped 20">
                <a:extLst>
                  <a:ext uri="{FF2B5EF4-FFF2-40B4-BE49-F238E27FC236}">
                    <a16:creationId xmlns:a16="http://schemas.microsoft.com/office/drawing/2014/main" id="{63DA710E-F149-10E7-9E0B-516EA0F9C06C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1949B0A-84F8-311F-284B-6718E625461C}"/>
                </a:ext>
              </a:extLst>
            </p:cNvPr>
            <p:cNvSpPr/>
            <p:nvPr/>
          </p:nvSpPr>
          <p:spPr>
            <a:xfrm rot="10800000">
              <a:off x="7378144" y="2898250"/>
              <a:ext cx="97118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A6A467-21E3-8C0E-D0EA-531445B334F5}"/>
              </a:ext>
            </a:extLst>
          </p:cNvPr>
          <p:cNvGrpSpPr/>
          <p:nvPr/>
        </p:nvGrpSpPr>
        <p:grpSpPr>
          <a:xfrm>
            <a:off x="7653869" y="3897917"/>
            <a:ext cx="3948588" cy="1246891"/>
            <a:chOff x="7436389" y="3910517"/>
            <a:chExt cx="3948588" cy="12468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9987A5-6DAB-253D-4923-0992E1C46EB2}"/>
                </a:ext>
              </a:extLst>
            </p:cNvPr>
            <p:cNvGrpSpPr/>
            <p:nvPr/>
          </p:nvGrpSpPr>
          <p:grpSpPr>
            <a:xfrm>
              <a:off x="8369748" y="3910517"/>
              <a:ext cx="3015229" cy="1246891"/>
              <a:chOff x="8060635" y="2751987"/>
              <a:chExt cx="3228816" cy="136450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94CF4D1-81C7-6636-DAE4-13BB67EBF43A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2 Datasources</a:t>
                </a:r>
              </a:p>
            </p:txBody>
          </p:sp>
          <p:sp>
            <p:nvSpPr>
              <p:cNvPr id="33" name="Flowchart: Magnetic Disk 32">
                <a:extLst>
                  <a:ext uri="{FF2B5EF4-FFF2-40B4-BE49-F238E27FC236}">
                    <a16:creationId xmlns:a16="http://schemas.microsoft.com/office/drawing/2014/main" id="{FF3A1A1A-0EEF-E174-B332-7889F2FDD866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34" name="Rectangle: Top Corners One Rounded and One Snipped 33">
                <a:extLst>
                  <a:ext uri="{FF2B5EF4-FFF2-40B4-BE49-F238E27FC236}">
                    <a16:creationId xmlns:a16="http://schemas.microsoft.com/office/drawing/2014/main" id="{1A73244D-169C-803F-3D05-3657F5AE4D6A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5B56791-4A45-B2F7-001C-47A54DFDA39D}"/>
                </a:ext>
              </a:extLst>
            </p:cNvPr>
            <p:cNvSpPr/>
            <p:nvPr/>
          </p:nvSpPr>
          <p:spPr>
            <a:xfrm rot="10800000">
              <a:off x="7436389" y="4340039"/>
              <a:ext cx="90061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2E166C-BF32-896E-07ED-49DDB2375D6A}"/>
              </a:ext>
            </a:extLst>
          </p:cNvPr>
          <p:cNvGrpSpPr/>
          <p:nvPr/>
        </p:nvGrpSpPr>
        <p:grpSpPr>
          <a:xfrm>
            <a:off x="7692568" y="5450661"/>
            <a:ext cx="3909889" cy="1246891"/>
            <a:chOff x="7503283" y="5227141"/>
            <a:chExt cx="3909889" cy="124689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3ADA3C-8177-F5C0-CBCA-7386C6F01797}"/>
                </a:ext>
              </a:extLst>
            </p:cNvPr>
            <p:cNvGrpSpPr/>
            <p:nvPr/>
          </p:nvGrpSpPr>
          <p:grpSpPr>
            <a:xfrm>
              <a:off x="8397943" y="5227141"/>
              <a:ext cx="3015229" cy="1246891"/>
              <a:chOff x="8060635" y="2751987"/>
              <a:chExt cx="3228816" cy="1364501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BC3D7AE-AD2B-6C41-BEF7-EE2685DD052C}"/>
                  </a:ext>
                </a:extLst>
              </p:cNvPr>
              <p:cNvSpPr/>
              <p:nvPr/>
            </p:nvSpPr>
            <p:spPr bwMode="auto">
              <a:xfrm>
                <a:off x="8060635" y="2751987"/>
                <a:ext cx="3228816" cy="13645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Customer 3 Datasources</a:t>
                </a:r>
              </a:p>
            </p:txBody>
          </p:sp>
          <p:sp>
            <p:nvSpPr>
              <p:cNvPr id="37" name="Flowchart: Magnetic Disk 36">
                <a:extLst>
                  <a:ext uri="{FF2B5EF4-FFF2-40B4-BE49-F238E27FC236}">
                    <a16:creationId xmlns:a16="http://schemas.microsoft.com/office/drawing/2014/main" id="{B9B1C431-4D63-6BCA-3475-0056D9CB9CCB}"/>
                  </a:ext>
                </a:extLst>
              </p:cNvPr>
              <p:cNvSpPr/>
              <p:nvPr/>
            </p:nvSpPr>
            <p:spPr bwMode="auto">
              <a:xfrm>
                <a:off x="9807606" y="3123331"/>
                <a:ext cx="1256904" cy="807489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Azure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38" name="Rectangle: Top Corners One Rounded and One Snipped 37">
                <a:extLst>
                  <a:ext uri="{FF2B5EF4-FFF2-40B4-BE49-F238E27FC236}">
                    <a16:creationId xmlns:a16="http://schemas.microsoft.com/office/drawing/2014/main" id="{76CE36C3-650E-C724-812F-BBA1298E08B7}"/>
                  </a:ext>
                </a:extLst>
              </p:cNvPr>
              <p:cNvSpPr/>
              <p:nvPr/>
            </p:nvSpPr>
            <p:spPr bwMode="auto">
              <a:xfrm>
                <a:off x="8297547" y="3143213"/>
                <a:ext cx="1318253" cy="807488"/>
              </a:xfrm>
              <a:prstGeom prst="snip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ADLS Gen2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Storage Container</a:t>
                </a:r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7CC089-AD54-60EF-52A3-D1443679DBE9}"/>
                </a:ext>
              </a:extLst>
            </p:cNvPr>
            <p:cNvSpPr/>
            <p:nvPr/>
          </p:nvSpPr>
          <p:spPr>
            <a:xfrm rot="10800000">
              <a:off x="7503283" y="5659664"/>
              <a:ext cx="863794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58E81-054C-E1F2-19B4-8B30F313B2C9}"/>
              </a:ext>
            </a:extLst>
          </p:cNvPr>
          <p:cNvGrpSpPr/>
          <p:nvPr/>
        </p:nvGrpSpPr>
        <p:grpSpPr>
          <a:xfrm>
            <a:off x="511277" y="3588133"/>
            <a:ext cx="2024811" cy="1759672"/>
            <a:chOff x="1140788" y="2715026"/>
            <a:chExt cx="2907477" cy="252675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3553F1-C57D-9C3F-FE82-2A6DAF6A63EC}"/>
                </a:ext>
              </a:extLst>
            </p:cNvPr>
            <p:cNvSpPr/>
            <p:nvPr/>
          </p:nvSpPr>
          <p:spPr bwMode="auto">
            <a:xfrm>
              <a:off x="1140788" y="2715026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Solution Template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8FC90-43F2-E01F-4734-8A4D17DEB26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EE06A1-6D69-8BC7-506B-4C6E0AFC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023" y="3082202"/>
              <a:ext cx="2748881" cy="208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917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C09F-4CB2-22DC-B863-0D7E622F4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9E14-CA3B-BE61-4565-F791BC9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3A78-C761-76F4-2AAC-C60D3A0C4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23236101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4D61-77BB-3544-7C70-B788FA43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948-898C-8C3F-A8EE-891FCA9B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49CC2260-0A57-5724-A9A9-AF9F1FE4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6AE70F-9A72-5008-6912-20F880D257A0}"/>
              </a:ext>
            </a:extLst>
          </p:cNvPr>
          <p:cNvSpPr/>
          <p:nvPr/>
        </p:nvSpPr>
        <p:spPr bwMode="auto">
          <a:xfrm>
            <a:off x="1083789" y="2639505"/>
            <a:ext cx="10268895" cy="2779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1A833-818D-98A7-7D30-1002DF76BA88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89BC65-4AAB-7186-D6CB-369D8D6B48A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6DC4F-A6CA-C6E3-0F0A-15C4480DF723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B68AA7-BFC8-33EE-C4CA-5E2C041CEB0A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BB9B03-E7E2-E7DF-F3D0-6F877E372E22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708AC4-4ABB-A3BD-CED7-F725B5F9F206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13B92-E25E-5E10-0310-C0E0361CF8DA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A02EE3-91ED-5ABA-B304-F05F5FE93ABD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B44F98-6B49-E4CA-591E-8070EB9718B4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C1635B-2CB5-37AD-4710-6623A0EE195C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A50730-0781-8F95-06F2-71D040F21737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CF05B3C-B976-2549-C3D3-39716ADFBF4D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101D18-19E9-9619-C47E-6DB224309FF8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C90D6D-880F-4855-F896-31781A00A72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18CA23-5705-B790-B9EF-5D5040D382AC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438C41-FC73-0D31-A3F5-0151B39A6729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6034B4-993C-A538-6809-2912990B0F0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2DA6E9-2798-DCCB-1764-85AE5DFEEA2F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E330AE-5F35-05F8-A3D0-FE6AC811335A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479BEA-7D1F-4970-DD78-4C052FC2BFDD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FBBAC1-D252-2D4B-B577-F13E41F031B8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8B060A-5DC0-AFCC-A699-5114804287C9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3908C0-AB84-D4EF-6B57-DC903A2E251E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F97704-16C6-FE31-05AA-09925B9F412D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1602480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A3F83-F2B8-65AC-072B-8461AE0C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0332-6580-4A25-BA24-C73AA3A3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DF6D-EEA5-656F-31D0-0897E19D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  <a:p>
            <a:pPr lvl="1"/>
            <a:r>
              <a:rPr lang="en-US" dirty="0"/>
              <a:t>You can retrieve item definition for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E8D36-3687-F8EF-284F-2A71BC46B435}"/>
              </a:ext>
            </a:extLst>
          </p:cNvPr>
          <p:cNvSpPr/>
          <p:nvPr/>
        </p:nvSpPr>
        <p:spPr bwMode="auto">
          <a:xfrm>
            <a:off x="1391387" y="2948709"/>
            <a:ext cx="2028629" cy="3309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B581A-422D-FA47-DD41-99FBF06BFE4A}"/>
              </a:ext>
            </a:extLst>
          </p:cNvPr>
          <p:cNvSpPr/>
          <p:nvPr/>
        </p:nvSpPr>
        <p:spPr bwMode="auto">
          <a:xfrm>
            <a:off x="8108730" y="2949690"/>
            <a:ext cx="2028629" cy="3309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4AB81-FCBD-B733-4582-F3871DA55445}"/>
              </a:ext>
            </a:extLst>
          </p:cNvPr>
          <p:cNvGrpSpPr/>
          <p:nvPr/>
        </p:nvGrpSpPr>
        <p:grpSpPr>
          <a:xfrm>
            <a:off x="3669486" y="3234265"/>
            <a:ext cx="4152068" cy="709723"/>
            <a:chOff x="4067606" y="3723515"/>
            <a:chExt cx="4152068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806F671-D9E1-A7ED-1797-9460BF1B5547}"/>
                </a:ext>
              </a:extLst>
            </p:cNvPr>
            <p:cNvSpPr/>
            <p:nvPr/>
          </p:nvSpPr>
          <p:spPr bwMode="auto">
            <a:xfrm>
              <a:off x="5300058" y="3810990"/>
              <a:ext cx="2919616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71E4E4F-0C2F-75A9-03F1-E895D07280A4}"/>
                </a:ext>
              </a:extLst>
            </p:cNvPr>
            <p:cNvSpPr/>
            <p:nvPr/>
          </p:nvSpPr>
          <p:spPr bwMode="auto">
            <a:xfrm>
              <a:off x="4067606" y="3723515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E36C3A-7AC8-B9A0-B760-03D28F383C54}"/>
              </a:ext>
            </a:extLst>
          </p:cNvPr>
          <p:cNvGrpSpPr/>
          <p:nvPr/>
        </p:nvGrpSpPr>
        <p:grpSpPr>
          <a:xfrm>
            <a:off x="3707192" y="4237293"/>
            <a:ext cx="4114363" cy="709723"/>
            <a:chOff x="4174871" y="6073182"/>
            <a:chExt cx="411436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9D28012-1647-AD4D-44E5-ADCBB381BDDA}"/>
                </a:ext>
              </a:extLst>
            </p:cNvPr>
            <p:cNvSpPr/>
            <p:nvPr/>
          </p:nvSpPr>
          <p:spPr bwMode="auto">
            <a:xfrm>
              <a:off x="5454458" y="6150072"/>
              <a:ext cx="2834776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0F40DC-4488-12DF-2F96-234FF6A2FA46}"/>
                </a:ext>
              </a:extLst>
            </p:cNvPr>
            <p:cNvSpPr/>
            <p:nvPr/>
          </p:nvSpPr>
          <p:spPr bwMode="auto">
            <a:xfrm>
              <a:off x="4174871" y="6073182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605B4C-C2EF-CBF3-9D1A-66221458A6E1}"/>
              </a:ext>
            </a:extLst>
          </p:cNvPr>
          <p:cNvGrpSpPr/>
          <p:nvPr/>
        </p:nvGrpSpPr>
        <p:grpSpPr>
          <a:xfrm>
            <a:off x="3678946" y="5240321"/>
            <a:ext cx="4142605" cy="709723"/>
            <a:chOff x="3840332" y="4643605"/>
            <a:chExt cx="4049787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94B58AF6-97BE-542C-5558-59458A02A6E5}"/>
                </a:ext>
              </a:extLst>
            </p:cNvPr>
            <p:cNvSpPr/>
            <p:nvPr/>
          </p:nvSpPr>
          <p:spPr bwMode="auto">
            <a:xfrm flipH="1">
              <a:off x="5118857" y="4720495"/>
              <a:ext cx="277126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DB3E14-87C3-1A74-ED59-1684CC0FFDE2}"/>
                </a:ext>
              </a:extLst>
            </p:cNvPr>
            <p:cNvSpPr/>
            <p:nvPr/>
          </p:nvSpPr>
          <p:spPr bwMode="auto">
            <a:xfrm>
              <a:off x="3840332" y="4643605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0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811-204E-7F71-05D3-05C7EAF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FC7B-EBA9-C7D3-9F04-80456FF1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 marL="344488" indent="-344488"/>
            <a:r>
              <a:rPr lang="en-US" dirty="0"/>
              <a:t>Introduction to Fabric Solution Deployment </a:t>
            </a:r>
          </a:p>
          <a:p>
            <a:pPr marL="344488" indent="-344488"/>
            <a:r>
              <a:rPr lang="en-US" dirty="0"/>
              <a:t>Challenges in Fabric Solution Deployment</a:t>
            </a:r>
          </a:p>
          <a:p>
            <a:pPr marL="344488" indent="-344488"/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Setting Up Staged Deployments</a:t>
            </a:r>
          </a:p>
          <a:p>
            <a:pPr marL="344488" indent="-344488"/>
            <a:r>
              <a:rPr lang="en-US" dirty="0"/>
              <a:t>Creating Workspace Connections for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53982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0893-8486-3CA2-4418-23DB52F70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3AFE-CD61-F969-B12F-189C8F4A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84748"/>
          </a:xfrm>
        </p:spPr>
        <p:txBody>
          <a:bodyPr/>
          <a:lstStyle/>
          <a:p>
            <a:r>
              <a:rPr lang="en-US" sz="3500" dirty="0"/>
              <a:t>Deploying Solution by Copying Items in Source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16D3-39F1-07CD-E28B-1112BAC5C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Fabric items can be cloned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Retrieve item definition from source workspace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Manipulate content of item definition parts</a:t>
            </a:r>
          </a:p>
          <a:p>
            <a:pPr lvl="1"/>
            <a:r>
              <a:rPr lang="en-US" dirty="0"/>
              <a:t>Pass manipulated item definition to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 create new item</a:t>
            </a:r>
          </a:p>
          <a:p>
            <a:pPr lvl="1"/>
            <a:r>
              <a:rPr lang="en-US" dirty="0"/>
              <a:t>Pass manipulated item definition to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API to update existing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A7597D-3267-D8DA-3B6E-EBFAC99EC041}"/>
              </a:ext>
            </a:extLst>
          </p:cNvPr>
          <p:cNvSpPr/>
          <p:nvPr/>
        </p:nvSpPr>
        <p:spPr bwMode="auto">
          <a:xfrm>
            <a:off x="4756947" y="3357906"/>
            <a:ext cx="1997708" cy="27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FCCA5-D929-DFAC-3517-2A01543278DA}"/>
              </a:ext>
            </a:extLst>
          </p:cNvPr>
          <p:cNvSpPr/>
          <p:nvPr/>
        </p:nvSpPr>
        <p:spPr bwMode="auto">
          <a:xfrm>
            <a:off x="1098793" y="3357906"/>
            <a:ext cx="1666208" cy="2726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Source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7BD39-62EF-5443-5D0C-E34981895E56}"/>
              </a:ext>
            </a:extLst>
          </p:cNvPr>
          <p:cNvSpPr/>
          <p:nvPr/>
        </p:nvSpPr>
        <p:spPr bwMode="auto">
          <a:xfrm>
            <a:off x="9140091" y="3457606"/>
            <a:ext cx="1598886" cy="2726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Target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40DAF6-522F-E066-94F0-DA317233F762}"/>
              </a:ext>
            </a:extLst>
          </p:cNvPr>
          <p:cNvGrpSpPr/>
          <p:nvPr/>
        </p:nvGrpSpPr>
        <p:grpSpPr>
          <a:xfrm>
            <a:off x="2834150" y="3927961"/>
            <a:ext cx="1811243" cy="1000045"/>
            <a:chOff x="2834150" y="3927961"/>
            <a:chExt cx="1811243" cy="1000045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E15F247-9C46-AC09-02D9-32D918C7F733}"/>
                </a:ext>
              </a:extLst>
            </p:cNvPr>
            <p:cNvSpPr/>
            <p:nvPr/>
          </p:nvSpPr>
          <p:spPr bwMode="auto">
            <a:xfrm>
              <a:off x="2834150" y="4372062"/>
              <a:ext cx="18112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Get Item Definition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A06A55-CEEA-E0AB-3429-EAB9792073EC}"/>
                </a:ext>
              </a:extLst>
            </p:cNvPr>
            <p:cNvSpPr/>
            <p:nvPr/>
          </p:nvSpPr>
          <p:spPr bwMode="auto">
            <a:xfrm>
              <a:off x="2864339" y="3927961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3B831-CC84-594B-B478-E82F7E97BF6D}"/>
              </a:ext>
            </a:extLst>
          </p:cNvPr>
          <p:cNvGrpSpPr/>
          <p:nvPr/>
        </p:nvGrpSpPr>
        <p:grpSpPr>
          <a:xfrm>
            <a:off x="6977763" y="4928006"/>
            <a:ext cx="2024029" cy="1000045"/>
            <a:chOff x="6977763" y="4928006"/>
            <a:chExt cx="2024029" cy="100004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5EB19C2-25E6-C2E0-679C-CDE4B58CD6E2}"/>
                </a:ext>
              </a:extLst>
            </p:cNvPr>
            <p:cNvSpPr/>
            <p:nvPr/>
          </p:nvSpPr>
          <p:spPr bwMode="auto">
            <a:xfrm>
              <a:off x="6977763" y="5372107"/>
              <a:ext cx="2024029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Update Item Definition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5B272F-71B3-0AE3-1F1C-28FCA073C6DF}"/>
                </a:ext>
              </a:extLst>
            </p:cNvPr>
            <p:cNvSpPr/>
            <p:nvPr/>
          </p:nvSpPr>
          <p:spPr bwMode="auto">
            <a:xfrm>
              <a:off x="6977763" y="4928006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0EFE2C-AB82-D6F3-95A0-A836D163FFF8}"/>
              </a:ext>
            </a:extLst>
          </p:cNvPr>
          <p:cNvGrpSpPr/>
          <p:nvPr/>
        </p:nvGrpSpPr>
        <p:grpSpPr>
          <a:xfrm>
            <a:off x="6929445" y="3662935"/>
            <a:ext cx="2024030" cy="1023310"/>
            <a:chOff x="6929445" y="3662935"/>
            <a:chExt cx="2024030" cy="1023310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FD1F720-E7C7-8A50-5BCA-807C1BC5133A}"/>
                </a:ext>
              </a:extLst>
            </p:cNvPr>
            <p:cNvSpPr/>
            <p:nvPr/>
          </p:nvSpPr>
          <p:spPr bwMode="auto">
            <a:xfrm>
              <a:off x="6929445" y="4130301"/>
              <a:ext cx="2024030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Item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FD5BE-CFF4-F131-340E-3CCB090421D1}"/>
                </a:ext>
              </a:extLst>
            </p:cNvPr>
            <p:cNvSpPr/>
            <p:nvPr/>
          </p:nvSpPr>
          <p:spPr bwMode="auto">
            <a:xfrm>
              <a:off x="6938559" y="3662935"/>
              <a:ext cx="767889" cy="4441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569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014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</a:t>
            </a:r>
            <a:r>
              <a:rPr lang="en-US" sz="1800" b="1" dirty="0">
                <a:solidFill>
                  <a:srgbClr val="8A0000"/>
                </a:solidFill>
              </a:rPr>
              <a:t>server</a:t>
            </a:r>
            <a:r>
              <a:rPr lang="en-US" dirty="0"/>
              <a:t> connect string and </a:t>
            </a:r>
            <a:r>
              <a:rPr lang="en-US" sz="1800" b="1" dirty="0">
                <a:solidFill>
                  <a:srgbClr val="8A0000"/>
                </a:solidFill>
              </a:rPr>
              <a:t>database</a:t>
            </a:r>
            <a:r>
              <a:rPr lang="en-US" dirty="0"/>
              <a:t>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&amp;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Run notebook and monitor execution until completion to create lakehouse table schema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r>
              <a:rPr lang="en-US" dirty="0"/>
              <a:t> for later use</a:t>
            </a:r>
          </a:p>
          <a:p>
            <a:pPr lvl="1"/>
            <a:r>
              <a:rPr lang="en-US" dirty="0"/>
              <a:t>After creation, create &amp; bind connection and then refresh semantic model (if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endParaRPr lang="en-US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6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B372-20C4-F3FB-1CBF-BD0E03C6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32026EA-527C-F2A8-3314-DBBFB032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Power BI Solution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B9F488-D591-A4F6-E508-F5FE7823EB74}"/>
              </a:ext>
            </a:extLst>
          </p:cNvPr>
          <p:cNvGrpSpPr/>
          <p:nvPr/>
        </p:nvGrpSpPr>
        <p:grpSpPr>
          <a:xfrm>
            <a:off x="8298179" y="1156752"/>
            <a:ext cx="1943101" cy="1163559"/>
            <a:chOff x="7681835" y="2149628"/>
            <a:chExt cx="3157585" cy="18895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6EA7D7-768A-F7BE-18A6-92780C237CF7}"/>
                </a:ext>
              </a:extLst>
            </p:cNvPr>
            <p:cNvSpPr/>
            <p:nvPr/>
          </p:nvSpPr>
          <p:spPr bwMode="auto">
            <a:xfrm>
              <a:off x="7681835" y="2149628"/>
              <a:ext cx="3157585" cy="1889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(Power BI solution)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66B0EA-44D4-07E1-93AA-EAAB479F16C1}"/>
                </a:ext>
              </a:extLst>
            </p:cNvPr>
            <p:cNvGrpSpPr/>
            <p:nvPr/>
          </p:nvGrpSpPr>
          <p:grpSpPr>
            <a:xfrm>
              <a:off x="7847034" y="2563336"/>
              <a:ext cx="1229935" cy="1325994"/>
              <a:chOff x="6295914" y="1428878"/>
              <a:chExt cx="1693119" cy="18253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72A734-BC7C-CE31-E228-1E9C7AA5B00F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24" name="Picture 2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44FDC1B2-3779-7911-FA76-B97A40AA4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8F7FCA-CC4C-D895-F45E-E597DD84067F}"/>
                </a:ext>
              </a:extLst>
            </p:cNvPr>
            <p:cNvGrpSpPr/>
            <p:nvPr/>
          </p:nvGrpSpPr>
          <p:grpSpPr>
            <a:xfrm>
              <a:off x="9260628" y="2567215"/>
              <a:ext cx="1229935" cy="1322115"/>
              <a:chOff x="6503915" y="831583"/>
              <a:chExt cx="1229935" cy="13259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EB114A-619B-C637-7384-71FB1BA9CB7A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22" name="Picture 2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79C4C6B5-A026-222E-FA9B-7FC8881D7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187556-E3F3-DAE1-CFA2-2F48985B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" y="1184578"/>
            <a:ext cx="7587285" cy="2813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7670B-94EC-16CD-703D-A247F91A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531" y="2482804"/>
            <a:ext cx="3620142" cy="2348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4178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58F3-9382-2981-A0FA-F028D946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97E4BA2-592D-951C-AC59-DB4FC9FC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Post Deployment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C4CA3-29A2-6BE4-D89C-1918AD4A4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C39BC-807C-480D-B279-C5B74F40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0" y="2200650"/>
            <a:ext cx="10217426" cy="2359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9338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B44D-71A8-F528-8EFE-9CD9FC462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46F57199-E3BF-33D0-88C8-3E91DBFB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Notebook Solution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80FE11-5B1B-D3F7-D817-C6AABE29E173}"/>
              </a:ext>
            </a:extLst>
          </p:cNvPr>
          <p:cNvGrpSpPr/>
          <p:nvPr/>
        </p:nvGrpSpPr>
        <p:grpSpPr>
          <a:xfrm>
            <a:off x="9284504" y="1129668"/>
            <a:ext cx="2831294" cy="897840"/>
            <a:chOff x="503131" y="2451907"/>
            <a:chExt cx="3738670" cy="11855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AA8DD8-EBAB-1835-E206-637A222F958B}"/>
                </a:ext>
              </a:extLst>
            </p:cNvPr>
            <p:cNvSpPr/>
            <p:nvPr/>
          </p:nvSpPr>
          <p:spPr bwMode="auto">
            <a:xfrm>
              <a:off x="503131" y="2451907"/>
              <a:ext cx="373867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(Notebook Solution)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8823B3-8301-D03F-92C9-E905B12C907D}"/>
                </a:ext>
              </a:extLst>
            </p:cNvPr>
            <p:cNvGrpSpPr/>
            <p:nvPr/>
          </p:nvGrpSpPr>
          <p:grpSpPr>
            <a:xfrm>
              <a:off x="2434140" y="2695298"/>
              <a:ext cx="767300" cy="827227"/>
              <a:chOff x="6295914" y="1428878"/>
              <a:chExt cx="1693119" cy="18253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B7A971-3834-57E1-083F-4ED6EB0F3445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36" name="Picture 3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46227101-5FEA-2F86-96AB-645BD2461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5AD0EF9-BD4F-1ECF-963F-3AA2E7B356DC}"/>
                </a:ext>
              </a:extLst>
            </p:cNvPr>
            <p:cNvGrpSpPr/>
            <p:nvPr/>
          </p:nvGrpSpPr>
          <p:grpSpPr>
            <a:xfrm>
              <a:off x="3304185" y="2695298"/>
              <a:ext cx="769551" cy="827227"/>
              <a:chOff x="6503915" y="831583"/>
              <a:chExt cx="1229935" cy="132599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4B1829-452C-7F8D-E303-BEC65AA544D1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39" name="Picture 3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A89C513B-7013-7C8D-5620-6EDF2EFC1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9C7880-F116-D283-EAB2-785A63049E39}"/>
                </a:ext>
              </a:extLst>
            </p:cNvPr>
            <p:cNvGrpSpPr/>
            <p:nvPr/>
          </p:nvGrpSpPr>
          <p:grpSpPr>
            <a:xfrm>
              <a:off x="1552914" y="2695298"/>
              <a:ext cx="771719" cy="831990"/>
              <a:chOff x="1943154" y="2871362"/>
              <a:chExt cx="1229935" cy="13259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0148C6-F939-41B3-9987-7F4CAA690F09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4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18888510-2067-68FF-D587-2DD211E8B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583" y="3033143"/>
                <a:ext cx="838189" cy="83483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AC33E53-7661-A141-6A94-46A524DA7634}"/>
                </a:ext>
              </a:extLst>
            </p:cNvPr>
            <p:cNvGrpSpPr/>
            <p:nvPr/>
          </p:nvGrpSpPr>
          <p:grpSpPr>
            <a:xfrm>
              <a:off x="676108" y="2695298"/>
              <a:ext cx="767300" cy="827227"/>
              <a:chOff x="540799" y="2865453"/>
              <a:chExt cx="1229935" cy="1325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704718C-DCE7-1698-986A-80C53E16DA67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45" name="Picture 4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86F580F7-E4EB-D792-C295-7AA292297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E6ABCE3-25AC-4F20-E67F-C05DAE3FC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" y="1129668"/>
            <a:ext cx="8687504" cy="42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B7093-CD36-481E-A8FF-9DEE82476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505" y="2211828"/>
            <a:ext cx="2831294" cy="2364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0931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2128-C00D-0EFC-4958-BE23E82E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1A1CD00-3ABF-945D-19D9-69681070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Notebook Solution Post Deployment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EE7F11-6F87-D39F-8DAA-748D6A750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7727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CEF1E-1AF5-FE12-A7B7-CA596979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4" y="2154102"/>
            <a:ext cx="10430974" cy="24550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1586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E43D-7545-C171-4A86-4EA7143D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F0CD396-321D-A402-0C2D-50BD3360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Shortcut Solution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E0D184-21D5-5FFC-15C7-620CEEB729BD}"/>
              </a:ext>
            </a:extLst>
          </p:cNvPr>
          <p:cNvGrpSpPr/>
          <p:nvPr/>
        </p:nvGrpSpPr>
        <p:grpSpPr>
          <a:xfrm>
            <a:off x="8523269" y="1066329"/>
            <a:ext cx="3704399" cy="932627"/>
            <a:chOff x="503131" y="3783375"/>
            <a:chExt cx="4606080" cy="118558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18D9AA-B274-EA5E-0576-49C63551B8F8}"/>
                </a:ext>
              </a:extLst>
            </p:cNvPr>
            <p:cNvSpPr/>
            <p:nvPr/>
          </p:nvSpPr>
          <p:spPr bwMode="auto">
            <a:xfrm>
              <a:off x="503131" y="3783375"/>
              <a:ext cx="460608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(Shortcut Solution)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CBDD122-2A43-F138-236D-B2DDE73C9D56}"/>
                </a:ext>
              </a:extLst>
            </p:cNvPr>
            <p:cNvGrpSpPr/>
            <p:nvPr/>
          </p:nvGrpSpPr>
          <p:grpSpPr>
            <a:xfrm>
              <a:off x="3299200" y="4026766"/>
              <a:ext cx="767300" cy="827227"/>
              <a:chOff x="6295914" y="1428878"/>
              <a:chExt cx="1693119" cy="18253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329B92B-BB82-DCC7-F9EB-7AD7A5F40891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49" name="Picture 48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86A0EC12-60A7-39E2-3758-1F3F6E002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CDD340-D453-C3D3-AA3C-A1CCC8F2D0B8}"/>
                </a:ext>
              </a:extLst>
            </p:cNvPr>
            <p:cNvGrpSpPr/>
            <p:nvPr/>
          </p:nvGrpSpPr>
          <p:grpSpPr>
            <a:xfrm>
              <a:off x="4172090" y="4026766"/>
              <a:ext cx="769551" cy="827227"/>
              <a:chOff x="6503915" y="831583"/>
              <a:chExt cx="1229935" cy="132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4AE509-7DE1-55D6-C03E-4DF1DD82A37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52" name="Picture 5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048CD99A-81F8-C53D-3F86-A8E9835C2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37A250-80BD-4E05-6623-1949C0357E34}"/>
                </a:ext>
              </a:extLst>
            </p:cNvPr>
            <p:cNvGrpSpPr/>
            <p:nvPr/>
          </p:nvGrpSpPr>
          <p:grpSpPr>
            <a:xfrm>
              <a:off x="2421890" y="4026766"/>
              <a:ext cx="771719" cy="831990"/>
              <a:chOff x="1943154" y="2871362"/>
              <a:chExt cx="1229935" cy="13259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908E5CF-F422-4C10-C69E-568FC022C28C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Picture 54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767EAD4-7888-9774-153B-F794A488D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35" y="3011688"/>
                <a:ext cx="859730" cy="85629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C2B1A7-691B-F192-A1CD-D9FC0E906D8B}"/>
                </a:ext>
              </a:extLst>
            </p:cNvPr>
            <p:cNvGrpSpPr/>
            <p:nvPr/>
          </p:nvGrpSpPr>
          <p:grpSpPr>
            <a:xfrm>
              <a:off x="676108" y="4026766"/>
              <a:ext cx="767300" cy="827227"/>
              <a:chOff x="540799" y="2865453"/>
              <a:chExt cx="1229935" cy="132599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DE291DD-B925-4657-3B4C-E1A2746077C9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58" name="Picture 57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2132DF59-DBE8-31A6-4584-3A8E81BA5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953F12-A291-E354-1C4E-6506431A4CFC}"/>
                </a:ext>
              </a:extLst>
            </p:cNvPr>
            <p:cNvGrpSpPr/>
            <p:nvPr/>
          </p:nvGrpSpPr>
          <p:grpSpPr>
            <a:xfrm>
              <a:off x="1548999" y="4039684"/>
              <a:ext cx="767300" cy="827227"/>
              <a:chOff x="1587924" y="4039684"/>
              <a:chExt cx="767300" cy="8272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C52095A-F1CA-F639-11F0-7F3E8FE9704F}"/>
                  </a:ext>
                </a:extLst>
              </p:cNvPr>
              <p:cNvSpPr/>
              <p:nvPr/>
            </p:nvSpPr>
            <p:spPr bwMode="auto">
              <a:xfrm>
                <a:off x="1587924" y="4039684"/>
                <a:ext cx="767300" cy="827227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Shortcut</a:t>
                </a:r>
              </a:p>
            </p:txBody>
          </p:sp>
          <p:pic>
            <p:nvPicPr>
              <p:cNvPr id="13" name="Picture 12" descr="A white square with orange and black logo&#10;&#10;AI-generated content may be incorrect.">
                <a:extLst>
                  <a:ext uri="{FF2B5EF4-FFF2-40B4-BE49-F238E27FC236}">
                    <a16:creationId xmlns:a16="http://schemas.microsoft.com/office/drawing/2014/main" id="{1CC66302-2F89-91EC-9F28-D60BF4EB6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547" y="4098610"/>
                <a:ext cx="607339" cy="604909"/>
              </a:xfrm>
              <a:prstGeom prst="rect">
                <a:avLst/>
              </a:prstGeom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8A5B73-3806-E6C7-841B-009484972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77" y="1066329"/>
            <a:ext cx="7887703" cy="5353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34006-3EA0-CAFB-66E5-C926D3D1B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9001" y="2120306"/>
            <a:ext cx="3639918" cy="3453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2690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48A8-569A-9FD5-D114-64F1A39B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40005A3-E959-FF76-2E39-68008002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Solution Post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0710D2-CDE5-2B29-E651-6C4F0CC2E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0E01E-BB62-922B-CD7E-81D2F96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" t="1635" r="1"/>
          <a:stretch/>
        </p:blipFill>
        <p:spPr>
          <a:xfrm>
            <a:off x="783690" y="2185422"/>
            <a:ext cx="10996106" cy="233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03024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575A-1154-113E-9F39-A57FC247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DE25545-64DA-0B2F-EDC2-23783BE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Data Pipeline Solution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53FAF1-9746-69EA-C04A-9BDC41A21AE3}"/>
              </a:ext>
            </a:extLst>
          </p:cNvPr>
          <p:cNvGrpSpPr/>
          <p:nvPr/>
        </p:nvGrpSpPr>
        <p:grpSpPr>
          <a:xfrm>
            <a:off x="8706753" y="1009157"/>
            <a:ext cx="3545731" cy="912652"/>
            <a:chOff x="503131" y="5076357"/>
            <a:chExt cx="4606080" cy="11855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273D24A-1F02-DC9B-092F-87BC73CA85BB}"/>
                </a:ext>
              </a:extLst>
            </p:cNvPr>
            <p:cNvSpPr/>
            <p:nvPr/>
          </p:nvSpPr>
          <p:spPr bwMode="auto">
            <a:xfrm>
              <a:off x="503131" y="5076357"/>
              <a:ext cx="4606080" cy="1185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Workspace (Data Pipeline Solution)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44A41CD-8407-295E-D07A-9AD4C737D4D6}"/>
                </a:ext>
              </a:extLst>
            </p:cNvPr>
            <p:cNvGrpSpPr/>
            <p:nvPr/>
          </p:nvGrpSpPr>
          <p:grpSpPr>
            <a:xfrm>
              <a:off x="3299200" y="5319748"/>
              <a:ext cx="767300" cy="827227"/>
              <a:chOff x="6295914" y="1428878"/>
              <a:chExt cx="1693119" cy="18253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85F3D7-5FAF-5B87-A4D2-45A8761C6A24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66" name="Picture 6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F41DA497-69F3-BBAC-23C4-251E7FA4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0A13B5-3271-83FE-20B0-5A3125EBCD72}"/>
                </a:ext>
              </a:extLst>
            </p:cNvPr>
            <p:cNvGrpSpPr/>
            <p:nvPr/>
          </p:nvGrpSpPr>
          <p:grpSpPr>
            <a:xfrm>
              <a:off x="4172090" y="5319748"/>
              <a:ext cx="769551" cy="827227"/>
              <a:chOff x="6503915" y="831583"/>
              <a:chExt cx="1229935" cy="132599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3172DE-139D-9608-ECF4-0687E63B31D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69" name="Picture 6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4BA25BA-6F83-977E-1B8A-88E507C2E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34ED2C-656B-351C-A4A8-202AEA28CA06}"/>
                </a:ext>
              </a:extLst>
            </p:cNvPr>
            <p:cNvGrpSpPr/>
            <p:nvPr/>
          </p:nvGrpSpPr>
          <p:grpSpPr>
            <a:xfrm>
              <a:off x="1600747" y="5314985"/>
              <a:ext cx="771719" cy="831990"/>
              <a:chOff x="1943154" y="2871362"/>
              <a:chExt cx="1229935" cy="13259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F32DAC2-7314-E660-8094-6390E14EF92C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Picture 7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1BB3AFE0-7CAA-6E74-3F33-6F314B4F5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142" y="3007327"/>
                <a:ext cx="876399" cy="87289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1F4F90C-31C3-C3B4-3D20-F4CFBAA513E4}"/>
                </a:ext>
              </a:extLst>
            </p:cNvPr>
            <p:cNvGrpSpPr/>
            <p:nvPr/>
          </p:nvGrpSpPr>
          <p:grpSpPr>
            <a:xfrm>
              <a:off x="676108" y="5319748"/>
              <a:ext cx="767300" cy="827227"/>
              <a:chOff x="540799" y="2865453"/>
              <a:chExt cx="1229935" cy="132599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3BB8E9-C28D-816D-BFFE-4387BF75778A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75" name="Picture 7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98B6AF5D-B23F-0C9D-D054-96B35C21A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48FD20-725B-AF1F-77B3-F4428305D614}"/>
                </a:ext>
              </a:extLst>
            </p:cNvPr>
            <p:cNvSpPr/>
            <p:nvPr/>
          </p:nvSpPr>
          <p:spPr bwMode="auto">
            <a:xfrm>
              <a:off x="2458964" y="5311890"/>
              <a:ext cx="767300" cy="82722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15" name="Picture 14" descr="A green and white button&#10;&#10;AI-generated content may be incorrect.">
              <a:extLst>
                <a:ext uri="{FF2B5EF4-FFF2-40B4-BE49-F238E27FC236}">
                  <a16:creationId xmlns:a16="http://schemas.microsoft.com/office/drawing/2014/main" id="{6A6DC2CD-D4A3-1A8B-1740-0CDBABB2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15" y="5359610"/>
              <a:ext cx="608198" cy="60819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3F744B-287A-AC8B-83AA-9D6BB3C60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61" y="999781"/>
            <a:ext cx="8437758" cy="562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74C9F-C570-9F77-E513-280EBC09F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4213" y="2030265"/>
            <a:ext cx="3660901" cy="356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2523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71FF-E755-9903-D9AE-2B972176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D89AC64-A601-81B1-9781-B2D58E0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Solution Post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A578FC-0B0B-C0E4-7481-DCB76B6F6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dependencies are self-contained within the new workspace</a:t>
            </a:r>
          </a:p>
          <a:p>
            <a:pPr lvl="1"/>
            <a:r>
              <a:rPr lang="en-US" dirty="0"/>
              <a:t>There are no dependances on workspace items in other workspaces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54C7F-15D4-8794-06D7-BBAD1985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8" y="2103338"/>
            <a:ext cx="9350512" cy="4487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703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70054E1-B0CC-A661-89F4-36FD2649B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5186035"/>
          </a:xfrm>
        </p:spPr>
        <p:txBody>
          <a:bodyPr/>
          <a:lstStyle/>
          <a:p>
            <a:r>
              <a:rPr lang="en-US" dirty="0"/>
              <a:t>Fabric Power BI Solution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Notebook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Shortcut and Notebook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Fabric Lakehouse Solution with Data Pipeline and Notebooks</a:t>
            </a:r>
          </a:p>
          <a:p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88FA026C-7444-CE38-C3C9-9472BD39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with Sample Fabric Solution Scenarios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612E9C-EA82-DF9C-8153-19355CA3AE70}"/>
              </a:ext>
            </a:extLst>
          </p:cNvPr>
          <p:cNvGrpSpPr/>
          <p:nvPr/>
        </p:nvGrpSpPr>
        <p:grpSpPr>
          <a:xfrm>
            <a:off x="910195" y="1642980"/>
            <a:ext cx="1672285" cy="876699"/>
            <a:chOff x="7681837" y="2387147"/>
            <a:chExt cx="3040747" cy="16520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D5776A-3CE9-5E89-164A-33A2423D674A}"/>
                </a:ext>
              </a:extLst>
            </p:cNvPr>
            <p:cNvSpPr/>
            <p:nvPr/>
          </p:nvSpPr>
          <p:spPr bwMode="auto">
            <a:xfrm>
              <a:off x="7681837" y="2387147"/>
              <a:ext cx="3040747" cy="1652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5486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DA30E9-8307-33DF-B173-20F61FF2354F}"/>
                </a:ext>
              </a:extLst>
            </p:cNvPr>
            <p:cNvGrpSpPr/>
            <p:nvPr/>
          </p:nvGrpSpPr>
          <p:grpSpPr>
            <a:xfrm>
              <a:off x="7847034" y="2563336"/>
              <a:ext cx="1229935" cy="1325994"/>
              <a:chOff x="6295914" y="1428878"/>
              <a:chExt cx="1693119" cy="18253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FBF5D0-D178-8D66-BC85-E89C8FF8587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548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24" name="Picture 2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CB848DC6-EA66-F48C-40CC-B0F8D1C58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771E37-8A2C-67DC-5F78-DFB02EC4131B}"/>
                </a:ext>
              </a:extLst>
            </p:cNvPr>
            <p:cNvGrpSpPr/>
            <p:nvPr/>
          </p:nvGrpSpPr>
          <p:grpSpPr>
            <a:xfrm>
              <a:off x="9260628" y="2567215"/>
              <a:ext cx="1229935" cy="1322115"/>
              <a:chOff x="6503915" y="831583"/>
              <a:chExt cx="1229935" cy="13259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D71F52-F474-0DD4-C868-D0165C8EF1D4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548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22" name="Picture 2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2556B7B9-1EA3-BFCF-0040-B784B96ED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2C2E9A-21BB-A973-7245-ACE6C9D9CC38}"/>
              </a:ext>
            </a:extLst>
          </p:cNvPr>
          <p:cNvGrpSpPr/>
          <p:nvPr/>
        </p:nvGrpSpPr>
        <p:grpSpPr>
          <a:xfrm>
            <a:off x="907984" y="3073512"/>
            <a:ext cx="3103033" cy="876699"/>
            <a:chOff x="503131" y="2555386"/>
            <a:chExt cx="3738670" cy="1082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78AB45-E1F7-C6C2-A68E-99F1877B5098}"/>
                </a:ext>
              </a:extLst>
            </p:cNvPr>
            <p:cNvSpPr/>
            <p:nvPr/>
          </p:nvSpPr>
          <p:spPr bwMode="auto">
            <a:xfrm>
              <a:off x="503131" y="2555386"/>
              <a:ext cx="373867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C7DAD0-721A-6CB2-7E90-EDE10F777C6D}"/>
                </a:ext>
              </a:extLst>
            </p:cNvPr>
            <p:cNvGrpSpPr/>
            <p:nvPr/>
          </p:nvGrpSpPr>
          <p:grpSpPr>
            <a:xfrm>
              <a:off x="2434140" y="2695298"/>
              <a:ext cx="767300" cy="827227"/>
              <a:chOff x="6295914" y="1428878"/>
              <a:chExt cx="1693119" cy="18253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C0CA49-5F78-0826-9B29-438663811D5C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36" name="Picture 3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D9E2DAEE-5FF5-D90C-5F76-67E4512D5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56C851A-7CD1-5377-CE40-98460464C48A}"/>
                </a:ext>
              </a:extLst>
            </p:cNvPr>
            <p:cNvGrpSpPr/>
            <p:nvPr/>
          </p:nvGrpSpPr>
          <p:grpSpPr>
            <a:xfrm>
              <a:off x="3304185" y="2695298"/>
              <a:ext cx="769551" cy="827227"/>
              <a:chOff x="6503915" y="831583"/>
              <a:chExt cx="1229935" cy="132599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243E1AF-6A4E-2BEE-E4CF-B710C6D42EB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39" name="Picture 3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F9BAED16-2B7C-0272-D707-5837B513B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F460D57-DBF4-5F1C-C175-A7A396D33259}"/>
                </a:ext>
              </a:extLst>
            </p:cNvPr>
            <p:cNvGrpSpPr/>
            <p:nvPr/>
          </p:nvGrpSpPr>
          <p:grpSpPr>
            <a:xfrm>
              <a:off x="1552914" y="2695298"/>
              <a:ext cx="771719" cy="831990"/>
              <a:chOff x="1943154" y="2871362"/>
              <a:chExt cx="1229935" cy="13259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8AAB02-1255-0E18-33B5-ED336E5FF9D3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4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EAD02038-EF38-B892-1A2A-E5A610E4E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583" y="3033143"/>
                <a:ext cx="838189" cy="834835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6006C5-5931-E90B-AE23-B085B04915A8}"/>
                </a:ext>
              </a:extLst>
            </p:cNvPr>
            <p:cNvGrpSpPr/>
            <p:nvPr/>
          </p:nvGrpSpPr>
          <p:grpSpPr>
            <a:xfrm>
              <a:off x="676108" y="2695298"/>
              <a:ext cx="767300" cy="827227"/>
              <a:chOff x="540799" y="2865453"/>
              <a:chExt cx="1229935" cy="1325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6DD521-9002-2678-B51C-CED57553DCBD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45" name="Picture 4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34D759C6-6ECF-B6FE-87D9-F8C331954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814151-9D40-1F4F-9867-36C5A596DA12}"/>
              </a:ext>
            </a:extLst>
          </p:cNvPr>
          <p:cNvGrpSpPr/>
          <p:nvPr/>
        </p:nvGrpSpPr>
        <p:grpSpPr>
          <a:xfrm>
            <a:off x="907984" y="4482377"/>
            <a:ext cx="3894017" cy="876699"/>
            <a:chOff x="503131" y="3886854"/>
            <a:chExt cx="4606080" cy="108210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BA3638-A00C-386E-0519-DBC4A03DC8A5}"/>
                </a:ext>
              </a:extLst>
            </p:cNvPr>
            <p:cNvSpPr/>
            <p:nvPr/>
          </p:nvSpPr>
          <p:spPr bwMode="auto">
            <a:xfrm>
              <a:off x="503131" y="3886854"/>
              <a:ext cx="460608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387CBB8-35C9-D9B5-406D-EC7E2D4E043A}"/>
                </a:ext>
              </a:extLst>
            </p:cNvPr>
            <p:cNvGrpSpPr/>
            <p:nvPr/>
          </p:nvGrpSpPr>
          <p:grpSpPr>
            <a:xfrm>
              <a:off x="3299200" y="4026766"/>
              <a:ext cx="767300" cy="827227"/>
              <a:chOff x="6295914" y="1428878"/>
              <a:chExt cx="1693119" cy="18253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CAD1CA-6082-78BE-C0AE-F7469C02F194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49" name="Picture 48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57773273-F43C-2EE0-4158-63FE03FBF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EC75B30-20D5-8933-B532-B32115D22300}"/>
                </a:ext>
              </a:extLst>
            </p:cNvPr>
            <p:cNvGrpSpPr/>
            <p:nvPr/>
          </p:nvGrpSpPr>
          <p:grpSpPr>
            <a:xfrm>
              <a:off x="4172090" y="4026766"/>
              <a:ext cx="769551" cy="827227"/>
              <a:chOff x="6503915" y="831583"/>
              <a:chExt cx="1229935" cy="132599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836F0B-05A5-3941-308B-4D7183142ED4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52" name="Picture 5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B24BB8F4-B165-280B-4EF8-CC976D2F9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26D584-2729-287E-31E9-2C462F212727}"/>
                </a:ext>
              </a:extLst>
            </p:cNvPr>
            <p:cNvGrpSpPr/>
            <p:nvPr/>
          </p:nvGrpSpPr>
          <p:grpSpPr>
            <a:xfrm>
              <a:off x="2421890" y="4026766"/>
              <a:ext cx="771719" cy="831990"/>
              <a:chOff x="1943154" y="2871362"/>
              <a:chExt cx="1229935" cy="132599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A37D9E-926E-9666-E373-2AFB77C36F85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Picture 54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AF892405-91B9-D49B-A838-872B73AE2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35" y="3011688"/>
                <a:ext cx="859730" cy="85629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B818293-875F-2B4A-D835-A0FE49A81C62}"/>
                </a:ext>
              </a:extLst>
            </p:cNvPr>
            <p:cNvGrpSpPr/>
            <p:nvPr/>
          </p:nvGrpSpPr>
          <p:grpSpPr>
            <a:xfrm>
              <a:off x="676108" y="4026766"/>
              <a:ext cx="767300" cy="827227"/>
              <a:chOff x="540799" y="2865453"/>
              <a:chExt cx="1229935" cy="132599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0F53B67-B4B8-CC69-413F-B47FE66A8979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58" name="Picture 57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5F344E73-970C-379C-3D69-163004D1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D3E1379-E005-EE2B-EDE2-29DFA24EE1C9}"/>
                </a:ext>
              </a:extLst>
            </p:cNvPr>
            <p:cNvGrpSpPr/>
            <p:nvPr/>
          </p:nvGrpSpPr>
          <p:grpSpPr>
            <a:xfrm>
              <a:off x="1548999" y="4039684"/>
              <a:ext cx="767300" cy="827227"/>
              <a:chOff x="1587924" y="4039684"/>
              <a:chExt cx="767300" cy="8272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09E6DD2-EEB0-1481-2A90-21A3642B64E7}"/>
                  </a:ext>
                </a:extLst>
              </p:cNvPr>
              <p:cNvSpPr/>
              <p:nvPr/>
            </p:nvSpPr>
            <p:spPr bwMode="auto">
              <a:xfrm>
                <a:off x="1587924" y="4039684"/>
                <a:ext cx="767300" cy="827227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Shortcut</a:t>
                </a:r>
              </a:p>
            </p:txBody>
          </p:sp>
          <p:pic>
            <p:nvPicPr>
              <p:cNvPr id="13" name="Picture 12" descr="A white square with orange and black logo&#10;&#10;AI-generated content may be incorrect.">
                <a:extLst>
                  <a:ext uri="{FF2B5EF4-FFF2-40B4-BE49-F238E27FC236}">
                    <a16:creationId xmlns:a16="http://schemas.microsoft.com/office/drawing/2014/main" id="{8C81E247-7518-CEC4-C09F-9F8E532A7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9547" y="4098610"/>
                <a:ext cx="607339" cy="604909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CB082C-5788-4DEE-C8AD-7C771038E7EE}"/>
              </a:ext>
            </a:extLst>
          </p:cNvPr>
          <p:cNvGrpSpPr/>
          <p:nvPr/>
        </p:nvGrpSpPr>
        <p:grpSpPr>
          <a:xfrm>
            <a:off x="907985" y="5899481"/>
            <a:ext cx="3731764" cy="876699"/>
            <a:chOff x="503131" y="5179836"/>
            <a:chExt cx="4606080" cy="108210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F41E66-4DD1-89D2-73F0-0420B035DEB1}"/>
                </a:ext>
              </a:extLst>
            </p:cNvPr>
            <p:cNvSpPr/>
            <p:nvPr/>
          </p:nvSpPr>
          <p:spPr bwMode="auto">
            <a:xfrm>
              <a:off x="503131" y="5179836"/>
              <a:ext cx="4606080" cy="108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119F2B2-216F-2731-286E-6F24755193FB}"/>
                </a:ext>
              </a:extLst>
            </p:cNvPr>
            <p:cNvGrpSpPr/>
            <p:nvPr/>
          </p:nvGrpSpPr>
          <p:grpSpPr>
            <a:xfrm>
              <a:off x="3299200" y="5319748"/>
              <a:ext cx="767300" cy="827227"/>
              <a:chOff x="6295914" y="1428878"/>
              <a:chExt cx="1693119" cy="18253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FDFAE22-0B32-880D-62A8-B728B0FAB788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66" name="Picture 6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8DB9046B-B10C-00DB-5D7E-33109E66B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E8B2A39-CB10-916B-1C27-2EB690852E5A}"/>
                </a:ext>
              </a:extLst>
            </p:cNvPr>
            <p:cNvGrpSpPr/>
            <p:nvPr/>
          </p:nvGrpSpPr>
          <p:grpSpPr>
            <a:xfrm>
              <a:off x="4172090" y="5319748"/>
              <a:ext cx="769551" cy="827227"/>
              <a:chOff x="6503915" y="831583"/>
              <a:chExt cx="1229935" cy="132599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2BE3EC-1590-218C-33D0-53F9C4DF7366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69" name="Picture 6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D5328F6-463C-AF8C-C687-383816344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F58356A-BB76-BED8-D5C0-38140D651539}"/>
                </a:ext>
              </a:extLst>
            </p:cNvPr>
            <p:cNvGrpSpPr/>
            <p:nvPr/>
          </p:nvGrpSpPr>
          <p:grpSpPr>
            <a:xfrm>
              <a:off x="1600747" y="5314985"/>
              <a:ext cx="771719" cy="831990"/>
              <a:chOff x="1943154" y="2871362"/>
              <a:chExt cx="1229935" cy="13259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A1629B-F666-ADD1-8E18-6A606C7CCEA2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  <a:endPara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Picture 71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2D029675-A5D4-31E4-86BE-C0E2C8EE2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6142" y="3007327"/>
                <a:ext cx="876399" cy="872892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BD4C86-5F60-13D5-7F26-41031044E8B0}"/>
                </a:ext>
              </a:extLst>
            </p:cNvPr>
            <p:cNvGrpSpPr/>
            <p:nvPr/>
          </p:nvGrpSpPr>
          <p:grpSpPr>
            <a:xfrm>
              <a:off x="676108" y="5319748"/>
              <a:ext cx="767300" cy="827227"/>
              <a:chOff x="540799" y="2865453"/>
              <a:chExt cx="1229935" cy="132599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413C66-EB1F-E1BE-5610-12A7745532D5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75" name="Picture 74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19D071D9-C276-B823-66D2-E7703468F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CC52BE0-09D6-F02B-1BC3-2E03ABB86DAB}"/>
                </a:ext>
              </a:extLst>
            </p:cNvPr>
            <p:cNvSpPr/>
            <p:nvPr/>
          </p:nvSpPr>
          <p:spPr bwMode="auto">
            <a:xfrm>
              <a:off x="2458964" y="5311890"/>
              <a:ext cx="767300" cy="82722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15" name="Picture 14" descr="A green and white button&#10;&#10;AI-generated content may be incorrect.">
              <a:extLst>
                <a:ext uri="{FF2B5EF4-FFF2-40B4-BE49-F238E27FC236}">
                  <a16:creationId xmlns:a16="http://schemas.microsoft.com/office/drawing/2014/main" id="{6026A9B3-708A-B384-18F8-34518A68E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515" y="5359610"/>
              <a:ext cx="608198" cy="608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190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9189C-C2A6-4D9D-553C-253D7E17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8B71-5E01-EC97-A72E-A617C651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0AD6-02D9-CA31-25AD-DAF06E95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Creation Parameters for Customer Data</a:t>
            </a:r>
          </a:p>
          <a:p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1646714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D1B-862F-10B3-10ED-C07BFECF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Datasource Paths Live in a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13D1-0E27-08FC-6E8D-DAC8974E5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dirty="0"/>
              <a:t>Inside item definition files in semantic models</a:t>
            </a:r>
          </a:p>
          <a:p>
            <a:pPr lvl="1"/>
            <a:r>
              <a:rPr lang="en-US" dirty="0"/>
              <a:t>Example item definitions files with datasource paths include </a:t>
            </a:r>
            <a:r>
              <a:rPr lang="en-US" sz="1800" b="1" dirty="0" err="1">
                <a:solidFill>
                  <a:srgbClr val="8A0000"/>
                </a:solidFill>
              </a:rPr>
              <a:t>expressions.tmdl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model.bim</a:t>
            </a:r>
            <a:endParaRPr lang="en-US" b="1" dirty="0">
              <a:solidFill>
                <a:srgbClr val="8A0000"/>
              </a:solidFill>
            </a:endParaRPr>
          </a:p>
          <a:p>
            <a:r>
              <a:rPr lang="en-US" dirty="0"/>
              <a:t>Inside Notebooks</a:t>
            </a:r>
          </a:p>
          <a:p>
            <a:pPr lvl="1"/>
            <a:r>
              <a:rPr lang="en-US" dirty="0"/>
              <a:t>Developers can add URLs directly in their python code</a:t>
            </a:r>
          </a:p>
          <a:p>
            <a:r>
              <a:rPr lang="en-US" dirty="0"/>
              <a:t>In connections</a:t>
            </a:r>
          </a:p>
          <a:p>
            <a:pPr lvl="1"/>
            <a:r>
              <a:rPr lang="en-US" dirty="0"/>
              <a:t>A connection is a credential bound to a datasource path</a:t>
            </a:r>
          </a:p>
          <a:p>
            <a:r>
              <a:rPr lang="en-US" dirty="0"/>
              <a:t>In shortcut</a:t>
            </a:r>
          </a:p>
          <a:p>
            <a:pPr lvl="1"/>
            <a:r>
              <a:rPr lang="en-US" dirty="0"/>
              <a:t>Shortcut created with datasource path</a:t>
            </a:r>
          </a:p>
          <a:p>
            <a:pPr lvl="1"/>
            <a:r>
              <a:rPr lang="en-US" dirty="0"/>
              <a:t>Shortcut must be bound to connection with same datasource path</a:t>
            </a:r>
          </a:p>
          <a:p>
            <a:r>
              <a:rPr lang="en-US" dirty="0"/>
              <a:t>In data pipeline</a:t>
            </a:r>
          </a:p>
          <a:p>
            <a:pPr lvl="1"/>
            <a:r>
              <a:rPr lang="en-US" dirty="0"/>
              <a:t>Data pipeline created to reference connection to external datasource</a:t>
            </a:r>
          </a:p>
          <a:p>
            <a:pPr lvl="1"/>
            <a:r>
              <a:rPr lang="en-US" dirty="0"/>
              <a:t>Connection created with target datasource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8714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7FA53-DF9C-046E-B3BB-375BD206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4D0A-21E5-130F-3BA0-B3301B22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7D86-E9C2-6E0E-B6B4-32993B117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145601684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36" y="3361776"/>
            <a:ext cx="2573379" cy="23645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3903406" y="4389894"/>
            <a:ext cx="3998939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Source Workspace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deployed from source workspace designed as solution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8A0000"/>
                </a:solidFill>
              </a:rPr>
              <a:t>Create Item</a:t>
            </a:r>
            <a:r>
              <a:rPr lang="en-US" dirty="0"/>
              <a:t> to create new item in solution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8A3AF-F96F-9EEA-17DB-9D80ABD8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40" y="3361776"/>
            <a:ext cx="2831294" cy="23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4" y="3828429"/>
            <a:ext cx="2431028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Source Workspace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create new workspace items recently added to workspace template</a:t>
            </a:r>
          </a:p>
          <a:p>
            <a:pPr lvl="1"/>
            <a:r>
              <a:rPr lang="en-US" dirty="0"/>
              <a:t>Update logic can delete orphaned items that do not exist in workspace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25" y="3424575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697272" y="3891228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909335" y="4431417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505008" y="4452692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31010" y="3424576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942E-7478-4CF3-62CB-D1CAF650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ADF3-ED7C-73F5-3298-FB917EAB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3294-98E6-1D67-4675-F7C3629DB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276569730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  <p:pic>
        <p:nvPicPr>
          <p:cNvPr id="24" name="Picture 23" descr="A blue arrow with black background&#10;&#10;AI-generated content may be incorrect.">
            <a:extLst>
              <a:ext uri="{FF2B5EF4-FFF2-40B4-BE49-F238E27FC236}">
                <a16:creationId xmlns:a16="http://schemas.microsoft.com/office/drawing/2014/main" id="{25008D97-F74F-3036-7390-252D6BFDA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12" y="3259602"/>
            <a:ext cx="1140743" cy="11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7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36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B6B9-767E-E6CE-D106-864242ED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3CC731-9521-EDC4-DF78-B0381B6E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First Motivation for Deployment using the Fabric REST API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B93BE7E-D766-D7DE-762B-78F8D0C07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4662815"/>
          </a:xfrm>
        </p:spPr>
        <p:txBody>
          <a:bodyPr/>
          <a:lstStyle/>
          <a:p>
            <a:r>
              <a:rPr lang="en-US" dirty="0"/>
              <a:t>Set up deployment stages to move between environments like </a:t>
            </a:r>
            <a:r>
              <a:rPr lang="en-US" sz="2000" b="1" dirty="0">
                <a:solidFill>
                  <a:srgbClr val="8A0000"/>
                </a:solidFill>
              </a:rPr>
              <a:t>DEV</a:t>
            </a:r>
            <a:r>
              <a:rPr lang="en-US" dirty="0"/>
              <a:t> &gt; </a:t>
            </a:r>
            <a:r>
              <a:rPr lang="en-US" sz="2000" b="1" dirty="0">
                <a:solidFill>
                  <a:srgbClr val="8A0000"/>
                </a:solidFill>
              </a:rPr>
              <a:t>TEST</a:t>
            </a:r>
            <a:r>
              <a:rPr lang="en-US" dirty="0"/>
              <a:t> &gt; </a:t>
            </a:r>
            <a:r>
              <a:rPr lang="en-US" sz="2000" b="1" dirty="0">
                <a:solidFill>
                  <a:srgbClr val="8A0000"/>
                </a:solidFill>
              </a:rPr>
              <a:t>PROD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Initial </a:t>
            </a:r>
            <a:r>
              <a:rPr lang="en-US" sz="18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operation can create downflow workspaces on demand</a:t>
            </a:r>
          </a:p>
          <a:p>
            <a:pPr lvl="1"/>
            <a:r>
              <a:rPr lang="en-US" sz="18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designed Entra tenant agnostic =&gt; It works across Entra Id tenant boundaries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DEPLOY</a:t>
            </a:r>
            <a:r>
              <a:rPr lang="en-US" dirty="0"/>
              <a:t> workflow should be complimented with </a:t>
            </a:r>
            <a:r>
              <a:rPr lang="en-US" sz="2000" b="1" dirty="0">
                <a:solidFill>
                  <a:srgbClr val="8A0000"/>
                </a:solidFill>
              </a:rPr>
              <a:t>Update</a:t>
            </a:r>
            <a:r>
              <a:rPr lang="en-US" dirty="0"/>
              <a:t> workflow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UPDATE</a:t>
            </a:r>
            <a:r>
              <a:rPr lang="en-US" dirty="0"/>
              <a:t> workflow used to push out full or partial updates to workspace items.</a:t>
            </a:r>
          </a:p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DADBF5-EE00-078F-D529-9582A59FA2ED}"/>
              </a:ext>
            </a:extLst>
          </p:cNvPr>
          <p:cNvGrpSpPr/>
          <p:nvPr/>
        </p:nvGrpSpPr>
        <p:grpSpPr>
          <a:xfrm>
            <a:off x="1118175" y="2468938"/>
            <a:ext cx="9704332" cy="1957463"/>
            <a:chOff x="1117743" y="2468290"/>
            <a:chExt cx="9704332" cy="195746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F71C3-7591-BB02-AED9-2444906D9C6A}"/>
                </a:ext>
              </a:extLst>
            </p:cNvPr>
            <p:cNvSpPr/>
            <p:nvPr/>
          </p:nvSpPr>
          <p:spPr bwMode="auto">
            <a:xfrm>
              <a:off x="7795833" y="2475326"/>
              <a:ext cx="3026242" cy="1950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5C65FF-51D2-1A77-EDA1-79D7E0B9ECD4}"/>
                </a:ext>
              </a:extLst>
            </p:cNvPr>
            <p:cNvSpPr/>
            <p:nvPr/>
          </p:nvSpPr>
          <p:spPr bwMode="auto">
            <a:xfrm>
              <a:off x="4148799" y="2468290"/>
              <a:ext cx="3647034" cy="19504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B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52441F-F6B3-785E-BEC5-92116BE37811}"/>
                </a:ext>
              </a:extLst>
            </p:cNvPr>
            <p:cNvSpPr/>
            <p:nvPr/>
          </p:nvSpPr>
          <p:spPr bwMode="auto">
            <a:xfrm>
              <a:off x="1117743" y="2468290"/>
              <a:ext cx="3026242" cy="1950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73152" rIns="182880" bIns="6400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Segoe UI" pitchFamily="34" charset="0"/>
                  <a:cs typeface="Segoe UI" pitchFamily="34" charset="0"/>
                </a:rPr>
                <a:t>Entra Id tenant 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4B53B-ABE3-87B7-2B43-67E042C19F12}"/>
              </a:ext>
            </a:extLst>
          </p:cNvPr>
          <p:cNvGrpSpPr/>
          <p:nvPr/>
        </p:nvGrpSpPr>
        <p:grpSpPr>
          <a:xfrm>
            <a:off x="1325110" y="2623262"/>
            <a:ext cx="2047204" cy="1436070"/>
            <a:chOff x="1069668" y="2769166"/>
            <a:chExt cx="2895211" cy="21450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EEAA03-FE83-1679-A338-62DBF441E319}"/>
                </a:ext>
              </a:extLst>
            </p:cNvPr>
            <p:cNvSpPr/>
            <p:nvPr/>
          </p:nvSpPr>
          <p:spPr bwMode="auto">
            <a:xfrm>
              <a:off x="1069668" y="2769166"/>
              <a:ext cx="2895211" cy="2145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A503C9-52A5-AF12-D312-08B73F9BC64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8" y="3091406"/>
              <a:ext cx="289521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C7FC17-6734-0D91-34BF-B51A116CA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497"/>
            <a:stretch/>
          </p:blipFill>
          <p:spPr>
            <a:xfrm>
              <a:off x="1103650" y="3119484"/>
              <a:ext cx="2838281" cy="173221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6E9446-56BC-8E09-6CC8-A6C62621101D}"/>
              </a:ext>
            </a:extLst>
          </p:cNvPr>
          <p:cNvGrpSpPr/>
          <p:nvPr/>
        </p:nvGrpSpPr>
        <p:grpSpPr>
          <a:xfrm>
            <a:off x="3392655" y="2623262"/>
            <a:ext cx="3695589" cy="1436070"/>
            <a:chOff x="3372559" y="2802234"/>
            <a:chExt cx="3695589" cy="14360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95A7D9-7048-A970-7853-00CD8A9E285B}"/>
                </a:ext>
              </a:extLst>
            </p:cNvPr>
            <p:cNvGrpSpPr/>
            <p:nvPr/>
          </p:nvGrpSpPr>
          <p:grpSpPr>
            <a:xfrm>
              <a:off x="3372559" y="2968157"/>
              <a:ext cx="1556489" cy="1104223"/>
              <a:chOff x="3618271" y="2939328"/>
              <a:chExt cx="2180595" cy="1246891"/>
            </a:xfrm>
          </p:grpSpPr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00C3A386-CC33-44DD-B61B-1DE22F803F80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54F0A82-C475-3697-DFB6-78D8679D6DC3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649978-988A-E3B0-05B2-67BD90D8297D}"/>
                </a:ext>
              </a:extLst>
            </p:cNvPr>
            <p:cNvGrpSpPr/>
            <p:nvPr/>
          </p:nvGrpSpPr>
          <p:grpSpPr>
            <a:xfrm>
              <a:off x="5020944" y="2802234"/>
              <a:ext cx="2047204" cy="1436070"/>
              <a:chOff x="1069668" y="2769166"/>
              <a:chExt cx="2895211" cy="214508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605763-63D7-E776-6F8B-AEBDDE229696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Test Workspace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C6215A1-C16A-5C69-AA4C-32B94361C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972069-9F3E-79DF-8E96-A73B88531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73173C-0EAC-FAA2-ADCA-B48E90F60B75}"/>
              </a:ext>
            </a:extLst>
          </p:cNvPr>
          <p:cNvGrpSpPr/>
          <p:nvPr/>
        </p:nvGrpSpPr>
        <p:grpSpPr>
          <a:xfrm>
            <a:off x="7072017" y="2625207"/>
            <a:ext cx="3669473" cy="1436070"/>
            <a:chOff x="7051921" y="2804179"/>
            <a:chExt cx="3669473" cy="1436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91689D-03CF-10B7-2BDF-9D594AA5EDF1}"/>
                </a:ext>
              </a:extLst>
            </p:cNvPr>
            <p:cNvGrpSpPr/>
            <p:nvPr/>
          </p:nvGrpSpPr>
          <p:grpSpPr>
            <a:xfrm>
              <a:off x="7051921" y="2937186"/>
              <a:ext cx="1556489" cy="1104223"/>
              <a:chOff x="3618271" y="2939328"/>
              <a:chExt cx="2180595" cy="1246891"/>
            </a:xfrm>
          </p:grpSpPr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0F634960-6A1E-8148-C414-E9B21CB92215}"/>
                  </a:ext>
                </a:extLst>
              </p:cNvPr>
              <p:cNvSpPr/>
              <p:nvPr/>
            </p:nvSpPr>
            <p:spPr>
              <a:xfrm>
                <a:off x="3618271" y="3320992"/>
                <a:ext cx="2180595" cy="424918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BFAFBE5-C15E-5EA0-5A35-E0EBE9E6A28E}"/>
                  </a:ext>
                </a:extLst>
              </p:cNvPr>
              <p:cNvSpPr/>
              <p:nvPr/>
            </p:nvSpPr>
            <p:spPr>
              <a:xfrm>
                <a:off x="3940513" y="2939328"/>
                <a:ext cx="1415265" cy="1246891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Deploy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Items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741CD2-44BC-BEA4-E27E-758C35225648}"/>
                </a:ext>
              </a:extLst>
            </p:cNvPr>
            <p:cNvGrpSpPr/>
            <p:nvPr/>
          </p:nvGrpSpPr>
          <p:grpSpPr>
            <a:xfrm>
              <a:off x="8674190" y="2804179"/>
              <a:ext cx="2047204" cy="1436070"/>
              <a:chOff x="1069668" y="2769166"/>
              <a:chExt cx="2895211" cy="2145083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A3D5F6C-0A69-6225-40EA-3DB911504EB0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Prod Workspace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CE04734-D2DC-34E1-8DB0-1F6D78148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CB33DC3-161C-D32D-A11D-E698D45C1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FD553A-7BA7-EE9D-4007-C69AB3C2FE20}"/>
              </a:ext>
            </a:extLst>
          </p:cNvPr>
          <p:cNvGrpSpPr/>
          <p:nvPr/>
        </p:nvGrpSpPr>
        <p:grpSpPr>
          <a:xfrm>
            <a:off x="3308355" y="5630664"/>
            <a:ext cx="1556489" cy="1104223"/>
            <a:chOff x="3618271" y="2939328"/>
            <a:chExt cx="2180595" cy="1246891"/>
          </a:xfrm>
        </p:grpSpPr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23CD109A-6A6F-2C73-4630-DFED8B9F2AF6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6E3A5E6-730F-61AE-8915-9AA8C6E10EB4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89E85D-7D85-DA93-FFB9-F69A9E0F0F2D}"/>
              </a:ext>
            </a:extLst>
          </p:cNvPr>
          <p:cNvGrpSpPr/>
          <p:nvPr/>
        </p:nvGrpSpPr>
        <p:grpSpPr>
          <a:xfrm>
            <a:off x="7041059" y="5635579"/>
            <a:ext cx="1556489" cy="1104223"/>
            <a:chOff x="3618271" y="2939328"/>
            <a:chExt cx="2180595" cy="1246891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5D48D24A-49FB-8F99-4F77-75B17AD8DB62}"/>
                </a:ext>
              </a:extLst>
            </p:cNvPr>
            <p:cNvSpPr/>
            <p:nvPr/>
          </p:nvSpPr>
          <p:spPr>
            <a:xfrm>
              <a:off x="3618271" y="3320992"/>
              <a:ext cx="218059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19902615-E9B1-4D79-02BF-584D44C9DF21}"/>
                </a:ext>
              </a:extLst>
            </p:cNvPr>
            <p:cNvSpPr/>
            <p:nvPr/>
          </p:nvSpPr>
          <p:spPr>
            <a:xfrm>
              <a:off x="3940513" y="2939328"/>
              <a:ext cx="1415265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Update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Items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CA8064-DF96-6B5B-E8EE-15ECCADDE009}"/>
              </a:ext>
            </a:extLst>
          </p:cNvPr>
          <p:cNvGrpSpPr/>
          <p:nvPr/>
        </p:nvGrpSpPr>
        <p:grpSpPr>
          <a:xfrm>
            <a:off x="1159091" y="5438051"/>
            <a:ext cx="9559056" cy="1436071"/>
            <a:chOff x="1159091" y="5438051"/>
            <a:chExt cx="9559056" cy="143607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8679AA-DCF0-16D6-FEE6-BE12B0D50B9A}"/>
                </a:ext>
              </a:extLst>
            </p:cNvPr>
            <p:cNvGrpSpPr/>
            <p:nvPr/>
          </p:nvGrpSpPr>
          <p:grpSpPr>
            <a:xfrm>
              <a:off x="1159091" y="5438051"/>
              <a:ext cx="2047204" cy="1436070"/>
              <a:chOff x="1069668" y="2769166"/>
              <a:chExt cx="2895211" cy="214508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C7EEFC-6ED3-F37F-367C-6C3A45C071DF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Workspace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DEF131C-9EF0-5C4E-AC18-C0B0A0EBB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EA4CB18F-4EA7-F09C-719B-78AD820D0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2C46AB-7A32-6959-B5A7-F089BF14A92D}"/>
                </a:ext>
              </a:extLst>
            </p:cNvPr>
            <p:cNvGrpSpPr/>
            <p:nvPr/>
          </p:nvGrpSpPr>
          <p:grpSpPr>
            <a:xfrm>
              <a:off x="4920460" y="5438052"/>
              <a:ext cx="2047204" cy="1436070"/>
              <a:chOff x="1069668" y="2769166"/>
              <a:chExt cx="2895211" cy="214508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9597C4-7D80-E2AE-F7CE-248674F26260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Test Workspace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C84917-FFEA-5AA0-C207-7AFB7433E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E95D849-D744-133E-3F38-679DF2DE7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FF78647-A875-9EB8-C5D8-2E9664A17FD4}"/>
                </a:ext>
              </a:extLst>
            </p:cNvPr>
            <p:cNvGrpSpPr/>
            <p:nvPr/>
          </p:nvGrpSpPr>
          <p:grpSpPr>
            <a:xfrm>
              <a:off x="8670943" y="5438051"/>
              <a:ext cx="2047204" cy="1436070"/>
              <a:chOff x="1069668" y="2769166"/>
              <a:chExt cx="2895211" cy="2145083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A46FD9F-4111-678D-0C44-A0D797A4EB21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Prod Workspace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2CC523D-878B-20AE-EA34-577CB7E48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66481575-1028-997A-6A7A-86AACED76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553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40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/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85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49835444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3843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99BAA-173C-BEC9-D0D7-9D1EB500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285B-BA0E-5817-6598-83EBB5ED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FD13-3802-E55F-7F75-EE4487690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Fabric Solution Deployment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 in Fabric Solution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Workflows to Deloy Fabric Solutions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Creation Parameters for Customer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Deploying and Updating Solutions from a Source Workspace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Managing Item Definition files using Fabric GIT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245351576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6817-0C9B-38CE-8E3F-940342E9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3136-D3BA-FEBE-2DFA-722F8DB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6BE2-F174-CFFD-7A6B-5485AB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80445-034B-4AE9-CC6C-C8A2D010369B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CAB3AC-7E90-9CA2-8924-A9632DC76AEC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75BE8-D0C4-13FE-B390-C55F8E87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3537-9A96-5ACC-DAA5-1E285B48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Azure Dev Ops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863-D777-598D-7441-839FADACB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7" y="3497262"/>
            <a:ext cx="6368710" cy="29737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B8539-0F03-C020-ECDC-536CCCAA6812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46DA83-8118-92BD-B638-C946F1307C4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AF8BFB0A-FE3F-81FB-6F11-41D378934E88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3E195928-E3D2-79C0-BEA1-2A982563203C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357E16-84B0-D470-3183-0A1624F513D5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51458867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4817-6CE8-181E-FED0-9B812504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C3D8F-FADC-5F38-0797-C47BB33B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576880"/>
            <a:ext cx="8538354" cy="28030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932ED5-499D-2BC2-0335-DC6D860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Azure Dev Ops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EBF9B-9CBF-AA0B-EDED-3A88A80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D48E-370E-F8FF-0BB2-BD324C0C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1561-B88A-D8B5-B649-D772B4D4A66C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5F8D8-D961-6059-9CBA-E138AE7F9FE7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9D9B0-223E-1D54-EA51-97A948E0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429C8-A05B-4A13-9449-D35B5388B94B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FCB50D3-AE1E-2806-5F8D-5D15BC5E0069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4E0D827-04D0-82BB-6B6D-12256BFFFDA5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1AFB70F-F725-37AA-524C-9752B1ED4867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39EE8-2722-D61D-C413-D698C3D6E92C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423857025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81878-6578-EA4F-E31A-0461D6E77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6E73-1AC0-F94A-F40C-AC9DF6CE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5C4D-1B55-7D5F-EF31-6DCBDE117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31763"/>
          </a:xfrm>
        </p:spPr>
        <p:txBody>
          <a:bodyPr/>
          <a:lstStyle/>
          <a:p>
            <a:pPr marL="344488" indent="-344488"/>
            <a:r>
              <a:rPr lang="en-US" dirty="0"/>
              <a:t>Introduction to Fabric Solution Deployment </a:t>
            </a:r>
          </a:p>
          <a:p>
            <a:pPr marL="344488" indent="-344488"/>
            <a:r>
              <a:rPr lang="en-US" dirty="0"/>
              <a:t>Challenges in Fabric Solution Deployment</a:t>
            </a:r>
          </a:p>
          <a:p>
            <a:pPr marL="344488" indent="-344488"/>
            <a:r>
              <a:rPr lang="en-US" dirty="0"/>
              <a:t>Implementing Workflows to Deloy Fabric Solutions</a:t>
            </a:r>
          </a:p>
          <a:p>
            <a:pPr marL="344488" indent="-344488"/>
            <a:r>
              <a:rPr lang="en-US" dirty="0"/>
              <a:t>Integrating Creation Parameters for Customer Data</a:t>
            </a:r>
          </a:p>
          <a:p>
            <a:pPr marL="344488" indent="-344488"/>
            <a:r>
              <a:rPr lang="en-US" dirty="0"/>
              <a:t>Deploying and Updating Solutions from a Source Workspace</a:t>
            </a:r>
          </a:p>
          <a:p>
            <a:pPr marL="344488" indent="-344488"/>
            <a:r>
              <a:rPr lang="en-US" dirty="0"/>
              <a:t>Managing Item Definition files using Fabric GIT Integration</a:t>
            </a:r>
          </a:p>
          <a:p>
            <a:pPr marL="344488" indent="-344488"/>
            <a:r>
              <a:rPr lang="en-US" dirty="0"/>
              <a:t>Deploying and Updating Solutions from an Azure Dev Ops Repo</a:t>
            </a:r>
          </a:p>
        </p:txBody>
      </p:sp>
    </p:spTree>
    <p:extLst>
      <p:ext uri="{BB962C8B-B14F-4D97-AF65-F5344CB8AC3E}">
        <p14:creationId xmlns:p14="http://schemas.microsoft.com/office/powerpoint/2010/main" val="587894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33982-FD45-D96F-336B-10B9F22E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95039-9397-40AF-117A-3F830198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 First Glance at the Big Picture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AF4E334-926F-4841-6037-1702F8825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69332"/>
          </a:xfrm>
        </p:spPr>
        <p:txBody>
          <a:bodyPr/>
          <a:lstStyle/>
          <a:p>
            <a:r>
              <a:rPr lang="en-US" dirty="0"/>
              <a:t>What we work toward is this high-level </a:t>
            </a:r>
            <a:r>
              <a:rPr lang="en-US" dirty="0" err="1"/>
              <a:t>archtecture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06257-BD73-0BD1-37F4-21CAF857DAAF}"/>
              </a:ext>
            </a:extLst>
          </p:cNvPr>
          <p:cNvGrpSpPr/>
          <p:nvPr/>
        </p:nvGrpSpPr>
        <p:grpSpPr>
          <a:xfrm>
            <a:off x="1506871" y="2103958"/>
            <a:ext cx="9416380" cy="1438015"/>
            <a:chOff x="1325110" y="2623262"/>
            <a:chExt cx="9416380" cy="14380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FD9141-22A0-A10F-3282-537B3304899E}"/>
                </a:ext>
              </a:extLst>
            </p:cNvPr>
            <p:cNvGrpSpPr/>
            <p:nvPr/>
          </p:nvGrpSpPr>
          <p:grpSpPr>
            <a:xfrm>
              <a:off x="1325110" y="2623262"/>
              <a:ext cx="2047204" cy="1436070"/>
              <a:chOff x="1069668" y="2769166"/>
              <a:chExt cx="2895211" cy="21450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1D2004-5166-5FA8-EF87-E4A25131641A}"/>
                  </a:ext>
                </a:extLst>
              </p:cNvPr>
              <p:cNvSpPr/>
              <p:nvPr/>
            </p:nvSpPr>
            <p:spPr bwMode="auto">
              <a:xfrm>
                <a:off x="1069668" y="2769166"/>
                <a:ext cx="2895211" cy="2145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Workspace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7A1AF6C-C8FC-68A9-C759-8ABE79937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68" y="3091406"/>
                <a:ext cx="289521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5CFA82-A278-1FE8-6BAF-CB78F14CD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9497"/>
              <a:stretch/>
            </p:blipFill>
            <p:spPr>
              <a:xfrm>
                <a:off x="1103650" y="3119484"/>
                <a:ext cx="2838281" cy="1732212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6A0F84-C904-E7C5-BC40-68DAFE5BF337}"/>
                </a:ext>
              </a:extLst>
            </p:cNvPr>
            <p:cNvGrpSpPr/>
            <p:nvPr/>
          </p:nvGrpSpPr>
          <p:grpSpPr>
            <a:xfrm>
              <a:off x="3392655" y="2623262"/>
              <a:ext cx="3695589" cy="1436070"/>
              <a:chOff x="3372559" y="2802234"/>
              <a:chExt cx="3695589" cy="143607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D4C8390-9868-9882-B642-83DA4892F742}"/>
                  </a:ext>
                </a:extLst>
              </p:cNvPr>
              <p:cNvGrpSpPr/>
              <p:nvPr/>
            </p:nvGrpSpPr>
            <p:grpSpPr>
              <a:xfrm>
                <a:off x="3372559" y="2968157"/>
                <a:ext cx="1556489" cy="1104223"/>
                <a:chOff x="3618271" y="2939328"/>
                <a:chExt cx="2180595" cy="1246891"/>
              </a:xfrm>
            </p:grpSpPr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B9E87853-4505-457C-CDF4-6DB75D97892F}"/>
                    </a:ext>
                  </a:extLst>
                </p:cNvPr>
                <p:cNvSpPr/>
                <p:nvPr/>
              </p:nvSpPr>
              <p:spPr>
                <a:xfrm>
                  <a:off x="3618271" y="3320992"/>
                  <a:ext cx="2180595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EB43920-2CE4-25BB-D476-F2A564A8FCA6}"/>
                    </a:ext>
                  </a:extLst>
                </p:cNvPr>
                <p:cNvSpPr/>
                <p:nvPr/>
              </p:nvSpPr>
              <p:spPr>
                <a:xfrm>
                  <a:off x="3940513" y="2939328"/>
                  <a:ext cx="1415265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Deploy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or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B55CD18-FFD9-B006-3A1E-F22B822C2205}"/>
                  </a:ext>
                </a:extLst>
              </p:cNvPr>
              <p:cNvGrpSpPr/>
              <p:nvPr/>
            </p:nvGrpSpPr>
            <p:grpSpPr>
              <a:xfrm>
                <a:off x="5020944" y="2802234"/>
                <a:ext cx="2047204" cy="1436070"/>
                <a:chOff x="1069668" y="2769166"/>
                <a:chExt cx="2895211" cy="214508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C555FC-CD7F-81A3-F147-A7DE671609CD}"/>
                    </a:ext>
                  </a:extLst>
                </p:cNvPr>
                <p:cNvSpPr/>
                <p:nvPr/>
              </p:nvSpPr>
              <p:spPr bwMode="auto">
                <a:xfrm>
                  <a:off x="1069668" y="2769166"/>
                  <a:ext cx="2895211" cy="21450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Test Workspace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CC9699B-9C2B-B6EF-50FD-460BADDE8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68" y="3091406"/>
                  <a:ext cx="289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DB854A23-4337-B18F-407E-A4509FCDAD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19497"/>
                <a:stretch/>
              </p:blipFill>
              <p:spPr>
                <a:xfrm>
                  <a:off x="1103650" y="3119484"/>
                  <a:ext cx="2838281" cy="17322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EA15E4-E08B-4C83-F361-E7950A2E3546}"/>
                </a:ext>
              </a:extLst>
            </p:cNvPr>
            <p:cNvGrpSpPr/>
            <p:nvPr/>
          </p:nvGrpSpPr>
          <p:grpSpPr>
            <a:xfrm>
              <a:off x="7072017" y="2625207"/>
              <a:ext cx="3669473" cy="1436070"/>
              <a:chOff x="7051921" y="2804179"/>
              <a:chExt cx="3669473" cy="143607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1F731F7-3A3C-C99C-505C-6F3D78FCA93F}"/>
                  </a:ext>
                </a:extLst>
              </p:cNvPr>
              <p:cNvGrpSpPr/>
              <p:nvPr/>
            </p:nvGrpSpPr>
            <p:grpSpPr>
              <a:xfrm>
                <a:off x="7051921" y="2937186"/>
                <a:ext cx="1556489" cy="1104223"/>
                <a:chOff x="3618271" y="2939328"/>
                <a:chExt cx="2180595" cy="1246891"/>
              </a:xfrm>
            </p:grpSpPr>
            <p:sp>
              <p:nvSpPr>
                <p:cNvPr id="34" name="Arrow: Right 33">
                  <a:extLst>
                    <a:ext uri="{FF2B5EF4-FFF2-40B4-BE49-F238E27FC236}">
                      <a16:creationId xmlns:a16="http://schemas.microsoft.com/office/drawing/2014/main" id="{99CB7348-6847-C6C0-1AC6-59CF25FAA36D}"/>
                    </a:ext>
                  </a:extLst>
                </p:cNvPr>
                <p:cNvSpPr/>
                <p:nvPr/>
              </p:nvSpPr>
              <p:spPr>
                <a:xfrm>
                  <a:off x="3618271" y="3320992"/>
                  <a:ext cx="2180595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70A5119F-03D7-392D-3113-487D24CF51E6}"/>
                    </a:ext>
                  </a:extLst>
                </p:cNvPr>
                <p:cNvSpPr/>
                <p:nvPr/>
              </p:nvSpPr>
              <p:spPr>
                <a:xfrm>
                  <a:off x="3940513" y="2939328"/>
                  <a:ext cx="1415265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Deploy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or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</a:rPr>
                    <a:t>Update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49170DD-2F8D-5B10-2568-0BC40F50CF6C}"/>
                  </a:ext>
                </a:extLst>
              </p:cNvPr>
              <p:cNvGrpSpPr/>
              <p:nvPr/>
            </p:nvGrpSpPr>
            <p:grpSpPr>
              <a:xfrm>
                <a:off x="8674190" y="2804179"/>
                <a:ext cx="2047204" cy="1436070"/>
                <a:chOff x="1069668" y="2769166"/>
                <a:chExt cx="2895211" cy="214508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90C5062-3D12-184E-DA9F-4D3AEBD79988}"/>
                    </a:ext>
                  </a:extLst>
                </p:cNvPr>
                <p:cNvSpPr/>
                <p:nvPr/>
              </p:nvSpPr>
              <p:spPr bwMode="auto">
                <a:xfrm>
                  <a:off x="1069668" y="2769166"/>
                  <a:ext cx="2895211" cy="21450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Prod Workspace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C3143BF-1EB5-F0EE-CFFA-F18896609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68" y="3091406"/>
                  <a:ext cx="28952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26307343-8D68-D895-28C2-DB1CDC2A42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t="19497"/>
                <a:stretch/>
              </p:blipFill>
              <p:spPr>
                <a:xfrm>
                  <a:off x="1103650" y="3119484"/>
                  <a:ext cx="2838281" cy="1732212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AE5F1A-96B4-29E6-AEFE-73B13771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7" y="4581176"/>
            <a:ext cx="4249773" cy="15546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DCE6B7-22D7-7717-5BAB-D9F309085F8F}"/>
              </a:ext>
            </a:extLst>
          </p:cNvPr>
          <p:cNvGrpSpPr/>
          <p:nvPr/>
        </p:nvGrpSpPr>
        <p:grpSpPr>
          <a:xfrm>
            <a:off x="2236407" y="3599144"/>
            <a:ext cx="588132" cy="896744"/>
            <a:chOff x="1939269" y="4132771"/>
            <a:chExt cx="588132" cy="1073461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B2D7750E-305B-FF28-0412-F2A25D2160BE}"/>
                </a:ext>
              </a:extLst>
            </p:cNvPr>
            <p:cNvSpPr/>
            <p:nvPr/>
          </p:nvSpPr>
          <p:spPr>
            <a:xfrm>
              <a:off x="2002078" y="4132771"/>
              <a:ext cx="231257" cy="1042130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77208289-5043-5A74-E2B3-92CA4098CBEA}"/>
                </a:ext>
              </a:extLst>
            </p:cNvPr>
            <p:cNvSpPr/>
            <p:nvPr/>
          </p:nvSpPr>
          <p:spPr>
            <a:xfrm rot="10800000">
              <a:off x="2221942" y="4164100"/>
              <a:ext cx="231258" cy="1042132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758635DD-B80E-6D71-7496-E3C35FAEF40D}"/>
                </a:ext>
              </a:extLst>
            </p:cNvPr>
            <p:cNvSpPr/>
            <p:nvPr/>
          </p:nvSpPr>
          <p:spPr>
            <a:xfrm>
              <a:off x="1939269" y="4351049"/>
              <a:ext cx="588132" cy="573670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9664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7986-2356-CEF3-A8FD-37E005CD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B9345727-FA49-B1B2-AF32-F8FA1D9C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Second Motivation for Deployment using the Fabric REST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93B7-C052-0EF8-F5FA-0F0D64AC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provides development platform for building multi-tenant applications</a:t>
            </a:r>
          </a:p>
          <a:p>
            <a:pPr lvl="1"/>
            <a:r>
              <a:rPr lang="en-US" dirty="0"/>
              <a:t>Each 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workspaces and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E147B-3356-A2E4-701E-F38A12462559}"/>
              </a:ext>
            </a:extLst>
          </p:cNvPr>
          <p:cNvSpPr/>
          <p:nvPr/>
        </p:nvSpPr>
        <p:spPr>
          <a:xfrm>
            <a:off x="3329832" y="2589207"/>
            <a:ext cx="3642082" cy="407821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FE5607-188D-5129-023E-363D3C24EAC5}"/>
              </a:ext>
            </a:extLst>
          </p:cNvPr>
          <p:cNvSpPr/>
          <p:nvPr/>
        </p:nvSpPr>
        <p:spPr>
          <a:xfrm>
            <a:off x="952650" y="439882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Multitenant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F4C84E-2443-0D7C-A864-62DF71E26A45}"/>
              </a:ext>
            </a:extLst>
          </p:cNvPr>
          <p:cNvGrpSpPr/>
          <p:nvPr/>
        </p:nvGrpSpPr>
        <p:grpSpPr>
          <a:xfrm>
            <a:off x="6753850" y="327520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9006D8-CF42-395D-6AFB-A4CE3D6D3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4153B3-5459-78CD-7A74-9C9D7F50E33F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3E98069-F55E-1726-A7CD-50A159A605C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4BE15647-B145-7CA0-F963-F5D784951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3F0F8-4933-C377-EF33-2FA0BB76EB28}"/>
              </a:ext>
            </a:extLst>
          </p:cNvPr>
          <p:cNvGrpSpPr/>
          <p:nvPr/>
        </p:nvGrpSpPr>
        <p:grpSpPr>
          <a:xfrm>
            <a:off x="6737641" y="455664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2565D8-7D1C-40BA-52FA-69FB1C614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68863A2-165A-0010-3284-A46F19F1D64F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25A693E-43B8-E200-D84C-21D04B0C4A83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ABEE8311-AA74-EE30-92EF-79B36E45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08893C-0390-B522-38BD-067B06D2F4DC}"/>
              </a:ext>
            </a:extLst>
          </p:cNvPr>
          <p:cNvGrpSpPr/>
          <p:nvPr/>
        </p:nvGrpSpPr>
        <p:grpSpPr>
          <a:xfrm>
            <a:off x="6748151" y="572859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CEE425F-19E1-02BF-30B0-39EB5F5B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F3CAA2B-99A3-293C-6319-62B823719795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299DFC0-E86D-509D-DA21-59E28F0E744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F59D49F4-A643-34E1-BB5C-EA6FC8ED5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29B8153-9227-F409-E8BC-BEF9123FCED3}"/>
              </a:ext>
            </a:extLst>
          </p:cNvPr>
          <p:cNvGrpSpPr/>
          <p:nvPr/>
        </p:nvGrpSpPr>
        <p:grpSpPr>
          <a:xfrm>
            <a:off x="2124432" y="3140696"/>
            <a:ext cx="4588323" cy="1726972"/>
            <a:chOff x="2135189" y="2740059"/>
            <a:chExt cx="4577566" cy="18147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8C1615F-1155-5FE6-A38E-B3AE5A228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189" y="3296374"/>
              <a:ext cx="1442140" cy="12584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B1120A-9D2B-5131-245D-F9F9F57661FC}"/>
                </a:ext>
              </a:extLst>
            </p:cNvPr>
            <p:cNvSpPr/>
            <p:nvPr/>
          </p:nvSpPr>
          <p:spPr bwMode="auto">
            <a:xfrm>
              <a:off x="3633627" y="2740059"/>
              <a:ext cx="3079128" cy="10674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Customer 1 Tenant Workspace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BDA1E3-7A75-8438-8C73-ABCB5DBC1593}"/>
              </a:ext>
            </a:extLst>
          </p:cNvPr>
          <p:cNvGrpSpPr/>
          <p:nvPr/>
        </p:nvGrpSpPr>
        <p:grpSpPr>
          <a:xfrm>
            <a:off x="5241062" y="3390756"/>
            <a:ext cx="631940" cy="670205"/>
            <a:chOff x="6295914" y="1428878"/>
            <a:chExt cx="1693119" cy="182535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9F158E8-0781-5988-AEEE-31D18BFFA345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83" name="Picture 82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0298094C-B458-9AC0-3DEA-0F5C23AE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F82C22-ADB1-429F-430A-6FAED6D4560A}"/>
              </a:ext>
            </a:extLst>
          </p:cNvPr>
          <p:cNvGrpSpPr/>
          <p:nvPr/>
        </p:nvGrpSpPr>
        <p:grpSpPr>
          <a:xfrm>
            <a:off x="5957622" y="3390756"/>
            <a:ext cx="633794" cy="670205"/>
            <a:chOff x="6503915" y="831583"/>
            <a:chExt cx="1229935" cy="132599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7D37769-B2F6-27AF-9D10-614D8AEFB827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80" name="Picture 79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72928887-5C73-0E57-9704-F487230F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D4FA69-5F06-1AF4-AA1B-FA42A0943D2E}"/>
              </a:ext>
            </a:extLst>
          </p:cNvPr>
          <p:cNvGrpSpPr/>
          <p:nvPr/>
        </p:nvGrpSpPr>
        <p:grpSpPr>
          <a:xfrm>
            <a:off x="4515294" y="3390756"/>
            <a:ext cx="635579" cy="674063"/>
            <a:chOff x="1943154" y="2871362"/>
            <a:chExt cx="1229935" cy="132599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DC263C-EB78-44C7-3B04-C95769CD0639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  <a:endParaRPr lang="en-US" sz="11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6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7DFC167C-C30D-62C9-477D-3C563D6C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583" y="3033143"/>
              <a:ext cx="838189" cy="83483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A8BAB7-C268-D61B-D2EF-27DA6DAE5ED1}"/>
              </a:ext>
            </a:extLst>
          </p:cNvPr>
          <p:cNvGrpSpPr/>
          <p:nvPr/>
        </p:nvGrpSpPr>
        <p:grpSpPr>
          <a:xfrm>
            <a:off x="3793166" y="3390756"/>
            <a:ext cx="631940" cy="670205"/>
            <a:chOff x="540799" y="2865453"/>
            <a:chExt cx="1229935" cy="13259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4CF839-0E47-6B28-9C53-1ABFD203C42F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56" name="Picture 5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B35FBEAD-5380-B43D-A074-A37B953D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4918840-70CB-D596-AE5E-2BCB1A14F261}"/>
              </a:ext>
            </a:extLst>
          </p:cNvPr>
          <p:cNvGrpSpPr/>
          <p:nvPr/>
        </p:nvGrpSpPr>
        <p:grpSpPr>
          <a:xfrm>
            <a:off x="2124432" y="4315144"/>
            <a:ext cx="4607264" cy="1016491"/>
            <a:chOff x="2310555" y="3914294"/>
            <a:chExt cx="4607264" cy="101649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13A369-90A5-ABD1-1AE6-803351A69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555" y="4447709"/>
              <a:ext cx="1452897" cy="2649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762C2E1-31CC-40D1-322A-A7CB38021669}"/>
                </a:ext>
              </a:extLst>
            </p:cNvPr>
            <p:cNvGrpSpPr/>
            <p:nvPr/>
          </p:nvGrpSpPr>
          <p:grpSpPr>
            <a:xfrm>
              <a:off x="3838691" y="3914294"/>
              <a:ext cx="3079128" cy="1016491"/>
              <a:chOff x="503131" y="2382842"/>
              <a:chExt cx="3738670" cy="1254645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69BD327-0A67-77B9-9E7C-EFC7977F3A07}"/>
                  </a:ext>
                </a:extLst>
              </p:cNvPr>
              <p:cNvSpPr/>
              <p:nvPr/>
            </p:nvSpPr>
            <p:spPr bwMode="auto">
              <a:xfrm>
                <a:off x="503131" y="2382842"/>
                <a:ext cx="3738670" cy="12546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Customer 2 Tenant Workspace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A8830B2-5E69-3F0D-350C-7E7BA870772F}"/>
                  </a:ext>
                </a:extLst>
              </p:cNvPr>
              <p:cNvGrpSpPr/>
              <p:nvPr/>
            </p:nvGrpSpPr>
            <p:grpSpPr>
              <a:xfrm>
                <a:off x="2434140" y="2695298"/>
                <a:ext cx="767300" cy="827227"/>
                <a:chOff x="6295914" y="1428878"/>
                <a:chExt cx="1693119" cy="182535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48A0524-BB75-5ECA-4B86-416B2B2A7B24}"/>
                    </a:ext>
                  </a:extLst>
                </p:cNvPr>
                <p:cNvSpPr/>
                <p:nvPr/>
              </p:nvSpPr>
              <p:spPr bwMode="auto">
                <a:xfrm>
                  <a:off x="6295914" y="1428878"/>
                  <a:ext cx="1693119" cy="182535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Semantic Model</a:t>
                  </a:r>
                </a:p>
              </p:txBody>
            </p:sp>
            <p:pic>
              <p:nvPicPr>
                <p:cNvPr id="108" name="Picture 107" descr="A white square with purple dots&#10;&#10;Description automatically generated">
                  <a:extLst>
                    <a:ext uri="{FF2B5EF4-FFF2-40B4-BE49-F238E27FC236}">
                      <a16:creationId xmlns:a16="http://schemas.microsoft.com/office/drawing/2014/main" id="{E3A99E29-1D4D-B256-D6AA-BC4C0BE98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779" y="1536648"/>
                  <a:ext cx="1311387" cy="1300896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218DA6-EBD1-DAEB-7E51-33BADE5C6A7D}"/>
                  </a:ext>
                </a:extLst>
              </p:cNvPr>
              <p:cNvGrpSpPr/>
              <p:nvPr/>
            </p:nvGrpSpPr>
            <p:grpSpPr>
              <a:xfrm>
                <a:off x="3304185" y="2695298"/>
                <a:ext cx="769551" cy="827227"/>
                <a:chOff x="6503915" y="831583"/>
                <a:chExt cx="1229935" cy="132599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42FBAB4-BDEF-43DA-DD4A-7DFEDDF1D551}"/>
                    </a:ext>
                  </a:extLst>
                </p:cNvPr>
                <p:cNvSpPr/>
                <p:nvPr/>
              </p:nvSpPr>
              <p:spPr bwMode="auto">
                <a:xfrm>
                  <a:off x="6503915" y="83158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Report</a:t>
                  </a:r>
                </a:p>
              </p:txBody>
            </p:sp>
            <p:pic>
              <p:nvPicPr>
                <p:cNvPr id="106" name="Picture 105" descr="A white square with a graph&#10;&#10;Description automatically generated">
                  <a:extLst>
                    <a:ext uri="{FF2B5EF4-FFF2-40B4-BE49-F238E27FC236}">
                      <a16:creationId xmlns:a16="http://schemas.microsoft.com/office/drawing/2014/main" id="{04CF1201-6E2D-039C-291D-63EDF501ED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2565" y="904155"/>
                  <a:ext cx="952633" cy="948822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972A861-8352-5146-4311-58494E7A4ADF}"/>
                  </a:ext>
                </a:extLst>
              </p:cNvPr>
              <p:cNvGrpSpPr/>
              <p:nvPr/>
            </p:nvGrpSpPr>
            <p:grpSpPr>
              <a:xfrm>
                <a:off x="1552914" y="2695298"/>
                <a:ext cx="771719" cy="831990"/>
                <a:chOff x="1943154" y="2871362"/>
                <a:chExt cx="1229935" cy="1325994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AFA7E8A-C78F-734F-C104-9BF374566998}"/>
                    </a:ext>
                  </a:extLst>
                </p:cNvPr>
                <p:cNvSpPr/>
                <p:nvPr/>
              </p:nvSpPr>
              <p:spPr bwMode="auto">
                <a:xfrm>
                  <a:off x="1943154" y="2871362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Notebook</a:t>
                  </a:r>
                  <a:endPara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3" name="Picture 102" descr="A white book with a green symbol&#10;&#10;Description automatically generated">
                  <a:extLst>
                    <a:ext uri="{FF2B5EF4-FFF2-40B4-BE49-F238E27FC236}">
                      <a16:creationId xmlns:a16="http://schemas.microsoft.com/office/drawing/2014/main" id="{75F41BF0-47F3-531B-322D-CC163A2F8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583" y="3033143"/>
                  <a:ext cx="838189" cy="834835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8A71807-CC9B-0FAA-D6CB-8052D6FDA3D6}"/>
                  </a:ext>
                </a:extLst>
              </p:cNvPr>
              <p:cNvGrpSpPr/>
              <p:nvPr/>
            </p:nvGrpSpPr>
            <p:grpSpPr>
              <a:xfrm>
                <a:off x="676108" y="2695298"/>
                <a:ext cx="767300" cy="827227"/>
                <a:chOff x="540799" y="2865453"/>
                <a:chExt cx="1229935" cy="132599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F33FDDB-8594-A5AC-63E7-3551D87639DE}"/>
                    </a:ext>
                  </a:extLst>
                </p:cNvPr>
                <p:cNvSpPr/>
                <p:nvPr/>
              </p:nvSpPr>
              <p:spPr bwMode="auto">
                <a:xfrm>
                  <a:off x="540799" y="286545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Lakehouse</a:t>
                  </a:r>
                </a:p>
              </p:txBody>
            </p:sp>
            <p:pic>
              <p:nvPicPr>
                <p:cNvPr id="101" name="Picture 100" descr="A blue and white sign with waves&#10;&#10;Description automatically generated">
                  <a:extLst>
                    <a:ext uri="{FF2B5EF4-FFF2-40B4-BE49-F238E27FC236}">
                      <a16:creationId xmlns:a16="http://schemas.microsoft.com/office/drawing/2014/main" id="{ABBC28F3-23B5-15B7-D806-EE54A398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53" y="2962982"/>
                  <a:ext cx="908459" cy="90482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AF5AF80-A293-6538-AFA8-940165D0EC4A}"/>
              </a:ext>
            </a:extLst>
          </p:cNvPr>
          <p:cNvGrpSpPr/>
          <p:nvPr/>
        </p:nvGrpSpPr>
        <p:grpSpPr>
          <a:xfrm>
            <a:off x="2130458" y="4889384"/>
            <a:ext cx="4600946" cy="1585282"/>
            <a:chOff x="2316581" y="4488534"/>
            <a:chExt cx="4600946" cy="158528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2DADCB-D6A3-2710-46D7-96251A8FD09C}"/>
                </a:ext>
              </a:extLst>
            </p:cNvPr>
            <p:cNvCxnSpPr>
              <a:cxnSpLocks/>
            </p:cNvCxnSpPr>
            <p:nvPr/>
          </p:nvCxnSpPr>
          <p:spPr>
            <a:xfrm>
              <a:off x="2316581" y="4488534"/>
              <a:ext cx="1436114" cy="97171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009EB3-B93B-4651-3411-2AC1220B4CF3}"/>
                </a:ext>
              </a:extLst>
            </p:cNvPr>
            <p:cNvGrpSpPr/>
            <p:nvPr/>
          </p:nvGrpSpPr>
          <p:grpSpPr>
            <a:xfrm>
              <a:off x="3838399" y="5057325"/>
              <a:ext cx="3079128" cy="1016491"/>
              <a:chOff x="503131" y="2382842"/>
              <a:chExt cx="3738670" cy="1254645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20B562C-73C3-811F-F6F8-3DDCD19D9FD0}"/>
                  </a:ext>
                </a:extLst>
              </p:cNvPr>
              <p:cNvSpPr/>
              <p:nvPr/>
            </p:nvSpPr>
            <p:spPr bwMode="auto">
              <a:xfrm>
                <a:off x="503131" y="2382842"/>
                <a:ext cx="3738670" cy="12546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Customer N Tenant Workspace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893399D-9992-CEBA-F6E5-1E37A3639B68}"/>
                  </a:ext>
                </a:extLst>
              </p:cNvPr>
              <p:cNvGrpSpPr/>
              <p:nvPr/>
            </p:nvGrpSpPr>
            <p:grpSpPr>
              <a:xfrm>
                <a:off x="2434140" y="2695298"/>
                <a:ext cx="767300" cy="827227"/>
                <a:chOff x="6295914" y="1428878"/>
                <a:chExt cx="1693119" cy="182535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B3C85F2-ECF8-C412-E419-B8B31D2785B0}"/>
                    </a:ext>
                  </a:extLst>
                </p:cNvPr>
                <p:cNvSpPr/>
                <p:nvPr/>
              </p:nvSpPr>
              <p:spPr bwMode="auto">
                <a:xfrm>
                  <a:off x="6295914" y="1428878"/>
                  <a:ext cx="1693119" cy="182535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Semantic Model</a:t>
                  </a:r>
                </a:p>
              </p:txBody>
            </p:sp>
            <p:pic>
              <p:nvPicPr>
                <p:cNvPr id="122" name="Picture 121" descr="A white square with purple dots&#10;&#10;Description automatically generated">
                  <a:extLst>
                    <a:ext uri="{FF2B5EF4-FFF2-40B4-BE49-F238E27FC236}">
                      <a16:creationId xmlns:a16="http://schemas.microsoft.com/office/drawing/2014/main" id="{04B54F7D-11CC-B3C6-9A79-88796345CA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779" y="1536648"/>
                  <a:ext cx="1311387" cy="1300896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774F990-B2FF-B6F6-9E9D-E6AAA98CC44B}"/>
                  </a:ext>
                </a:extLst>
              </p:cNvPr>
              <p:cNvGrpSpPr/>
              <p:nvPr/>
            </p:nvGrpSpPr>
            <p:grpSpPr>
              <a:xfrm>
                <a:off x="3304185" y="2695298"/>
                <a:ext cx="769551" cy="827227"/>
                <a:chOff x="6503915" y="831583"/>
                <a:chExt cx="1229935" cy="132599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DB1C89C-19C4-13A7-CD17-BC14768406F9}"/>
                    </a:ext>
                  </a:extLst>
                </p:cNvPr>
                <p:cNvSpPr/>
                <p:nvPr/>
              </p:nvSpPr>
              <p:spPr bwMode="auto">
                <a:xfrm>
                  <a:off x="6503915" y="83158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Report</a:t>
                  </a:r>
                </a:p>
              </p:txBody>
            </p:sp>
            <p:pic>
              <p:nvPicPr>
                <p:cNvPr id="120" name="Picture 119" descr="A white square with a graph&#10;&#10;Description automatically generated">
                  <a:extLst>
                    <a:ext uri="{FF2B5EF4-FFF2-40B4-BE49-F238E27FC236}">
                      <a16:creationId xmlns:a16="http://schemas.microsoft.com/office/drawing/2014/main" id="{5D1CE6F3-865C-BB2F-280C-481943D54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2565" y="904155"/>
                  <a:ext cx="952633" cy="948822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16101AA-118D-C469-823E-57F07DC5FF6D}"/>
                  </a:ext>
                </a:extLst>
              </p:cNvPr>
              <p:cNvGrpSpPr/>
              <p:nvPr/>
            </p:nvGrpSpPr>
            <p:grpSpPr>
              <a:xfrm>
                <a:off x="1552914" y="2695298"/>
                <a:ext cx="771719" cy="831990"/>
                <a:chOff x="1943154" y="2871362"/>
                <a:chExt cx="1229935" cy="132599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666615D-610B-11A1-FFCD-8FF47D2B3916}"/>
                    </a:ext>
                  </a:extLst>
                </p:cNvPr>
                <p:cNvSpPr/>
                <p:nvPr/>
              </p:nvSpPr>
              <p:spPr bwMode="auto">
                <a:xfrm>
                  <a:off x="1943154" y="2871362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Notebook</a:t>
                  </a:r>
                  <a:endPara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8" name="Picture 117" descr="A white book with a green symbol&#10;&#10;Description automatically generated">
                  <a:extLst>
                    <a:ext uri="{FF2B5EF4-FFF2-40B4-BE49-F238E27FC236}">
                      <a16:creationId xmlns:a16="http://schemas.microsoft.com/office/drawing/2014/main" id="{C7D425B0-EC40-910C-95B9-1490EC703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6583" y="3033143"/>
                  <a:ext cx="838189" cy="834835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297F3CB-5733-FEA3-CC33-7779B594F4DC}"/>
                  </a:ext>
                </a:extLst>
              </p:cNvPr>
              <p:cNvGrpSpPr/>
              <p:nvPr/>
            </p:nvGrpSpPr>
            <p:grpSpPr>
              <a:xfrm>
                <a:off x="676108" y="2695298"/>
                <a:ext cx="767300" cy="827227"/>
                <a:chOff x="540799" y="2865453"/>
                <a:chExt cx="1229935" cy="1325994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DFAB286-2547-E03B-17CF-EFA13662C5DE}"/>
                    </a:ext>
                  </a:extLst>
                </p:cNvPr>
                <p:cNvSpPr/>
                <p:nvPr/>
              </p:nvSpPr>
              <p:spPr bwMode="auto">
                <a:xfrm>
                  <a:off x="540799" y="2865453"/>
                  <a:ext cx="1229935" cy="1325994"/>
                </a:xfrm>
                <a:prstGeom prst="rect">
                  <a:avLst/>
                </a:prstGeom>
                <a:solidFill>
                  <a:schemeClr val="bg1">
                    <a:alpha val="45000"/>
                  </a:schemeClr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Lakehouse</a:t>
                  </a:r>
                </a:p>
              </p:txBody>
            </p:sp>
            <p:pic>
              <p:nvPicPr>
                <p:cNvPr id="116" name="Picture 115" descr="A blue and white sign with waves&#10;&#10;Description automatically generated">
                  <a:extLst>
                    <a:ext uri="{FF2B5EF4-FFF2-40B4-BE49-F238E27FC236}">
                      <a16:creationId xmlns:a16="http://schemas.microsoft.com/office/drawing/2014/main" id="{940BF661-173C-66E1-B945-98A0A475D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53" y="2962982"/>
                  <a:ext cx="908459" cy="90482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30744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Designing a Solution Template for a Fabric Solution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Fabric solution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  <a:p>
            <a:pPr lvl="1"/>
            <a:r>
              <a:rPr lang="en-US" dirty="0"/>
              <a:t>Deployment must support parameterization of unique customer data (e.g. datasource paths)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263979" y="4004940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7724667" y="4186470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7677077" y="3072232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7724048" y="5255647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483D9D-4B8F-74AE-9E6C-6267F8859E8D}"/>
              </a:ext>
            </a:extLst>
          </p:cNvPr>
          <p:cNvGrpSpPr/>
          <p:nvPr/>
        </p:nvGrpSpPr>
        <p:grpSpPr>
          <a:xfrm>
            <a:off x="1256481" y="3240329"/>
            <a:ext cx="2907477" cy="2526757"/>
            <a:chOff x="1140788" y="2715026"/>
            <a:chExt cx="2907477" cy="252675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6BCA26-C8C1-6A6F-BCFF-4C704134AFCE}"/>
                </a:ext>
              </a:extLst>
            </p:cNvPr>
            <p:cNvSpPr/>
            <p:nvPr/>
          </p:nvSpPr>
          <p:spPr bwMode="auto">
            <a:xfrm>
              <a:off x="1140788" y="2715026"/>
              <a:ext cx="2907477" cy="2526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Fabric Solution Template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4D79B4-019C-9AE6-ABD1-704283C10E71}"/>
                </a:ext>
              </a:extLst>
            </p:cNvPr>
            <p:cNvCxnSpPr>
              <a:cxnSpLocks/>
            </p:cNvCxnSpPr>
            <p:nvPr/>
          </p:nvCxnSpPr>
          <p:spPr>
            <a:xfrm>
              <a:off x="1140788" y="3037267"/>
              <a:ext cx="290747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424EB47-C937-89CC-0DEB-C5C217B8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023" y="3082202"/>
              <a:ext cx="2748881" cy="208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472-D416-8483-E425-211AA90C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2106DD-E8F5-4C45-6E52-39717E94D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01314"/>
          </a:xfrm>
        </p:spPr>
        <p:txBody>
          <a:bodyPr/>
          <a:lstStyle/>
          <a:p>
            <a:r>
              <a:rPr lang="en-US" sz="2000" b="1" dirty="0">
                <a:solidFill>
                  <a:srgbClr val="8A0000"/>
                </a:solidFill>
              </a:rPr>
              <a:t>Option 1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a live workspace as the source solution template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Option 2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Fabric item definition files maintained in GIT source control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8A0000"/>
                </a:solidFill>
              </a:rPr>
              <a:t>Option 3</a:t>
            </a:r>
            <a:r>
              <a:rPr lang="en-US" sz="2000" dirty="0">
                <a:solidFill>
                  <a:srgbClr val="8A0000"/>
                </a:solidFill>
              </a:rPr>
              <a:t>:</a:t>
            </a:r>
            <a:r>
              <a:rPr lang="en-US" dirty="0"/>
              <a:t> Use Fabric item definition files packaged in a solution folder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4743F-BA02-3DD9-3952-A5DE6F4C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8868"/>
            <a:ext cx="11801475" cy="498475"/>
          </a:xfrm>
        </p:spPr>
        <p:txBody>
          <a:bodyPr/>
          <a:lstStyle/>
          <a:p>
            <a:r>
              <a:rPr lang="en-US" dirty="0"/>
              <a:t>Options for Creating Solution Template for Deployment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F384FB-39B9-6888-FAC5-D41A42A19BCA}"/>
              </a:ext>
            </a:extLst>
          </p:cNvPr>
          <p:cNvGrpSpPr/>
          <p:nvPr/>
        </p:nvGrpSpPr>
        <p:grpSpPr>
          <a:xfrm>
            <a:off x="846302" y="1694091"/>
            <a:ext cx="5971007" cy="1357924"/>
            <a:chOff x="849068" y="1747237"/>
            <a:chExt cx="5971007" cy="135792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C68A2D9-11C3-0273-2CF9-F4AC9B2C0FAD}"/>
                </a:ext>
              </a:extLst>
            </p:cNvPr>
            <p:cNvGrpSpPr/>
            <p:nvPr/>
          </p:nvGrpSpPr>
          <p:grpSpPr>
            <a:xfrm>
              <a:off x="2553127" y="1920415"/>
              <a:ext cx="4266948" cy="940470"/>
              <a:chOff x="2513232" y="1861096"/>
              <a:chExt cx="4266948" cy="10541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2944399-DE76-6B83-CD7C-BE3872A05915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1B65ABF-56D6-96E4-3D0C-2048C451F156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22ECB23C-8A44-0F2F-7AEF-4A185A7D18A4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C8AAAE-41A4-B914-0248-EE6944657077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51E7CB9-E48D-5DBD-3C06-3D40347EA0A7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A4C0F426-99A6-7F7C-B3FD-069B732DBBAB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4AE0B4-1D4E-21DE-E23E-6F6E938D821F}"/>
                </a:ext>
              </a:extLst>
            </p:cNvPr>
            <p:cNvGrpSpPr/>
            <p:nvPr/>
          </p:nvGrpSpPr>
          <p:grpSpPr>
            <a:xfrm>
              <a:off x="849068" y="1747237"/>
              <a:ext cx="1562529" cy="1357924"/>
              <a:chOff x="1140788" y="2715026"/>
              <a:chExt cx="2907477" cy="252675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33F1C32-717C-E5C3-2D25-678A6C2AB94E}"/>
                  </a:ext>
                </a:extLst>
              </p:cNvPr>
              <p:cNvSpPr/>
              <p:nvPr/>
            </p:nvSpPr>
            <p:spPr bwMode="auto">
              <a:xfrm>
                <a:off x="1140788" y="2715026"/>
                <a:ext cx="2907477" cy="2526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Fabric Solution Template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3847117-D185-F605-2DC9-82A494B2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788" y="3037267"/>
                <a:ext cx="290747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1CC3CFD-1869-479C-5226-EB392B230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5023" y="3082202"/>
                <a:ext cx="2748881" cy="2083960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BEB5F7-E731-714D-4C34-B8302035D976}"/>
              </a:ext>
            </a:extLst>
          </p:cNvPr>
          <p:cNvGrpSpPr/>
          <p:nvPr/>
        </p:nvGrpSpPr>
        <p:grpSpPr>
          <a:xfrm>
            <a:off x="846302" y="3630063"/>
            <a:ext cx="5931112" cy="1305459"/>
            <a:chOff x="888963" y="3631716"/>
            <a:chExt cx="5931112" cy="130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EBC3AC-8950-9E14-CDFC-F430A926C9EB}"/>
                </a:ext>
              </a:extLst>
            </p:cNvPr>
            <p:cNvGrpSpPr/>
            <p:nvPr/>
          </p:nvGrpSpPr>
          <p:grpSpPr>
            <a:xfrm>
              <a:off x="888963" y="3631716"/>
              <a:ext cx="1562529" cy="1305459"/>
              <a:chOff x="888963" y="3631716"/>
              <a:chExt cx="1562529" cy="130545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D473D1E-A998-528B-8918-0C7BA7A9194D}"/>
                  </a:ext>
                </a:extLst>
              </p:cNvPr>
              <p:cNvGrpSpPr/>
              <p:nvPr/>
            </p:nvGrpSpPr>
            <p:grpSpPr>
              <a:xfrm>
                <a:off x="888963" y="3631716"/>
                <a:ext cx="1562529" cy="1305459"/>
                <a:chOff x="1140788" y="2715026"/>
                <a:chExt cx="2907477" cy="252675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4BC9A3D-F002-804A-AFCC-FB5A842B47AC}"/>
                    </a:ext>
                  </a:extLst>
                </p:cNvPr>
                <p:cNvSpPr/>
                <p:nvPr/>
              </p:nvSpPr>
              <p:spPr bwMode="auto">
                <a:xfrm>
                  <a:off x="1140788" y="2715026"/>
                  <a:ext cx="2907477" cy="25267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Fabric Solution Template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961DE4A-1210-ADFF-998E-5035394EB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788" y="3037267"/>
                  <a:ext cx="29074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C9CB05B-A009-5395-BE70-DB9EFA9F6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23" y="3821657"/>
                <a:ext cx="1530382" cy="1075625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63357F-985C-44BB-63C5-15E299813345}"/>
                </a:ext>
              </a:extLst>
            </p:cNvPr>
            <p:cNvGrpSpPr/>
            <p:nvPr/>
          </p:nvGrpSpPr>
          <p:grpSpPr>
            <a:xfrm>
              <a:off x="2553127" y="3775428"/>
              <a:ext cx="4266948" cy="940470"/>
              <a:chOff x="2513232" y="1861096"/>
              <a:chExt cx="4266948" cy="105419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473ECB8-7BB3-E537-9EEF-8BD365D38595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72D8BDB8-F054-FCDC-0409-CB45F9DBE894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79" name="Arrow: Right 78">
                  <a:extLst>
                    <a:ext uri="{FF2B5EF4-FFF2-40B4-BE49-F238E27FC236}">
                      <a16:creationId xmlns:a16="http://schemas.microsoft.com/office/drawing/2014/main" id="{7DE92FE7-6A0C-C46C-FB14-2AF1E377A68F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8429743-916F-73D9-34FF-9F59AE87BF2C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E5176F73-8790-DAAB-358E-BF4A2B70252F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7" name="Arrow: Right 76">
                  <a:extLst>
                    <a:ext uri="{FF2B5EF4-FFF2-40B4-BE49-F238E27FC236}">
                      <a16:creationId xmlns:a16="http://schemas.microsoft.com/office/drawing/2014/main" id="{64363435-C84D-5B72-7F59-8125B8C219C2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5850441-E926-5293-59C5-DC5B9A02FE71}"/>
              </a:ext>
            </a:extLst>
          </p:cNvPr>
          <p:cNvGrpSpPr/>
          <p:nvPr/>
        </p:nvGrpSpPr>
        <p:grpSpPr>
          <a:xfrm>
            <a:off x="856759" y="5558233"/>
            <a:ext cx="6343087" cy="982651"/>
            <a:chOff x="888963" y="5623477"/>
            <a:chExt cx="6343087" cy="98265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9B127-5AF0-2839-5FEE-05D95BB41BC4}"/>
                </a:ext>
              </a:extLst>
            </p:cNvPr>
            <p:cNvGrpSpPr/>
            <p:nvPr/>
          </p:nvGrpSpPr>
          <p:grpSpPr>
            <a:xfrm>
              <a:off x="888963" y="5623477"/>
              <a:ext cx="1875019" cy="982651"/>
              <a:chOff x="888963" y="5584565"/>
              <a:chExt cx="1875019" cy="98265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651707-3C4B-3D31-1A0F-1C2563EC1FE5}"/>
                  </a:ext>
                </a:extLst>
              </p:cNvPr>
              <p:cNvGrpSpPr/>
              <p:nvPr/>
            </p:nvGrpSpPr>
            <p:grpSpPr>
              <a:xfrm>
                <a:off x="888963" y="5584565"/>
                <a:ext cx="1875019" cy="982651"/>
                <a:chOff x="1140788" y="2715026"/>
                <a:chExt cx="2907477" cy="166250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48B998D-F8F6-BCF4-1F19-8E9FC1645933}"/>
                    </a:ext>
                  </a:extLst>
                </p:cNvPr>
                <p:cNvSpPr/>
                <p:nvPr/>
              </p:nvSpPr>
              <p:spPr bwMode="auto">
                <a:xfrm>
                  <a:off x="1140788" y="2715026"/>
                  <a:ext cx="2907477" cy="16625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5486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700" b="1" dirty="0">
                      <a:solidFill>
                        <a:schemeClr val="tx1"/>
                      </a:solidFill>
                      <a:ea typeface="Segoe UI" pitchFamily="34" charset="0"/>
                      <a:cs typeface="Segoe UI" pitchFamily="34" charset="0"/>
                    </a:rPr>
                    <a:t>Fabric Solution Template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3FD0926-9D14-99D9-4B29-E79C52475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788" y="3037267"/>
                  <a:ext cx="29074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A727DE-A03D-E155-3B56-45B176114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423" y="5781489"/>
                <a:ext cx="1816681" cy="734203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13D81C-ADB7-8AB0-415F-1C29ECED502C}"/>
                </a:ext>
              </a:extLst>
            </p:cNvPr>
            <p:cNvGrpSpPr/>
            <p:nvPr/>
          </p:nvGrpSpPr>
          <p:grpSpPr>
            <a:xfrm>
              <a:off x="2965102" y="5625515"/>
              <a:ext cx="4266948" cy="940470"/>
              <a:chOff x="2513232" y="1861096"/>
              <a:chExt cx="4266948" cy="105419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57703D-511F-2484-BB74-ED6954CD5447}"/>
                  </a:ext>
                </a:extLst>
              </p:cNvPr>
              <p:cNvGrpSpPr/>
              <p:nvPr/>
            </p:nvGrpSpPr>
            <p:grpSpPr>
              <a:xfrm>
                <a:off x="2513232" y="1902387"/>
                <a:ext cx="2096349" cy="1012907"/>
                <a:chOff x="5641807" y="3839862"/>
                <a:chExt cx="2316073" cy="1246891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793E5293-FF40-5064-ABC1-1836620B60CF}"/>
                    </a:ext>
                  </a:extLst>
                </p:cNvPr>
                <p:cNvSpPr/>
                <p:nvPr/>
              </p:nvSpPr>
              <p:spPr>
                <a:xfrm>
                  <a:off x="6391833" y="3839862"/>
                  <a:ext cx="1566047" cy="1246891"/>
                </a:xfrm>
                <a:prstGeom prst="roundRect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Solution Deployment Logic</a:t>
                  </a:r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EBA11996-71E9-D150-E0D4-CFFEDBE25A53}"/>
                    </a:ext>
                  </a:extLst>
                </p:cNvPr>
                <p:cNvSpPr/>
                <p:nvPr/>
              </p:nvSpPr>
              <p:spPr>
                <a:xfrm>
                  <a:off x="5641807" y="4200019"/>
                  <a:ext cx="611568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4A40CA9-B757-5FF7-31A5-57BCD6C8D7B6}"/>
                  </a:ext>
                </a:extLst>
              </p:cNvPr>
              <p:cNvGrpSpPr/>
              <p:nvPr/>
            </p:nvGrpSpPr>
            <p:grpSpPr>
              <a:xfrm>
                <a:off x="4754464" y="1861096"/>
                <a:ext cx="2025716" cy="1012907"/>
                <a:chOff x="8362607" y="3954462"/>
                <a:chExt cx="2238037" cy="1119073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15C3DA22-CD72-73FB-3242-8099074FE58D}"/>
                    </a:ext>
                  </a:extLst>
                </p:cNvPr>
                <p:cNvSpPr/>
                <p:nvPr/>
              </p:nvSpPr>
              <p:spPr>
                <a:xfrm>
                  <a:off x="9147100" y="3954462"/>
                  <a:ext cx="1453544" cy="111907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Target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FF00"/>
                      </a:solidFill>
                    </a:rPr>
                    <a:t>Workspace</a:t>
                  </a:r>
                  <a:endParaRPr lang="en-US" sz="14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6B2EAB7-C7C7-53E6-4627-82095CB39E0D}"/>
                    </a:ext>
                  </a:extLst>
                </p:cNvPr>
                <p:cNvSpPr/>
                <p:nvPr/>
              </p:nvSpPr>
              <p:spPr>
                <a:xfrm>
                  <a:off x="8362607" y="4271948"/>
                  <a:ext cx="672206" cy="424918"/>
                </a:xfrm>
                <a:prstGeom prst="rightArrow">
                  <a:avLst/>
                </a:prstGeom>
                <a:solidFill>
                  <a:schemeClr val="accent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40680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390-9BE6-9945-2A20-A26702ED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FabricSolutionDeployment</a:t>
            </a:r>
            <a:r>
              <a:rPr lang="en-US" dirty="0"/>
              <a:t>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BA33-7668-A2BE-0CAF-402D11DAE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Sample application demonstrating solution deployment workflows</a:t>
            </a:r>
          </a:p>
          <a:p>
            <a:pPr lvl="1"/>
            <a:r>
              <a:rPr lang="en-US" dirty="0"/>
              <a:t>Created as a .NET 8 console application using the Fabric REST API .NET SDK</a:t>
            </a:r>
          </a:p>
          <a:p>
            <a:pPr lvl="1"/>
            <a:r>
              <a:rPr lang="en-US" dirty="0"/>
              <a:t>Provides easy learning path for developers to download project and get up and running</a:t>
            </a:r>
          </a:p>
          <a:p>
            <a:pPr lvl="1"/>
            <a:r>
              <a:rPr lang="en-US" b="1" dirty="0">
                <a:hlinkClick r:id="rId2"/>
              </a:rPr>
              <a:t>https://github.com/FabricDevCamp/FabricSolutionDeployment</a:t>
            </a:r>
            <a:r>
              <a:rPr 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A9D96-FFF6-CCCD-F8F4-E8835237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31" y="3009237"/>
            <a:ext cx="5267463" cy="335594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9CA93-0653-C218-DB4B-A1A803B3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4" y="3009237"/>
            <a:ext cx="3612060" cy="33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911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16753</TotalTime>
  <Words>2357</Words>
  <Application>Microsoft Office PowerPoint</Application>
  <PresentationFormat>Custom</PresentationFormat>
  <Paragraphs>475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Workspace with Sample Fabric Solution Scenarios</vt:lpstr>
      <vt:lpstr>First Motivation for Deployment using the Fabric REST API</vt:lpstr>
      <vt:lpstr>A First Glance at the Big Picture</vt:lpstr>
      <vt:lpstr>Second Motivation for Deployment using the Fabric REST API</vt:lpstr>
      <vt:lpstr>Designing a Solution Template for a Fabric Solution</vt:lpstr>
      <vt:lpstr>Options for Creating Solution Template for Deployment</vt:lpstr>
      <vt:lpstr>The FabricSolutionDeployment Developer Sample</vt:lpstr>
      <vt:lpstr>Sequence of Lab Exercises</vt:lpstr>
      <vt:lpstr>Agenda</vt:lpstr>
      <vt:lpstr>Understanding Workspace Item Dependencies</vt:lpstr>
      <vt:lpstr>Creating Workspace Items with Dependencies</vt:lpstr>
      <vt:lpstr>This deployment result IS NOT what you want</vt:lpstr>
      <vt:lpstr>Challenge of Managing Connections at Workspace Scope</vt:lpstr>
      <vt:lpstr>Parameterizing Customer Data and Datasource Paths</vt:lpstr>
      <vt:lpstr>Agenda</vt:lpstr>
      <vt:lpstr>Workspace Item Types</vt:lpstr>
      <vt:lpstr>Programming with Fabric Item Definitions</vt:lpstr>
      <vt:lpstr>Deploying Solution by Copying Items in Source Workspace</vt:lpstr>
      <vt:lpstr>Sequence of Steps in Solution Deployment Workflow</vt:lpstr>
      <vt:lpstr>Deploy the Power BI Solution</vt:lpstr>
      <vt:lpstr>Power BI Solution Post Deployment</vt:lpstr>
      <vt:lpstr>Deploy the Notebook Solution</vt:lpstr>
      <vt:lpstr>Notebook Solution Post Deployment</vt:lpstr>
      <vt:lpstr>Deploy Shortcut Solution</vt:lpstr>
      <vt:lpstr>Shortcut Solution Post Deployment</vt:lpstr>
      <vt:lpstr>Deploy the Data Pipeline Solution</vt:lpstr>
      <vt:lpstr>Data Pipeline Solution Post Deployment</vt:lpstr>
      <vt:lpstr>Agenda</vt:lpstr>
      <vt:lpstr>Where Do Datasource Paths Live in a Solution</vt:lpstr>
      <vt:lpstr>Agenda</vt:lpstr>
      <vt:lpstr>Deploy Solution from Source Workspace</vt:lpstr>
      <vt:lpstr>PowerPoint Presentation</vt:lpstr>
      <vt:lpstr>Update Solution from Source Workspace</vt:lpstr>
      <vt:lpstr>PowerPoint Presentation</vt:lpstr>
      <vt:lpstr>Agenda</vt:lpstr>
      <vt:lpstr>Connecting Fabric Workspace to GIT Repositories</vt:lpstr>
      <vt:lpstr> Workspace settings for Git Integration</vt:lpstr>
      <vt:lpstr>Fabric GIT APIs</vt:lpstr>
      <vt:lpstr>Item Definitions maintained inside Git-enabled Repository</vt:lpstr>
      <vt:lpstr>Item Definition Files </vt:lpstr>
      <vt:lpstr>Agenda</vt:lpstr>
      <vt:lpstr>Deploy Solution from Azure Dev Ops Project</vt:lpstr>
      <vt:lpstr>Update Solution from Azure Dev Ops Project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91</cp:revision>
  <cp:lastPrinted>2019-05-02T20:11:39Z</cp:lastPrinted>
  <dcterms:created xsi:type="dcterms:W3CDTF">2018-09-21T01:16:59Z</dcterms:created>
  <dcterms:modified xsi:type="dcterms:W3CDTF">2025-02-14T04:11:49Z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