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75"/>
  </p:notesMasterIdLst>
  <p:handoutMasterIdLst>
    <p:handoutMasterId r:id="rId76"/>
  </p:handoutMasterIdLst>
  <p:sldIdLst>
    <p:sldId id="4475" r:id="rId5"/>
    <p:sldId id="2147481874" r:id="rId6"/>
    <p:sldId id="2147481797" r:id="rId7"/>
    <p:sldId id="2147481816" r:id="rId8"/>
    <p:sldId id="2147481844" r:id="rId9"/>
    <p:sldId id="2147481832" r:id="rId10"/>
    <p:sldId id="2147481812" r:id="rId11"/>
    <p:sldId id="265" r:id="rId12"/>
    <p:sldId id="2147481846" r:id="rId13"/>
    <p:sldId id="2147481843" r:id="rId14"/>
    <p:sldId id="2147481847" r:id="rId15"/>
    <p:sldId id="2147481794" r:id="rId16"/>
    <p:sldId id="2147481803" r:id="rId17"/>
    <p:sldId id="2147481875" r:id="rId18"/>
    <p:sldId id="269" r:id="rId19"/>
    <p:sldId id="257" r:id="rId20"/>
    <p:sldId id="2147481815" r:id="rId21"/>
    <p:sldId id="2147481842" r:id="rId22"/>
    <p:sldId id="2147481795" r:id="rId23"/>
    <p:sldId id="2147481876" r:id="rId24"/>
    <p:sldId id="2147481817" r:id="rId25"/>
    <p:sldId id="2147481818" r:id="rId26"/>
    <p:sldId id="267" r:id="rId27"/>
    <p:sldId id="2147481799" r:id="rId28"/>
    <p:sldId id="2147481805" r:id="rId29"/>
    <p:sldId id="2147481851" r:id="rId30"/>
    <p:sldId id="2147481800" r:id="rId31"/>
    <p:sldId id="2147481806" r:id="rId32"/>
    <p:sldId id="2147481848" r:id="rId33"/>
    <p:sldId id="2147481849" r:id="rId34"/>
    <p:sldId id="2147481850" r:id="rId35"/>
    <p:sldId id="2147481801" r:id="rId36"/>
    <p:sldId id="2147481807" r:id="rId37"/>
    <p:sldId id="2147481802" r:id="rId38"/>
    <p:sldId id="2147481808" r:id="rId39"/>
    <p:sldId id="2147481852" r:id="rId40"/>
    <p:sldId id="264" r:id="rId41"/>
    <p:sldId id="2147481877" r:id="rId42"/>
    <p:sldId id="2147481853" r:id="rId43"/>
    <p:sldId id="2147481854" r:id="rId44"/>
    <p:sldId id="2147481855" r:id="rId45"/>
    <p:sldId id="2147481856" r:id="rId46"/>
    <p:sldId id="2147481804" r:id="rId47"/>
    <p:sldId id="2147481878" r:id="rId48"/>
    <p:sldId id="261" r:id="rId49"/>
    <p:sldId id="2147481790" r:id="rId50"/>
    <p:sldId id="2147481857" r:id="rId51"/>
    <p:sldId id="2147481858" r:id="rId52"/>
    <p:sldId id="2147481859" r:id="rId53"/>
    <p:sldId id="2147481860" r:id="rId54"/>
    <p:sldId id="263" r:id="rId55"/>
    <p:sldId id="2147481791" r:id="rId56"/>
    <p:sldId id="2147481862" r:id="rId57"/>
    <p:sldId id="2147481863" r:id="rId58"/>
    <p:sldId id="2147481864" r:id="rId59"/>
    <p:sldId id="2147481865" r:id="rId60"/>
    <p:sldId id="2147481879" r:id="rId61"/>
    <p:sldId id="2147481867" r:id="rId62"/>
    <p:sldId id="2147481868" r:id="rId63"/>
    <p:sldId id="2147481869" r:id="rId64"/>
    <p:sldId id="2147481870" r:id="rId65"/>
    <p:sldId id="2147481871" r:id="rId66"/>
    <p:sldId id="2147481866" r:id="rId67"/>
    <p:sldId id="259" r:id="rId68"/>
    <p:sldId id="2147479842" r:id="rId69"/>
    <p:sldId id="2147481773" r:id="rId70"/>
    <p:sldId id="2147481872" r:id="rId71"/>
    <p:sldId id="2147481792" r:id="rId72"/>
    <p:sldId id="2147481873" r:id="rId73"/>
    <p:sldId id="2147481813" r:id="rId7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73487-5996-4DE0-B97B-80AE53F81838}">
          <p14:sldIdLst>
            <p14:sldId id="4475"/>
            <p14:sldId id="2147481874"/>
            <p14:sldId id="2147481797"/>
            <p14:sldId id="2147481816"/>
            <p14:sldId id="2147481844"/>
            <p14:sldId id="2147481832"/>
            <p14:sldId id="2147481812"/>
            <p14:sldId id="265"/>
            <p14:sldId id="2147481846"/>
            <p14:sldId id="2147481843"/>
            <p14:sldId id="2147481847"/>
            <p14:sldId id="2147481794"/>
            <p14:sldId id="2147481803"/>
            <p14:sldId id="2147481875"/>
            <p14:sldId id="269"/>
            <p14:sldId id="257"/>
            <p14:sldId id="2147481815"/>
            <p14:sldId id="2147481842"/>
            <p14:sldId id="2147481795"/>
            <p14:sldId id="2147481876"/>
            <p14:sldId id="2147481817"/>
            <p14:sldId id="2147481818"/>
            <p14:sldId id="267"/>
            <p14:sldId id="2147481799"/>
            <p14:sldId id="2147481805"/>
            <p14:sldId id="2147481851"/>
            <p14:sldId id="2147481800"/>
            <p14:sldId id="2147481806"/>
            <p14:sldId id="2147481848"/>
            <p14:sldId id="2147481849"/>
            <p14:sldId id="2147481850"/>
            <p14:sldId id="2147481801"/>
            <p14:sldId id="2147481807"/>
            <p14:sldId id="2147481802"/>
            <p14:sldId id="2147481808"/>
            <p14:sldId id="2147481852"/>
            <p14:sldId id="264"/>
            <p14:sldId id="2147481877"/>
            <p14:sldId id="2147481853"/>
            <p14:sldId id="2147481854"/>
            <p14:sldId id="2147481855"/>
            <p14:sldId id="2147481856"/>
            <p14:sldId id="2147481804"/>
            <p14:sldId id="2147481878"/>
            <p14:sldId id="261"/>
            <p14:sldId id="2147481790"/>
            <p14:sldId id="2147481857"/>
            <p14:sldId id="2147481858"/>
            <p14:sldId id="2147481859"/>
            <p14:sldId id="2147481860"/>
            <p14:sldId id="263"/>
            <p14:sldId id="2147481791"/>
            <p14:sldId id="2147481862"/>
            <p14:sldId id="2147481863"/>
            <p14:sldId id="2147481864"/>
            <p14:sldId id="2147481865"/>
            <p14:sldId id="2147481879"/>
            <p14:sldId id="2147481867"/>
            <p14:sldId id="2147481868"/>
            <p14:sldId id="2147481869"/>
            <p14:sldId id="2147481870"/>
            <p14:sldId id="2147481871"/>
            <p14:sldId id="2147481866"/>
            <p14:sldId id="259"/>
            <p14:sldId id="2147479842"/>
            <p14:sldId id="2147481773"/>
            <p14:sldId id="2147481872"/>
            <p14:sldId id="2147481792"/>
            <p14:sldId id="2147481873"/>
            <p14:sldId id="21474818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F2C80F"/>
    <a:srgbClr val="FFFFFF"/>
    <a:srgbClr val="6C0000"/>
    <a:srgbClr val="002060"/>
    <a:srgbClr val="FFCCCC"/>
    <a:srgbClr val="CCCCFF"/>
    <a:srgbClr val="9999FF"/>
    <a:srgbClr val="CDAA35"/>
    <a:srgbClr val="DAA5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22" autoAdjust="0"/>
    <p:restoredTop sz="95696" autoAdjust="0"/>
  </p:normalViewPr>
  <p:slideViewPr>
    <p:cSldViewPr snapToGrid="0">
      <p:cViewPr varScale="1">
        <p:scale>
          <a:sx n="76" d="100"/>
          <a:sy n="76" d="100"/>
        </p:scale>
        <p:origin x="-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2/15/2025 9:14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3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436476" cy="915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2" y="139244"/>
            <a:ext cx="11963348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3" y="1055042"/>
            <a:ext cx="11963348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  <p:sldLayoutId id="2147484576" r:id="rId6"/>
    <p:sldLayoutId id="2147484577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FabricDevCamp/FabricSolutionDeploym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rest/api/fabric/core/git/get-status" TargetMode="External"/><Relationship Id="rId3" Type="http://schemas.openxmlformats.org/officeDocument/2006/relationships/hyperlink" Target="https://learn.microsoft.com/en-us/rest/api/fabric/core/git/connect" TargetMode="External"/><Relationship Id="rId7" Type="http://schemas.openxmlformats.org/officeDocument/2006/relationships/hyperlink" Target="https://learn.microsoft.com/en-us/rest/api/fabric/core/git/commit-to-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rest/api/fabric/core/git/get-connection" TargetMode="External"/><Relationship Id="rId5" Type="http://schemas.openxmlformats.org/officeDocument/2006/relationships/hyperlink" Target="https://learn.microsoft.com/en-us/rest/api/fabric/core/git/initialize-connection" TargetMode="External"/><Relationship Id="rId4" Type="http://schemas.openxmlformats.org/officeDocument/2006/relationships/hyperlink" Target="https://learn.microsoft.com/en-us/rest/api/fabric/core/git/disconnect" TargetMode="External"/><Relationship Id="rId9" Type="http://schemas.openxmlformats.org/officeDocument/2006/relationships/hyperlink" Target="https://learn.microsoft.com/en-us/rest/api/fabric/core/git/update-from-git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678425" y="3251783"/>
            <a:ext cx="10330234" cy="12003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Automating Fabric Solution Deployment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Guidance and Best Practices with CI/CD for Deploying and Updating 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33982-FD45-D96F-336B-10B9F22E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95039-9397-40AF-117A-3F830198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 First Glance at the Big Picture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AF4E334-926F-4841-6037-1702F8825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369332"/>
          </a:xfrm>
        </p:spPr>
        <p:txBody>
          <a:bodyPr/>
          <a:lstStyle/>
          <a:p>
            <a:r>
              <a:rPr lang="en-US" dirty="0"/>
              <a:t>What we work toward is this high-level 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06257-BD73-0BD1-37F4-21CAF857DAAF}"/>
              </a:ext>
            </a:extLst>
          </p:cNvPr>
          <p:cNvGrpSpPr/>
          <p:nvPr/>
        </p:nvGrpSpPr>
        <p:grpSpPr>
          <a:xfrm>
            <a:off x="975929" y="2134510"/>
            <a:ext cx="9416380" cy="1438015"/>
            <a:chOff x="1325110" y="2623262"/>
            <a:chExt cx="9416380" cy="14380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FD9141-22A0-A10F-3282-537B3304899E}"/>
                </a:ext>
              </a:extLst>
            </p:cNvPr>
            <p:cNvGrpSpPr/>
            <p:nvPr/>
          </p:nvGrpSpPr>
          <p:grpSpPr>
            <a:xfrm>
              <a:off x="1325110" y="2623262"/>
              <a:ext cx="2047204" cy="1436070"/>
              <a:chOff x="1069668" y="2769166"/>
              <a:chExt cx="2895211" cy="21450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1D2004-5166-5FA8-EF87-E4A25131641A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Workspace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7A1AF6C-C8FC-68A9-C759-8ABE79937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5CFA82-A278-1FE8-6BAF-CB78F14CD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6A0F84-C904-E7C5-BC40-68DAFE5BF337}"/>
                </a:ext>
              </a:extLst>
            </p:cNvPr>
            <p:cNvGrpSpPr/>
            <p:nvPr/>
          </p:nvGrpSpPr>
          <p:grpSpPr>
            <a:xfrm>
              <a:off x="3392655" y="2623262"/>
              <a:ext cx="3695589" cy="1436070"/>
              <a:chOff x="3372559" y="2802234"/>
              <a:chExt cx="3695589" cy="143607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D4C8390-9868-9882-B642-83DA4892F742}"/>
                  </a:ext>
                </a:extLst>
              </p:cNvPr>
              <p:cNvGrpSpPr/>
              <p:nvPr/>
            </p:nvGrpSpPr>
            <p:grpSpPr>
              <a:xfrm>
                <a:off x="3372559" y="2968157"/>
                <a:ext cx="1556489" cy="1104223"/>
                <a:chOff x="3618271" y="2939328"/>
                <a:chExt cx="2180595" cy="1246891"/>
              </a:xfrm>
            </p:grpSpPr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B9E87853-4505-457C-CDF4-6DB75D97892F}"/>
                    </a:ext>
                  </a:extLst>
                </p:cNvPr>
                <p:cNvSpPr/>
                <p:nvPr/>
              </p:nvSpPr>
              <p:spPr>
                <a:xfrm>
                  <a:off x="3618271" y="3320992"/>
                  <a:ext cx="2180595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EB43920-2CE4-25BB-D476-F2A564A8FCA6}"/>
                    </a:ext>
                  </a:extLst>
                </p:cNvPr>
                <p:cNvSpPr/>
                <p:nvPr/>
              </p:nvSpPr>
              <p:spPr>
                <a:xfrm>
                  <a:off x="3940513" y="2939328"/>
                  <a:ext cx="1415265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Deploy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or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Update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B55CD18-FFD9-B006-3A1E-F22B822C2205}"/>
                  </a:ext>
                </a:extLst>
              </p:cNvPr>
              <p:cNvGrpSpPr/>
              <p:nvPr/>
            </p:nvGrpSpPr>
            <p:grpSpPr>
              <a:xfrm>
                <a:off x="5020944" y="2802234"/>
                <a:ext cx="2047204" cy="1436070"/>
                <a:chOff x="1069668" y="2769166"/>
                <a:chExt cx="2895211" cy="214508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C555FC-CD7F-81A3-F147-A7DE671609CD}"/>
                    </a:ext>
                  </a:extLst>
                </p:cNvPr>
                <p:cNvSpPr/>
                <p:nvPr/>
              </p:nvSpPr>
              <p:spPr bwMode="auto">
                <a:xfrm>
                  <a:off x="1069668" y="2769166"/>
                  <a:ext cx="2895211" cy="21450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Test Workspace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CC9699B-9C2B-B6EF-50FD-460BADDE8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68" y="3091406"/>
                  <a:ext cx="289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DB854A23-4337-B18F-407E-A4509FCDAD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19497"/>
                <a:stretch/>
              </p:blipFill>
              <p:spPr>
                <a:xfrm>
                  <a:off x="1103650" y="3119484"/>
                  <a:ext cx="2838281" cy="17322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EA15E4-E08B-4C83-F361-E7950A2E3546}"/>
                </a:ext>
              </a:extLst>
            </p:cNvPr>
            <p:cNvGrpSpPr/>
            <p:nvPr/>
          </p:nvGrpSpPr>
          <p:grpSpPr>
            <a:xfrm>
              <a:off x="7072017" y="2625207"/>
              <a:ext cx="3669473" cy="1436070"/>
              <a:chOff x="7051921" y="2804179"/>
              <a:chExt cx="3669473" cy="143607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1F731F7-3A3C-C99C-505C-6F3D78FCA93F}"/>
                  </a:ext>
                </a:extLst>
              </p:cNvPr>
              <p:cNvGrpSpPr/>
              <p:nvPr/>
            </p:nvGrpSpPr>
            <p:grpSpPr>
              <a:xfrm>
                <a:off x="7051921" y="2937186"/>
                <a:ext cx="1556489" cy="1104223"/>
                <a:chOff x="3618271" y="2939328"/>
                <a:chExt cx="2180595" cy="1246891"/>
              </a:xfrm>
            </p:grpSpPr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99CB7348-6847-C6C0-1AC6-59CF25FAA36D}"/>
                    </a:ext>
                  </a:extLst>
                </p:cNvPr>
                <p:cNvSpPr/>
                <p:nvPr/>
              </p:nvSpPr>
              <p:spPr>
                <a:xfrm>
                  <a:off x="3618271" y="3320992"/>
                  <a:ext cx="2180595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70A5119F-03D7-392D-3113-487D24CF51E6}"/>
                    </a:ext>
                  </a:extLst>
                </p:cNvPr>
                <p:cNvSpPr/>
                <p:nvPr/>
              </p:nvSpPr>
              <p:spPr>
                <a:xfrm>
                  <a:off x="3940513" y="2939328"/>
                  <a:ext cx="1415265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Deploy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or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Update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49170DD-2F8D-5B10-2568-0BC40F50CF6C}"/>
                  </a:ext>
                </a:extLst>
              </p:cNvPr>
              <p:cNvGrpSpPr/>
              <p:nvPr/>
            </p:nvGrpSpPr>
            <p:grpSpPr>
              <a:xfrm>
                <a:off x="8674190" y="2804179"/>
                <a:ext cx="2047204" cy="1436070"/>
                <a:chOff x="1069668" y="2769166"/>
                <a:chExt cx="2895211" cy="214508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90C5062-3D12-184E-DA9F-4D3AEBD79988}"/>
                    </a:ext>
                  </a:extLst>
                </p:cNvPr>
                <p:cNvSpPr/>
                <p:nvPr/>
              </p:nvSpPr>
              <p:spPr bwMode="auto">
                <a:xfrm>
                  <a:off x="1069668" y="2769166"/>
                  <a:ext cx="2895211" cy="21450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Prod Workspace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C3143BF-1EB5-F0EE-CFFA-F18896609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68" y="3091406"/>
                  <a:ext cx="289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26307343-8D68-D895-28C2-DB1CDC2A42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19497"/>
                <a:stretch/>
              </p:blipFill>
              <p:spPr>
                <a:xfrm>
                  <a:off x="1103650" y="3119484"/>
                  <a:ext cx="2838281" cy="173221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DCE6B7-22D7-7717-5BAB-D9F309085F8F}"/>
              </a:ext>
            </a:extLst>
          </p:cNvPr>
          <p:cNvGrpSpPr/>
          <p:nvPr/>
        </p:nvGrpSpPr>
        <p:grpSpPr>
          <a:xfrm>
            <a:off x="1705465" y="3629696"/>
            <a:ext cx="588132" cy="896744"/>
            <a:chOff x="1939269" y="4132771"/>
            <a:chExt cx="588132" cy="1073461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B2D7750E-305B-FF28-0412-F2A25D2160BE}"/>
                </a:ext>
              </a:extLst>
            </p:cNvPr>
            <p:cNvSpPr/>
            <p:nvPr/>
          </p:nvSpPr>
          <p:spPr>
            <a:xfrm>
              <a:off x="2002078" y="4132771"/>
              <a:ext cx="231257" cy="1042130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77208289-5043-5A74-E2B3-92CA4098CBEA}"/>
                </a:ext>
              </a:extLst>
            </p:cNvPr>
            <p:cNvSpPr/>
            <p:nvPr/>
          </p:nvSpPr>
          <p:spPr>
            <a:xfrm rot="10800000">
              <a:off x="2221942" y="4164100"/>
              <a:ext cx="231258" cy="1042132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758635DD-B80E-6D71-7496-E3C35FAEF40D}"/>
                </a:ext>
              </a:extLst>
            </p:cNvPr>
            <p:cNvSpPr/>
            <p:nvPr/>
          </p:nvSpPr>
          <p:spPr>
            <a:xfrm>
              <a:off x="1939269" y="4351049"/>
              <a:ext cx="588132" cy="573670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72219B-FBA1-05DA-50B9-79D57D21575B}"/>
              </a:ext>
            </a:extLst>
          </p:cNvPr>
          <p:cNvGrpSpPr/>
          <p:nvPr/>
        </p:nvGrpSpPr>
        <p:grpSpPr>
          <a:xfrm>
            <a:off x="1025930" y="4611728"/>
            <a:ext cx="1980977" cy="1436069"/>
            <a:chOff x="4614808" y="4010351"/>
            <a:chExt cx="1505266" cy="1091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AE5F1A-96B4-29E6-AEFE-73B137715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662" t="56357" r="42778"/>
            <a:stretch/>
          </p:blipFill>
          <p:spPr>
            <a:xfrm>
              <a:off x="4615942" y="4260718"/>
              <a:ext cx="1504132" cy="8408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9D9889-A6F5-E20B-297E-99DF56F8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7169" b="90314"/>
            <a:stretch/>
          </p:blipFill>
          <p:spPr>
            <a:xfrm>
              <a:off x="4614808" y="4010351"/>
              <a:ext cx="1504132" cy="23343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919664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9F45B-BD81-CE1C-06E0-C81C61F6A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338FB4-434A-8171-1DBB-64A2814E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 First Glance at the Big Picture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2B391D9-7C46-7B2B-7DED-2D85D187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369332"/>
          </a:xfrm>
        </p:spPr>
        <p:txBody>
          <a:bodyPr/>
          <a:lstStyle/>
          <a:p>
            <a:r>
              <a:rPr lang="en-US" dirty="0"/>
              <a:t>What we work toward is this high-level architecture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E69C43-6145-3F27-0BC0-79058C79FB39}"/>
              </a:ext>
            </a:extLst>
          </p:cNvPr>
          <p:cNvGrpSpPr/>
          <p:nvPr/>
        </p:nvGrpSpPr>
        <p:grpSpPr>
          <a:xfrm>
            <a:off x="1267876" y="4541363"/>
            <a:ext cx="459428" cy="700505"/>
            <a:chOff x="1939269" y="4132771"/>
            <a:chExt cx="588132" cy="1073461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860C77A3-CD59-A162-A1CF-CD4A19CF5BB2}"/>
                </a:ext>
              </a:extLst>
            </p:cNvPr>
            <p:cNvSpPr/>
            <p:nvPr/>
          </p:nvSpPr>
          <p:spPr>
            <a:xfrm>
              <a:off x="2002078" y="4132771"/>
              <a:ext cx="231257" cy="1042130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9E16789-21A2-4740-FFA5-50AA1B719113}"/>
                </a:ext>
              </a:extLst>
            </p:cNvPr>
            <p:cNvSpPr/>
            <p:nvPr/>
          </p:nvSpPr>
          <p:spPr>
            <a:xfrm rot="10800000">
              <a:off x="2221942" y="4164100"/>
              <a:ext cx="231258" cy="1042132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42B0002E-86F3-EDE0-8B6B-8090E607B5D4}"/>
                </a:ext>
              </a:extLst>
            </p:cNvPr>
            <p:cNvSpPr/>
            <p:nvPr/>
          </p:nvSpPr>
          <p:spPr>
            <a:xfrm>
              <a:off x="1939269" y="4351049"/>
              <a:ext cx="588132" cy="573670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894639-CFE6-F86E-9260-0F4506A30B12}"/>
              </a:ext>
            </a:extLst>
          </p:cNvPr>
          <p:cNvGrpSpPr/>
          <p:nvPr/>
        </p:nvGrpSpPr>
        <p:grpSpPr>
          <a:xfrm>
            <a:off x="737047" y="5308491"/>
            <a:ext cx="1547469" cy="1121807"/>
            <a:chOff x="4614808" y="4010351"/>
            <a:chExt cx="1505266" cy="1091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BFE6D3-12EE-DF6B-194C-4AFF15A9A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8662" t="56357" r="42778"/>
            <a:stretch/>
          </p:blipFill>
          <p:spPr>
            <a:xfrm>
              <a:off x="4615942" y="4260718"/>
              <a:ext cx="1504132" cy="8408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1349C9-003A-8074-1ACA-F134BE41F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7169" b="90314"/>
            <a:stretch/>
          </p:blipFill>
          <p:spPr>
            <a:xfrm>
              <a:off x="4614808" y="4010351"/>
              <a:ext cx="1504132" cy="23343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27C4AB-F793-B501-80A9-8EF1DA417F04}"/>
              </a:ext>
            </a:extLst>
          </p:cNvPr>
          <p:cNvGrpSpPr/>
          <p:nvPr/>
        </p:nvGrpSpPr>
        <p:grpSpPr>
          <a:xfrm>
            <a:off x="9658497" y="1900986"/>
            <a:ext cx="1599204" cy="1121808"/>
            <a:chOff x="9170468" y="1820410"/>
            <a:chExt cx="1599204" cy="11218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19C577-E89A-1284-FD45-0281C498B77D}"/>
                </a:ext>
              </a:extLst>
            </p:cNvPr>
            <p:cNvSpPr/>
            <p:nvPr/>
          </p:nvSpPr>
          <p:spPr bwMode="auto">
            <a:xfrm>
              <a:off x="9170468" y="1820410"/>
              <a:ext cx="1599204" cy="1121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 Workspace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56DBE19-93AC-224A-90A3-F443C65E1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497"/>
            <a:stretch/>
          </p:blipFill>
          <p:spPr>
            <a:xfrm>
              <a:off x="9189238" y="2003615"/>
              <a:ext cx="1567758" cy="90589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E89C40-DC32-CC48-2F8A-3FE747C78045}"/>
              </a:ext>
            </a:extLst>
          </p:cNvPr>
          <p:cNvGrpSpPr/>
          <p:nvPr/>
        </p:nvGrpSpPr>
        <p:grpSpPr>
          <a:xfrm>
            <a:off x="9658497" y="3339481"/>
            <a:ext cx="1599204" cy="1121808"/>
            <a:chOff x="9157792" y="3176022"/>
            <a:chExt cx="1599204" cy="11218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E26349-90D9-3A4C-EC83-E81E092E9BFF}"/>
                </a:ext>
              </a:extLst>
            </p:cNvPr>
            <p:cNvSpPr/>
            <p:nvPr/>
          </p:nvSpPr>
          <p:spPr bwMode="auto">
            <a:xfrm>
              <a:off x="9157792" y="3176022"/>
              <a:ext cx="1599204" cy="1121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 Workspace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F2F651-CA55-3F80-7113-3743357C2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497"/>
            <a:stretch/>
          </p:blipFill>
          <p:spPr>
            <a:xfrm>
              <a:off x="9176562" y="3359227"/>
              <a:ext cx="1567758" cy="90589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684E14-2D2A-EAA7-AE05-DF5F847F75EE}"/>
              </a:ext>
            </a:extLst>
          </p:cNvPr>
          <p:cNvGrpSpPr/>
          <p:nvPr/>
        </p:nvGrpSpPr>
        <p:grpSpPr>
          <a:xfrm>
            <a:off x="9658497" y="4777976"/>
            <a:ext cx="1599204" cy="1121808"/>
            <a:chOff x="9157792" y="4510893"/>
            <a:chExt cx="1599204" cy="11218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FDCB06-3F75-A1B3-36C5-A79783633E49}"/>
                </a:ext>
              </a:extLst>
            </p:cNvPr>
            <p:cNvSpPr/>
            <p:nvPr/>
          </p:nvSpPr>
          <p:spPr bwMode="auto">
            <a:xfrm>
              <a:off x="9157792" y="4510893"/>
              <a:ext cx="1599204" cy="1121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 Workspace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575B89-AB1E-855A-6F2D-24F39EC5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497"/>
            <a:stretch/>
          </p:blipFill>
          <p:spPr>
            <a:xfrm>
              <a:off x="9176562" y="4694098"/>
              <a:ext cx="1567758" cy="90589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B93A22-4A19-0D7F-2ACB-BDE1B3B4DB95}"/>
              </a:ext>
            </a:extLst>
          </p:cNvPr>
          <p:cNvGrpSpPr/>
          <p:nvPr/>
        </p:nvGrpSpPr>
        <p:grpSpPr>
          <a:xfrm>
            <a:off x="8091037" y="3562035"/>
            <a:ext cx="1511568" cy="695319"/>
            <a:chOff x="7746116" y="3138774"/>
            <a:chExt cx="1511568" cy="69531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40823B1F-430E-2872-8182-EF467E43BB0B}"/>
                </a:ext>
              </a:extLst>
            </p:cNvPr>
            <p:cNvSpPr/>
            <p:nvPr/>
          </p:nvSpPr>
          <p:spPr>
            <a:xfrm>
              <a:off x="7746116" y="3345803"/>
              <a:ext cx="1511568" cy="293952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C9C127-394A-39B1-4F11-247473F4E60C}"/>
                </a:ext>
              </a:extLst>
            </p:cNvPr>
            <p:cNvSpPr/>
            <p:nvPr/>
          </p:nvSpPr>
          <p:spPr>
            <a:xfrm>
              <a:off x="8069162" y="3138774"/>
              <a:ext cx="789135" cy="695319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Deploy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or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077FD7-2884-5210-E524-12ABC3E3F4BE}"/>
              </a:ext>
            </a:extLst>
          </p:cNvPr>
          <p:cNvGrpSpPr/>
          <p:nvPr/>
        </p:nvGrpSpPr>
        <p:grpSpPr>
          <a:xfrm>
            <a:off x="8055230" y="2722532"/>
            <a:ext cx="1634127" cy="695319"/>
            <a:chOff x="7732874" y="3138774"/>
            <a:chExt cx="1634127" cy="695319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808D61A7-6143-FF29-31B7-422EAD326A37}"/>
                </a:ext>
              </a:extLst>
            </p:cNvPr>
            <p:cNvSpPr/>
            <p:nvPr/>
          </p:nvSpPr>
          <p:spPr>
            <a:xfrm rot="20164903">
              <a:off x="7732874" y="3322511"/>
              <a:ext cx="1634127" cy="293952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064760B-4BF7-BF46-2A27-D1C29BD87A19}"/>
                </a:ext>
              </a:extLst>
            </p:cNvPr>
            <p:cNvSpPr/>
            <p:nvPr/>
          </p:nvSpPr>
          <p:spPr>
            <a:xfrm>
              <a:off x="8069162" y="3138774"/>
              <a:ext cx="789135" cy="695319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Deploy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or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11990B-10AB-8CB7-6D3A-0234C1FFA32F}"/>
              </a:ext>
            </a:extLst>
          </p:cNvPr>
          <p:cNvGrpSpPr/>
          <p:nvPr/>
        </p:nvGrpSpPr>
        <p:grpSpPr>
          <a:xfrm>
            <a:off x="8068941" y="4427475"/>
            <a:ext cx="1532125" cy="695319"/>
            <a:chOff x="7709086" y="3138774"/>
            <a:chExt cx="1532125" cy="695319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C6E9EFEE-C0E8-4DBA-7196-77AB1798F864}"/>
                </a:ext>
              </a:extLst>
            </p:cNvPr>
            <p:cNvSpPr/>
            <p:nvPr/>
          </p:nvSpPr>
          <p:spPr>
            <a:xfrm rot="1096524">
              <a:off x="7709086" y="3338449"/>
              <a:ext cx="1532125" cy="293952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14CCEB-C301-4647-4911-12A724E090D8}"/>
                </a:ext>
              </a:extLst>
            </p:cNvPr>
            <p:cNvSpPr/>
            <p:nvPr/>
          </p:nvSpPr>
          <p:spPr>
            <a:xfrm>
              <a:off x="8069162" y="3138774"/>
              <a:ext cx="789135" cy="695319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Deploy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or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D366E7-6B2B-332E-2B8C-10C63312B23F}"/>
              </a:ext>
            </a:extLst>
          </p:cNvPr>
          <p:cNvGrpSpPr/>
          <p:nvPr/>
        </p:nvGrpSpPr>
        <p:grpSpPr>
          <a:xfrm>
            <a:off x="697988" y="3373376"/>
            <a:ext cx="7355744" cy="1123327"/>
            <a:chOff x="1325110" y="2623262"/>
            <a:chExt cx="9416380" cy="14380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64098B-F10D-ABAD-5C2F-000B9639F139}"/>
                </a:ext>
              </a:extLst>
            </p:cNvPr>
            <p:cNvGrpSpPr/>
            <p:nvPr/>
          </p:nvGrpSpPr>
          <p:grpSpPr>
            <a:xfrm>
              <a:off x="1325110" y="2623262"/>
              <a:ext cx="2047204" cy="1436070"/>
              <a:chOff x="1069668" y="2769166"/>
              <a:chExt cx="2895211" cy="21450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158AA2-0FDA-3C20-4594-3FD73E9A062F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Workspace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464553C-680B-B74C-1A0E-0AAF8B369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FC0A0FD-2B7F-5D88-CAA8-9A120556D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0095979-24C4-ED0C-B6E5-EBB6A4E408C4}"/>
                </a:ext>
              </a:extLst>
            </p:cNvPr>
            <p:cNvGrpSpPr/>
            <p:nvPr/>
          </p:nvGrpSpPr>
          <p:grpSpPr>
            <a:xfrm>
              <a:off x="3392655" y="2623262"/>
              <a:ext cx="3695589" cy="1436070"/>
              <a:chOff x="3372559" y="2802234"/>
              <a:chExt cx="3695589" cy="143607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DB6584-673D-F079-9D44-366F1ADC631D}"/>
                  </a:ext>
                </a:extLst>
              </p:cNvPr>
              <p:cNvGrpSpPr/>
              <p:nvPr/>
            </p:nvGrpSpPr>
            <p:grpSpPr>
              <a:xfrm>
                <a:off x="3372559" y="2968157"/>
                <a:ext cx="1556489" cy="1104223"/>
                <a:chOff x="3618271" y="2939328"/>
                <a:chExt cx="2180595" cy="1246891"/>
              </a:xfrm>
            </p:grpSpPr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2BEE64C7-E911-81D6-8A19-8194100A5046}"/>
                    </a:ext>
                  </a:extLst>
                </p:cNvPr>
                <p:cNvSpPr/>
                <p:nvPr/>
              </p:nvSpPr>
              <p:spPr>
                <a:xfrm>
                  <a:off x="3618271" y="3320992"/>
                  <a:ext cx="2180595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7139E7AA-F239-D1D0-6364-C1949C16CFC5}"/>
                    </a:ext>
                  </a:extLst>
                </p:cNvPr>
                <p:cNvSpPr/>
                <p:nvPr/>
              </p:nvSpPr>
              <p:spPr>
                <a:xfrm>
                  <a:off x="3940513" y="2939328"/>
                  <a:ext cx="1415265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Deploy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or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Update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CDA033C-C3D7-CC4F-C40F-420E8E397CEA}"/>
                  </a:ext>
                </a:extLst>
              </p:cNvPr>
              <p:cNvGrpSpPr/>
              <p:nvPr/>
            </p:nvGrpSpPr>
            <p:grpSpPr>
              <a:xfrm>
                <a:off x="5020944" y="2802234"/>
                <a:ext cx="2047204" cy="1436070"/>
                <a:chOff x="1069668" y="2769166"/>
                <a:chExt cx="2895211" cy="214508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4288D5F-54B1-D1E0-F09F-D3D329AF2C44}"/>
                    </a:ext>
                  </a:extLst>
                </p:cNvPr>
                <p:cNvSpPr/>
                <p:nvPr/>
              </p:nvSpPr>
              <p:spPr bwMode="auto">
                <a:xfrm>
                  <a:off x="1069668" y="2769166"/>
                  <a:ext cx="2895211" cy="21450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Test Workspace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7D83E45-8684-ABA5-6990-6F7CD7FDB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68" y="3091406"/>
                  <a:ext cx="289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EAD40B2C-1722-6FAB-36FE-E18949325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9497"/>
                <a:stretch/>
              </p:blipFill>
              <p:spPr>
                <a:xfrm>
                  <a:off x="1103650" y="3119484"/>
                  <a:ext cx="2838281" cy="17322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0F264C3-244F-610F-F800-023DD759F026}"/>
                </a:ext>
              </a:extLst>
            </p:cNvPr>
            <p:cNvGrpSpPr/>
            <p:nvPr/>
          </p:nvGrpSpPr>
          <p:grpSpPr>
            <a:xfrm>
              <a:off x="7072017" y="2625207"/>
              <a:ext cx="3669473" cy="1436070"/>
              <a:chOff x="7051921" y="2804179"/>
              <a:chExt cx="3669473" cy="143607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69CD3FD-7CD1-3C06-9E59-9FD616442E53}"/>
                  </a:ext>
                </a:extLst>
              </p:cNvPr>
              <p:cNvGrpSpPr/>
              <p:nvPr/>
            </p:nvGrpSpPr>
            <p:grpSpPr>
              <a:xfrm>
                <a:off x="7051921" y="2937186"/>
                <a:ext cx="1556489" cy="1104223"/>
                <a:chOff x="3618271" y="2939328"/>
                <a:chExt cx="2180595" cy="1246891"/>
              </a:xfrm>
            </p:grpSpPr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0AF93A4B-8B3D-39B6-365A-510CE554A567}"/>
                    </a:ext>
                  </a:extLst>
                </p:cNvPr>
                <p:cNvSpPr/>
                <p:nvPr/>
              </p:nvSpPr>
              <p:spPr>
                <a:xfrm>
                  <a:off x="3618271" y="3320992"/>
                  <a:ext cx="2180595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0B5CA83D-56C3-0B87-A175-E4CE738D43D7}"/>
                    </a:ext>
                  </a:extLst>
                </p:cNvPr>
                <p:cNvSpPr/>
                <p:nvPr/>
              </p:nvSpPr>
              <p:spPr>
                <a:xfrm>
                  <a:off x="3940513" y="2939328"/>
                  <a:ext cx="1415265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Deploy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or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Update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4886E94-AA55-29C9-425F-E6136E12098D}"/>
                  </a:ext>
                </a:extLst>
              </p:cNvPr>
              <p:cNvGrpSpPr/>
              <p:nvPr/>
            </p:nvGrpSpPr>
            <p:grpSpPr>
              <a:xfrm>
                <a:off x="8674190" y="2804179"/>
                <a:ext cx="2047204" cy="1436070"/>
                <a:chOff x="1069668" y="2769166"/>
                <a:chExt cx="2895211" cy="214508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468F1C1-1AC7-852A-3FFF-D28E84ADB574}"/>
                    </a:ext>
                  </a:extLst>
                </p:cNvPr>
                <p:cNvSpPr/>
                <p:nvPr/>
              </p:nvSpPr>
              <p:spPr bwMode="auto">
                <a:xfrm>
                  <a:off x="1069668" y="2769166"/>
                  <a:ext cx="2895211" cy="21450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Prod Workspace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EEADD5-D0B8-17DC-7CB0-6CA65B498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68" y="3091406"/>
                  <a:ext cx="289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94E431F-790B-CD20-E78D-EBEDE95999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9497"/>
                <a:stretch/>
              </p:blipFill>
              <p:spPr>
                <a:xfrm>
                  <a:off x="1103650" y="3119484"/>
                  <a:ext cx="2838281" cy="173221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8482723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390-9BE6-9945-2A20-A26702ED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FabricSolutionDeployment</a:t>
            </a:r>
            <a:r>
              <a:rPr lang="en-US" dirty="0"/>
              <a:t> Developer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BA33-7668-A2BE-0CAF-402D11DAE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Sample application demonstrating solution deployment workflows</a:t>
            </a:r>
          </a:p>
          <a:p>
            <a:pPr lvl="1"/>
            <a:r>
              <a:rPr lang="en-US" dirty="0"/>
              <a:t>Created as a .NET 8 console application using the Fabric REST API .NET SDK</a:t>
            </a:r>
          </a:p>
          <a:p>
            <a:pPr lvl="1"/>
            <a:r>
              <a:rPr lang="en-US" dirty="0"/>
              <a:t>Provides easy learning path for developers to download project and get up and running</a:t>
            </a:r>
          </a:p>
          <a:p>
            <a:pPr lvl="1"/>
            <a:r>
              <a:rPr lang="en-US" b="1" dirty="0">
                <a:hlinkClick r:id="rId2"/>
              </a:rPr>
              <a:t>https://github.com/FabricDevCamp/FabricSolutionDeployment</a:t>
            </a:r>
            <a:r>
              <a:rPr 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A9D96-FFF6-CCCD-F8F4-E8835237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31" y="3009237"/>
            <a:ext cx="5267463" cy="335594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79CA93-0653-C218-DB4B-A1A803B3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4" y="3009237"/>
            <a:ext cx="3612060" cy="33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911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A2A7-0B91-FF02-FCA3-997B20D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Lab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EFA6-D001-921B-8257-C617BA3C5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34766"/>
          </a:xfrm>
        </p:spPr>
        <p:txBody>
          <a:bodyPr/>
          <a:lstStyle/>
          <a:p>
            <a:r>
              <a:rPr lang="en-US" sz="2600" dirty="0"/>
              <a:t>Sequence of lab exercises when testing </a:t>
            </a:r>
            <a:r>
              <a:rPr lang="en-US" sz="2600" b="1" dirty="0"/>
              <a:t>FabricSolutionDeployment</a:t>
            </a:r>
            <a:r>
              <a:rPr lang="en-US" sz="2600" dirty="0"/>
              <a:t> project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Lab 01: </a:t>
            </a:r>
            <a:r>
              <a:rPr lang="en-US" b="1" dirty="0"/>
              <a:t>Deploy Solution From Item Definitions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02: </a:t>
            </a:r>
            <a:r>
              <a:rPr lang="en-US" b="1" dirty="0"/>
              <a:t>Export Item Definitions From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03: </a:t>
            </a:r>
            <a:r>
              <a:rPr lang="en-US" b="1" dirty="0"/>
              <a:t>Parameterize Datasource Paths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04: </a:t>
            </a:r>
            <a:r>
              <a:rPr lang="en-US" b="1" dirty="0"/>
              <a:t>Deploy Solution From Source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05: </a:t>
            </a:r>
            <a:r>
              <a:rPr lang="en-US" b="1" dirty="0"/>
              <a:t>Update Solution From Source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06: </a:t>
            </a:r>
            <a:r>
              <a:rPr lang="en-US" b="1" dirty="0"/>
              <a:t>Push Item Definitions To Azure DevOps Repo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07: </a:t>
            </a:r>
            <a:r>
              <a:rPr lang="en-US" b="1" dirty="0"/>
              <a:t>Push Deploy Config File To Azure Dev Ops Repo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08: </a:t>
            </a:r>
            <a:r>
              <a:rPr lang="en-US" b="1" dirty="0"/>
              <a:t>Deploy Solution From Azure DevOps Project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09: </a:t>
            </a:r>
            <a:r>
              <a:rPr lang="en-US" b="1" dirty="0"/>
              <a:t>Update Solution From Azure DevOps Project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10: </a:t>
            </a:r>
            <a:r>
              <a:rPr lang="en-US" b="1" dirty="0"/>
              <a:t>Export Solution Folder Package From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11: </a:t>
            </a:r>
            <a:r>
              <a:rPr lang="en-US" b="1" dirty="0"/>
              <a:t>Deploy Solution From Solution Package Folder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12: </a:t>
            </a:r>
            <a:r>
              <a:rPr lang="en-US" b="1" dirty="0"/>
              <a:t>Update Solution From Solution Package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11266780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9EE1B-40FA-DDCE-5D7C-95F07F9C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1969-171B-561C-3BF0-F13909AA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CCB1-9B89-1EE2-C5C6-6CFCA73BB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Challenges in Fabric Solution Deployment</a:t>
            </a:r>
          </a:p>
          <a:p>
            <a:r>
              <a:rPr lang="en-US" dirty="0"/>
              <a:t>Implementing Workflows to Deloy Fabric Solutions</a:t>
            </a:r>
          </a:p>
          <a:p>
            <a:r>
              <a:rPr lang="en-US" dirty="0"/>
              <a:t>Integrating Creation Parameters for Customer Data</a:t>
            </a:r>
          </a:p>
          <a:p>
            <a:r>
              <a:rPr lang="en-US" dirty="0"/>
              <a:t>Deploying and Updating Solutions from a Source Workspace</a:t>
            </a:r>
          </a:p>
          <a:p>
            <a:r>
              <a:rPr lang="en-US" dirty="0"/>
              <a:t>Implementing CI/CD using Staged Deployments</a:t>
            </a:r>
          </a:p>
          <a:p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16283077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16156"/>
          </a:xfrm>
        </p:spPr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r>
              <a:rPr lang="en-US" dirty="0"/>
              <a:t> to reference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After deployment, solution should not have dependencies on other workspaces</a:t>
            </a:r>
          </a:p>
          <a:p>
            <a:pPr lvl="1"/>
            <a:r>
              <a:rPr lang="en-US" dirty="0"/>
              <a:t>All dependencies should be self-contained in new workspace</a:t>
            </a:r>
          </a:p>
          <a:p>
            <a:pPr lvl="1"/>
            <a:r>
              <a:rPr lang="en-US" dirty="0"/>
              <a:t>Fabric solution deployment requires custom logic to update dependencies accordingly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78" y="4148211"/>
            <a:ext cx="10193366" cy="2494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811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31435"/>
          </a:xfrm>
        </p:spPr>
        <p:txBody>
          <a:bodyPr/>
          <a:lstStyle/>
          <a:p>
            <a:r>
              <a:rPr lang="en-US" dirty="0"/>
              <a:t>Deployment workflow must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</a:t>
            </a:r>
            <a:r>
              <a:rPr lang="en-US" dirty="0" err="1"/>
              <a:t>soure</a:t>
            </a:r>
            <a:r>
              <a:rPr lang="en-US" dirty="0"/>
              <a:t> workspace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ECF7BB-6D35-E497-3665-D194271547C2}"/>
              </a:ext>
            </a:extLst>
          </p:cNvPr>
          <p:cNvGrpSpPr/>
          <p:nvPr/>
        </p:nvGrpSpPr>
        <p:grpSpPr>
          <a:xfrm>
            <a:off x="5676810" y="3987870"/>
            <a:ext cx="3456020" cy="2276267"/>
            <a:chOff x="1140788" y="2661674"/>
            <a:chExt cx="2907477" cy="25267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F35AD0-E7E1-5B0E-09CA-CA48F325AED6}"/>
                </a:ext>
              </a:extLst>
            </p:cNvPr>
            <p:cNvSpPr/>
            <p:nvPr/>
          </p:nvSpPr>
          <p:spPr bwMode="auto">
            <a:xfrm>
              <a:off x="1140788" y="2661674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Target Workspace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2B2FC5-4F90-AB08-8E15-90862869D9EE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CC2139-92F6-04D0-C678-D4AE1CF34C12}"/>
              </a:ext>
            </a:extLst>
          </p:cNvPr>
          <p:cNvGrpSpPr/>
          <p:nvPr/>
        </p:nvGrpSpPr>
        <p:grpSpPr>
          <a:xfrm>
            <a:off x="1093111" y="3987870"/>
            <a:ext cx="3663048" cy="2276267"/>
            <a:chOff x="1140788" y="2661674"/>
            <a:chExt cx="2907477" cy="25267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16D288-BE84-C2E0-08E9-514829E773CD}"/>
                </a:ext>
              </a:extLst>
            </p:cNvPr>
            <p:cNvSpPr/>
            <p:nvPr/>
          </p:nvSpPr>
          <p:spPr bwMode="auto">
            <a:xfrm>
              <a:off x="1140788" y="2661674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Source Workspace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4C842F-F4E6-DC80-9C33-5A4F99542A77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F2ED46-453C-A980-E188-DE768057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879"/>
          <a:stretch/>
        </p:blipFill>
        <p:spPr>
          <a:xfrm>
            <a:off x="1151019" y="4383679"/>
            <a:ext cx="3539262" cy="17897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0DB91-E143-3A78-5DBC-53B4A5E8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809"/>
          <a:stretch/>
        </p:blipFill>
        <p:spPr>
          <a:xfrm>
            <a:off x="5730908" y="4358017"/>
            <a:ext cx="3337963" cy="18154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035DAD-32EA-8F67-8E32-A1564A7AC134}"/>
              </a:ext>
            </a:extLst>
          </p:cNvPr>
          <p:cNvCxnSpPr>
            <a:cxnSpLocks/>
          </p:cNvCxnSpPr>
          <p:nvPr/>
        </p:nvCxnSpPr>
        <p:spPr>
          <a:xfrm flipH="1">
            <a:off x="4316954" y="4549696"/>
            <a:ext cx="1649941" cy="832466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225152-EF82-39FF-1314-3DE68011FBF1}"/>
              </a:ext>
            </a:extLst>
          </p:cNvPr>
          <p:cNvCxnSpPr>
            <a:cxnSpLocks/>
          </p:cNvCxnSpPr>
          <p:nvPr/>
        </p:nvCxnSpPr>
        <p:spPr>
          <a:xfrm flipH="1">
            <a:off x="4298970" y="4830380"/>
            <a:ext cx="1667925" cy="256734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69605-A363-F489-30AC-11525D123550}"/>
              </a:ext>
            </a:extLst>
          </p:cNvPr>
          <p:cNvCxnSpPr>
            <a:cxnSpLocks/>
          </p:cNvCxnSpPr>
          <p:nvPr/>
        </p:nvCxnSpPr>
        <p:spPr>
          <a:xfrm flipH="1">
            <a:off x="4378165" y="5087114"/>
            <a:ext cx="1570746" cy="830112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59A08-706C-8ACF-44DB-51C977652BB9}"/>
              </a:ext>
            </a:extLst>
          </p:cNvPr>
          <p:cNvSpPr/>
          <p:nvPr/>
        </p:nvSpPr>
        <p:spPr>
          <a:xfrm>
            <a:off x="1151019" y="5216754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DFED9-B69F-7BE5-4826-68F14876C09D}"/>
              </a:ext>
            </a:extLst>
          </p:cNvPr>
          <p:cNvSpPr/>
          <p:nvPr/>
        </p:nvSpPr>
        <p:spPr>
          <a:xfrm>
            <a:off x="1151017" y="4928494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821430-7A7E-5DB2-19AF-C84273841660}"/>
              </a:ext>
            </a:extLst>
          </p:cNvPr>
          <p:cNvSpPr/>
          <p:nvPr/>
        </p:nvSpPr>
        <p:spPr>
          <a:xfrm>
            <a:off x="1152797" y="5768536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9218348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FAC-C564-8870-9F1A-43F37C7A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deployment result IS NOT what you want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72F41-9F78-171F-E5D4-2D8E459AB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Checking for intra-workspace dependencies</a:t>
            </a:r>
          </a:p>
          <a:p>
            <a:pPr lvl="1"/>
            <a:r>
              <a:rPr lang="en-US" dirty="0"/>
              <a:t>Navigate to </a:t>
            </a:r>
            <a:r>
              <a:rPr lang="en-US" sz="1800" b="1" dirty="0">
                <a:solidFill>
                  <a:srgbClr val="8A0000"/>
                </a:solidFill>
              </a:rPr>
              <a:t>Lineage</a:t>
            </a:r>
            <a:r>
              <a:rPr lang="en-US" dirty="0"/>
              <a:t> view to see item dependencies</a:t>
            </a:r>
          </a:p>
          <a:p>
            <a:pPr lvl="1"/>
            <a:r>
              <a:rPr lang="en-US" dirty="0"/>
              <a:t>Look for items that have dependencies on items in other workspaces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30473-4068-2074-B0C1-8E47371F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0" y="2519833"/>
            <a:ext cx="8742281" cy="41442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4D61D0-F247-7385-EDFA-CBA7CA911B0D}"/>
              </a:ext>
            </a:extLst>
          </p:cNvPr>
          <p:cNvGrpSpPr/>
          <p:nvPr/>
        </p:nvGrpSpPr>
        <p:grpSpPr>
          <a:xfrm>
            <a:off x="9316470" y="3178920"/>
            <a:ext cx="863026" cy="287134"/>
            <a:chOff x="9316470" y="3178920"/>
            <a:chExt cx="863026" cy="28713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3D420FF-8D56-8C17-1BE3-E1AD057D3639}"/>
                </a:ext>
              </a:extLst>
            </p:cNvPr>
            <p:cNvSpPr/>
            <p:nvPr/>
          </p:nvSpPr>
          <p:spPr bwMode="auto">
            <a:xfrm>
              <a:off x="9316470" y="3178920"/>
              <a:ext cx="564204" cy="28713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11FDF-972A-3A98-1FDB-803DCC48A13C}"/>
                </a:ext>
              </a:extLst>
            </p:cNvPr>
            <p:cNvSpPr/>
            <p:nvPr/>
          </p:nvSpPr>
          <p:spPr bwMode="auto">
            <a:xfrm>
              <a:off x="9924947" y="3187584"/>
              <a:ext cx="254549" cy="269807"/>
            </a:xfrm>
            <a:prstGeom prst="rect">
              <a:avLst/>
            </a:prstGeom>
            <a:noFill/>
            <a:ln w="19050"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944F4F-CC0D-E7ED-3C8B-2B5AA6C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71" y="2519833"/>
            <a:ext cx="8742280" cy="41290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E677DEB-BED8-9448-B3D8-FFFD3D31EAF5}"/>
              </a:ext>
            </a:extLst>
          </p:cNvPr>
          <p:cNvGrpSpPr/>
          <p:nvPr/>
        </p:nvGrpSpPr>
        <p:grpSpPr>
          <a:xfrm>
            <a:off x="1191867" y="4628313"/>
            <a:ext cx="1926839" cy="171090"/>
            <a:chOff x="1191867" y="4628313"/>
            <a:chExt cx="1926839" cy="17109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6FB4AD5-3B85-1312-D62B-0C08D4E26A30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B79891-8980-E22E-2027-C620BB3E2069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B2B986-B66C-7A03-3D73-88FEF40C3E87}"/>
              </a:ext>
            </a:extLst>
          </p:cNvPr>
          <p:cNvGrpSpPr/>
          <p:nvPr/>
        </p:nvGrpSpPr>
        <p:grpSpPr>
          <a:xfrm>
            <a:off x="1150303" y="5431876"/>
            <a:ext cx="1926839" cy="171090"/>
            <a:chOff x="1191867" y="4628313"/>
            <a:chExt cx="1926839" cy="17109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860A45F-1F3C-F1B7-C6F1-50379E01F409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89E7B4-D7FF-278F-D80E-A23766330164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9F1F1E-04AD-0AA3-6AB7-0BBCFF08BBF8}"/>
              </a:ext>
            </a:extLst>
          </p:cNvPr>
          <p:cNvGrpSpPr/>
          <p:nvPr/>
        </p:nvGrpSpPr>
        <p:grpSpPr>
          <a:xfrm>
            <a:off x="1180904" y="6230590"/>
            <a:ext cx="1926839" cy="171090"/>
            <a:chOff x="1191867" y="4628313"/>
            <a:chExt cx="1926839" cy="17109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AF3A463-F1CF-755D-486E-069900E074FB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23EB20-1794-ACA8-821E-A035BA7C7861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858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967D-614B-1086-1606-801CBA49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Managing Connections at Workspace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CD535-4B3E-85A6-D561-C24A5C3FB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Unlike workspace items, connections are scoped at level of Entra Id tenant</a:t>
            </a:r>
          </a:p>
          <a:p>
            <a:pPr lvl="1"/>
            <a:r>
              <a:rPr lang="en-US" dirty="0"/>
              <a:t>No API support for workspace-level management of connections</a:t>
            </a:r>
          </a:p>
          <a:p>
            <a:pPr lvl="1"/>
            <a:r>
              <a:rPr lang="en-US" dirty="0"/>
              <a:t>Developer must find innovative approach for handling connections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A54CB-BAF1-7936-23EE-B1D47EFA1384}"/>
              </a:ext>
            </a:extLst>
          </p:cNvPr>
          <p:cNvSpPr/>
          <p:nvPr/>
        </p:nvSpPr>
        <p:spPr bwMode="auto">
          <a:xfrm>
            <a:off x="1001336" y="3007725"/>
            <a:ext cx="10486923" cy="37387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91E04-3365-140A-9F1E-965CA4ED6B9B}"/>
              </a:ext>
            </a:extLst>
          </p:cNvPr>
          <p:cNvSpPr/>
          <p:nvPr/>
        </p:nvSpPr>
        <p:spPr bwMode="auto">
          <a:xfrm>
            <a:off x="1083789" y="3117301"/>
            <a:ext cx="10268895" cy="759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Platform Item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1BF80-4B53-A8ED-CA1E-0C1E173C53F4}"/>
              </a:ext>
            </a:extLst>
          </p:cNvPr>
          <p:cNvSpPr/>
          <p:nvPr/>
        </p:nvSpPr>
        <p:spPr bwMode="auto">
          <a:xfrm>
            <a:off x="1283786" y="3440033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Capacity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F744D-E058-788D-BF10-29AAE84B43EB}"/>
              </a:ext>
            </a:extLst>
          </p:cNvPr>
          <p:cNvSpPr/>
          <p:nvPr/>
        </p:nvSpPr>
        <p:spPr bwMode="auto">
          <a:xfrm>
            <a:off x="2924666" y="3440033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Workspace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E6B9E-F7B5-8A8E-B9AB-F13B3C2E4622}"/>
              </a:ext>
            </a:extLst>
          </p:cNvPr>
          <p:cNvSpPr/>
          <p:nvPr/>
        </p:nvSpPr>
        <p:spPr bwMode="auto">
          <a:xfrm>
            <a:off x="4565546" y="3445559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Connection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58E96-E80B-B162-4CD1-C0BC6A2745B1}"/>
              </a:ext>
            </a:extLst>
          </p:cNvPr>
          <p:cNvSpPr/>
          <p:nvPr/>
        </p:nvSpPr>
        <p:spPr bwMode="auto">
          <a:xfrm>
            <a:off x="1083789" y="3936159"/>
            <a:ext cx="10268895" cy="27212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Workspace Item Types by Workload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08239C-43B8-237A-270A-5459C71CA716}"/>
              </a:ext>
            </a:extLst>
          </p:cNvPr>
          <p:cNvSpPr/>
          <p:nvPr/>
        </p:nvSpPr>
        <p:spPr bwMode="auto">
          <a:xfrm>
            <a:off x="1188644" y="4231372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59D1E-42FA-5C42-3DA5-2955CF103599}"/>
              </a:ext>
            </a:extLst>
          </p:cNvPr>
          <p:cNvSpPr/>
          <p:nvPr/>
        </p:nvSpPr>
        <p:spPr bwMode="auto">
          <a:xfrm>
            <a:off x="1298494" y="44883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FB22D-2F7B-659F-26EF-E49439C2DF8A}"/>
              </a:ext>
            </a:extLst>
          </p:cNvPr>
          <p:cNvSpPr/>
          <p:nvPr/>
        </p:nvSpPr>
        <p:spPr bwMode="auto">
          <a:xfrm>
            <a:off x="1298494" y="489407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91383-1CA1-3E63-094F-D000E2CD27F7}"/>
              </a:ext>
            </a:extLst>
          </p:cNvPr>
          <p:cNvSpPr/>
          <p:nvPr/>
        </p:nvSpPr>
        <p:spPr bwMode="auto">
          <a:xfrm>
            <a:off x="2891621" y="4231372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7321E-90FE-A649-CEF8-55A54D431B15}"/>
              </a:ext>
            </a:extLst>
          </p:cNvPr>
          <p:cNvSpPr/>
          <p:nvPr/>
        </p:nvSpPr>
        <p:spPr bwMode="auto">
          <a:xfrm>
            <a:off x="3001470" y="44883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64B0F-4DCF-E33D-5DBB-01F1D73EDCE5}"/>
              </a:ext>
            </a:extLst>
          </p:cNvPr>
          <p:cNvSpPr/>
          <p:nvPr/>
        </p:nvSpPr>
        <p:spPr bwMode="auto">
          <a:xfrm>
            <a:off x="3001470" y="489407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D896E-31B5-AF74-5D44-6595F4BCDAD5}"/>
              </a:ext>
            </a:extLst>
          </p:cNvPr>
          <p:cNvSpPr/>
          <p:nvPr/>
        </p:nvSpPr>
        <p:spPr bwMode="auto">
          <a:xfrm>
            <a:off x="3001470" y="529982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AC745F-1B66-E094-6876-AF4785C146BD}"/>
              </a:ext>
            </a:extLst>
          </p:cNvPr>
          <p:cNvGrpSpPr/>
          <p:nvPr/>
        </p:nvGrpSpPr>
        <p:grpSpPr>
          <a:xfrm>
            <a:off x="6310740" y="4231374"/>
            <a:ext cx="1593127" cy="2313260"/>
            <a:chOff x="7655404" y="4402518"/>
            <a:chExt cx="1518303" cy="23132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7757EA-07C0-0BD6-0DEA-DCAD05DC7BD4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882028-FE75-3ABF-E583-0C985712EDE9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640FE1-42DD-B1F6-C4D8-77681F852ACF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513BCA3-ECF2-05CB-9E9D-DB2920D54954}"/>
              </a:ext>
            </a:extLst>
          </p:cNvPr>
          <p:cNvSpPr/>
          <p:nvPr/>
        </p:nvSpPr>
        <p:spPr bwMode="auto">
          <a:xfrm>
            <a:off x="4601180" y="4237720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D8EA5F-BB2E-3FF0-F0A2-55BD1E9A4A58}"/>
              </a:ext>
            </a:extLst>
          </p:cNvPr>
          <p:cNvSpPr/>
          <p:nvPr/>
        </p:nvSpPr>
        <p:spPr bwMode="auto">
          <a:xfrm>
            <a:off x="4711031" y="449467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8C9A43-5758-D39A-64A1-3F4F8C2E75B8}"/>
              </a:ext>
            </a:extLst>
          </p:cNvPr>
          <p:cNvSpPr/>
          <p:nvPr/>
        </p:nvSpPr>
        <p:spPr bwMode="auto">
          <a:xfrm>
            <a:off x="4707396" y="4894196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489EC-DADF-CBCD-438B-4AAA31B409A1}"/>
              </a:ext>
            </a:extLst>
          </p:cNvPr>
          <p:cNvSpPr/>
          <p:nvPr/>
        </p:nvSpPr>
        <p:spPr bwMode="auto">
          <a:xfrm>
            <a:off x="8010948" y="4231371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BD10BB-DB9D-CFF0-223A-9607191D2F27}"/>
              </a:ext>
            </a:extLst>
          </p:cNvPr>
          <p:cNvSpPr/>
          <p:nvPr/>
        </p:nvSpPr>
        <p:spPr bwMode="auto">
          <a:xfrm>
            <a:off x="8120797" y="4903673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2D8634-9072-7426-94FB-B9D46434F2AE}"/>
              </a:ext>
            </a:extLst>
          </p:cNvPr>
          <p:cNvSpPr/>
          <p:nvPr/>
        </p:nvSpPr>
        <p:spPr bwMode="auto">
          <a:xfrm>
            <a:off x="8120797" y="531570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5BBEB-66AD-DD57-F469-168318CAE05A}"/>
              </a:ext>
            </a:extLst>
          </p:cNvPr>
          <p:cNvSpPr/>
          <p:nvPr/>
        </p:nvSpPr>
        <p:spPr bwMode="auto">
          <a:xfrm>
            <a:off x="8120797" y="5727743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DC39F-C938-9E43-DAF1-876E840F1B2C}"/>
              </a:ext>
            </a:extLst>
          </p:cNvPr>
          <p:cNvSpPr/>
          <p:nvPr/>
        </p:nvSpPr>
        <p:spPr bwMode="auto">
          <a:xfrm>
            <a:off x="3012521" y="572200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5E309-7613-5B13-9EB8-1CA5F3F156E3}"/>
              </a:ext>
            </a:extLst>
          </p:cNvPr>
          <p:cNvSpPr/>
          <p:nvPr/>
        </p:nvSpPr>
        <p:spPr bwMode="auto">
          <a:xfrm>
            <a:off x="9669056" y="4224747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1BD3B9-A2D3-F0EC-DEB6-B7514D25D8FF}"/>
              </a:ext>
            </a:extLst>
          </p:cNvPr>
          <p:cNvSpPr/>
          <p:nvPr/>
        </p:nvSpPr>
        <p:spPr bwMode="auto">
          <a:xfrm>
            <a:off x="9778905" y="4481706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4B60D-35BA-A8DC-0C77-68F2B75CE0E4}"/>
              </a:ext>
            </a:extLst>
          </p:cNvPr>
          <p:cNvSpPr/>
          <p:nvPr/>
        </p:nvSpPr>
        <p:spPr bwMode="auto">
          <a:xfrm>
            <a:off x="9778905" y="4887454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40013A-C75A-91A1-CD04-6663F9836829}"/>
              </a:ext>
            </a:extLst>
          </p:cNvPr>
          <p:cNvSpPr/>
          <p:nvPr/>
        </p:nvSpPr>
        <p:spPr bwMode="auto">
          <a:xfrm>
            <a:off x="8134704" y="449163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9827E-99E1-5F9C-0CF6-6F19CC7AEE0B}"/>
              </a:ext>
            </a:extLst>
          </p:cNvPr>
          <p:cNvSpPr/>
          <p:nvPr/>
        </p:nvSpPr>
        <p:spPr bwMode="auto">
          <a:xfrm>
            <a:off x="6206427" y="3445560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Gateway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2818D8-65E3-6939-F6A9-6ED73BDD2F45}"/>
              </a:ext>
            </a:extLst>
          </p:cNvPr>
          <p:cNvSpPr/>
          <p:nvPr/>
        </p:nvSpPr>
        <p:spPr bwMode="auto">
          <a:xfrm>
            <a:off x="8103684" y="6139779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42263718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F91D-EDB7-BBE5-4144-2533FBD0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3CCEB-0152-9FA5-C85F-DD444921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Customer Data and Datasource Paths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600618-DD59-97F6-4AD9-574A24F52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design required to parameterize customer data</a:t>
            </a:r>
          </a:p>
          <a:p>
            <a:pPr lvl="1"/>
            <a:r>
              <a:rPr lang="en-US" dirty="0"/>
              <a:t>Deployment workflow must integrate creation parameters unique to each customer</a:t>
            </a:r>
          </a:p>
          <a:p>
            <a:pPr lvl="1"/>
            <a:r>
              <a:rPr lang="en-US" dirty="0"/>
              <a:t>This is especially true for datasource path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C4E1FC-E27F-6665-5A01-4182B60906B1}"/>
              </a:ext>
            </a:extLst>
          </p:cNvPr>
          <p:cNvGrpSpPr/>
          <p:nvPr/>
        </p:nvGrpSpPr>
        <p:grpSpPr>
          <a:xfrm>
            <a:off x="2695378" y="3895353"/>
            <a:ext cx="2316073" cy="1246891"/>
            <a:chOff x="5641807" y="3839862"/>
            <a:chExt cx="2316073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EB91A7E-BB28-E178-D683-BF3E2065B370}"/>
                </a:ext>
              </a:extLst>
            </p:cNvPr>
            <p:cNvSpPr/>
            <p:nvPr/>
          </p:nvSpPr>
          <p:spPr>
            <a:xfrm>
              <a:off x="6391833" y="3839862"/>
              <a:ext cx="1566047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9C1F2DF-8E74-3FD6-3F8D-157991B045BD}"/>
                </a:ext>
              </a:extLst>
            </p:cNvPr>
            <p:cNvSpPr/>
            <p:nvPr/>
          </p:nvSpPr>
          <p:spPr>
            <a:xfrm>
              <a:off x="5641807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4C7D6D-CE56-A13B-7360-F63B22E3EC11}"/>
              </a:ext>
            </a:extLst>
          </p:cNvPr>
          <p:cNvGrpSpPr/>
          <p:nvPr/>
        </p:nvGrpSpPr>
        <p:grpSpPr>
          <a:xfrm>
            <a:off x="5346605" y="4076883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A498C0-2AC4-1196-512E-B8BE82AD8879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F66EB02-3E4A-09E3-9BCA-17F156F7C131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63F980-C9AE-AFC8-18DE-91C194E1116B}"/>
              </a:ext>
            </a:extLst>
          </p:cNvPr>
          <p:cNvGrpSpPr/>
          <p:nvPr/>
        </p:nvGrpSpPr>
        <p:grpSpPr>
          <a:xfrm>
            <a:off x="5113609" y="2600159"/>
            <a:ext cx="2482015" cy="1032972"/>
            <a:chOff x="8060038" y="2907154"/>
            <a:chExt cx="2482015" cy="103297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9C78DA-F134-977C-B806-7AF0DAF34A94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A34248D-4289-EDED-9F24-0463C53A7CDA}"/>
                </a:ext>
              </a:extLst>
            </p:cNvPr>
            <p:cNvSpPr/>
            <p:nvPr/>
          </p:nvSpPr>
          <p:spPr>
            <a:xfrm rot="19579959">
              <a:off x="8060038" y="3515208"/>
              <a:ext cx="97118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EB8215-5589-3826-22FD-2F504D88DE60}"/>
              </a:ext>
            </a:extLst>
          </p:cNvPr>
          <p:cNvGrpSpPr/>
          <p:nvPr/>
        </p:nvGrpSpPr>
        <p:grpSpPr>
          <a:xfrm>
            <a:off x="5065920" y="5489842"/>
            <a:ext cx="2587401" cy="1050027"/>
            <a:chOff x="8062044" y="5023145"/>
            <a:chExt cx="2587401" cy="10500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BD0A81E-F5C3-02BC-B89F-4FA6272646DB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BD895C9-0B8F-196A-371B-BDEB64252315}"/>
                </a:ext>
              </a:extLst>
            </p:cNvPr>
            <p:cNvSpPr/>
            <p:nvPr/>
          </p:nvSpPr>
          <p:spPr>
            <a:xfrm rot="2006283">
              <a:off x="8062044" y="5023145"/>
              <a:ext cx="107274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sp>
        <p:nvSpPr>
          <p:cNvPr id="31" name="AutoShape 2">
            <a:extLst>
              <a:ext uri="{FF2B5EF4-FFF2-40B4-BE49-F238E27FC236}">
                <a16:creationId xmlns:a16="http://schemas.microsoft.com/office/drawing/2014/main" id="{EB6E6EA4-22AE-D7D9-D7BD-E5FA6F21E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7" y="1727948"/>
            <a:ext cx="1921715" cy="19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70AB20-6AD7-E949-6E38-716FB545A496}"/>
              </a:ext>
            </a:extLst>
          </p:cNvPr>
          <p:cNvGrpSpPr/>
          <p:nvPr/>
        </p:nvGrpSpPr>
        <p:grpSpPr>
          <a:xfrm>
            <a:off x="7595624" y="2345173"/>
            <a:ext cx="4006833" cy="1246891"/>
            <a:chOff x="7378144" y="2357773"/>
            <a:chExt cx="4006833" cy="12468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171BA4-D568-6165-684E-D54B4264F683}"/>
                </a:ext>
              </a:extLst>
            </p:cNvPr>
            <p:cNvGrpSpPr/>
            <p:nvPr/>
          </p:nvGrpSpPr>
          <p:grpSpPr>
            <a:xfrm>
              <a:off x="8369748" y="2357773"/>
              <a:ext cx="3015229" cy="1246891"/>
              <a:chOff x="8060635" y="2751987"/>
              <a:chExt cx="3228816" cy="1364501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A94C9D1-15E1-0726-FA91-C054A6F94B1B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1 Datasources</a:t>
                </a:r>
              </a:p>
            </p:txBody>
          </p:sp>
          <p:sp>
            <p:nvSpPr>
              <p:cNvPr id="14" name="Flowchart: Magnetic Disk 13">
                <a:extLst>
                  <a:ext uri="{FF2B5EF4-FFF2-40B4-BE49-F238E27FC236}">
                    <a16:creationId xmlns:a16="http://schemas.microsoft.com/office/drawing/2014/main" id="{89D3225B-7E5E-B6D2-42B8-20A6506B6C22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21" name="Rectangle: Top Corners One Rounded and One Snipped 20">
                <a:extLst>
                  <a:ext uri="{FF2B5EF4-FFF2-40B4-BE49-F238E27FC236}">
                    <a16:creationId xmlns:a16="http://schemas.microsoft.com/office/drawing/2014/main" id="{63DA710E-F149-10E7-9E0B-516EA0F9C06C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1949B0A-84F8-311F-284B-6718E625461C}"/>
                </a:ext>
              </a:extLst>
            </p:cNvPr>
            <p:cNvSpPr/>
            <p:nvPr/>
          </p:nvSpPr>
          <p:spPr>
            <a:xfrm rot="10800000">
              <a:off x="7378144" y="2898250"/>
              <a:ext cx="97118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A6A467-21E3-8C0E-D0EA-531445B334F5}"/>
              </a:ext>
            </a:extLst>
          </p:cNvPr>
          <p:cNvGrpSpPr/>
          <p:nvPr/>
        </p:nvGrpSpPr>
        <p:grpSpPr>
          <a:xfrm>
            <a:off x="7653869" y="3897917"/>
            <a:ext cx="3948588" cy="1246891"/>
            <a:chOff x="7436389" y="3910517"/>
            <a:chExt cx="3948588" cy="12468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9987A5-6DAB-253D-4923-0992E1C46EB2}"/>
                </a:ext>
              </a:extLst>
            </p:cNvPr>
            <p:cNvGrpSpPr/>
            <p:nvPr/>
          </p:nvGrpSpPr>
          <p:grpSpPr>
            <a:xfrm>
              <a:off x="8369748" y="3910517"/>
              <a:ext cx="3015229" cy="1246891"/>
              <a:chOff x="8060635" y="2751987"/>
              <a:chExt cx="3228816" cy="1364501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94CF4D1-81C7-6636-DAE4-13BB67EBF43A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2 Datasources</a:t>
                </a:r>
              </a:p>
            </p:txBody>
          </p:sp>
          <p:sp>
            <p:nvSpPr>
              <p:cNvPr id="33" name="Flowchart: Magnetic Disk 32">
                <a:extLst>
                  <a:ext uri="{FF2B5EF4-FFF2-40B4-BE49-F238E27FC236}">
                    <a16:creationId xmlns:a16="http://schemas.microsoft.com/office/drawing/2014/main" id="{FF3A1A1A-0EEF-E174-B332-7889F2FDD866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34" name="Rectangle: Top Corners One Rounded and One Snipped 33">
                <a:extLst>
                  <a:ext uri="{FF2B5EF4-FFF2-40B4-BE49-F238E27FC236}">
                    <a16:creationId xmlns:a16="http://schemas.microsoft.com/office/drawing/2014/main" id="{1A73244D-169C-803F-3D05-3657F5AE4D6A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5B56791-4A45-B2F7-001C-47A54DFDA39D}"/>
                </a:ext>
              </a:extLst>
            </p:cNvPr>
            <p:cNvSpPr/>
            <p:nvPr/>
          </p:nvSpPr>
          <p:spPr>
            <a:xfrm rot="10800000">
              <a:off x="7436389" y="4340039"/>
              <a:ext cx="90061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2E166C-BF32-896E-07ED-49DDB2375D6A}"/>
              </a:ext>
            </a:extLst>
          </p:cNvPr>
          <p:cNvGrpSpPr/>
          <p:nvPr/>
        </p:nvGrpSpPr>
        <p:grpSpPr>
          <a:xfrm>
            <a:off x="7692568" y="5450661"/>
            <a:ext cx="3909889" cy="1246891"/>
            <a:chOff x="7503283" y="5227141"/>
            <a:chExt cx="3909889" cy="124689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3ADA3C-8177-F5C0-CBCA-7386C6F01797}"/>
                </a:ext>
              </a:extLst>
            </p:cNvPr>
            <p:cNvGrpSpPr/>
            <p:nvPr/>
          </p:nvGrpSpPr>
          <p:grpSpPr>
            <a:xfrm>
              <a:off x="8397943" y="5227141"/>
              <a:ext cx="3015229" cy="1246891"/>
              <a:chOff x="8060635" y="2751987"/>
              <a:chExt cx="3228816" cy="1364501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BC3D7AE-AD2B-6C41-BEF7-EE2685DD052C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3 Datasources</a:t>
                </a:r>
              </a:p>
            </p:txBody>
          </p:sp>
          <p:sp>
            <p:nvSpPr>
              <p:cNvPr id="37" name="Flowchart: Magnetic Disk 36">
                <a:extLst>
                  <a:ext uri="{FF2B5EF4-FFF2-40B4-BE49-F238E27FC236}">
                    <a16:creationId xmlns:a16="http://schemas.microsoft.com/office/drawing/2014/main" id="{B9B1C431-4D63-6BCA-3475-0056D9CB9CCB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38" name="Rectangle: Top Corners One Rounded and One Snipped 37">
                <a:extLst>
                  <a:ext uri="{FF2B5EF4-FFF2-40B4-BE49-F238E27FC236}">
                    <a16:creationId xmlns:a16="http://schemas.microsoft.com/office/drawing/2014/main" id="{76CE36C3-650E-C724-812F-BBA1298E08B7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C7CC089-AD54-60EF-52A3-D1443679DBE9}"/>
                </a:ext>
              </a:extLst>
            </p:cNvPr>
            <p:cNvSpPr/>
            <p:nvPr/>
          </p:nvSpPr>
          <p:spPr>
            <a:xfrm rot="10800000">
              <a:off x="7503283" y="5659664"/>
              <a:ext cx="863794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58E81-054C-E1F2-19B4-8B30F313B2C9}"/>
              </a:ext>
            </a:extLst>
          </p:cNvPr>
          <p:cNvGrpSpPr/>
          <p:nvPr/>
        </p:nvGrpSpPr>
        <p:grpSpPr>
          <a:xfrm>
            <a:off x="511277" y="3588133"/>
            <a:ext cx="2024811" cy="1759672"/>
            <a:chOff x="1140788" y="2715026"/>
            <a:chExt cx="2907477" cy="252675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3553F1-C57D-9C3F-FE82-2A6DAF6A63EC}"/>
                </a:ext>
              </a:extLst>
            </p:cNvPr>
            <p:cNvSpPr/>
            <p:nvPr/>
          </p:nvSpPr>
          <p:spPr bwMode="auto">
            <a:xfrm>
              <a:off x="1140788" y="2715026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Fabric Solution Template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8FC90-43F2-E01F-4734-8A4D17DEB26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EE06A1-6D69-8BC7-506B-4C6E0AFC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023" y="3082202"/>
              <a:ext cx="2748881" cy="208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917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9EF40-FA84-6F1C-0EB6-D31015D7F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F01A-9EFB-1601-4659-21F20B8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2B5E-142A-2816-3398-540869848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r>
              <a:rPr lang="en-US" dirty="0"/>
              <a:t>Introduction to Fabric Solution Deployment </a:t>
            </a:r>
          </a:p>
          <a:p>
            <a:r>
              <a:rPr lang="en-US" dirty="0"/>
              <a:t>Challenges in Fabric Solution Deployment</a:t>
            </a:r>
          </a:p>
          <a:p>
            <a:r>
              <a:rPr lang="en-US" dirty="0"/>
              <a:t>Implementing Workflows to Deloy Fabric Solutions</a:t>
            </a:r>
          </a:p>
          <a:p>
            <a:r>
              <a:rPr lang="en-US" dirty="0"/>
              <a:t>Integrating Creation Parameters for Customer Data</a:t>
            </a:r>
          </a:p>
          <a:p>
            <a:r>
              <a:rPr lang="en-US" dirty="0"/>
              <a:t>Deploying and Updating Solutions from a Source Workspace</a:t>
            </a:r>
          </a:p>
          <a:p>
            <a:r>
              <a:rPr lang="en-US" dirty="0"/>
              <a:t>Implementing CI/CD using Staged Deployments</a:t>
            </a:r>
          </a:p>
          <a:p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259544851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33EC7-9208-9CEE-4358-1C1087611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5831-4433-C8DB-AB35-1E7A6470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6F7E-01A4-BA47-F93C-0C8868B50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Workflows to Deloy Fabric Solutions</a:t>
            </a:r>
          </a:p>
          <a:p>
            <a:r>
              <a:rPr lang="en-US" dirty="0"/>
              <a:t>Integrating Creation Parameters for Customer Data</a:t>
            </a:r>
          </a:p>
          <a:p>
            <a:r>
              <a:rPr lang="en-US" dirty="0"/>
              <a:t>Deploying and Updating Solutions from a Source Workspace</a:t>
            </a:r>
          </a:p>
          <a:p>
            <a:r>
              <a:rPr lang="en-US" dirty="0"/>
              <a:t>Implementing CI/CD using Staged Deployments</a:t>
            </a:r>
          </a:p>
          <a:p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32911578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A3F83-F2B8-65AC-072B-8461AE0C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0332-6580-4A25-BA24-C73AA3A3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DF6D-EEA5-656F-31D0-0897E19D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items can be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modify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passing item definition</a:t>
            </a:r>
          </a:p>
          <a:p>
            <a:pPr lvl="1"/>
            <a:r>
              <a:rPr lang="en-US" dirty="0"/>
              <a:t>You can retrieve item definition for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E8D36-3687-F8EF-284F-2A71BC46B435}"/>
              </a:ext>
            </a:extLst>
          </p:cNvPr>
          <p:cNvSpPr/>
          <p:nvPr/>
        </p:nvSpPr>
        <p:spPr bwMode="auto">
          <a:xfrm>
            <a:off x="1391387" y="2948709"/>
            <a:ext cx="2028629" cy="330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B581A-422D-FA47-DD41-99FBF06BFE4A}"/>
              </a:ext>
            </a:extLst>
          </p:cNvPr>
          <p:cNvSpPr/>
          <p:nvPr/>
        </p:nvSpPr>
        <p:spPr bwMode="auto">
          <a:xfrm>
            <a:off x="8108730" y="2949690"/>
            <a:ext cx="2028629" cy="3309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C4AB81-FCBD-B733-4582-F3871DA55445}"/>
              </a:ext>
            </a:extLst>
          </p:cNvPr>
          <p:cNvGrpSpPr/>
          <p:nvPr/>
        </p:nvGrpSpPr>
        <p:grpSpPr>
          <a:xfrm>
            <a:off x="3669486" y="3234265"/>
            <a:ext cx="4152068" cy="709723"/>
            <a:chOff x="4067606" y="3723515"/>
            <a:chExt cx="4152068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806F671-D9E1-A7ED-1797-9460BF1B5547}"/>
                </a:ext>
              </a:extLst>
            </p:cNvPr>
            <p:cNvSpPr/>
            <p:nvPr/>
          </p:nvSpPr>
          <p:spPr bwMode="auto">
            <a:xfrm>
              <a:off x="5300058" y="3810990"/>
              <a:ext cx="2919616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71E4E4F-0C2F-75A9-03F1-E895D07280A4}"/>
                </a:ext>
              </a:extLst>
            </p:cNvPr>
            <p:cNvSpPr/>
            <p:nvPr/>
          </p:nvSpPr>
          <p:spPr bwMode="auto">
            <a:xfrm>
              <a:off x="4067606" y="3723515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E36C3A-7AC8-B9A0-B760-03D28F383C54}"/>
              </a:ext>
            </a:extLst>
          </p:cNvPr>
          <p:cNvGrpSpPr/>
          <p:nvPr/>
        </p:nvGrpSpPr>
        <p:grpSpPr>
          <a:xfrm>
            <a:off x="3707192" y="4237293"/>
            <a:ext cx="4114363" cy="709723"/>
            <a:chOff x="4174871" y="6073182"/>
            <a:chExt cx="411436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9D28012-1647-AD4D-44E5-ADCBB381BDDA}"/>
                </a:ext>
              </a:extLst>
            </p:cNvPr>
            <p:cNvSpPr/>
            <p:nvPr/>
          </p:nvSpPr>
          <p:spPr bwMode="auto">
            <a:xfrm>
              <a:off x="5454458" y="6150072"/>
              <a:ext cx="2834776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0F40DC-4488-12DF-2F96-234FF6A2FA46}"/>
                </a:ext>
              </a:extLst>
            </p:cNvPr>
            <p:cNvSpPr/>
            <p:nvPr/>
          </p:nvSpPr>
          <p:spPr bwMode="auto">
            <a:xfrm>
              <a:off x="4174871" y="6073182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605B4C-C2EF-CBF3-9D1A-66221458A6E1}"/>
              </a:ext>
            </a:extLst>
          </p:cNvPr>
          <p:cNvGrpSpPr/>
          <p:nvPr/>
        </p:nvGrpSpPr>
        <p:grpSpPr>
          <a:xfrm>
            <a:off x="3678946" y="5240321"/>
            <a:ext cx="4142605" cy="709723"/>
            <a:chOff x="3840332" y="4643605"/>
            <a:chExt cx="4049787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94B58AF6-97BE-542C-5558-59458A02A6E5}"/>
                </a:ext>
              </a:extLst>
            </p:cNvPr>
            <p:cNvSpPr/>
            <p:nvPr/>
          </p:nvSpPr>
          <p:spPr bwMode="auto">
            <a:xfrm flipH="1">
              <a:off x="5118857" y="4720495"/>
              <a:ext cx="277126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BDB3E14-87C3-1A74-ED59-1684CC0FFDE2}"/>
                </a:ext>
              </a:extLst>
            </p:cNvPr>
            <p:cNvSpPr/>
            <p:nvPr/>
          </p:nvSpPr>
          <p:spPr bwMode="auto">
            <a:xfrm>
              <a:off x="3840332" y="4643605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0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0893-8486-3CA2-4418-23DB52F70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3AFE-CD61-F969-B12F-189C8F4A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84748"/>
          </a:xfrm>
        </p:spPr>
        <p:txBody>
          <a:bodyPr/>
          <a:lstStyle/>
          <a:p>
            <a:r>
              <a:rPr lang="en-US" sz="3500" dirty="0"/>
              <a:t>Deploying Solution by Copying Items in Source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16D3-39F1-07CD-E28B-1112BAC5C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Fabric items can be cloned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Retrieve item definition from source workspace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Manipulate content of item definition parts</a:t>
            </a:r>
          </a:p>
          <a:p>
            <a:pPr lvl="1"/>
            <a:r>
              <a:rPr lang="en-US" dirty="0"/>
              <a:t>Pass manipulated item definition to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 create new item</a:t>
            </a:r>
          </a:p>
          <a:p>
            <a:pPr lvl="1"/>
            <a:r>
              <a:rPr lang="en-US" dirty="0"/>
              <a:t>Pass manipulated item definition to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API to update existing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A7597D-3267-D8DA-3B6E-EBFAC99EC041}"/>
              </a:ext>
            </a:extLst>
          </p:cNvPr>
          <p:cNvSpPr/>
          <p:nvPr/>
        </p:nvSpPr>
        <p:spPr bwMode="auto">
          <a:xfrm>
            <a:off x="4756947" y="3357906"/>
            <a:ext cx="1997708" cy="27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FCCA5-D929-DFAC-3517-2A01543278DA}"/>
              </a:ext>
            </a:extLst>
          </p:cNvPr>
          <p:cNvSpPr/>
          <p:nvPr/>
        </p:nvSpPr>
        <p:spPr bwMode="auto">
          <a:xfrm>
            <a:off x="1098793" y="3357906"/>
            <a:ext cx="1666208" cy="2726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Source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7BD39-62EF-5443-5D0C-E34981895E56}"/>
              </a:ext>
            </a:extLst>
          </p:cNvPr>
          <p:cNvSpPr/>
          <p:nvPr/>
        </p:nvSpPr>
        <p:spPr bwMode="auto">
          <a:xfrm>
            <a:off x="9140091" y="3457606"/>
            <a:ext cx="1598886" cy="2726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Target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40DAF6-522F-E066-94F0-DA317233F762}"/>
              </a:ext>
            </a:extLst>
          </p:cNvPr>
          <p:cNvGrpSpPr/>
          <p:nvPr/>
        </p:nvGrpSpPr>
        <p:grpSpPr>
          <a:xfrm>
            <a:off x="2834150" y="3927961"/>
            <a:ext cx="1811243" cy="1000045"/>
            <a:chOff x="2834150" y="3927961"/>
            <a:chExt cx="1811243" cy="1000045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E15F247-9C46-AC09-02D9-32D918C7F733}"/>
                </a:ext>
              </a:extLst>
            </p:cNvPr>
            <p:cNvSpPr/>
            <p:nvPr/>
          </p:nvSpPr>
          <p:spPr bwMode="auto">
            <a:xfrm>
              <a:off x="2834150" y="4372062"/>
              <a:ext cx="18112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Item Definition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A06A55-CEEA-E0AB-3429-EAB9792073EC}"/>
                </a:ext>
              </a:extLst>
            </p:cNvPr>
            <p:cNvSpPr/>
            <p:nvPr/>
          </p:nvSpPr>
          <p:spPr bwMode="auto">
            <a:xfrm>
              <a:off x="2864339" y="3927961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03B831-CC84-594B-B478-E82F7E97BF6D}"/>
              </a:ext>
            </a:extLst>
          </p:cNvPr>
          <p:cNvGrpSpPr/>
          <p:nvPr/>
        </p:nvGrpSpPr>
        <p:grpSpPr>
          <a:xfrm>
            <a:off x="6977763" y="4928006"/>
            <a:ext cx="2024029" cy="1000045"/>
            <a:chOff x="6977763" y="4928006"/>
            <a:chExt cx="2024029" cy="100004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5EB19C2-25E6-C2E0-679C-CDE4B58CD6E2}"/>
                </a:ext>
              </a:extLst>
            </p:cNvPr>
            <p:cNvSpPr/>
            <p:nvPr/>
          </p:nvSpPr>
          <p:spPr bwMode="auto">
            <a:xfrm>
              <a:off x="6977763" y="5372107"/>
              <a:ext cx="2024029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Update Item Definition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5B272F-71B3-0AE3-1F1C-28FCA073C6DF}"/>
                </a:ext>
              </a:extLst>
            </p:cNvPr>
            <p:cNvSpPr/>
            <p:nvPr/>
          </p:nvSpPr>
          <p:spPr bwMode="auto">
            <a:xfrm>
              <a:off x="6977763" y="4928006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0EFE2C-AB82-D6F3-95A0-A836D163FFF8}"/>
              </a:ext>
            </a:extLst>
          </p:cNvPr>
          <p:cNvGrpSpPr/>
          <p:nvPr/>
        </p:nvGrpSpPr>
        <p:grpSpPr>
          <a:xfrm>
            <a:off x="6929445" y="3662935"/>
            <a:ext cx="2024030" cy="1023310"/>
            <a:chOff x="6929445" y="3662935"/>
            <a:chExt cx="2024030" cy="1023310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FD1F720-E7C7-8A50-5BCA-807C1BC5133A}"/>
                </a:ext>
              </a:extLst>
            </p:cNvPr>
            <p:cNvSpPr/>
            <p:nvPr/>
          </p:nvSpPr>
          <p:spPr bwMode="auto">
            <a:xfrm>
              <a:off x="6929445" y="4130301"/>
              <a:ext cx="2024030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Item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FD5BE-CFF4-F131-340E-3CCB090421D1}"/>
                </a:ext>
              </a:extLst>
            </p:cNvPr>
            <p:cNvSpPr/>
            <p:nvPr/>
          </p:nvSpPr>
          <p:spPr bwMode="auto">
            <a:xfrm>
              <a:off x="6938559" y="3662935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569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Sequence of Deployment Steps in Power BI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008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imported semantic model using updated item definition</a:t>
            </a:r>
          </a:p>
          <a:p>
            <a:pPr lvl="1"/>
            <a:r>
              <a:rPr lang="en-US" dirty="0"/>
              <a:t>Track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r>
              <a:rPr lang="en-US" dirty="0"/>
              <a:t> for later use</a:t>
            </a:r>
          </a:p>
          <a:p>
            <a:pPr lvl="1"/>
            <a:r>
              <a:rPr lang="en-US" dirty="0"/>
              <a:t>Create Web connection with same location as semantic model</a:t>
            </a:r>
          </a:p>
          <a:p>
            <a:pPr lvl="1"/>
            <a:r>
              <a:rPr lang="en-US" dirty="0"/>
              <a:t>Bind connection to semantic model</a:t>
            </a:r>
          </a:p>
          <a:p>
            <a:pPr lvl="1"/>
            <a:r>
              <a:rPr lang="en-US" dirty="0"/>
              <a:t>Refresh semantic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endParaRPr lang="en-US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6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B372-20C4-F3FB-1CBF-BD0E03C6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32026EA-527C-F2A8-3314-DBBFB032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Power BI Solution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F488-D591-A4F6-E508-F5FE7823EB74}"/>
              </a:ext>
            </a:extLst>
          </p:cNvPr>
          <p:cNvGrpSpPr/>
          <p:nvPr/>
        </p:nvGrpSpPr>
        <p:grpSpPr>
          <a:xfrm>
            <a:off x="8298179" y="1156752"/>
            <a:ext cx="1943101" cy="1163559"/>
            <a:chOff x="7681835" y="2149628"/>
            <a:chExt cx="3157585" cy="18895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6EA7D7-768A-F7BE-18A6-92780C237CF7}"/>
                </a:ext>
              </a:extLst>
            </p:cNvPr>
            <p:cNvSpPr/>
            <p:nvPr/>
          </p:nvSpPr>
          <p:spPr bwMode="auto">
            <a:xfrm>
              <a:off x="7681835" y="2149628"/>
              <a:ext cx="3157585" cy="1889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(Power BI solution)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66B0EA-44D4-07E1-93AA-EAAB479F16C1}"/>
                </a:ext>
              </a:extLst>
            </p:cNvPr>
            <p:cNvGrpSpPr/>
            <p:nvPr/>
          </p:nvGrpSpPr>
          <p:grpSpPr>
            <a:xfrm>
              <a:off x="7847034" y="2563336"/>
              <a:ext cx="1229935" cy="1325994"/>
              <a:chOff x="6295914" y="1428878"/>
              <a:chExt cx="1693119" cy="18253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72A734-BC7C-CE31-E228-1E9C7AA5B00F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24" name="Picture 2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44FDC1B2-3779-7911-FA76-B97A40AA4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8F7FCA-CC4C-D895-F45E-E597DD84067F}"/>
                </a:ext>
              </a:extLst>
            </p:cNvPr>
            <p:cNvGrpSpPr/>
            <p:nvPr/>
          </p:nvGrpSpPr>
          <p:grpSpPr>
            <a:xfrm>
              <a:off x="9260628" y="2567215"/>
              <a:ext cx="1229935" cy="1322115"/>
              <a:chOff x="6503915" y="831583"/>
              <a:chExt cx="1229935" cy="13259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EB114A-619B-C637-7384-71FB1BA9CB7A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22" name="Picture 2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79C4C6B5-A026-222E-FA9B-7FC8881D7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E97670B-94EC-16CD-703D-A247F91AF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531" y="2482804"/>
            <a:ext cx="3620142" cy="2348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4F114-C803-BA86-5FF7-F7C16750E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46" y="1156752"/>
            <a:ext cx="7649293" cy="3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78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58F3-9382-2981-A0FA-F028D946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97E4BA2-592D-951C-AC59-DB4FC9FC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Post Deployment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C4CA3-29A2-6BE4-D89C-1918AD4A4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C39BC-807C-480D-B279-C5B74F40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0" y="2200650"/>
            <a:ext cx="10217426" cy="2359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93383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0F99-C400-09D1-9CDD-B050749A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94E6-5AF3-6630-7A56-7783E6F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Sequence of Deployment Steps in Notebook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036BAF-3BE3-C2D1-D343-0F49C1E98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014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</a:t>
            </a:r>
            <a:r>
              <a:rPr lang="en-US" sz="1800" b="1" dirty="0">
                <a:solidFill>
                  <a:srgbClr val="8A0000"/>
                </a:solidFill>
              </a:rPr>
              <a:t>server</a:t>
            </a:r>
            <a:r>
              <a:rPr lang="en-US" dirty="0"/>
              <a:t> connect string and </a:t>
            </a:r>
            <a:r>
              <a:rPr lang="en-US" sz="1800" b="1" dirty="0">
                <a:solidFill>
                  <a:srgbClr val="8A0000"/>
                </a:solidFill>
              </a:rPr>
              <a:t>database</a:t>
            </a:r>
            <a:r>
              <a:rPr lang="en-US" dirty="0"/>
              <a:t>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&amp;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Run notebook and monitor execution until completion to create lakehouse table schema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r>
              <a:rPr lang="en-US" dirty="0"/>
              <a:t> for later use</a:t>
            </a:r>
          </a:p>
          <a:p>
            <a:pPr lvl="1"/>
            <a:r>
              <a:rPr lang="en-US" dirty="0"/>
              <a:t>After creation, create &amp; bind connection and then refresh semantic model (if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endParaRPr lang="en-US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1B44D-71A8-F528-8EFE-9CD9FC462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46F57199-E3BF-33D0-88C8-3E91DBFB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Notebook Solution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80FE11-5B1B-D3F7-D817-C6AABE29E173}"/>
              </a:ext>
            </a:extLst>
          </p:cNvPr>
          <p:cNvGrpSpPr/>
          <p:nvPr/>
        </p:nvGrpSpPr>
        <p:grpSpPr>
          <a:xfrm>
            <a:off x="9284504" y="1129668"/>
            <a:ext cx="2831294" cy="897840"/>
            <a:chOff x="503131" y="2451907"/>
            <a:chExt cx="3738670" cy="11855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AA8DD8-EBAB-1835-E206-637A222F958B}"/>
                </a:ext>
              </a:extLst>
            </p:cNvPr>
            <p:cNvSpPr/>
            <p:nvPr/>
          </p:nvSpPr>
          <p:spPr bwMode="auto">
            <a:xfrm>
              <a:off x="503131" y="2451907"/>
              <a:ext cx="373867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(Notebook Solution)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8823B3-8301-D03F-92C9-E905B12C907D}"/>
                </a:ext>
              </a:extLst>
            </p:cNvPr>
            <p:cNvGrpSpPr/>
            <p:nvPr/>
          </p:nvGrpSpPr>
          <p:grpSpPr>
            <a:xfrm>
              <a:off x="2434140" y="2695298"/>
              <a:ext cx="767300" cy="827227"/>
              <a:chOff x="6295914" y="1428878"/>
              <a:chExt cx="1693119" cy="18253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B7A971-3834-57E1-083F-4ED6EB0F3445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36" name="Picture 3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46227101-5FEA-2F86-96AB-645BD2461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5AD0EF9-BD4F-1ECF-963F-3AA2E7B356DC}"/>
                </a:ext>
              </a:extLst>
            </p:cNvPr>
            <p:cNvGrpSpPr/>
            <p:nvPr/>
          </p:nvGrpSpPr>
          <p:grpSpPr>
            <a:xfrm>
              <a:off x="3304185" y="2695298"/>
              <a:ext cx="769551" cy="827227"/>
              <a:chOff x="6503915" y="831583"/>
              <a:chExt cx="1229935" cy="132599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4B1829-452C-7F8D-E303-BEC65AA544D1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39" name="Picture 3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A89C513B-7013-7C8D-5620-6EDF2EFC1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9C7880-F116-D283-EAB2-785A63049E39}"/>
                </a:ext>
              </a:extLst>
            </p:cNvPr>
            <p:cNvGrpSpPr/>
            <p:nvPr/>
          </p:nvGrpSpPr>
          <p:grpSpPr>
            <a:xfrm>
              <a:off x="1552914" y="2695298"/>
              <a:ext cx="771719" cy="831990"/>
              <a:chOff x="1943154" y="2871362"/>
              <a:chExt cx="1229935" cy="13259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0148C6-F939-41B3-9987-7F4CAA690F09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Picture 4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18888510-2067-68FF-D587-2DD211E8B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583" y="3033143"/>
                <a:ext cx="838189" cy="834835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AC33E53-7661-A141-6A94-46A524DA7634}"/>
                </a:ext>
              </a:extLst>
            </p:cNvPr>
            <p:cNvGrpSpPr/>
            <p:nvPr/>
          </p:nvGrpSpPr>
          <p:grpSpPr>
            <a:xfrm>
              <a:off x="676108" y="2695298"/>
              <a:ext cx="767300" cy="827227"/>
              <a:chOff x="540799" y="2865453"/>
              <a:chExt cx="1229935" cy="1325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704718C-DCE7-1698-986A-80C53E16DA67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45" name="Picture 4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86F580F7-E4EB-D792-C295-7AA292297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65B7093-CD36-481E-A8FF-9DEE82476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4505" y="2211828"/>
            <a:ext cx="2831294" cy="23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8E6CD-4398-63C5-067F-BC15154BE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496" y="1129668"/>
            <a:ext cx="8643512" cy="43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931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2128-C00D-0EFC-4958-BE23E82E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81A1CD00-3ABF-945D-19D9-69681070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Notebook Solution Post Deployment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EE7F11-6F87-D39F-8DAA-748D6A750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7727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CEF1E-1AF5-FE12-A7B7-CA596979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74" y="2154102"/>
            <a:ext cx="10430974" cy="245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1586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587F-6B08-1029-928B-7C0815EA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35A82-A7BC-AE96-0C64-B85B2249B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EDD01-7749-20E5-08CF-59A901C12CEB}"/>
              </a:ext>
            </a:extLst>
          </p:cNvPr>
          <p:cNvSpPr/>
          <p:nvPr/>
        </p:nvSpPr>
        <p:spPr>
          <a:xfrm>
            <a:off x="864853" y="2271256"/>
            <a:ext cx="1298573" cy="303488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 Application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C1C51-71CE-B8D9-3926-7AB279C48BE3}"/>
              </a:ext>
            </a:extLst>
          </p:cNvPr>
          <p:cNvSpPr/>
          <p:nvPr/>
        </p:nvSpPr>
        <p:spPr>
          <a:xfrm>
            <a:off x="4224461" y="2271256"/>
            <a:ext cx="2234439" cy="303488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Fabric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2D168-E686-932B-D8FC-58BE44C2BA39}"/>
              </a:ext>
            </a:extLst>
          </p:cNvPr>
          <p:cNvSpPr/>
          <p:nvPr/>
        </p:nvSpPr>
        <p:spPr>
          <a:xfrm>
            <a:off x="4513660" y="2682427"/>
            <a:ext cx="1626586" cy="242898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Workspace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7071D2-833E-56C3-A873-B4CC829574F9}"/>
              </a:ext>
            </a:extLst>
          </p:cNvPr>
          <p:cNvSpPr/>
          <p:nvPr/>
        </p:nvSpPr>
        <p:spPr bwMode="auto">
          <a:xfrm>
            <a:off x="2163426" y="3309946"/>
            <a:ext cx="2136688" cy="732356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Inbound Security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Calls to Fabric REST API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F7E9AC-6DDD-39FF-7BF5-48AC5ECA4260}"/>
              </a:ext>
            </a:extLst>
          </p:cNvPr>
          <p:cNvSpPr/>
          <p:nvPr/>
        </p:nvSpPr>
        <p:spPr bwMode="auto">
          <a:xfrm>
            <a:off x="5730189" y="2947409"/>
            <a:ext cx="3048000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Security</a:t>
            </a:r>
            <a:endParaRPr lang="en-US" sz="14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Connection to external Datasource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9F28884-AD89-1A3F-5D07-207447159C80}"/>
              </a:ext>
            </a:extLst>
          </p:cNvPr>
          <p:cNvSpPr/>
          <p:nvPr/>
        </p:nvSpPr>
        <p:spPr bwMode="auto">
          <a:xfrm>
            <a:off x="8778189" y="3820212"/>
            <a:ext cx="1394285" cy="867357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 Database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B61BDF-ED97-9778-824A-02CFE9B246CC}"/>
              </a:ext>
            </a:extLst>
          </p:cNvPr>
          <p:cNvSpPr/>
          <p:nvPr/>
        </p:nvSpPr>
        <p:spPr bwMode="auto">
          <a:xfrm>
            <a:off x="5730189" y="3935229"/>
            <a:ext cx="3048000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Security</a:t>
            </a:r>
            <a:endParaRPr lang="en-US" sz="20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Connection to external Datasource</a:t>
            </a:r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25F7C91C-44F9-7290-6CEF-7EDB6B21B44E}"/>
              </a:ext>
            </a:extLst>
          </p:cNvPr>
          <p:cNvSpPr/>
          <p:nvPr/>
        </p:nvSpPr>
        <p:spPr bwMode="auto">
          <a:xfrm>
            <a:off x="8778189" y="2896607"/>
            <a:ext cx="1394284" cy="703776"/>
          </a:xfrm>
          <a:prstGeom prst="snip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ADLS Gen2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Storage Container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ACE41-A9DC-5517-E11E-FF4200F56184}"/>
              </a:ext>
            </a:extLst>
          </p:cNvPr>
          <p:cNvGrpSpPr/>
          <p:nvPr/>
        </p:nvGrpSpPr>
        <p:grpSpPr>
          <a:xfrm>
            <a:off x="4912079" y="3869342"/>
            <a:ext cx="818110" cy="771165"/>
            <a:chOff x="6961787" y="3043417"/>
            <a:chExt cx="818110" cy="7711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6F1F7B-3600-9767-EB8A-6A460E4053AC}"/>
                </a:ext>
              </a:extLst>
            </p:cNvPr>
            <p:cNvSpPr/>
            <p:nvPr/>
          </p:nvSpPr>
          <p:spPr bwMode="auto">
            <a:xfrm>
              <a:off x="6961787" y="3043417"/>
              <a:ext cx="818110" cy="77116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14" name="Picture 13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7F923560-7161-E52A-3BF8-D581FEA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79" y="3085585"/>
              <a:ext cx="585421" cy="58073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A8472-C269-5B4A-067B-4DA442CD9605}"/>
              </a:ext>
            </a:extLst>
          </p:cNvPr>
          <p:cNvGrpSpPr/>
          <p:nvPr/>
        </p:nvGrpSpPr>
        <p:grpSpPr>
          <a:xfrm>
            <a:off x="4912079" y="2860667"/>
            <a:ext cx="818110" cy="771166"/>
            <a:chOff x="6564061" y="3745966"/>
            <a:chExt cx="818110" cy="7711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BCF1F7-34B3-B718-A929-EB8D2F5C7BCE}"/>
                </a:ext>
              </a:extLst>
            </p:cNvPr>
            <p:cNvSpPr/>
            <p:nvPr/>
          </p:nvSpPr>
          <p:spPr bwMode="auto">
            <a:xfrm>
              <a:off x="6564061" y="3745966"/>
              <a:ext cx="818110" cy="7711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OneLake Shortcut</a:t>
              </a:r>
            </a:p>
          </p:txBody>
        </p:sp>
        <p:pic>
          <p:nvPicPr>
            <p:cNvPr id="17" name="Picture 16" descr="A white square with orange lines on it&#10;&#10;Description automatically generated">
              <a:extLst>
                <a:ext uri="{FF2B5EF4-FFF2-40B4-BE49-F238E27FC236}">
                  <a16:creationId xmlns:a16="http://schemas.microsoft.com/office/drawing/2014/main" id="{C6470945-ADD9-1A62-CB72-8206FAFEE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201" y="3781906"/>
              <a:ext cx="621830" cy="611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5175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70054E1-B0CC-A661-89F4-36FD2649B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5186035"/>
          </a:xfrm>
        </p:spPr>
        <p:txBody>
          <a:bodyPr/>
          <a:lstStyle/>
          <a:p>
            <a:r>
              <a:rPr lang="en-US" dirty="0"/>
              <a:t>Fabric Power BI Solution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Notebook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Shortcut and Notebook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Data Pipeline and Notebooks</a:t>
            </a:r>
          </a:p>
          <a:p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88FA026C-7444-CE38-C3C9-9472BD39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with Sample Fabric Solution Scenarios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612E9C-EA82-DF9C-8153-19355CA3AE70}"/>
              </a:ext>
            </a:extLst>
          </p:cNvPr>
          <p:cNvGrpSpPr/>
          <p:nvPr/>
        </p:nvGrpSpPr>
        <p:grpSpPr>
          <a:xfrm>
            <a:off x="910195" y="1642980"/>
            <a:ext cx="1672285" cy="876699"/>
            <a:chOff x="7681837" y="2387147"/>
            <a:chExt cx="3040747" cy="16520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D5776A-3CE9-5E89-164A-33A2423D674A}"/>
                </a:ext>
              </a:extLst>
            </p:cNvPr>
            <p:cNvSpPr/>
            <p:nvPr/>
          </p:nvSpPr>
          <p:spPr bwMode="auto">
            <a:xfrm>
              <a:off x="7681837" y="2387147"/>
              <a:ext cx="3040747" cy="1652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5486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DA30E9-8307-33DF-B173-20F61FF2354F}"/>
                </a:ext>
              </a:extLst>
            </p:cNvPr>
            <p:cNvGrpSpPr/>
            <p:nvPr/>
          </p:nvGrpSpPr>
          <p:grpSpPr>
            <a:xfrm>
              <a:off x="7847034" y="2563336"/>
              <a:ext cx="1229935" cy="1325994"/>
              <a:chOff x="6295914" y="1428878"/>
              <a:chExt cx="1693119" cy="18253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BF5D0-D178-8D66-BC85-E89C8FF8587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548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24" name="Picture 2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CB848DC6-EA66-F48C-40CC-B0F8D1C58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771E37-8A2C-67DC-5F78-DFB02EC4131B}"/>
                </a:ext>
              </a:extLst>
            </p:cNvPr>
            <p:cNvGrpSpPr/>
            <p:nvPr/>
          </p:nvGrpSpPr>
          <p:grpSpPr>
            <a:xfrm>
              <a:off x="9260628" y="2567215"/>
              <a:ext cx="1229935" cy="1322115"/>
              <a:chOff x="6503915" y="831583"/>
              <a:chExt cx="1229935" cy="13259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D71F52-F474-0DD4-C868-D0165C8EF1D4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548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22" name="Picture 2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2556B7B9-1EA3-BFCF-0040-B784B96ED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2C2E9A-21BB-A973-7245-ACE6C9D9CC38}"/>
              </a:ext>
            </a:extLst>
          </p:cNvPr>
          <p:cNvGrpSpPr/>
          <p:nvPr/>
        </p:nvGrpSpPr>
        <p:grpSpPr>
          <a:xfrm>
            <a:off x="907984" y="3073512"/>
            <a:ext cx="3103033" cy="876699"/>
            <a:chOff x="503131" y="2555386"/>
            <a:chExt cx="3738670" cy="1082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78AB45-E1F7-C6C2-A68E-99F1877B5098}"/>
                </a:ext>
              </a:extLst>
            </p:cNvPr>
            <p:cNvSpPr/>
            <p:nvPr/>
          </p:nvSpPr>
          <p:spPr bwMode="auto">
            <a:xfrm>
              <a:off x="503131" y="2555386"/>
              <a:ext cx="373867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C7DAD0-721A-6CB2-7E90-EDE10F777C6D}"/>
                </a:ext>
              </a:extLst>
            </p:cNvPr>
            <p:cNvGrpSpPr/>
            <p:nvPr/>
          </p:nvGrpSpPr>
          <p:grpSpPr>
            <a:xfrm>
              <a:off x="2434140" y="2695298"/>
              <a:ext cx="767300" cy="827227"/>
              <a:chOff x="6295914" y="1428878"/>
              <a:chExt cx="1693119" cy="18253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C0CA49-5F78-0826-9B29-438663811D5C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36" name="Picture 3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D9E2DAEE-5FF5-D90C-5F76-67E4512D5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56C851A-7CD1-5377-CE40-98460464C48A}"/>
                </a:ext>
              </a:extLst>
            </p:cNvPr>
            <p:cNvGrpSpPr/>
            <p:nvPr/>
          </p:nvGrpSpPr>
          <p:grpSpPr>
            <a:xfrm>
              <a:off x="3304185" y="2695298"/>
              <a:ext cx="769551" cy="827227"/>
              <a:chOff x="6503915" y="831583"/>
              <a:chExt cx="1229935" cy="132599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243E1AF-6A4E-2BEE-E4CF-B710C6D42EB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39" name="Picture 3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F9BAED16-2B7C-0272-D707-5837B513B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F460D57-DBF4-5F1C-C175-A7A396D33259}"/>
                </a:ext>
              </a:extLst>
            </p:cNvPr>
            <p:cNvGrpSpPr/>
            <p:nvPr/>
          </p:nvGrpSpPr>
          <p:grpSpPr>
            <a:xfrm>
              <a:off x="1552914" y="2695298"/>
              <a:ext cx="771719" cy="831990"/>
              <a:chOff x="1943154" y="2871362"/>
              <a:chExt cx="1229935" cy="13259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8AAB02-1255-0E18-33B5-ED336E5FF9D3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Picture 4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EAD02038-EF38-B892-1A2A-E5A610E4E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583" y="3033143"/>
                <a:ext cx="838189" cy="834835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6006C5-5931-E90B-AE23-B085B04915A8}"/>
                </a:ext>
              </a:extLst>
            </p:cNvPr>
            <p:cNvGrpSpPr/>
            <p:nvPr/>
          </p:nvGrpSpPr>
          <p:grpSpPr>
            <a:xfrm>
              <a:off x="676108" y="2695298"/>
              <a:ext cx="767300" cy="827227"/>
              <a:chOff x="540799" y="2865453"/>
              <a:chExt cx="1229935" cy="1325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6DD521-9002-2678-B51C-CED57553DCBD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45" name="Picture 4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34D759C6-6ECF-B6FE-87D9-F8C331954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814151-9D40-1F4F-9867-36C5A596DA12}"/>
              </a:ext>
            </a:extLst>
          </p:cNvPr>
          <p:cNvGrpSpPr/>
          <p:nvPr/>
        </p:nvGrpSpPr>
        <p:grpSpPr>
          <a:xfrm>
            <a:off x="907984" y="4482377"/>
            <a:ext cx="3894017" cy="876699"/>
            <a:chOff x="503131" y="3886854"/>
            <a:chExt cx="4606080" cy="10821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BA3638-A00C-386E-0519-DBC4A03DC8A5}"/>
                </a:ext>
              </a:extLst>
            </p:cNvPr>
            <p:cNvSpPr/>
            <p:nvPr/>
          </p:nvSpPr>
          <p:spPr bwMode="auto">
            <a:xfrm>
              <a:off x="503131" y="3886854"/>
              <a:ext cx="460608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387CBB8-35C9-D9B5-406D-EC7E2D4E043A}"/>
                </a:ext>
              </a:extLst>
            </p:cNvPr>
            <p:cNvGrpSpPr/>
            <p:nvPr/>
          </p:nvGrpSpPr>
          <p:grpSpPr>
            <a:xfrm>
              <a:off x="3299200" y="4026766"/>
              <a:ext cx="767300" cy="827227"/>
              <a:chOff x="6295914" y="1428878"/>
              <a:chExt cx="1693119" cy="18253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3CAD1CA-6082-78BE-C0AE-F7469C02F194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49" name="Picture 48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57773273-F43C-2EE0-4158-63FE03FBF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EC75B30-20D5-8933-B532-B32115D22300}"/>
                </a:ext>
              </a:extLst>
            </p:cNvPr>
            <p:cNvGrpSpPr/>
            <p:nvPr/>
          </p:nvGrpSpPr>
          <p:grpSpPr>
            <a:xfrm>
              <a:off x="4172090" y="4026766"/>
              <a:ext cx="769551" cy="827227"/>
              <a:chOff x="6503915" y="831583"/>
              <a:chExt cx="1229935" cy="132599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836F0B-05A5-3941-308B-4D7183142ED4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52" name="Picture 5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B24BB8F4-B165-280B-4EF8-CC976D2F9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26D584-2729-287E-31E9-2C462F212727}"/>
                </a:ext>
              </a:extLst>
            </p:cNvPr>
            <p:cNvGrpSpPr/>
            <p:nvPr/>
          </p:nvGrpSpPr>
          <p:grpSpPr>
            <a:xfrm>
              <a:off x="2421890" y="4026766"/>
              <a:ext cx="771719" cy="831990"/>
              <a:chOff x="1943154" y="2871362"/>
              <a:chExt cx="1229935" cy="132599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A37D9E-926E-9666-E373-2AFB77C36F85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Picture 54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AF892405-91B9-D49B-A838-872B73AE2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35" y="3011688"/>
                <a:ext cx="859730" cy="85629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B818293-875F-2B4A-D835-A0FE49A81C62}"/>
                </a:ext>
              </a:extLst>
            </p:cNvPr>
            <p:cNvGrpSpPr/>
            <p:nvPr/>
          </p:nvGrpSpPr>
          <p:grpSpPr>
            <a:xfrm>
              <a:off x="676108" y="4026766"/>
              <a:ext cx="767300" cy="827227"/>
              <a:chOff x="540799" y="2865453"/>
              <a:chExt cx="1229935" cy="132599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0F53B67-B4B8-CC69-413F-B47FE66A8979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58" name="Picture 57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5F344E73-970C-379C-3D69-163004D1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D3E1379-E005-EE2B-EDE2-29DFA24EE1C9}"/>
                </a:ext>
              </a:extLst>
            </p:cNvPr>
            <p:cNvGrpSpPr/>
            <p:nvPr/>
          </p:nvGrpSpPr>
          <p:grpSpPr>
            <a:xfrm>
              <a:off x="1548999" y="4039684"/>
              <a:ext cx="767300" cy="827227"/>
              <a:chOff x="1587924" y="4039684"/>
              <a:chExt cx="767300" cy="8272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09E6DD2-EEB0-1481-2A90-21A3642B64E7}"/>
                  </a:ext>
                </a:extLst>
              </p:cNvPr>
              <p:cNvSpPr/>
              <p:nvPr/>
            </p:nvSpPr>
            <p:spPr bwMode="auto">
              <a:xfrm>
                <a:off x="1587924" y="4039684"/>
                <a:ext cx="767300" cy="827227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Shortcut</a:t>
                </a:r>
              </a:p>
            </p:txBody>
          </p:sp>
          <p:pic>
            <p:nvPicPr>
              <p:cNvPr id="13" name="Picture 12" descr="A white square with orange and black logo&#10;&#10;AI-generated content may be incorrect.">
                <a:extLst>
                  <a:ext uri="{FF2B5EF4-FFF2-40B4-BE49-F238E27FC236}">
                    <a16:creationId xmlns:a16="http://schemas.microsoft.com/office/drawing/2014/main" id="{8C81E247-7518-CEC4-C09F-9F8E532A7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547" y="4098610"/>
                <a:ext cx="607339" cy="604909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DCB082C-5788-4DEE-C8AD-7C771038E7EE}"/>
              </a:ext>
            </a:extLst>
          </p:cNvPr>
          <p:cNvGrpSpPr/>
          <p:nvPr/>
        </p:nvGrpSpPr>
        <p:grpSpPr>
          <a:xfrm>
            <a:off x="907985" y="5899481"/>
            <a:ext cx="3731764" cy="876699"/>
            <a:chOff x="503131" y="5179836"/>
            <a:chExt cx="4606080" cy="10821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F41E66-4DD1-89D2-73F0-0420B035DEB1}"/>
                </a:ext>
              </a:extLst>
            </p:cNvPr>
            <p:cNvSpPr/>
            <p:nvPr/>
          </p:nvSpPr>
          <p:spPr bwMode="auto">
            <a:xfrm>
              <a:off x="503131" y="5179836"/>
              <a:ext cx="460608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119F2B2-216F-2731-286E-6F24755193FB}"/>
                </a:ext>
              </a:extLst>
            </p:cNvPr>
            <p:cNvGrpSpPr/>
            <p:nvPr/>
          </p:nvGrpSpPr>
          <p:grpSpPr>
            <a:xfrm>
              <a:off x="3299200" y="5319748"/>
              <a:ext cx="767300" cy="827227"/>
              <a:chOff x="6295914" y="1428878"/>
              <a:chExt cx="1693119" cy="18253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DFAE22-0B32-880D-62A8-B728B0FAB788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66" name="Picture 6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8DB9046B-B10C-00DB-5D7E-33109E66B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E8B2A39-CB10-916B-1C27-2EB690852E5A}"/>
                </a:ext>
              </a:extLst>
            </p:cNvPr>
            <p:cNvGrpSpPr/>
            <p:nvPr/>
          </p:nvGrpSpPr>
          <p:grpSpPr>
            <a:xfrm>
              <a:off x="4172090" y="5319748"/>
              <a:ext cx="769551" cy="827227"/>
              <a:chOff x="6503915" y="831583"/>
              <a:chExt cx="1229935" cy="132599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2BE3EC-1590-218C-33D0-53F9C4DF7366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69" name="Picture 6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D5328F6-463C-AF8C-C687-383816344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F58356A-BB76-BED8-D5C0-38140D651539}"/>
                </a:ext>
              </a:extLst>
            </p:cNvPr>
            <p:cNvGrpSpPr/>
            <p:nvPr/>
          </p:nvGrpSpPr>
          <p:grpSpPr>
            <a:xfrm>
              <a:off x="1600747" y="5314985"/>
              <a:ext cx="771719" cy="831990"/>
              <a:chOff x="1943154" y="2871362"/>
              <a:chExt cx="1229935" cy="132599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A1629B-F666-ADD1-8E18-6A606C7CCEA2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Picture 7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2D029675-A5D4-31E4-86BE-C0E2C8EE2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142" y="3007327"/>
                <a:ext cx="876399" cy="872892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BD4C86-5F60-13D5-7F26-41031044E8B0}"/>
                </a:ext>
              </a:extLst>
            </p:cNvPr>
            <p:cNvGrpSpPr/>
            <p:nvPr/>
          </p:nvGrpSpPr>
          <p:grpSpPr>
            <a:xfrm>
              <a:off x="676108" y="5319748"/>
              <a:ext cx="767300" cy="827227"/>
              <a:chOff x="540799" y="2865453"/>
              <a:chExt cx="1229935" cy="132599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413C66-EB1F-E1BE-5610-12A7745532D5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75" name="Picture 7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19D071D9-C276-B823-66D2-E7703468F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CC52BE0-09D6-F02B-1BC3-2E03ABB86DAB}"/>
                </a:ext>
              </a:extLst>
            </p:cNvPr>
            <p:cNvSpPr/>
            <p:nvPr/>
          </p:nvSpPr>
          <p:spPr bwMode="auto">
            <a:xfrm>
              <a:off x="2458964" y="5311890"/>
              <a:ext cx="767300" cy="827227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15" name="Picture 14" descr="A green and white button&#10;&#10;AI-generated content may be incorrect.">
              <a:extLst>
                <a:ext uri="{FF2B5EF4-FFF2-40B4-BE49-F238E27FC236}">
                  <a16:creationId xmlns:a16="http://schemas.microsoft.com/office/drawing/2014/main" id="{6026A9B3-708A-B384-18F8-34518A68E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15" y="5359610"/>
              <a:ext cx="608198" cy="608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190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6F1-E814-C221-D1B2-3898CEA4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Naing Convention for Managing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7CC7B-04CD-9AFC-D797-03C5D127A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93757"/>
          </a:xfrm>
        </p:spPr>
        <p:txBody>
          <a:bodyPr/>
          <a:lstStyle/>
          <a:p>
            <a:r>
              <a:rPr lang="en-US" dirty="0" err="1"/>
              <a:t>ssddd</a:t>
            </a:r>
            <a:endParaRPr lang="en-US" dirty="0"/>
          </a:p>
          <a:p>
            <a:pPr lvl="1"/>
            <a:r>
              <a:rPr lang="en-US" dirty="0" err="1"/>
              <a:t>sswsww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zzz</a:t>
            </a:r>
          </a:p>
          <a:p>
            <a:pPr lvl="1"/>
            <a:r>
              <a:rPr lang="en-US" b="1" dirty="0"/>
              <a:t>Workspace[</a:t>
            </a:r>
            <a:r>
              <a:rPr lang="en-US" dirty="0" err="1"/>
              <a:t>WORKSPACE_ID</a:t>
            </a:r>
            <a:r>
              <a:rPr lang="en-US" b="1" dirty="0"/>
              <a:t>]-Lakehouse[sales]</a:t>
            </a:r>
          </a:p>
          <a:p>
            <a:pPr lvl="1"/>
            <a:r>
              <a:rPr lang="en-US" b="1" dirty="0"/>
              <a:t>Workspace[</a:t>
            </a:r>
            <a:r>
              <a:rPr lang="en-US" dirty="0" err="1"/>
              <a:t>WORKSPACE_ID</a:t>
            </a:r>
            <a:r>
              <a:rPr lang="en-US" b="1" dirty="0"/>
              <a:t>]-ADLS</a:t>
            </a:r>
          </a:p>
          <a:p>
            <a:pPr lvl="1"/>
            <a:r>
              <a:rPr lang="en-US" b="1" dirty="0"/>
              <a:t>Workspace[</a:t>
            </a:r>
            <a:r>
              <a:rPr lang="en-US" dirty="0" err="1"/>
              <a:t>WORKSPACE_ID</a:t>
            </a:r>
            <a:r>
              <a:rPr lang="en-US" b="1" dirty="0"/>
              <a:t>]-Web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22F52-39B5-7B08-CD4D-AA554ECD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119"/>
          <a:stretch/>
        </p:blipFill>
        <p:spPr>
          <a:xfrm>
            <a:off x="1091378" y="2227271"/>
            <a:ext cx="6829584" cy="2539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149826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9A67-A5DC-7460-3B94-80D34BB6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Recreating Source Workspace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7D7C-5608-67B3-06DE-8F9D18AC4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 err="1"/>
              <a:t>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074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E43D-7545-C171-4A86-4EA7143D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F0CD396-321D-A402-0C2D-50BD3360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Shortcut Solution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3E0D184-21D5-5FFC-15C7-620CEEB729BD}"/>
              </a:ext>
            </a:extLst>
          </p:cNvPr>
          <p:cNvGrpSpPr/>
          <p:nvPr/>
        </p:nvGrpSpPr>
        <p:grpSpPr>
          <a:xfrm>
            <a:off x="8523269" y="1066329"/>
            <a:ext cx="3704399" cy="932627"/>
            <a:chOff x="503131" y="3783375"/>
            <a:chExt cx="4606080" cy="11855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18D9AA-B274-EA5E-0576-49C63551B8F8}"/>
                </a:ext>
              </a:extLst>
            </p:cNvPr>
            <p:cNvSpPr/>
            <p:nvPr/>
          </p:nvSpPr>
          <p:spPr bwMode="auto">
            <a:xfrm>
              <a:off x="503131" y="3783375"/>
              <a:ext cx="460608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(Shortcut Solution)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CBDD122-2A43-F138-236D-B2DDE73C9D56}"/>
                </a:ext>
              </a:extLst>
            </p:cNvPr>
            <p:cNvGrpSpPr/>
            <p:nvPr/>
          </p:nvGrpSpPr>
          <p:grpSpPr>
            <a:xfrm>
              <a:off x="3299200" y="4026766"/>
              <a:ext cx="767300" cy="827227"/>
              <a:chOff x="6295914" y="1428878"/>
              <a:chExt cx="1693119" cy="18253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329B92B-BB82-DCC7-F9EB-7AD7A5F40891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49" name="Picture 48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86A0EC12-60A7-39E2-3758-1F3F6E002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CDD340-D453-C3D3-AA3C-A1CCC8F2D0B8}"/>
                </a:ext>
              </a:extLst>
            </p:cNvPr>
            <p:cNvGrpSpPr/>
            <p:nvPr/>
          </p:nvGrpSpPr>
          <p:grpSpPr>
            <a:xfrm>
              <a:off x="4172090" y="4026766"/>
              <a:ext cx="769551" cy="827227"/>
              <a:chOff x="6503915" y="831583"/>
              <a:chExt cx="1229935" cy="132599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4AE509-7DE1-55D6-C03E-4DF1DD82A37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52" name="Picture 5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048CD99A-81F8-C53D-3F86-A8E9835C2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37A250-80BD-4E05-6623-1949C0357E34}"/>
                </a:ext>
              </a:extLst>
            </p:cNvPr>
            <p:cNvGrpSpPr/>
            <p:nvPr/>
          </p:nvGrpSpPr>
          <p:grpSpPr>
            <a:xfrm>
              <a:off x="2421890" y="4026766"/>
              <a:ext cx="771719" cy="831990"/>
              <a:chOff x="1943154" y="2871362"/>
              <a:chExt cx="1229935" cy="132599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908E5CF-F422-4C10-C69E-568FC022C28C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Picture 54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767EAD4-7888-9774-153B-F794A488D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35" y="3011688"/>
                <a:ext cx="859730" cy="85629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C2B1A7-691B-F192-A1CD-D9FC0E906D8B}"/>
                </a:ext>
              </a:extLst>
            </p:cNvPr>
            <p:cNvGrpSpPr/>
            <p:nvPr/>
          </p:nvGrpSpPr>
          <p:grpSpPr>
            <a:xfrm>
              <a:off x="676108" y="4026766"/>
              <a:ext cx="767300" cy="827227"/>
              <a:chOff x="540799" y="2865453"/>
              <a:chExt cx="1229935" cy="132599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DE291DD-B925-4657-3B4C-E1A2746077C9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58" name="Picture 57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2132DF59-DBE8-31A6-4584-3A8E81BA5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4953F12-A291-E354-1C4E-6506431A4CFC}"/>
                </a:ext>
              </a:extLst>
            </p:cNvPr>
            <p:cNvGrpSpPr/>
            <p:nvPr/>
          </p:nvGrpSpPr>
          <p:grpSpPr>
            <a:xfrm>
              <a:off x="1548999" y="4039684"/>
              <a:ext cx="767300" cy="827227"/>
              <a:chOff x="1587924" y="4039684"/>
              <a:chExt cx="767300" cy="8272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C52095A-F1CA-F639-11F0-7F3E8FE9704F}"/>
                  </a:ext>
                </a:extLst>
              </p:cNvPr>
              <p:cNvSpPr/>
              <p:nvPr/>
            </p:nvSpPr>
            <p:spPr bwMode="auto">
              <a:xfrm>
                <a:off x="1587924" y="4039684"/>
                <a:ext cx="767300" cy="827227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Shortcut</a:t>
                </a:r>
              </a:p>
            </p:txBody>
          </p:sp>
          <p:pic>
            <p:nvPicPr>
              <p:cNvPr id="13" name="Picture 12" descr="A white square with orange and black logo&#10;&#10;AI-generated content may be incorrect.">
                <a:extLst>
                  <a:ext uri="{FF2B5EF4-FFF2-40B4-BE49-F238E27FC236}">
                    <a16:creationId xmlns:a16="http://schemas.microsoft.com/office/drawing/2014/main" id="{1CC66302-2F89-91EC-9F28-D60BF4EB6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547" y="4098610"/>
                <a:ext cx="607339" cy="604909"/>
              </a:xfrm>
              <a:prstGeom prst="rect">
                <a:avLst/>
              </a:prstGeom>
            </p:spPr>
          </p:pic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4D34006-3EA0-CAFB-66E5-C926D3D1B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9001" y="2120306"/>
            <a:ext cx="3639918" cy="3453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03B54A-20F9-35ED-EF1F-2D29E9839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807" y="1066329"/>
            <a:ext cx="7984912" cy="56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90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48A8-569A-9FD5-D114-64F1A39B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40005A3-E959-FF76-2E39-68008002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Solution Post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0710D2-CDE5-2B29-E651-6C4F0CC2E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0E01E-BB62-922B-CD7E-81D2F96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" t="1635" r="1"/>
          <a:stretch/>
        </p:blipFill>
        <p:spPr>
          <a:xfrm>
            <a:off x="783690" y="2185422"/>
            <a:ext cx="10996106" cy="2337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0302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575A-1154-113E-9F39-A57FC247C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DE25545-64DA-0B2F-EDC2-23783BE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Data Pipeline Solution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53FAF1-9746-69EA-C04A-9BDC41A21AE3}"/>
              </a:ext>
            </a:extLst>
          </p:cNvPr>
          <p:cNvGrpSpPr/>
          <p:nvPr/>
        </p:nvGrpSpPr>
        <p:grpSpPr>
          <a:xfrm>
            <a:off x="8706753" y="1009157"/>
            <a:ext cx="3545731" cy="912652"/>
            <a:chOff x="503131" y="5076357"/>
            <a:chExt cx="4606080" cy="11855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273D24A-1F02-DC9B-092F-87BC73CA85BB}"/>
                </a:ext>
              </a:extLst>
            </p:cNvPr>
            <p:cNvSpPr/>
            <p:nvPr/>
          </p:nvSpPr>
          <p:spPr bwMode="auto">
            <a:xfrm>
              <a:off x="503131" y="5076357"/>
              <a:ext cx="460608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(Data Pipeline Solution)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44A41CD-8407-295E-D07A-9AD4C737D4D6}"/>
                </a:ext>
              </a:extLst>
            </p:cNvPr>
            <p:cNvGrpSpPr/>
            <p:nvPr/>
          </p:nvGrpSpPr>
          <p:grpSpPr>
            <a:xfrm>
              <a:off x="3299200" y="5319748"/>
              <a:ext cx="767300" cy="827227"/>
              <a:chOff x="6295914" y="1428878"/>
              <a:chExt cx="1693119" cy="18253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E85F3D7-5FAF-5B87-A4D2-45A8761C6A24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66" name="Picture 6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F41DA497-69F3-BBAC-23C4-251E7FA4C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0A13B5-3271-83FE-20B0-5A3125EBCD72}"/>
                </a:ext>
              </a:extLst>
            </p:cNvPr>
            <p:cNvGrpSpPr/>
            <p:nvPr/>
          </p:nvGrpSpPr>
          <p:grpSpPr>
            <a:xfrm>
              <a:off x="4172090" y="5319748"/>
              <a:ext cx="769551" cy="827227"/>
              <a:chOff x="6503915" y="831583"/>
              <a:chExt cx="1229935" cy="132599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E3172DE-139D-9608-ECF4-0687E63B31D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69" name="Picture 6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4BA25BA-6F83-977E-1B8A-88E507C2E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34ED2C-656B-351C-A4A8-202AEA28CA06}"/>
                </a:ext>
              </a:extLst>
            </p:cNvPr>
            <p:cNvGrpSpPr/>
            <p:nvPr/>
          </p:nvGrpSpPr>
          <p:grpSpPr>
            <a:xfrm>
              <a:off x="1600747" y="5314985"/>
              <a:ext cx="771719" cy="831990"/>
              <a:chOff x="1943154" y="2871362"/>
              <a:chExt cx="1229935" cy="132599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32DAC2-7314-E660-8094-6390E14EF92C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Picture 7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1BB3AFE0-7CAA-6E74-3F33-6F314B4F5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142" y="3007327"/>
                <a:ext cx="876399" cy="872892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1F4F90C-31C3-C3B4-3D20-F4CFBAA513E4}"/>
                </a:ext>
              </a:extLst>
            </p:cNvPr>
            <p:cNvGrpSpPr/>
            <p:nvPr/>
          </p:nvGrpSpPr>
          <p:grpSpPr>
            <a:xfrm>
              <a:off x="676108" y="5319748"/>
              <a:ext cx="767300" cy="827227"/>
              <a:chOff x="540799" y="2865453"/>
              <a:chExt cx="1229935" cy="132599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3BB8E9-C28D-816D-BFFE-4387BF75778A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75" name="Picture 7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98B6AF5D-B23F-0C9D-D054-96B35C21A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48FD20-725B-AF1F-77B3-F4428305D614}"/>
                </a:ext>
              </a:extLst>
            </p:cNvPr>
            <p:cNvSpPr/>
            <p:nvPr/>
          </p:nvSpPr>
          <p:spPr bwMode="auto">
            <a:xfrm>
              <a:off x="2458964" y="5311890"/>
              <a:ext cx="767300" cy="827227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15" name="Picture 14" descr="A green and white button&#10;&#10;AI-generated content may be incorrect.">
              <a:extLst>
                <a:ext uri="{FF2B5EF4-FFF2-40B4-BE49-F238E27FC236}">
                  <a16:creationId xmlns:a16="http://schemas.microsoft.com/office/drawing/2014/main" id="{6A6DC2CD-D4A3-1A8B-1740-0CDBABB2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15" y="5359610"/>
              <a:ext cx="608198" cy="60819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9E74C9F-C570-9F77-E513-280EBC09F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4213" y="2030265"/>
            <a:ext cx="3660901" cy="356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4EF1D1-BDBD-E853-A4C3-25101874E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174" y="1009157"/>
            <a:ext cx="8144904" cy="55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5238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71FF-E755-9903-D9AE-2B972176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D89AC64-A601-81B1-9781-B2D58E0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Solution Post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A578FC-0B0B-C0E4-7481-DCB76B6F6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54C7F-15D4-8794-06D7-BBAD1985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8" y="2103338"/>
            <a:ext cx="9350512" cy="4487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7039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86CD-EC4C-1032-8FA9-579822FE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Workspace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DA94-A098-8164-44ED-885ADD565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2E4C3-FF41-A424-6661-46F584B91ED6}"/>
              </a:ext>
            </a:extLst>
          </p:cNvPr>
          <p:cNvGrpSpPr/>
          <p:nvPr/>
        </p:nvGrpSpPr>
        <p:grpSpPr>
          <a:xfrm>
            <a:off x="804264" y="1857301"/>
            <a:ext cx="5118913" cy="4493258"/>
            <a:chOff x="854505" y="1696527"/>
            <a:chExt cx="5818682" cy="51074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AAE662-F575-03DE-C861-E4CCB09DD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05" y="1696527"/>
              <a:ext cx="5550040" cy="9659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B4E1E7-C782-818C-C2DC-F5686F91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7393"/>
            <a:stretch/>
          </p:blipFill>
          <p:spPr>
            <a:xfrm>
              <a:off x="854505" y="2767546"/>
              <a:ext cx="5721514" cy="118568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9CA9D6-7357-9469-C795-9DBB0450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505" y="4058278"/>
              <a:ext cx="5795819" cy="11603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459B3E-B36E-287A-CF4D-F1616227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505" y="5323634"/>
              <a:ext cx="5818682" cy="1480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78844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893184" y="2728400"/>
            <a:ext cx="3195809" cy="83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893184" y="6045811"/>
            <a:ext cx="3206888" cy="80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893184" y="4920236"/>
            <a:ext cx="3195787" cy="10537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893183" y="3634161"/>
            <a:ext cx="3195796" cy="1214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83322" y="2728400"/>
            <a:ext cx="3062646" cy="251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349471" y="3131256"/>
            <a:ext cx="2426365" cy="879367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209377" y="3987874"/>
            <a:ext cx="2543711" cy="376495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638325" y="4736978"/>
            <a:ext cx="2114763" cy="501201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447166" y="5093622"/>
            <a:ext cx="3305922" cy="1145132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6458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3DF9-1418-C1F2-2B90-A03B7213C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B623-B9E2-E247-6560-205BEBEF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12C89-448E-51B0-55EB-A6D7F5E58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Creation Parameters for Customer Data</a:t>
            </a:r>
          </a:p>
          <a:p>
            <a:r>
              <a:rPr lang="en-US" dirty="0"/>
              <a:t>Deploying and Updating Solutions from a Source Workspace</a:t>
            </a:r>
          </a:p>
          <a:p>
            <a:r>
              <a:rPr lang="en-US" dirty="0"/>
              <a:t>Implementing CI/CD using Staged Deployments</a:t>
            </a:r>
          </a:p>
          <a:p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407153830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CFD-91CA-E7CA-0563-573C11EB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796E3-4172-8F75-BDDE-C2FDD74A3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5C8EC-923E-35C3-DD32-C11EB627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6" y="1379047"/>
            <a:ext cx="10889029" cy="51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99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4D61-77BB-3544-7C70-B788FA43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D948-898C-8C3F-A8EE-891FCA9B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Item Types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49CC2260-0A57-5724-A9A9-AF9F1FE4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138773"/>
          </a:xfrm>
        </p:spPr>
        <p:txBody>
          <a:bodyPr/>
          <a:lstStyle/>
          <a:p>
            <a:r>
              <a:rPr lang="en-US" dirty="0"/>
              <a:t>Fabric solutions built using workspace items</a:t>
            </a:r>
          </a:p>
          <a:p>
            <a:pPr lvl="1"/>
            <a:r>
              <a:rPr lang="en-US" dirty="0"/>
              <a:t>Developers can discover, create and manage workspace items inside scope of a workspace</a:t>
            </a:r>
          </a:p>
          <a:p>
            <a:pPr lvl="1"/>
            <a:r>
              <a:rPr lang="en-US" dirty="0"/>
              <a:t>Some workspace item types require item definitions for creating and updating workspace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6AE70F-9A72-5008-6912-20F880D257A0}"/>
              </a:ext>
            </a:extLst>
          </p:cNvPr>
          <p:cNvSpPr/>
          <p:nvPr/>
        </p:nvSpPr>
        <p:spPr bwMode="auto">
          <a:xfrm>
            <a:off x="1083789" y="2639505"/>
            <a:ext cx="10268895" cy="27799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1A833-818D-98A7-7D30-1002DF76BA88}"/>
              </a:ext>
            </a:extLst>
          </p:cNvPr>
          <p:cNvSpPr/>
          <p:nvPr/>
        </p:nvSpPr>
        <p:spPr bwMode="auto">
          <a:xfrm>
            <a:off x="2884364" y="2986821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9BC65-4AAB-7186-D6CB-369D8D6B48AD}"/>
              </a:ext>
            </a:extLst>
          </p:cNvPr>
          <p:cNvSpPr/>
          <p:nvPr/>
        </p:nvSpPr>
        <p:spPr bwMode="auto">
          <a:xfrm>
            <a:off x="2994214" y="324377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6DC4F-A6CA-C6E3-0F0A-15C4480DF723}"/>
              </a:ext>
            </a:extLst>
          </p:cNvPr>
          <p:cNvSpPr/>
          <p:nvPr/>
        </p:nvSpPr>
        <p:spPr bwMode="auto">
          <a:xfrm>
            <a:off x="2994214" y="3649527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B68AA7-BFC8-33EE-C4CA-5E2C041CEB0A}"/>
              </a:ext>
            </a:extLst>
          </p:cNvPr>
          <p:cNvSpPr/>
          <p:nvPr/>
        </p:nvSpPr>
        <p:spPr bwMode="auto">
          <a:xfrm>
            <a:off x="1187513" y="2993448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BB9B03-E7E2-E7DF-F3D0-6F877E372E22}"/>
              </a:ext>
            </a:extLst>
          </p:cNvPr>
          <p:cNvSpPr/>
          <p:nvPr/>
        </p:nvSpPr>
        <p:spPr bwMode="auto">
          <a:xfrm>
            <a:off x="1297362" y="325040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708AC4-4ABB-A3BD-CED7-F725B5F9F206}"/>
              </a:ext>
            </a:extLst>
          </p:cNvPr>
          <p:cNvSpPr/>
          <p:nvPr/>
        </p:nvSpPr>
        <p:spPr bwMode="auto">
          <a:xfrm>
            <a:off x="1297362" y="36561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13B92-E25E-5E10-0310-C0E0361CF8DA}"/>
              </a:ext>
            </a:extLst>
          </p:cNvPr>
          <p:cNvSpPr/>
          <p:nvPr/>
        </p:nvSpPr>
        <p:spPr bwMode="auto">
          <a:xfrm>
            <a:off x="1297362" y="4061901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A02EE3-91ED-5ABA-B304-F05F5FE93ABD}"/>
              </a:ext>
            </a:extLst>
          </p:cNvPr>
          <p:cNvGrpSpPr/>
          <p:nvPr/>
        </p:nvGrpSpPr>
        <p:grpSpPr>
          <a:xfrm>
            <a:off x="6310740" y="2993450"/>
            <a:ext cx="1593127" cy="2313260"/>
            <a:chOff x="7655404" y="4402518"/>
            <a:chExt cx="1518303" cy="231326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B44F98-6B49-E4CA-591E-8070EB9718B4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C1635B-2CB5-37AD-4710-6623A0EE195C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A50730-0781-8F95-06F2-71D040F21737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CF05B3C-B976-2549-C3D3-39716ADFBF4D}"/>
              </a:ext>
            </a:extLst>
          </p:cNvPr>
          <p:cNvSpPr/>
          <p:nvPr/>
        </p:nvSpPr>
        <p:spPr bwMode="auto">
          <a:xfrm>
            <a:off x="4601180" y="2999796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101D18-19E9-9619-C47E-6DB224309FF8}"/>
              </a:ext>
            </a:extLst>
          </p:cNvPr>
          <p:cNvSpPr/>
          <p:nvPr/>
        </p:nvSpPr>
        <p:spPr bwMode="auto">
          <a:xfrm>
            <a:off x="4711031" y="32567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C90D6D-880F-4855-F896-31781A00A729}"/>
              </a:ext>
            </a:extLst>
          </p:cNvPr>
          <p:cNvSpPr/>
          <p:nvPr/>
        </p:nvSpPr>
        <p:spPr bwMode="auto">
          <a:xfrm>
            <a:off x="4707396" y="365627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18CA23-5705-B790-B9EF-5D5040D382AC}"/>
              </a:ext>
            </a:extLst>
          </p:cNvPr>
          <p:cNvSpPr/>
          <p:nvPr/>
        </p:nvSpPr>
        <p:spPr bwMode="auto">
          <a:xfrm>
            <a:off x="8010948" y="2993447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438C41-FC73-0D31-A3F5-0151B39A6729}"/>
              </a:ext>
            </a:extLst>
          </p:cNvPr>
          <p:cNvSpPr/>
          <p:nvPr/>
        </p:nvSpPr>
        <p:spPr bwMode="auto">
          <a:xfrm>
            <a:off x="8120797" y="366574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6034B4-993C-A538-6809-2912990B0F06}"/>
              </a:ext>
            </a:extLst>
          </p:cNvPr>
          <p:cNvSpPr/>
          <p:nvPr/>
        </p:nvSpPr>
        <p:spPr bwMode="auto">
          <a:xfrm>
            <a:off x="8120797" y="407778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2DA6E9-2798-DCCB-1764-85AE5DFEEA2F}"/>
              </a:ext>
            </a:extLst>
          </p:cNvPr>
          <p:cNvSpPr/>
          <p:nvPr/>
        </p:nvSpPr>
        <p:spPr bwMode="auto">
          <a:xfrm>
            <a:off x="8120797" y="448981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E330AE-5F35-05F8-A3D0-FE6AC811335A}"/>
              </a:ext>
            </a:extLst>
          </p:cNvPr>
          <p:cNvSpPr/>
          <p:nvPr/>
        </p:nvSpPr>
        <p:spPr bwMode="auto">
          <a:xfrm>
            <a:off x="1308413" y="448407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479BEA-7D1F-4970-DD78-4C052FC2BFDD}"/>
              </a:ext>
            </a:extLst>
          </p:cNvPr>
          <p:cNvSpPr/>
          <p:nvPr/>
        </p:nvSpPr>
        <p:spPr bwMode="auto">
          <a:xfrm>
            <a:off x="9669056" y="2986823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BBAC1-D252-2D4B-B577-F13E41F031B8}"/>
              </a:ext>
            </a:extLst>
          </p:cNvPr>
          <p:cNvSpPr/>
          <p:nvPr/>
        </p:nvSpPr>
        <p:spPr bwMode="auto">
          <a:xfrm>
            <a:off x="9778905" y="324378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8B060A-5DC0-AFCC-A699-5114804287C9}"/>
              </a:ext>
            </a:extLst>
          </p:cNvPr>
          <p:cNvSpPr/>
          <p:nvPr/>
        </p:nvSpPr>
        <p:spPr bwMode="auto">
          <a:xfrm>
            <a:off x="9778905" y="3649530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3908C0-AB84-D4EF-6B57-DC903A2E251E}"/>
              </a:ext>
            </a:extLst>
          </p:cNvPr>
          <p:cNvSpPr/>
          <p:nvPr/>
        </p:nvSpPr>
        <p:spPr bwMode="auto">
          <a:xfrm>
            <a:off x="8134704" y="325371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6F97704-16C6-FE31-05AA-09925B9F412D}"/>
              </a:ext>
            </a:extLst>
          </p:cNvPr>
          <p:cNvSpPr/>
          <p:nvPr/>
        </p:nvSpPr>
        <p:spPr bwMode="auto">
          <a:xfrm>
            <a:off x="8103684" y="4901855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11602480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61A7-5BB1-D3D6-4CA7-E796CA05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7A6F2-26B0-E792-E4E5-9EB1F21D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2" y="1070841"/>
            <a:ext cx="8739495" cy="55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828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7E051-F2CA-7260-D760-E9FE286B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9091-A8F3-C30C-A44D-A5DA3A57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44B329-A163-C08F-9602-AB4F7418CC6E}"/>
              </a:ext>
            </a:extLst>
          </p:cNvPr>
          <p:cNvGrpSpPr/>
          <p:nvPr/>
        </p:nvGrpSpPr>
        <p:grpSpPr>
          <a:xfrm>
            <a:off x="314324" y="1075439"/>
            <a:ext cx="7164850" cy="5537667"/>
            <a:chOff x="1366201" y="689098"/>
            <a:chExt cx="7164850" cy="55376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F8BA6D-086D-A7C0-FB9B-BC40B217E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6201" y="689098"/>
              <a:ext cx="7164850" cy="50390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E43E65-4932-74AF-2942-6C5231785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" r="18461" b="-3747"/>
            <a:stretch/>
          </p:blipFill>
          <p:spPr>
            <a:xfrm>
              <a:off x="1366202" y="5651960"/>
              <a:ext cx="7164849" cy="574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71667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921F-C6DC-EFC0-A200-3FC0243B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0B46-0C79-0F1B-D385-AF07DFFC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C8AAD1-F9EB-46CB-A4C3-C698EA5000F5}"/>
              </a:ext>
            </a:extLst>
          </p:cNvPr>
          <p:cNvGrpSpPr/>
          <p:nvPr/>
        </p:nvGrpSpPr>
        <p:grpSpPr>
          <a:xfrm>
            <a:off x="204085" y="1052496"/>
            <a:ext cx="7211598" cy="5582232"/>
            <a:chOff x="194037" y="901771"/>
            <a:chExt cx="7211598" cy="55822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A3F1A2-FF61-6EBA-6ED7-7BAF2ED1B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037" y="901771"/>
              <a:ext cx="7211598" cy="51909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E17084-35C9-EE09-7CE5-FAEF926FC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-1" r="15931" b="8165"/>
            <a:stretch/>
          </p:blipFill>
          <p:spPr>
            <a:xfrm>
              <a:off x="194038" y="5930931"/>
              <a:ext cx="7211597" cy="553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41540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D1B-862F-10B3-10ED-C07BFECF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Datasource Paths Live in a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13D1-0E27-08FC-6E8D-DAC8974E5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39978"/>
          </a:xfrm>
        </p:spPr>
        <p:txBody>
          <a:bodyPr/>
          <a:lstStyle/>
          <a:p>
            <a:r>
              <a:rPr lang="en-US" dirty="0"/>
              <a:t>Inside item definition files in semantic models</a:t>
            </a:r>
          </a:p>
          <a:p>
            <a:pPr lvl="1"/>
            <a:r>
              <a:rPr lang="en-US" dirty="0"/>
              <a:t>Example item definitions files with datasource paths include </a:t>
            </a:r>
            <a:r>
              <a:rPr lang="en-US" sz="1800" b="1" dirty="0" err="1">
                <a:solidFill>
                  <a:srgbClr val="8A0000"/>
                </a:solidFill>
              </a:rPr>
              <a:t>expressions.tmdl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model.bim</a:t>
            </a:r>
            <a:endParaRPr lang="en-US" b="1" dirty="0">
              <a:solidFill>
                <a:srgbClr val="8A0000"/>
              </a:solidFill>
            </a:endParaRPr>
          </a:p>
          <a:p>
            <a:r>
              <a:rPr lang="en-US" dirty="0"/>
              <a:t>Inside Notebooks</a:t>
            </a:r>
          </a:p>
          <a:p>
            <a:pPr lvl="1"/>
            <a:r>
              <a:rPr lang="en-US" dirty="0"/>
              <a:t>Developers can add URLs directly in their python code</a:t>
            </a:r>
          </a:p>
          <a:p>
            <a:r>
              <a:rPr lang="en-US" dirty="0"/>
              <a:t>In connections</a:t>
            </a:r>
          </a:p>
          <a:p>
            <a:pPr lvl="1"/>
            <a:r>
              <a:rPr lang="en-US" dirty="0"/>
              <a:t>A connection is a credential bound to a datasource path</a:t>
            </a:r>
          </a:p>
          <a:p>
            <a:r>
              <a:rPr lang="en-US" dirty="0"/>
              <a:t>In shortcut</a:t>
            </a:r>
          </a:p>
          <a:p>
            <a:pPr lvl="1"/>
            <a:r>
              <a:rPr lang="en-US" dirty="0"/>
              <a:t>Shortcut created with datasource path</a:t>
            </a:r>
          </a:p>
          <a:p>
            <a:pPr lvl="1"/>
            <a:r>
              <a:rPr lang="en-US" dirty="0"/>
              <a:t>Shortcut must be bound to connection with same datasource path</a:t>
            </a:r>
          </a:p>
          <a:p>
            <a:r>
              <a:rPr lang="en-US" dirty="0"/>
              <a:t>In data pipeline</a:t>
            </a:r>
          </a:p>
          <a:p>
            <a:pPr lvl="1"/>
            <a:r>
              <a:rPr lang="en-US" dirty="0"/>
              <a:t>Data pipeline created to reference connection to external datasource</a:t>
            </a:r>
          </a:p>
          <a:p>
            <a:pPr lvl="1"/>
            <a:r>
              <a:rPr lang="en-US" dirty="0"/>
              <a:t>Connection created with target datasource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8714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558A-8CC5-C44A-4D06-47C2C76A1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143-B6F1-CC21-DF3D-6C9A6E4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B9C46-A7C4-A827-7FF5-BA65ACA22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Deploying and Updating Solutions from a Source Workspace</a:t>
            </a:r>
          </a:p>
          <a:p>
            <a:r>
              <a:rPr lang="en-US" dirty="0"/>
              <a:t>Implementing CI/CD using Staged Deployments</a:t>
            </a:r>
          </a:p>
          <a:p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81831854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36" y="3361776"/>
            <a:ext cx="2573379" cy="23645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3903406" y="4389894"/>
            <a:ext cx="3998939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Source Workspace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AAC5-5233-D658-E2F1-8837FF4D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95363"/>
          </a:xfrm>
        </p:spPr>
        <p:txBody>
          <a:bodyPr/>
          <a:lstStyle/>
          <a:p>
            <a:r>
              <a:rPr lang="en-US" dirty="0"/>
              <a:t>Solution deployed from source workspace designed as solution template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on source workspace items</a:t>
            </a:r>
          </a:p>
          <a:p>
            <a:pPr lvl="1"/>
            <a:r>
              <a:rPr lang="en-US" dirty="0"/>
              <a:t>Developer modifies item definitions from source to redirect dependencies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8A0000"/>
                </a:solidFill>
              </a:rPr>
              <a:t>Create Item</a:t>
            </a:r>
            <a:r>
              <a:rPr lang="en-US" dirty="0"/>
              <a:t> to create new item in solution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8A3AF-F96F-9EEA-17DB-9D80ABD8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40" y="3361776"/>
            <a:ext cx="2831294" cy="23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8534" y="3828429"/>
            <a:ext cx="2431028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</p:txBody>
      </p:sp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84C60-9C55-9FEC-03ED-C56A3A1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1" y="73606"/>
            <a:ext cx="9775479" cy="309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C4596-1BB8-F75B-A6E4-970579B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686" y="3610254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AFC08-D780-F2E3-F47A-9EEE567B197F}"/>
              </a:ext>
            </a:extLst>
          </p:cNvPr>
          <p:cNvSpPr/>
          <p:nvPr/>
        </p:nvSpPr>
        <p:spPr>
          <a:xfrm>
            <a:off x="4628533" y="4076907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C2F7F4-59C1-2F8D-8D69-CA44D7719F22}"/>
              </a:ext>
            </a:extLst>
          </p:cNvPr>
          <p:cNvSpPr/>
          <p:nvPr/>
        </p:nvSpPr>
        <p:spPr>
          <a:xfrm>
            <a:off x="3840596" y="4617096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D8A2C-BB8D-9D81-B9F5-2EB79B2F4492}"/>
              </a:ext>
            </a:extLst>
          </p:cNvPr>
          <p:cNvSpPr/>
          <p:nvPr/>
        </p:nvSpPr>
        <p:spPr>
          <a:xfrm>
            <a:off x="7436269" y="4638371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751FA-1030-2CA1-300A-C01552D0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962271" y="3610255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676725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4F9E8-780B-45B8-2ACA-DD672776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851A-DC1C-C053-01F5-C94A9EF2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906D0-2889-EC5B-D327-C62A8DCB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088491"/>
            <a:ext cx="9405257" cy="52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5395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A216-6645-36EC-E1F8-1973E84E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BAD67-6791-883A-2508-3CC78CA8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4" y="1192823"/>
            <a:ext cx="8370277" cy="46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745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A5D18-7B78-F12F-6007-3A45E4C6E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48A8-40C7-46A1-680E-64118182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D56BA-A815-F7AF-87A5-D29B930B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036834"/>
            <a:ext cx="8863132" cy="57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69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789D-FB69-9EC6-122E-C213F5AB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Deploying and Updating Solutions using Fabric 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FDB4-693D-F965-4BF8-DB9E6502F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dirty="0" err="1"/>
              <a:t>ddddd</a:t>
            </a:r>
            <a:endParaRPr lang="en-US" dirty="0"/>
          </a:p>
          <a:p>
            <a:pPr lvl="1"/>
            <a:r>
              <a:rPr lang="en-US" dirty="0" err="1"/>
              <a:t>sssss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ddddd</a:t>
            </a:r>
            <a:endParaRPr lang="en-US" dirty="0"/>
          </a:p>
          <a:p>
            <a:pPr lvl="1"/>
            <a:r>
              <a:rPr lang="en-US" dirty="0" err="1"/>
              <a:t>sssss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F69560-2101-D62C-E457-844468DD52C9}"/>
              </a:ext>
            </a:extLst>
          </p:cNvPr>
          <p:cNvGrpSpPr/>
          <p:nvPr/>
        </p:nvGrpSpPr>
        <p:grpSpPr>
          <a:xfrm>
            <a:off x="1089136" y="2109426"/>
            <a:ext cx="2047204" cy="1436070"/>
            <a:chOff x="1069668" y="2769166"/>
            <a:chExt cx="2895211" cy="21450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76D2A-E484-06ED-71DA-40BF2296B898}"/>
                </a:ext>
              </a:extLst>
            </p:cNvPr>
            <p:cNvSpPr/>
            <p:nvPr/>
          </p:nvSpPr>
          <p:spPr bwMode="auto">
            <a:xfrm>
              <a:off x="1069668" y="2769166"/>
              <a:ext cx="2895211" cy="2145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Source Workspace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996633-6771-C081-E1AB-2FA161D0245E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68" y="3091406"/>
              <a:ext cx="289521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550496-AF21-BE84-34F2-7EC0B259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497"/>
            <a:stretch/>
          </p:blipFill>
          <p:spPr>
            <a:xfrm>
              <a:off x="1103650" y="3119484"/>
              <a:ext cx="2838281" cy="173221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26E8D-61F8-12A5-6843-B5FEF5894BF7}"/>
              </a:ext>
            </a:extLst>
          </p:cNvPr>
          <p:cNvGrpSpPr/>
          <p:nvPr/>
        </p:nvGrpSpPr>
        <p:grpSpPr>
          <a:xfrm>
            <a:off x="3225505" y="2109426"/>
            <a:ext cx="3695589" cy="1436070"/>
            <a:chOff x="3372559" y="2802234"/>
            <a:chExt cx="3695589" cy="14360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38F7FD-BBE2-3272-8ED6-C2CBB792B7A5}"/>
                </a:ext>
              </a:extLst>
            </p:cNvPr>
            <p:cNvGrpSpPr/>
            <p:nvPr/>
          </p:nvGrpSpPr>
          <p:grpSpPr>
            <a:xfrm>
              <a:off x="3372559" y="2968157"/>
              <a:ext cx="1556489" cy="1104223"/>
              <a:chOff x="3618271" y="2939328"/>
              <a:chExt cx="2180595" cy="1246891"/>
            </a:xfrm>
          </p:grpSpPr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FC6E84FA-9327-5234-5870-7695D32ABF4C}"/>
                  </a:ext>
                </a:extLst>
              </p:cNvPr>
              <p:cNvSpPr/>
              <p:nvPr/>
            </p:nvSpPr>
            <p:spPr>
              <a:xfrm>
                <a:off x="3618271" y="3320992"/>
                <a:ext cx="2180595" cy="424918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0D159D3-1655-1422-29A4-652635EDB3CB}"/>
                  </a:ext>
                </a:extLst>
              </p:cNvPr>
              <p:cNvSpPr/>
              <p:nvPr/>
            </p:nvSpPr>
            <p:spPr>
              <a:xfrm>
                <a:off x="3940513" y="2939328"/>
                <a:ext cx="1415265" cy="1246891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Deploy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Items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B51F6F-0C58-5168-731A-361E2C904388}"/>
                </a:ext>
              </a:extLst>
            </p:cNvPr>
            <p:cNvGrpSpPr/>
            <p:nvPr/>
          </p:nvGrpSpPr>
          <p:grpSpPr>
            <a:xfrm>
              <a:off x="5020944" y="2802234"/>
              <a:ext cx="2047204" cy="1436070"/>
              <a:chOff x="1069668" y="2769166"/>
              <a:chExt cx="2895211" cy="2145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D00C32F-3E64-7006-670F-FA59BBF2E961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Target Workspace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54E3C6-5D7E-0894-56D5-5C85FF57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89C6659-BF0E-936D-4463-09B02FE84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5D097-FAAB-8CFE-EBD4-CF24215CF683}"/>
              </a:ext>
            </a:extLst>
          </p:cNvPr>
          <p:cNvGrpSpPr/>
          <p:nvPr/>
        </p:nvGrpSpPr>
        <p:grpSpPr>
          <a:xfrm>
            <a:off x="1113165" y="4730767"/>
            <a:ext cx="2047204" cy="1436070"/>
            <a:chOff x="1069668" y="2769166"/>
            <a:chExt cx="2895211" cy="21450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CC7E7-E2A5-FAA8-9C4E-6F70F5448ED6}"/>
                </a:ext>
              </a:extLst>
            </p:cNvPr>
            <p:cNvSpPr/>
            <p:nvPr/>
          </p:nvSpPr>
          <p:spPr bwMode="auto">
            <a:xfrm>
              <a:off x="1069668" y="2769166"/>
              <a:ext cx="2895211" cy="2145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Source Workspace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B93347-A81E-EB97-DA78-CD6E08833344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68" y="3091406"/>
              <a:ext cx="289521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F36D05-F575-C01E-4521-C9ABE8F4C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497"/>
            <a:stretch/>
          </p:blipFill>
          <p:spPr>
            <a:xfrm>
              <a:off x="1103650" y="3119484"/>
              <a:ext cx="2838281" cy="173221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105110-3F35-5CFE-1D06-707E33DE5E13}"/>
              </a:ext>
            </a:extLst>
          </p:cNvPr>
          <p:cNvGrpSpPr/>
          <p:nvPr/>
        </p:nvGrpSpPr>
        <p:grpSpPr>
          <a:xfrm>
            <a:off x="3249534" y="4896690"/>
            <a:ext cx="1556489" cy="1104223"/>
            <a:chOff x="3618271" y="2939328"/>
            <a:chExt cx="2180595" cy="1246891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FCE8C7A-ACB5-02BE-E0AE-5CC2DE588F97}"/>
                </a:ext>
              </a:extLst>
            </p:cNvPr>
            <p:cNvSpPr/>
            <p:nvPr/>
          </p:nvSpPr>
          <p:spPr>
            <a:xfrm>
              <a:off x="3618271" y="3320992"/>
              <a:ext cx="218059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109B92-DC95-F8C5-1C7A-29B581F1B1E4}"/>
                </a:ext>
              </a:extLst>
            </p:cNvPr>
            <p:cNvSpPr/>
            <p:nvPr/>
          </p:nvSpPr>
          <p:spPr>
            <a:xfrm>
              <a:off x="3940513" y="2939328"/>
              <a:ext cx="1415265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Items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4DC966-65E8-45E9-32C2-C21FB103A70A}"/>
              </a:ext>
            </a:extLst>
          </p:cNvPr>
          <p:cNvGrpSpPr/>
          <p:nvPr/>
        </p:nvGrpSpPr>
        <p:grpSpPr>
          <a:xfrm>
            <a:off x="4897919" y="4730767"/>
            <a:ext cx="2047204" cy="1436070"/>
            <a:chOff x="1069668" y="2769166"/>
            <a:chExt cx="2895211" cy="214508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8CC098-862C-A85D-903C-F9C7B67ADB06}"/>
                </a:ext>
              </a:extLst>
            </p:cNvPr>
            <p:cNvSpPr/>
            <p:nvPr/>
          </p:nvSpPr>
          <p:spPr bwMode="auto">
            <a:xfrm>
              <a:off x="1069668" y="2769166"/>
              <a:ext cx="2895211" cy="2145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Target Workspace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7D377A-1590-A7A5-56B1-10CD0308488F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68" y="3091406"/>
              <a:ext cx="289521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B23AC4-A5B2-5191-4766-07D1097A1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497"/>
            <a:stretch/>
          </p:blipFill>
          <p:spPr>
            <a:xfrm>
              <a:off x="1103650" y="3119484"/>
              <a:ext cx="2838281" cy="173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7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30901-14D9-21B2-F2AE-261F1E38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898A-5234-7CBA-32D5-9D67E4D5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CF0B7-3F8A-20FE-EE55-821744A8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8" y="1425654"/>
            <a:ext cx="8837423" cy="55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815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Source Workspace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FD7AA-4A8E-F874-F437-E0161E2BC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62377"/>
          </a:xfrm>
        </p:spPr>
        <p:txBody>
          <a:bodyPr/>
          <a:lstStyle/>
          <a:p>
            <a:r>
              <a:rPr lang="en-US" dirty="0"/>
              <a:t>Developer needs a way to update existing items with change in template workspace</a:t>
            </a:r>
          </a:p>
          <a:p>
            <a:pPr lvl="1"/>
            <a:r>
              <a:rPr lang="en-US" dirty="0"/>
              <a:t>Using delete and create operation is not good because it changes workspace item Id</a:t>
            </a:r>
          </a:p>
          <a:p>
            <a:pPr lvl="1"/>
            <a:r>
              <a:rPr lang="en-US" dirty="0"/>
              <a:t>Developer calls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to update solution items from template items</a:t>
            </a:r>
          </a:p>
          <a:p>
            <a:pPr lvl="1"/>
            <a:r>
              <a:rPr lang="en-US" dirty="0"/>
              <a:t>Update logic can create new workspace items recently added to workspace template</a:t>
            </a:r>
          </a:p>
          <a:p>
            <a:pPr lvl="1"/>
            <a:r>
              <a:rPr lang="en-US" dirty="0"/>
              <a:t>Update logic can delete orphaned items that do not exist in workspace template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1A0F7-981D-7D14-8828-87481096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25" y="3424575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5FFF-0907-7AAE-EA73-FEBDC31C93B2}"/>
              </a:ext>
            </a:extLst>
          </p:cNvPr>
          <p:cNvSpPr/>
          <p:nvPr/>
        </p:nvSpPr>
        <p:spPr>
          <a:xfrm>
            <a:off x="4697272" y="3891228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1E10CE-E703-4656-E318-9B49006D1C9B}"/>
              </a:ext>
            </a:extLst>
          </p:cNvPr>
          <p:cNvSpPr/>
          <p:nvPr/>
        </p:nvSpPr>
        <p:spPr>
          <a:xfrm>
            <a:off x="3909335" y="4431417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F62881-7921-66CD-07C0-D1E910172352}"/>
              </a:ext>
            </a:extLst>
          </p:cNvPr>
          <p:cNvSpPr/>
          <p:nvPr/>
        </p:nvSpPr>
        <p:spPr>
          <a:xfrm>
            <a:off x="7505008" y="4452692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5273D-95F5-38A9-DEFF-DBEB9F9E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1031010" y="3424576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C4F4-E336-5A63-FBD6-42E2043E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16" y="3277512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78DC4-E3C6-AC41-1E1C-920CD8E10A61}"/>
              </a:ext>
            </a:extLst>
          </p:cNvPr>
          <p:cNvSpPr/>
          <p:nvPr/>
        </p:nvSpPr>
        <p:spPr>
          <a:xfrm>
            <a:off x="4585263" y="3744165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55CF27-8B6B-1E3C-6637-71C73CB9FCB6}"/>
              </a:ext>
            </a:extLst>
          </p:cNvPr>
          <p:cNvSpPr/>
          <p:nvPr/>
        </p:nvSpPr>
        <p:spPr>
          <a:xfrm>
            <a:off x="3797326" y="4284354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D3DA-31B4-AA44-7227-FEFB0ABC885B}"/>
              </a:ext>
            </a:extLst>
          </p:cNvPr>
          <p:cNvSpPr/>
          <p:nvPr/>
        </p:nvSpPr>
        <p:spPr>
          <a:xfrm>
            <a:off x="7392999" y="4305629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FCD3-4A03-FBC3-0570-58F31500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19001" y="3277513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B104-217B-24B5-68D6-26465BEB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1" y="566703"/>
            <a:ext cx="9374425" cy="22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6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2C9B3-164A-9A3C-AC45-5DF01C0FA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2AA3-1FEC-5DE8-9BFA-E587FDC5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BE45B-836A-64E7-9134-2E3E192C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3542"/>
            <a:ext cx="11240721" cy="53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476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4BCDD-9E4C-F080-539D-80EE512E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610D-78E6-D185-015E-AD2BCED5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387D1-ED01-3CC8-4998-A7138FD7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9" y="1106986"/>
            <a:ext cx="10649299" cy="47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1298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90632-7412-21CE-D83F-FFEB6299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FDF-0FA4-F881-733F-7C208F9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4F709-F14F-D6FC-AB84-5EFDC9F2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6065"/>
            <a:ext cx="9907675" cy="50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891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D6F06-BA64-ED04-213C-EA5CFA7D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8FD9-3050-2580-DE9E-AF8948F1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46853-2D75-86E2-A19E-32113DCD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53504"/>
            <a:ext cx="9753565" cy="50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7407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24A8-208A-CC3B-4E55-E28F1E54C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C2C5-FCA2-89A3-97FC-C99EBED4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E7E9-13E1-BED3-1EFF-815C6BDA90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Deploying and Updating Solutions from a Source Workspace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CI/CD using Staged Deployments</a:t>
            </a:r>
          </a:p>
          <a:p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183572957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E9AE-10D0-984D-C641-47106E3D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67A72D-59CA-1387-27A8-58DCCF4D3D08}"/>
              </a:ext>
            </a:extLst>
          </p:cNvPr>
          <p:cNvGrpSpPr/>
          <p:nvPr/>
        </p:nvGrpSpPr>
        <p:grpSpPr>
          <a:xfrm>
            <a:off x="234392" y="938979"/>
            <a:ext cx="6990373" cy="5508817"/>
            <a:chOff x="234392" y="938979"/>
            <a:chExt cx="6990373" cy="55088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2BD0DD-020A-7A9F-8FC4-2F7BF752B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2" y="938979"/>
              <a:ext cx="6990373" cy="51165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B16262-3F32-CE05-4AA9-375F45B1B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92" y="5881932"/>
              <a:ext cx="6990373" cy="56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41901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15DA-5FEA-AABC-385E-E7B84C46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DB84-28F8-D9FA-691C-BCBDCE9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D009A-6DDD-0E1B-184C-BC1F7477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8" y="1066777"/>
            <a:ext cx="8890455" cy="56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70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9B6B9-767E-E6CE-D106-864242ED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3CC731-9521-EDC4-DF78-B0381B6E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First Motivation for Deployment using the Fabric REST API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B93BE7E-D766-D7DE-762B-78F8D0C07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4662815"/>
          </a:xfrm>
        </p:spPr>
        <p:txBody>
          <a:bodyPr/>
          <a:lstStyle/>
          <a:p>
            <a:r>
              <a:rPr lang="en-US" dirty="0"/>
              <a:t>Set up deployment stages to move between environments like </a:t>
            </a:r>
            <a:r>
              <a:rPr lang="en-US" sz="2000" b="1" dirty="0">
                <a:solidFill>
                  <a:srgbClr val="8A0000"/>
                </a:solidFill>
              </a:rPr>
              <a:t>DEV</a:t>
            </a:r>
            <a:r>
              <a:rPr lang="en-US" dirty="0"/>
              <a:t> &gt; </a:t>
            </a:r>
            <a:r>
              <a:rPr lang="en-US" sz="2000" b="1" dirty="0">
                <a:solidFill>
                  <a:srgbClr val="8A0000"/>
                </a:solidFill>
              </a:rPr>
              <a:t>TEST</a:t>
            </a:r>
            <a:r>
              <a:rPr lang="en-US" dirty="0"/>
              <a:t> &gt; </a:t>
            </a:r>
            <a:r>
              <a:rPr lang="en-US" sz="2000" b="1" dirty="0">
                <a:solidFill>
                  <a:srgbClr val="8A0000"/>
                </a:solidFill>
              </a:rPr>
              <a:t>PROD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Initial </a:t>
            </a:r>
            <a:r>
              <a:rPr lang="en-US" sz="18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operation can create downflow workspaces on demand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workflow designed Entra tenant agnostic =&gt; It works across Entra Id tenant boundaries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workflow should be complimented with </a:t>
            </a:r>
            <a:r>
              <a:rPr lang="en-US" sz="2000" b="1" dirty="0">
                <a:solidFill>
                  <a:srgbClr val="8A0000"/>
                </a:solidFill>
              </a:rPr>
              <a:t>Update</a:t>
            </a:r>
            <a:r>
              <a:rPr lang="en-US" dirty="0"/>
              <a:t> workflow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UPDATE</a:t>
            </a:r>
            <a:r>
              <a:rPr lang="en-US" dirty="0"/>
              <a:t> workflow used to push out full or partial updates to workspace items.</a:t>
            </a:r>
          </a:p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DADBF5-EE00-078F-D529-9582A59FA2ED}"/>
              </a:ext>
            </a:extLst>
          </p:cNvPr>
          <p:cNvGrpSpPr/>
          <p:nvPr/>
        </p:nvGrpSpPr>
        <p:grpSpPr>
          <a:xfrm>
            <a:off x="1118175" y="2468938"/>
            <a:ext cx="9704332" cy="1957463"/>
            <a:chOff x="1117743" y="2468290"/>
            <a:chExt cx="9704332" cy="195746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F71C3-7591-BB02-AED9-2444906D9C6A}"/>
                </a:ext>
              </a:extLst>
            </p:cNvPr>
            <p:cNvSpPr/>
            <p:nvPr/>
          </p:nvSpPr>
          <p:spPr bwMode="auto">
            <a:xfrm>
              <a:off x="7795833" y="2475326"/>
              <a:ext cx="3026242" cy="1950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5C65FF-51D2-1A77-EDA1-79D7E0B9ECD4}"/>
                </a:ext>
              </a:extLst>
            </p:cNvPr>
            <p:cNvSpPr/>
            <p:nvPr/>
          </p:nvSpPr>
          <p:spPr bwMode="auto">
            <a:xfrm>
              <a:off x="4148799" y="2468290"/>
              <a:ext cx="3647034" cy="19504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B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52441F-F6B3-785E-BEC5-92116BE37811}"/>
                </a:ext>
              </a:extLst>
            </p:cNvPr>
            <p:cNvSpPr/>
            <p:nvPr/>
          </p:nvSpPr>
          <p:spPr bwMode="auto">
            <a:xfrm>
              <a:off x="1117743" y="2468290"/>
              <a:ext cx="3026242" cy="1950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4B53B-ABE3-87B7-2B43-67E042C19F12}"/>
              </a:ext>
            </a:extLst>
          </p:cNvPr>
          <p:cNvGrpSpPr/>
          <p:nvPr/>
        </p:nvGrpSpPr>
        <p:grpSpPr>
          <a:xfrm>
            <a:off x="1325110" y="2623262"/>
            <a:ext cx="2047204" cy="1436070"/>
            <a:chOff x="1069668" y="2769166"/>
            <a:chExt cx="2895211" cy="21450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EEAA03-FE83-1679-A338-62DBF441E319}"/>
                </a:ext>
              </a:extLst>
            </p:cNvPr>
            <p:cNvSpPr/>
            <p:nvPr/>
          </p:nvSpPr>
          <p:spPr bwMode="auto">
            <a:xfrm>
              <a:off x="1069668" y="2769166"/>
              <a:ext cx="2895211" cy="2145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A503C9-52A5-AF12-D312-08B73F9BC6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68" y="3091406"/>
              <a:ext cx="289521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C7FC17-6734-0D91-34BF-B51A116CA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497"/>
            <a:stretch/>
          </p:blipFill>
          <p:spPr>
            <a:xfrm>
              <a:off x="1103650" y="3119484"/>
              <a:ext cx="2838281" cy="173221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6E9446-56BC-8E09-6CC8-A6C62621101D}"/>
              </a:ext>
            </a:extLst>
          </p:cNvPr>
          <p:cNvGrpSpPr/>
          <p:nvPr/>
        </p:nvGrpSpPr>
        <p:grpSpPr>
          <a:xfrm>
            <a:off x="3392655" y="2623262"/>
            <a:ext cx="3695589" cy="1436070"/>
            <a:chOff x="3372559" y="2802234"/>
            <a:chExt cx="3695589" cy="14360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95A7D9-7048-A970-7853-00CD8A9E285B}"/>
                </a:ext>
              </a:extLst>
            </p:cNvPr>
            <p:cNvGrpSpPr/>
            <p:nvPr/>
          </p:nvGrpSpPr>
          <p:grpSpPr>
            <a:xfrm>
              <a:off x="3372559" y="2968157"/>
              <a:ext cx="1556489" cy="1104223"/>
              <a:chOff x="3618271" y="2939328"/>
              <a:chExt cx="2180595" cy="1246891"/>
            </a:xfrm>
          </p:grpSpPr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00C3A386-CC33-44DD-B61B-1DE22F803F80}"/>
                  </a:ext>
                </a:extLst>
              </p:cNvPr>
              <p:cNvSpPr/>
              <p:nvPr/>
            </p:nvSpPr>
            <p:spPr>
              <a:xfrm>
                <a:off x="3618271" y="3320992"/>
                <a:ext cx="2180595" cy="424918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54F0A82-C475-3697-DFB6-78D8679D6DC3}"/>
                  </a:ext>
                </a:extLst>
              </p:cNvPr>
              <p:cNvSpPr/>
              <p:nvPr/>
            </p:nvSpPr>
            <p:spPr>
              <a:xfrm>
                <a:off x="3940513" y="2939328"/>
                <a:ext cx="1415265" cy="1246891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Deploy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Items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649978-988A-E3B0-05B2-67BD90D8297D}"/>
                </a:ext>
              </a:extLst>
            </p:cNvPr>
            <p:cNvGrpSpPr/>
            <p:nvPr/>
          </p:nvGrpSpPr>
          <p:grpSpPr>
            <a:xfrm>
              <a:off x="5020944" y="2802234"/>
              <a:ext cx="2047204" cy="1436070"/>
              <a:chOff x="1069668" y="2769166"/>
              <a:chExt cx="2895211" cy="214508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605763-63D7-E776-6F8B-AEBDDE229696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Test Workspace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C6215A1-C16A-5C69-AA4C-32B94361C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972069-9F3E-79DF-8E96-A73B88531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73173C-0EAC-FAA2-ADCA-B48E90F60B75}"/>
              </a:ext>
            </a:extLst>
          </p:cNvPr>
          <p:cNvGrpSpPr/>
          <p:nvPr/>
        </p:nvGrpSpPr>
        <p:grpSpPr>
          <a:xfrm>
            <a:off x="7072017" y="2625207"/>
            <a:ext cx="3669473" cy="1436070"/>
            <a:chOff x="7051921" y="2804179"/>
            <a:chExt cx="3669473" cy="1436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91689D-03CF-10B7-2BDF-9D594AA5EDF1}"/>
                </a:ext>
              </a:extLst>
            </p:cNvPr>
            <p:cNvGrpSpPr/>
            <p:nvPr/>
          </p:nvGrpSpPr>
          <p:grpSpPr>
            <a:xfrm>
              <a:off x="7051921" y="2937186"/>
              <a:ext cx="1556489" cy="1104223"/>
              <a:chOff x="3618271" y="2939328"/>
              <a:chExt cx="2180595" cy="1246891"/>
            </a:xfrm>
          </p:grpSpPr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0F634960-6A1E-8148-C414-E9B21CB92215}"/>
                  </a:ext>
                </a:extLst>
              </p:cNvPr>
              <p:cNvSpPr/>
              <p:nvPr/>
            </p:nvSpPr>
            <p:spPr>
              <a:xfrm>
                <a:off x="3618271" y="3320992"/>
                <a:ext cx="2180595" cy="424918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BFAFBE5-C15E-5EA0-5A35-E0EBE9E6A28E}"/>
                  </a:ext>
                </a:extLst>
              </p:cNvPr>
              <p:cNvSpPr/>
              <p:nvPr/>
            </p:nvSpPr>
            <p:spPr>
              <a:xfrm>
                <a:off x="3940513" y="2939328"/>
                <a:ext cx="1415265" cy="1246891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Deploy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Items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741CD2-44BC-BEA4-E27E-758C35225648}"/>
                </a:ext>
              </a:extLst>
            </p:cNvPr>
            <p:cNvGrpSpPr/>
            <p:nvPr/>
          </p:nvGrpSpPr>
          <p:grpSpPr>
            <a:xfrm>
              <a:off x="8674190" y="2804179"/>
              <a:ext cx="2047204" cy="1436070"/>
              <a:chOff x="1069668" y="2769166"/>
              <a:chExt cx="2895211" cy="214508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A3D5F6C-0A69-6225-40EA-3DB911504EB0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Prod Workspace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CE04734-D2DC-34E1-8DB0-1F6D78148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CB33DC3-161C-D32D-A11D-E698D45C1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FD553A-7BA7-EE9D-4007-C69AB3C2FE20}"/>
              </a:ext>
            </a:extLst>
          </p:cNvPr>
          <p:cNvGrpSpPr/>
          <p:nvPr/>
        </p:nvGrpSpPr>
        <p:grpSpPr>
          <a:xfrm>
            <a:off x="3308355" y="5630664"/>
            <a:ext cx="1556489" cy="1104223"/>
            <a:chOff x="3618271" y="2939328"/>
            <a:chExt cx="2180595" cy="1246891"/>
          </a:xfrm>
        </p:grpSpPr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23CD109A-6A6F-2C73-4630-DFED8B9F2AF6}"/>
                </a:ext>
              </a:extLst>
            </p:cNvPr>
            <p:cNvSpPr/>
            <p:nvPr/>
          </p:nvSpPr>
          <p:spPr>
            <a:xfrm>
              <a:off x="3618271" y="3320992"/>
              <a:ext cx="218059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6E3A5E6-730F-61AE-8915-9AA8C6E10EB4}"/>
                </a:ext>
              </a:extLst>
            </p:cNvPr>
            <p:cNvSpPr/>
            <p:nvPr/>
          </p:nvSpPr>
          <p:spPr>
            <a:xfrm>
              <a:off x="3940513" y="2939328"/>
              <a:ext cx="1415265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Items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89E85D-7D85-DA93-FFB9-F69A9E0F0F2D}"/>
              </a:ext>
            </a:extLst>
          </p:cNvPr>
          <p:cNvGrpSpPr/>
          <p:nvPr/>
        </p:nvGrpSpPr>
        <p:grpSpPr>
          <a:xfrm>
            <a:off x="7041059" y="5635579"/>
            <a:ext cx="1556489" cy="1104223"/>
            <a:chOff x="3618271" y="2939328"/>
            <a:chExt cx="2180595" cy="1246891"/>
          </a:xfrm>
        </p:grpSpPr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5D48D24A-49FB-8F99-4F77-75B17AD8DB62}"/>
                </a:ext>
              </a:extLst>
            </p:cNvPr>
            <p:cNvSpPr/>
            <p:nvPr/>
          </p:nvSpPr>
          <p:spPr>
            <a:xfrm>
              <a:off x="3618271" y="3320992"/>
              <a:ext cx="218059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9902615-E9B1-4D79-02BF-584D44C9DF21}"/>
                </a:ext>
              </a:extLst>
            </p:cNvPr>
            <p:cNvSpPr/>
            <p:nvPr/>
          </p:nvSpPr>
          <p:spPr>
            <a:xfrm>
              <a:off x="3940513" y="2939328"/>
              <a:ext cx="1415265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Items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CA8064-DF96-6B5B-E8EE-15ECCADDE009}"/>
              </a:ext>
            </a:extLst>
          </p:cNvPr>
          <p:cNvGrpSpPr/>
          <p:nvPr/>
        </p:nvGrpSpPr>
        <p:grpSpPr>
          <a:xfrm>
            <a:off x="1159091" y="5438051"/>
            <a:ext cx="9559056" cy="1436071"/>
            <a:chOff x="1159091" y="5438051"/>
            <a:chExt cx="9559056" cy="143607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08679AA-DCF0-16D6-FEE6-BE12B0D50B9A}"/>
                </a:ext>
              </a:extLst>
            </p:cNvPr>
            <p:cNvGrpSpPr/>
            <p:nvPr/>
          </p:nvGrpSpPr>
          <p:grpSpPr>
            <a:xfrm>
              <a:off x="1159091" y="5438051"/>
              <a:ext cx="2047204" cy="1436070"/>
              <a:chOff x="1069668" y="2769166"/>
              <a:chExt cx="2895211" cy="214508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C7EEFC-6ED3-F37F-367C-6C3A45C071DF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Workspace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DEF131C-9EF0-5C4E-AC18-C0B0A0EBB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EA4CB18F-4EA7-F09C-719B-78AD820D0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2C46AB-7A32-6959-B5A7-F089BF14A92D}"/>
                </a:ext>
              </a:extLst>
            </p:cNvPr>
            <p:cNvGrpSpPr/>
            <p:nvPr/>
          </p:nvGrpSpPr>
          <p:grpSpPr>
            <a:xfrm>
              <a:off x="4920460" y="5438052"/>
              <a:ext cx="2047204" cy="1436070"/>
              <a:chOff x="1069668" y="2769166"/>
              <a:chExt cx="2895211" cy="214508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9597C4-7D80-E2AE-F7CE-248674F26260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Test Workspace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C84917-FFEA-5AA0-C207-7AFB7433E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E95D849-D744-133E-3F38-679DF2DE7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FF78647-A875-9EB8-C5D8-2E9664A17FD4}"/>
                </a:ext>
              </a:extLst>
            </p:cNvPr>
            <p:cNvGrpSpPr/>
            <p:nvPr/>
          </p:nvGrpSpPr>
          <p:grpSpPr>
            <a:xfrm>
              <a:off x="8670943" y="5438051"/>
              <a:ext cx="2047204" cy="1436070"/>
              <a:chOff x="1069668" y="2769166"/>
              <a:chExt cx="2895211" cy="214508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A46FD9F-4111-678D-0C44-A0D797A4EB21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Prod Workspace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2CC523D-878B-20AE-EA34-577CB7E48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66481575-1028-997A-6A7A-86AACED76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553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642E2-EF8E-CCAC-49B3-F630D1D44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B950-89A2-E92C-A5B7-F6E6247B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3F7FA-4A8F-A44E-4A91-9D53228C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108683"/>
            <a:ext cx="9239930" cy="58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057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6AE9-BD76-4964-3F41-F1BAD800E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D5B5-E2E7-1CC4-8959-D096DBFD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798F-CE0E-A5A6-CB1C-D2B32F6D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0" y="1115368"/>
            <a:ext cx="8343010" cy="52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181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E752B-97F8-D406-ED9B-BF3A51FE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0C9E-2471-C203-58F0-FFD1AE65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9C2F1-CBB7-1A4A-2A6E-7A9BE571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213487"/>
            <a:ext cx="7471125" cy="2585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95684-3552-EF6E-52DF-8E8ED64D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2" y="4086270"/>
            <a:ext cx="7543487" cy="25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88226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D0AE-184F-0324-B314-F49F13837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0D40-EA94-6A36-4E61-19362217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139B-9BBF-261A-7E0F-1BC107FBB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/>
              <a:t>Deploying and Updating Solutions from a Source Workspace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dirty="0"/>
              <a:t>Implementing CI/CD using Staged Deployments</a:t>
            </a:r>
          </a:p>
          <a:p>
            <a:pPr marL="461963" indent="-461963">
              <a:buFont typeface="Wingdings" panose="05000000000000000000" pitchFamily="2" charset="2"/>
              <a:buChar char="Ø"/>
            </a:pPr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14188973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09200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16" y="3022670"/>
            <a:ext cx="5059477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48" y="3022670"/>
            <a:ext cx="2163845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449709" y="3658197"/>
            <a:ext cx="1076911" cy="573668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  <p:pic>
        <p:nvPicPr>
          <p:cNvPr id="24" name="Picture 23" descr="A blue arrow with black background&#10;&#10;AI-generated content may be incorrect.">
            <a:extLst>
              <a:ext uri="{FF2B5EF4-FFF2-40B4-BE49-F238E27FC236}">
                <a16:creationId xmlns:a16="http://schemas.microsoft.com/office/drawing/2014/main" id="{25008D97-F74F-3036-7390-252D6BFDAB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12" y="3259602"/>
            <a:ext cx="1140743" cy="11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7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E3AF-01C1-57FC-1314-FAD98E01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Workspace settings for Git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93C7-FEC5-43E4-CB88-B38DC0BE1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Workspace can be connected to Azure Dev Ops repository from </a:t>
            </a:r>
            <a:r>
              <a:rPr lang="en-US" sz="2000" b="1" dirty="0">
                <a:solidFill>
                  <a:srgbClr val="6C0000"/>
                </a:solidFill>
              </a:rPr>
              <a:t>Workspace Settings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First, you need to create an Azure Dev Ops project and initialize its main repository</a:t>
            </a:r>
          </a:p>
          <a:p>
            <a:pPr lvl="1"/>
            <a:r>
              <a:rPr lang="en-US" dirty="0"/>
              <a:t>Create workspace connection to ADO repository using </a:t>
            </a:r>
            <a:r>
              <a:rPr lang="en-US" sz="1600" b="1" dirty="0">
                <a:solidFill>
                  <a:srgbClr val="6C0000"/>
                </a:solidFill>
              </a:rPr>
              <a:t>Git Integration</a:t>
            </a:r>
            <a:r>
              <a:rPr lang="en-US" dirty="0"/>
              <a:t> tab in </a:t>
            </a:r>
            <a:r>
              <a:rPr lang="en-US" sz="1600" b="1" dirty="0">
                <a:solidFill>
                  <a:srgbClr val="6C0000"/>
                </a:solidFill>
              </a:rPr>
              <a:t>Workspace Settings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Once connected, workspace items list shows </a:t>
            </a:r>
            <a:r>
              <a:rPr lang="en-US" sz="1600" b="1" dirty="0">
                <a:solidFill>
                  <a:srgbClr val="6C0000"/>
                </a:solidFill>
              </a:rPr>
              <a:t>Git status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651B5-0C93-E6FE-19ED-70111BE38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192"/>
          <a:stretch/>
        </p:blipFill>
        <p:spPr>
          <a:xfrm>
            <a:off x="1309798" y="2890158"/>
            <a:ext cx="5003739" cy="3664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EDAD2-39A2-9304-906D-35E6B038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7" y="2890158"/>
            <a:ext cx="4624536" cy="195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36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Fabric GIT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475-0077-D9B8-BB3C-38A9EACB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Fabric GIT APIs allow developer to automate creating workspace connections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66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CDEFD-59DD-11F0-B5B7-EEE79738792F}"/>
              </a:ext>
            </a:extLst>
          </p:cNvPr>
          <p:cNvGraphicFramePr>
            <a:graphicFrameLocks noGrp="1"/>
          </p:cNvGraphicFramePr>
          <p:nvPr/>
        </p:nvGraphicFramePr>
        <p:xfrm>
          <a:off x="882376" y="1837024"/>
          <a:ext cx="9458122" cy="2734976"/>
        </p:xfrm>
        <a:graphic>
          <a:graphicData uri="http://schemas.openxmlformats.org/drawingml/2006/table">
            <a:tbl>
              <a:tblPr/>
              <a:tblGrid>
                <a:gridCol w="2169417">
                  <a:extLst>
                    <a:ext uri="{9D8B030D-6E8A-4147-A177-3AD203B41FA5}">
                      <a16:colId xmlns:a16="http://schemas.microsoft.com/office/drawing/2014/main" val="4087721077"/>
                    </a:ext>
                  </a:extLst>
                </a:gridCol>
                <a:gridCol w="7288705">
                  <a:extLst>
                    <a:ext uri="{9D8B030D-6E8A-4147-A177-3AD203B41FA5}">
                      <a16:colId xmlns:a16="http://schemas.microsoft.com/office/drawing/2014/main" val="91658948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Connect a specific workspace to a git repository and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74243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Disconnect a specific workspace from the Git repository and branch it is connected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0435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5"/>
                        </a:rPr>
                        <a:t>Initialize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Initialize a connection for a workspace that is connected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1569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6"/>
                        </a:rPr>
                        <a:t>Get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git connection details for the specified workspace.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791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Commit To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Commits the changes made in the workspace to the connected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7316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Get Status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 Git status of items in the workspace, that can be committed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79910"/>
                  </a:ext>
                </a:extLst>
              </a:tr>
              <a:tr h="47154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Update From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workspace with commits pushed to the connected branch.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ConflictResolutionPolicy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to determine which way to sync: GIT-&gt;Workspace or Workspace-&gt;GIT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8545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2B53-C843-D99A-83EB-45E73D43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779AE-2F65-C24E-540F-424C3DCE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6" y="1258572"/>
            <a:ext cx="1070759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03965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E7-901C-7B45-2953-7F5F39B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maintained inside Git-enabled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1E9E9-A25E-DF81-F425-3448381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5002"/>
            <a:ext cx="11430000" cy="4934030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49835444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FFE9F-1F1B-3CB1-7387-D10BE834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08D2-367A-B501-4B11-9C6BFCA2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D543-F03E-5557-2B10-1D0AEEA99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Deploying and Updating Solutions from a Source Workspace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CI/CD using Staged Deployments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Managing Item Definitions using 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35924503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7986-2356-CEF3-A8FD-37E005CD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B9345727-FA49-B1B2-AF32-F8FA1D9C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70898"/>
          </a:xfrm>
        </p:spPr>
        <p:txBody>
          <a:bodyPr/>
          <a:lstStyle/>
          <a:p>
            <a:r>
              <a:rPr lang="en-US" sz="3400" dirty="0"/>
              <a:t>Second Motivation for Deployment using the Fabric REST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93B7-C052-0EF8-F5FA-0F0D64AC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provides development platform for building multi-tenant applications</a:t>
            </a:r>
          </a:p>
          <a:p>
            <a:pPr lvl="1"/>
            <a:r>
              <a:rPr lang="en-US" dirty="0"/>
              <a:t>Each customer tenant created using one or more Fabric workspaces</a:t>
            </a:r>
          </a:p>
          <a:p>
            <a:pPr lvl="1"/>
            <a:r>
              <a:rPr lang="en-US" dirty="0"/>
              <a:t>Developer uses Fabric REST APIs to create and configure workspaces and workspace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E147B-3356-A2E4-701E-F38A12462559}"/>
              </a:ext>
            </a:extLst>
          </p:cNvPr>
          <p:cNvSpPr/>
          <p:nvPr/>
        </p:nvSpPr>
        <p:spPr>
          <a:xfrm>
            <a:off x="3329832" y="2589207"/>
            <a:ext cx="3642082" cy="407821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FE5607-188D-5129-023E-363D3C24EAC5}"/>
              </a:ext>
            </a:extLst>
          </p:cNvPr>
          <p:cNvSpPr/>
          <p:nvPr/>
        </p:nvSpPr>
        <p:spPr>
          <a:xfrm>
            <a:off x="952650" y="4398823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Multitenant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F4C84E-2443-0D7C-A864-62DF71E26A45}"/>
              </a:ext>
            </a:extLst>
          </p:cNvPr>
          <p:cNvGrpSpPr/>
          <p:nvPr/>
        </p:nvGrpSpPr>
        <p:grpSpPr>
          <a:xfrm>
            <a:off x="6753850" y="3275205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9006D8-CF42-395D-6AFB-A4CE3D6D3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4153B3-5459-78CD-7A74-9C9D7F50E33F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E98069-F55E-1726-A7CD-50A159A605C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4BE15647-B145-7CA0-F963-F5D78495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3F0F8-4933-C377-EF33-2FA0BB76EB28}"/>
              </a:ext>
            </a:extLst>
          </p:cNvPr>
          <p:cNvGrpSpPr/>
          <p:nvPr/>
        </p:nvGrpSpPr>
        <p:grpSpPr>
          <a:xfrm>
            <a:off x="6737641" y="4556645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2565D8-7D1C-40BA-52FA-69FB1C614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68863A2-165A-0010-3284-A46F19F1D64F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25A693E-43B8-E200-D84C-21D04B0C4A83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ABEE8311-AA74-EE30-92EF-79B36E45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08893C-0390-B522-38BD-067B06D2F4DC}"/>
              </a:ext>
            </a:extLst>
          </p:cNvPr>
          <p:cNvGrpSpPr/>
          <p:nvPr/>
        </p:nvGrpSpPr>
        <p:grpSpPr>
          <a:xfrm>
            <a:off x="6748151" y="5728596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CEE425F-19E1-02BF-30B0-39EB5F5BA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F3CAA2B-99A3-293C-6319-62B823719795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299DFC0-E86D-509D-DA21-59E28F0E744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F59D49F4-A643-34E1-BB5C-EA6FC8ED5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29B8153-9227-F409-E8BC-BEF9123FCED3}"/>
              </a:ext>
            </a:extLst>
          </p:cNvPr>
          <p:cNvGrpSpPr/>
          <p:nvPr/>
        </p:nvGrpSpPr>
        <p:grpSpPr>
          <a:xfrm>
            <a:off x="2124432" y="3140696"/>
            <a:ext cx="4588323" cy="1726972"/>
            <a:chOff x="2135189" y="2740059"/>
            <a:chExt cx="4577566" cy="18147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8C1615F-1155-5FE6-A38E-B3AE5A228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189" y="3296374"/>
              <a:ext cx="1442140" cy="12584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B1120A-9D2B-5131-245D-F9F9F57661FC}"/>
                </a:ext>
              </a:extLst>
            </p:cNvPr>
            <p:cNvSpPr/>
            <p:nvPr/>
          </p:nvSpPr>
          <p:spPr bwMode="auto">
            <a:xfrm>
              <a:off x="3633627" y="2740059"/>
              <a:ext cx="3079128" cy="10674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Customer 1 Tenant Workspace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BDA1E3-7A75-8438-8C73-ABCB5DBC1593}"/>
              </a:ext>
            </a:extLst>
          </p:cNvPr>
          <p:cNvGrpSpPr/>
          <p:nvPr/>
        </p:nvGrpSpPr>
        <p:grpSpPr>
          <a:xfrm>
            <a:off x="5241062" y="3390756"/>
            <a:ext cx="631940" cy="670205"/>
            <a:chOff x="6295914" y="1428878"/>
            <a:chExt cx="1693119" cy="182535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9F158E8-0781-5988-AEEE-31D18BFFA345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83" name="Picture 82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0298094C-B458-9AC0-3DEA-0F5C23AE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F82C22-ADB1-429F-430A-6FAED6D4560A}"/>
              </a:ext>
            </a:extLst>
          </p:cNvPr>
          <p:cNvGrpSpPr/>
          <p:nvPr/>
        </p:nvGrpSpPr>
        <p:grpSpPr>
          <a:xfrm>
            <a:off x="5957622" y="3390756"/>
            <a:ext cx="633794" cy="670205"/>
            <a:chOff x="6503915" y="831583"/>
            <a:chExt cx="1229935" cy="132599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D37769-B2F6-27AF-9D10-614D8AEFB827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80" name="Picture 79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72928887-5C73-0E57-9704-F487230FE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D4FA69-5F06-1AF4-AA1B-FA42A0943D2E}"/>
              </a:ext>
            </a:extLst>
          </p:cNvPr>
          <p:cNvGrpSpPr/>
          <p:nvPr/>
        </p:nvGrpSpPr>
        <p:grpSpPr>
          <a:xfrm>
            <a:off x="4515294" y="3390756"/>
            <a:ext cx="635579" cy="674063"/>
            <a:chOff x="1943154" y="2871362"/>
            <a:chExt cx="1229935" cy="132599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DC263C-EB78-44C7-3B04-C95769CD0639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6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7DFC167C-C30D-62C9-477D-3C563D6C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583" y="3033143"/>
              <a:ext cx="838189" cy="83483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A8BAB7-C268-D61B-D2EF-27DA6DAE5ED1}"/>
              </a:ext>
            </a:extLst>
          </p:cNvPr>
          <p:cNvGrpSpPr/>
          <p:nvPr/>
        </p:nvGrpSpPr>
        <p:grpSpPr>
          <a:xfrm>
            <a:off x="3793166" y="3390756"/>
            <a:ext cx="631940" cy="670205"/>
            <a:chOff x="540799" y="2865453"/>
            <a:chExt cx="1229935" cy="13259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4CF839-0E47-6B28-9C53-1ABFD203C42F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56" name="Picture 5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B35FBEAD-5380-B43D-A074-A37B953D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4918840-70CB-D596-AE5E-2BCB1A14F261}"/>
              </a:ext>
            </a:extLst>
          </p:cNvPr>
          <p:cNvGrpSpPr/>
          <p:nvPr/>
        </p:nvGrpSpPr>
        <p:grpSpPr>
          <a:xfrm>
            <a:off x="2124432" y="4315144"/>
            <a:ext cx="4607264" cy="1016491"/>
            <a:chOff x="2310555" y="3914294"/>
            <a:chExt cx="4607264" cy="101649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13A369-90A5-ABD1-1AE6-803351A69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555" y="4447709"/>
              <a:ext cx="1452897" cy="2649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762C2E1-31CC-40D1-322A-A7CB38021669}"/>
                </a:ext>
              </a:extLst>
            </p:cNvPr>
            <p:cNvGrpSpPr/>
            <p:nvPr/>
          </p:nvGrpSpPr>
          <p:grpSpPr>
            <a:xfrm>
              <a:off x="3838691" y="3914294"/>
              <a:ext cx="3079128" cy="1016491"/>
              <a:chOff x="503131" y="2382842"/>
              <a:chExt cx="3738670" cy="1254645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69BD327-0A67-77B9-9E7C-EFC7977F3A07}"/>
                  </a:ext>
                </a:extLst>
              </p:cNvPr>
              <p:cNvSpPr/>
              <p:nvPr/>
            </p:nvSpPr>
            <p:spPr bwMode="auto">
              <a:xfrm>
                <a:off x="503131" y="2382842"/>
                <a:ext cx="3738670" cy="12546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Customer 2 Tenant Workspace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A8830B2-5E69-3F0D-350C-7E7BA870772F}"/>
                  </a:ext>
                </a:extLst>
              </p:cNvPr>
              <p:cNvGrpSpPr/>
              <p:nvPr/>
            </p:nvGrpSpPr>
            <p:grpSpPr>
              <a:xfrm>
                <a:off x="2434140" y="2695298"/>
                <a:ext cx="767300" cy="827227"/>
                <a:chOff x="6295914" y="1428878"/>
                <a:chExt cx="1693119" cy="182535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48A0524-BB75-5ECA-4B86-416B2B2A7B24}"/>
                    </a:ext>
                  </a:extLst>
                </p:cNvPr>
                <p:cNvSpPr/>
                <p:nvPr/>
              </p:nvSpPr>
              <p:spPr bwMode="auto">
                <a:xfrm>
                  <a:off x="6295914" y="1428878"/>
                  <a:ext cx="1693119" cy="182535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Semantic Model</a:t>
                  </a:r>
                </a:p>
              </p:txBody>
            </p:sp>
            <p:pic>
              <p:nvPicPr>
                <p:cNvPr id="108" name="Picture 107" descr="A white square with purple dots&#10;&#10;Description automatically generated">
                  <a:extLst>
                    <a:ext uri="{FF2B5EF4-FFF2-40B4-BE49-F238E27FC236}">
                      <a16:creationId xmlns:a16="http://schemas.microsoft.com/office/drawing/2014/main" id="{E3A99E29-1D4D-B256-D6AA-BC4C0BE98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779" y="1536648"/>
                  <a:ext cx="1311387" cy="1300896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218DA6-EBD1-DAEB-7E51-33BADE5C6A7D}"/>
                  </a:ext>
                </a:extLst>
              </p:cNvPr>
              <p:cNvGrpSpPr/>
              <p:nvPr/>
            </p:nvGrpSpPr>
            <p:grpSpPr>
              <a:xfrm>
                <a:off x="3304185" y="2695298"/>
                <a:ext cx="769551" cy="827227"/>
                <a:chOff x="6503915" y="831583"/>
                <a:chExt cx="1229935" cy="132599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42FBAB4-BDEF-43DA-DD4A-7DFEDDF1D551}"/>
                    </a:ext>
                  </a:extLst>
                </p:cNvPr>
                <p:cNvSpPr/>
                <p:nvPr/>
              </p:nvSpPr>
              <p:spPr bwMode="auto">
                <a:xfrm>
                  <a:off x="6503915" y="83158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Report</a:t>
                  </a:r>
                </a:p>
              </p:txBody>
            </p:sp>
            <p:pic>
              <p:nvPicPr>
                <p:cNvPr id="106" name="Picture 105" descr="A white square with a graph&#10;&#10;Description automatically generated">
                  <a:extLst>
                    <a:ext uri="{FF2B5EF4-FFF2-40B4-BE49-F238E27FC236}">
                      <a16:creationId xmlns:a16="http://schemas.microsoft.com/office/drawing/2014/main" id="{04CF1201-6E2D-039C-291D-63EDF501ED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2565" y="904155"/>
                  <a:ext cx="952633" cy="948822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972A861-8352-5146-4311-58494E7A4ADF}"/>
                  </a:ext>
                </a:extLst>
              </p:cNvPr>
              <p:cNvGrpSpPr/>
              <p:nvPr/>
            </p:nvGrpSpPr>
            <p:grpSpPr>
              <a:xfrm>
                <a:off x="1552914" y="2695298"/>
                <a:ext cx="771719" cy="831990"/>
                <a:chOff x="1943154" y="2871362"/>
                <a:chExt cx="1229935" cy="1325994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A7E8A-C78F-734F-C104-9BF374566998}"/>
                    </a:ext>
                  </a:extLst>
                </p:cNvPr>
                <p:cNvSpPr/>
                <p:nvPr/>
              </p:nvSpPr>
              <p:spPr bwMode="auto">
                <a:xfrm>
                  <a:off x="1943154" y="2871362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Notebook</a:t>
                  </a:r>
                  <a:endPara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3" name="Picture 102" descr="A white book with a green symbol&#10;&#10;Description automatically generated">
                  <a:extLst>
                    <a:ext uri="{FF2B5EF4-FFF2-40B4-BE49-F238E27FC236}">
                      <a16:creationId xmlns:a16="http://schemas.microsoft.com/office/drawing/2014/main" id="{75F41BF0-47F3-531B-322D-CC163A2F8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583" y="3033143"/>
                  <a:ext cx="838189" cy="834835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8A71807-CC9B-0FAA-D6CB-8052D6FDA3D6}"/>
                  </a:ext>
                </a:extLst>
              </p:cNvPr>
              <p:cNvGrpSpPr/>
              <p:nvPr/>
            </p:nvGrpSpPr>
            <p:grpSpPr>
              <a:xfrm>
                <a:off x="676108" y="2695298"/>
                <a:ext cx="767300" cy="827227"/>
                <a:chOff x="540799" y="2865453"/>
                <a:chExt cx="1229935" cy="132599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F33FDDB-8594-A5AC-63E7-3551D87639DE}"/>
                    </a:ext>
                  </a:extLst>
                </p:cNvPr>
                <p:cNvSpPr/>
                <p:nvPr/>
              </p:nvSpPr>
              <p:spPr bwMode="auto">
                <a:xfrm>
                  <a:off x="540799" y="286545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Lakehouse</a:t>
                  </a:r>
                </a:p>
              </p:txBody>
            </p:sp>
            <p:pic>
              <p:nvPicPr>
                <p:cNvPr id="101" name="Picture 100" descr="A blue and white sign with waves&#10;&#10;Description automatically generated">
                  <a:extLst>
                    <a:ext uri="{FF2B5EF4-FFF2-40B4-BE49-F238E27FC236}">
                      <a16:creationId xmlns:a16="http://schemas.microsoft.com/office/drawing/2014/main" id="{ABBC28F3-23B5-15B7-D806-EE54A398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453" y="2962982"/>
                  <a:ext cx="908459" cy="90482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F5AF80-A293-6538-AFA8-940165D0EC4A}"/>
              </a:ext>
            </a:extLst>
          </p:cNvPr>
          <p:cNvGrpSpPr/>
          <p:nvPr/>
        </p:nvGrpSpPr>
        <p:grpSpPr>
          <a:xfrm>
            <a:off x="2130458" y="4889384"/>
            <a:ext cx="4600946" cy="1585282"/>
            <a:chOff x="2316581" y="4488534"/>
            <a:chExt cx="4600946" cy="158528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52DADCB-D6A3-2710-46D7-96251A8FD09C}"/>
                </a:ext>
              </a:extLst>
            </p:cNvPr>
            <p:cNvCxnSpPr>
              <a:cxnSpLocks/>
            </p:cNvCxnSpPr>
            <p:nvPr/>
          </p:nvCxnSpPr>
          <p:spPr>
            <a:xfrm>
              <a:off x="2316581" y="4488534"/>
              <a:ext cx="1436114" cy="97171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009EB3-B93B-4651-3411-2AC1220B4CF3}"/>
                </a:ext>
              </a:extLst>
            </p:cNvPr>
            <p:cNvGrpSpPr/>
            <p:nvPr/>
          </p:nvGrpSpPr>
          <p:grpSpPr>
            <a:xfrm>
              <a:off x="3838399" y="5057325"/>
              <a:ext cx="3079128" cy="1016491"/>
              <a:chOff x="503131" y="2382842"/>
              <a:chExt cx="3738670" cy="1254645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20B562C-73C3-811F-F6F8-3DDCD19D9FD0}"/>
                  </a:ext>
                </a:extLst>
              </p:cNvPr>
              <p:cNvSpPr/>
              <p:nvPr/>
            </p:nvSpPr>
            <p:spPr bwMode="auto">
              <a:xfrm>
                <a:off x="503131" y="2382842"/>
                <a:ext cx="3738670" cy="12546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Customer N Tenant Workspace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893399D-9992-CEBA-F6E5-1E37A3639B68}"/>
                  </a:ext>
                </a:extLst>
              </p:cNvPr>
              <p:cNvGrpSpPr/>
              <p:nvPr/>
            </p:nvGrpSpPr>
            <p:grpSpPr>
              <a:xfrm>
                <a:off x="2434140" y="2695298"/>
                <a:ext cx="767300" cy="827227"/>
                <a:chOff x="6295914" y="1428878"/>
                <a:chExt cx="1693119" cy="182535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B3C85F2-ECF8-C412-E419-B8B31D2785B0}"/>
                    </a:ext>
                  </a:extLst>
                </p:cNvPr>
                <p:cNvSpPr/>
                <p:nvPr/>
              </p:nvSpPr>
              <p:spPr bwMode="auto">
                <a:xfrm>
                  <a:off x="6295914" y="1428878"/>
                  <a:ext cx="1693119" cy="182535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Semantic Model</a:t>
                  </a:r>
                </a:p>
              </p:txBody>
            </p:sp>
            <p:pic>
              <p:nvPicPr>
                <p:cNvPr id="122" name="Picture 121" descr="A white square with purple dots&#10;&#10;Description automatically generated">
                  <a:extLst>
                    <a:ext uri="{FF2B5EF4-FFF2-40B4-BE49-F238E27FC236}">
                      <a16:creationId xmlns:a16="http://schemas.microsoft.com/office/drawing/2014/main" id="{04B54F7D-11CC-B3C6-9A79-88796345CA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779" y="1536648"/>
                  <a:ext cx="1311387" cy="1300896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774F990-B2FF-B6F6-9E9D-E6AAA98CC44B}"/>
                  </a:ext>
                </a:extLst>
              </p:cNvPr>
              <p:cNvGrpSpPr/>
              <p:nvPr/>
            </p:nvGrpSpPr>
            <p:grpSpPr>
              <a:xfrm>
                <a:off x="3304185" y="2695298"/>
                <a:ext cx="769551" cy="827227"/>
                <a:chOff x="6503915" y="831583"/>
                <a:chExt cx="1229935" cy="132599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6DB1C89C-19C4-13A7-CD17-BC14768406F9}"/>
                    </a:ext>
                  </a:extLst>
                </p:cNvPr>
                <p:cNvSpPr/>
                <p:nvPr/>
              </p:nvSpPr>
              <p:spPr bwMode="auto">
                <a:xfrm>
                  <a:off x="6503915" y="83158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Report</a:t>
                  </a:r>
                </a:p>
              </p:txBody>
            </p:sp>
            <p:pic>
              <p:nvPicPr>
                <p:cNvPr id="120" name="Picture 119" descr="A white square with a graph&#10;&#10;Description automatically generated">
                  <a:extLst>
                    <a:ext uri="{FF2B5EF4-FFF2-40B4-BE49-F238E27FC236}">
                      <a16:creationId xmlns:a16="http://schemas.microsoft.com/office/drawing/2014/main" id="{5D1CE6F3-865C-BB2F-280C-481943D54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2565" y="904155"/>
                  <a:ext cx="952633" cy="948822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16101AA-118D-C469-823E-57F07DC5FF6D}"/>
                  </a:ext>
                </a:extLst>
              </p:cNvPr>
              <p:cNvGrpSpPr/>
              <p:nvPr/>
            </p:nvGrpSpPr>
            <p:grpSpPr>
              <a:xfrm>
                <a:off x="1552914" y="2695298"/>
                <a:ext cx="771719" cy="831990"/>
                <a:chOff x="1943154" y="2871362"/>
                <a:chExt cx="1229935" cy="132599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666615D-610B-11A1-FFCD-8FF47D2B3916}"/>
                    </a:ext>
                  </a:extLst>
                </p:cNvPr>
                <p:cNvSpPr/>
                <p:nvPr/>
              </p:nvSpPr>
              <p:spPr bwMode="auto">
                <a:xfrm>
                  <a:off x="1943154" y="2871362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Notebook</a:t>
                  </a:r>
                  <a:endPara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8" name="Picture 117" descr="A white book with a green symbol&#10;&#10;Description automatically generated">
                  <a:extLst>
                    <a:ext uri="{FF2B5EF4-FFF2-40B4-BE49-F238E27FC236}">
                      <a16:creationId xmlns:a16="http://schemas.microsoft.com/office/drawing/2014/main" id="{C7D425B0-EC40-910C-95B9-1490EC7037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583" y="3033143"/>
                  <a:ext cx="838189" cy="834835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297F3CB-5733-FEA3-CC33-7779B594F4DC}"/>
                  </a:ext>
                </a:extLst>
              </p:cNvPr>
              <p:cNvGrpSpPr/>
              <p:nvPr/>
            </p:nvGrpSpPr>
            <p:grpSpPr>
              <a:xfrm>
                <a:off x="676108" y="2695298"/>
                <a:ext cx="767300" cy="827227"/>
                <a:chOff x="540799" y="2865453"/>
                <a:chExt cx="1229935" cy="1325994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DFAB286-2547-E03B-17CF-EFA13662C5DE}"/>
                    </a:ext>
                  </a:extLst>
                </p:cNvPr>
                <p:cNvSpPr/>
                <p:nvPr/>
              </p:nvSpPr>
              <p:spPr bwMode="auto">
                <a:xfrm>
                  <a:off x="540799" y="286545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Lakehouse</a:t>
                  </a:r>
                </a:p>
              </p:txBody>
            </p:sp>
            <p:pic>
              <p:nvPicPr>
                <p:cNvPr id="116" name="Picture 115" descr="A blue and white sign with waves&#10;&#10;Description automatically generated">
                  <a:extLst>
                    <a:ext uri="{FF2B5EF4-FFF2-40B4-BE49-F238E27FC236}">
                      <a16:creationId xmlns:a16="http://schemas.microsoft.com/office/drawing/2014/main" id="{940BF661-173C-66E1-B945-98A0A475D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453" y="2962982"/>
                  <a:ext cx="908459" cy="90482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30744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472-D416-8483-E425-211AA90C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2106DD-E8F5-4C45-6E52-39717E94D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31654"/>
          </a:xfrm>
        </p:spPr>
        <p:txBody>
          <a:bodyPr/>
          <a:lstStyle/>
          <a:p>
            <a:r>
              <a:rPr lang="en-US" sz="2000" b="1" dirty="0">
                <a:solidFill>
                  <a:srgbClr val="8A0000"/>
                </a:solidFill>
              </a:rPr>
              <a:t>Option 1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a live workspace as the source solution template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Option 2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Fabric item definition files packaged in a solution folder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4743F-BA02-3DD9-3952-A5DE6F4C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8868"/>
            <a:ext cx="11801475" cy="498475"/>
          </a:xfrm>
        </p:spPr>
        <p:txBody>
          <a:bodyPr/>
          <a:lstStyle/>
          <a:p>
            <a:r>
              <a:rPr lang="en-US" dirty="0"/>
              <a:t>Options for Creating Solution Template for Deployment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F384FB-39B9-6888-FAC5-D41A42A19BCA}"/>
              </a:ext>
            </a:extLst>
          </p:cNvPr>
          <p:cNvGrpSpPr/>
          <p:nvPr/>
        </p:nvGrpSpPr>
        <p:grpSpPr>
          <a:xfrm>
            <a:off x="846302" y="1694091"/>
            <a:ext cx="5971007" cy="1357924"/>
            <a:chOff x="849068" y="1747237"/>
            <a:chExt cx="5971007" cy="135792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C68A2D9-11C3-0273-2CF9-F4AC9B2C0FAD}"/>
                </a:ext>
              </a:extLst>
            </p:cNvPr>
            <p:cNvGrpSpPr/>
            <p:nvPr/>
          </p:nvGrpSpPr>
          <p:grpSpPr>
            <a:xfrm>
              <a:off x="2553127" y="1920415"/>
              <a:ext cx="4266948" cy="940470"/>
              <a:chOff x="2513232" y="1861096"/>
              <a:chExt cx="4266948" cy="10541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2944399-DE76-6B83-CD7C-BE3872A05915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1B65ABF-56D6-96E4-3D0C-2048C451F156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22ECB23C-8A44-0F2F-7AEF-4A185A7D18A4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6C8AAAE-41A4-B914-0248-EE6944657077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51E7CB9-E48D-5DBD-3C06-3D40347EA0A7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A4C0F426-99A6-7F7C-B3FD-069B732DBBAB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4AE0B4-1D4E-21DE-E23E-6F6E938D821F}"/>
                </a:ext>
              </a:extLst>
            </p:cNvPr>
            <p:cNvGrpSpPr/>
            <p:nvPr/>
          </p:nvGrpSpPr>
          <p:grpSpPr>
            <a:xfrm>
              <a:off x="849068" y="1747237"/>
              <a:ext cx="1562529" cy="1357924"/>
              <a:chOff x="1140788" y="2715026"/>
              <a:chExt cx="2907477" cy="252675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3F1C32-717C-E5C3-2D25-678A6C2AB94E}"/>
                  </a:ext>
                </a:extLst>
              </p:cNvPr>
              <p:cNvSpPr/>
              <p:nvPr/>
            </p:nvSpPr>
            <p:spPr bwMode="auto">
              <a:xfrm>
                <a:off x="1140788" y="2715026"/>
                <a:ext cx="2907477" cy="2526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Fabric Solution Template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3847117-D185-F605-2DC9-82A494B2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788" y="3037267"/>
                <a:ext cx="290747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1CC3CFD-1869-479C-5226-EB392B230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5023" y="3082202"/>
                <a:ext cx="2748881" cy="2083960"/>
              </a:xfrm>
              <a:prstGeom prst="rect">
                <a:avLst/>
              </a:prstGeom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850441-E926-5293-59C5-DC5B9A02FE71}"/>
              </a:ext>
            </a:extLst>
          </p:cNvPr>
          <p:cNvGrpSpPr/>
          <p:nvPr/>
        </p:nvGrpSpPr>
        <p:grpSpPr>
          <a:xfrm>
            <a:off x="846302" y="4302118"/>
            <a:ext cx="6343087" cy="982651"/>
            <a:chOff x="888963" y="5623477"/>
            <a:chExt cx="6343087" cy="98265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9B127-5AF0-2839-5FEE-05D95BB41BC4}"/>
                </a:ext>
              </a:extLst>
            </p:cNvPr>
            <p:cNvGrpSpPr/>
            <p:nvPr/>
          </p:nvGrpSpPr>
          <p:grpSpPr>
            <a:xfrm>
              <a:off x="888963" y="5623477"/>
              <a:ext cx="1875019" cy="982651"/>
              <a:chOff x="888963" y="5584565"/>
              <a:chExt cx="1875019" cy="98265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5651707-3C4B-3D31-1A0F-1C2563EC1FE5}"/>
                  </a:ext>
                </a:extLst>
              </p:cNvPr>
              <p:cNvGrpSpPr/>
              <p:nvPr/>
            </p:nvGrpSpPr>
            <p:grpSpPr>
              <a:xfrm>
                <a:off x="888963" y="5584565"/>
                <a:ext cx="1875019" cy="982651"/>
                <a:chOff x="1140788" y="2715026"/>
                <a:chExt cx="2907477" cy="166250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48B998D-F8F6-BCF4-1F19-8E9FC1645933}"/>
                    </a:ext>
                  </a:extLst>
                </p:cNvPr>
                <p:cNvSpPr/>
                <p:nvPr/>
              </p:nvSpPr>
              <p:spPr bwMode="auto">
                <a:xfrm>
                  <a:off x="1140788" y="2715026"/>
                  <a:ext cx="2907477" cy="16625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Fabric Solution Template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3FD0926-9D14-99D9-4B29-E79C52475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788" y="3037267"/>
                  <a:ext cx="29074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A727DE-A03D-E155-3B56-45B176114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23" y="5781489"/>
                <a:ext cx="1816681" cy="734203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13D81C-ADB7-8AB0-415F-1C29ECED502C}"/>
                </a:ext>
              </a:extLst>
            </p:cNvPr>
            <p:cNvGrpSpPr/>
            <p:nvPr/>
          </p:nvGrpSpPr>
          <p:grpSpPr>
            <a:xfrm>
              <a:off x="2965102" y="5625515"/>
              <a:ext cx="4266948" cy="940470"/>
              <a:chOff x="2513232" y="1861096"/>
              <a:chExt cx="4266948" cy="105419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57703D-511F-2484-BB74-ED6954CD5447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793E5293-FF40-5064-ABC1-1836620B60CF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EBA11996-71E9-D150-E0D4-CFFEDBE25A53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4A40CA9-B757-5FF7-31A5-57BCD6C8D7B6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15C3DA22-CD72-73FB-3242-8099074FE58D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6B2EAB7-C7C7-53E6-4627-82095CB39E0D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40680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Designing a Solution Template for a Fabric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Implement deployment workflow to create workspaces from Fabric solution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  <a:p>
            <a:pPr lvl="1"/>
            <a:r>
              <a:rPr lang="en-US" dirty="0"/>
              <a:t>Deployment must support parameterization of unique customer data (e.g. datasource paths)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D9AA8-26B8-FA23-F171-E15424C6AE80}"/>
              </a:ext>
            </a:extLst>
          </p:cNvPr>
          <p:cNvGrpSpPr/>
          <p:nvPr/>
        </p:nvGrpSpPr>
        <p:grpSpPr>
          <a:xfrm>
            <a:off x="4263979" y="4004940"/>
            <a:ext cx="3405586" cy="1246891"/>
            <a:chOff x="4901919" y="3839862"/>
            <a:chExt cx="3405586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CF195A-2A37-F2C4-EFB4-181B09B4308A}"/>
                </a:ext>
              </a:extLst>
            </p:cNvPr>
            <p:cNvSpPr/>
            <p:nvPr/>
          </p:nvSpPr>
          <p:spPr>
            <a:xfrm>
              <a:off x="5569631" y="3839862"/>
              <a:ext cx="2737874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  <a:p>
              <a:pPr algn="ctr">
                <a:spcBef>
                  <a:spcPts val="306"/>
                </a:spcBef>
              </a:pPr>
              <a:r>
                <a:rPr lang="en-US" sz="1020" b="1" dirty="0">
                  <a:solidFill>
                    <a:schemeClr val="tx1"/>
                  </a:solidFill>
                </a:rPr>
                <a:t>Implemented using Fabric REST APIs</a:t>
              </a:r>
              <a:endParaRPr lang="en-US" sz="1071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FD7BDE-9036-D37C-D0DC-87579D1367D0}"/>
                </a:ext>
              </a:extLst>
            </p:cNvPr>
            <p:cNvSpPr/>
            <p:nvPr/>
          </p:nvSpPr>
          <p:spPr>
            <a:xfrm>
              <a:off x="4901919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1FFA7-9225-0994-446B-FEEED38C19DE}"/>
              </a:ext>
            </a:extLst>
          </p:cNvPr>
          <p:cNvGrpSpPr/>
          <p:nvPr/>
        </p:nvGrpSpPr>
        <p:grpSpPr>
          <a:xfrm>
            <a:off x="7724667" y="4186470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61C54-3907-0964-97AE-B15EE2D8BD63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AC1AC8F-37CB-B847-AE06-AB0C411A3EBF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64F2C-A7AF-5013-9E03-454ED8FCF8C3}"/>
              </a:ext>
            </a:extLst>
          </p:cNvPr>
          <p:cNvGrpSpPr/>
          <p:nvPr/>
        </p:nvGrpSpPr>
        <p:grpSpPr>
          <a:xfrm>
            <a:off x="7677077" y="3072232"/>
            <a:ext cx="2227036" cy="974252"/>
            <a:chOff x="8315017" y="2907154"/>
            <a:chExt cx="2227036" cy="9742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5429C-4595-7B9C-4BEF-EF480F2F002C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9CB4EA8-F00C-9AAC-B262-A0234DCF7221}"/>
                </a:ext>
              </a:extLst>
            </p:cNvPr>
            <p:cNvSpPr/>
            <p:nvPr/>
          </p:nvSpPr>
          <p:spPr>
            <a:xfrm rot="20043762">
              <a:off x="8315017" y="3456488"/>
              <a:ext cx="702683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1876-8BE3-69DC-851A-E47B748E9BC6}"/>
              </a:ext>
            </a:extLst>
          </p:cNvPr>
          <p:cNvGrpSpPr/>
          <p:nvPr/>
        </p:nvGrpSpPr>
        <p:grpSpPr>
          <a:xfrm>
            <a:off x="7724048" y="5255647"/>
            <a:ext cx="2287457" cy="982603"/>
            <a:chOff x="8361988" y="5090569"/>
            <a:chExt cx="2287457" cy="9826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47B535-E683-CDCB-4577-549FC4EC45D2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D7E53E-C371-1A33-72E2-95CD97A81EE9}"/>
                </a:ext>
              </a:extLst>
            </p:cNvPr>
            <p:cNvSpPr/>
            <p:nvPr/>
          </p:nvSpPr>
          <p:spPr>
            <a:xfrm rot="1520258">
              <a:off x="8361988" y="5090569"/>
              <a:ext cx="75764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83D9D-4B8F-74AE-9E6C-6267F8859E8D}"/>
              </a:ext>
            </a:extLst>
          </p:cNvPr>
          <p:cNvGrpSpPr/>
          <p:nvPr/>
        </p:nvGrpSpPr>
        <p:grpSpPr>
          <a:xfrm>
            <a:off x="1256481" y="3240329"/>
            <a:ext cx="2907477" cy="2526757"/>
            <a:chOff x="1140788" y="2715026"/>
            <a:chExt cx="2907477" cy="25267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6BCA26-C8C1-6A6F-BCFF-4C704134AFCE}"/>
                </a:ext>
              </a:extLst>
            </p:cNvPr>
            <p:cNvSpPr/>
            <p:nvPr/>
          </p:nvSpPr>
          <p:spPr bwMode="auto">
            <a:xfrm>
              <a:off x="1140788" y="2715026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Fabric Solution Template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4D79B4-019C-9AE6-ABD1-704283C10E71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424EB47-C937-89CC-0DEB-C5C217B8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023" y="3082202"/>
              <a:ext cx="2748881" cy="208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FE2E6-D864-37D4-3A19-DDA047AAF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75FA-FA5B-DE4D-C594-E35EE61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Support for GIT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AA48E-AE75-D142-D669-93F16A20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95" y="1999737"/>
            <a:ext cx="5903913" cy="2548564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37285070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bric Theme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3c10a0e8-556e-4c2d-9121-1181542ea8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AD2D799A0384499DFA8618B2D06C3" ma:contentTypeVersion="19" ma:contentTypeDescription="Create a new document." ma:contentTypeScope="" ma:versionID="4ad8bb11041bccc4900be347311affd5">
  <xsd:schema xmlns:xsd="http://www.w3.org/2001/XMLSchema" xmlns:xs="http://www.w3.org/2001/XMLSchema" xmlns:p="http://schemas.microsoft.com/office/2006/metadata/properties" xmlns:ns1="http://schemas.microsoft.com/sharepoint/v3" xmlns:ns3="3c10a0e8-556e-4c2d-9121-1181542ea83c" xmlns:ns4="91f22b01-9196-48cc-8d58-ee179122dd75" targetNamespace="http://schemas.microsoft.com/office/2006/metadata/properties" ma:root="true" ma:fieldsID="55cc422832b79ebb748bec44d447ca3b" ns1:_="" ns3:_="" ns4:_="">
    <xsd:import namespace="http://schemas.microsoft.com/sharepoint/v3"/>
    <xsd:import namespace="3c10a0e8-556e-4c2d-9121-1181542ea83c"/>
    <xsd:import namespace="91f22b01-9196-48cc-8d58-ee179122d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0a0e8-556e-4c2d-9121-1181542ea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22b01-9196-48cc-8d58-ee179122d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metadata/properties"/>
    <ds:schemaRef ds:uri="3c10a0e8-556e-4c2d-9121-1181542ea83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f22b01-9196-48cc-8d58-ee179122dd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411704-DA91-4A2A-81D1-00044852D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10a0e8-556e-4c2d-9121-1181542ea83c"/>
    <ds:schemaRef ds:uri="91f22b01-9196-48cc-8d58-ee179122d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16836</TotalTime>
  <Words>2554</Words>
  <Application>Microsoft Office PowerPoint</Application>
  <PresentationFormat>Custom</PresentationFormat>
  <Paragraphs>573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Fabric Theme</vt:lpstr>
      <vt:lpstr>Automating Fabric Solution Deployment Guidance and Best Practices with CI/CD for Deploying and Updating Fabric Solutions</vt:lpstr>
      <vt:lpstr>Agenda</vt:lpstr>
      <vt:lpstr>Workspace with Sample Fabric Solution Scenarios</vt:lpstr>
      <vt:lpstr>Workspace Item Types</vt:lpstr>
      <vt:lpstr>Deploying and Updating Solutions using Fabric REST APIs</vt:lpstr>
      <vt:lpstr>First Motivation for Deployment using the Fabric REST API</vt:lpstr>
      <vt:lpstr>Second Motivation for Deployment using the Fabric REST API</vt:lpstr>
      <vt:lpstr>Designing a Solution Template for a Fabric Solution</vt:lpstr>
      <vt:lpstr>Fabric Support for GIT Integration</vt:lpstr>
      <vt:lpstr>A First Glance at the Big Picture</vt:lpstr>
      <vt:lpstr>A First Glance at the Big Picture</vt:lpstr>
      <vt:lpstr>The FabricSolutionDeployment Developer Sample</vt:lpstr>
      <vt:lpstr>Sequence of Lab Exercises</vt:lpstr>
      <vt:lpstr>Agenda</vt:lpstr>
      <vt:lpstr>Understanding Workspace Item Dependencies</vt:lpstr>
      <vt:lpstr>Creating Workspace Items with Dependencies</vt:lpstr>
      <vt:lpstr>This deployment result IS NOT what you want</vt:lpstr>
      <vt:lpstr>Challenge of Managing Connections at Workspace Scope</vt:lpstr>
      <vt:lpstr>Parameterizing Customer Data and Datasource Paths</vt:lpstr>
      <vt:lpstr>Agenda</vt:lpstr>
      <vt:lpstr>Programming with Fabric Item Definitions</vt:lpstr>
      <vt:lpstr>Deploying Solution by Copying Items in Source Workspace</vt:lpstr>
      <vt:lpstr>Sequence of Deployment Steps in Power BI Solution</vt:lpstr>
      <vt:lpstr>Deploy the Power BI Solution</vt:lpstr>
      <vt:lpstr>Power BI Solution Post Deployment</vt:lpstr>
      <vt:lpstr>Sequence of Deployment Steps in Notebook Solution</vt:lpstr>
      <vt:lpstr>Deploy the Notebook Solution</vt:lpstr>
      <vt:lpstr>Notebook Solution Post Deployment</vt:lpstr>
      <vt:lpstr>PowerPoint Presentation</vt:lpstr>
      <vt:lpstr>Using a Naing Convention for Managing Connections</vt:lpstr>
      <vt:lpstr>Recreating Source Workspace Connections</vt:lpstr>
      <vt:lpstr>Deploy Shortcut Solution</vt:lpstr>
      <vt:lpstr>Shortcut Solution Post Deployment</vt:lpstr>
      <vt:lpstr>Deploy the Data Pipeline Solution</vt:lpstr>
      <vt:lpstr>Data Pipeline Solution Post Deployment</vt:lpstr>
      <vt:lpstr>Exporting Workspace Definitions</vt:lpstr>
      <vt:lpstr>Item Definition Files </vt:lpstr>
      <vt:lpstr>Agenda</vt:lpstr>
      <vt:lpstr>PowerPoint Presentation</vt:lpstr>
      <vt:lpstr>PowerPoint Presentation</vt:lpstr>
      <vt:lpstr>PowerPoint Presentation</vt:lpstr>
      <vt:lpstr>PowerPoint Presentation</vt:lpstr>
      <vt:lpstr>Where Do Datasource Paths Live in a Solution</vt:lpstr>
      <vt:lpstr>Agenda</vt:lpstr>
      <vt:lpstr>Deploy Solution from Source 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Solution from Source 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Connecting Fabric Workspace to GIT Repositories</vt:lpstr>
      <vt:lpstr> Workspace settings for Git Integration</vt:lpstr>
      <vt:lpstr>Fabric GIT APIs</vt:lpstr>
      <vt:lpstr>PowerPoint Presentation</vt:lpstr>
      <vt:lpstr>Item Definitions maintained inside Git-enabled Repository</vt:lpstr>
      <vt:lpstr>Summary</vt:lpstr>
      <vt:lpstr>Options for Creating Solution Template for Deployment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92</cp:revision>
  <cp:lastPrinted>2019-05-02T20:11:39Z</cp:lastPrinted>
  <dcterms:created xsi:type="dcterms:W3CDTF">2018-09-21T01:16:59Z</dcterms:created>
  <dcterms:modified xsi:type="dcterms:W3CDTF">2025-02-15T15:37:49Z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0x010100B63AD2D799A0384499DFA8618B2D06C3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