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5" r:id="rId3"/>
    <p:sldId id="269" r:id="rId4"/>
    <p:sldId id="257" r:id="rId5"/>
    <p:sldId id="268" r:id="rId6"/>
    <p:sldId id="267" r:id="rId7"/>
    <p:sldId id="259" r:id="rId8"/>
    <p:sldId id="264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865"/>
    <a:srgbClr val="7E0018"/>
    <a:srgbClr val="FFFF99"/>
    <a:srgbClr val="CA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9" autoAdjust="0"/>
    <p:restoredTop sz="94451" autoAdjust="0"/>
  </p:normalViewPr>
  <p:slideViewPr>
    <p:cSldViewPr snapToGrid="0">
      <p:cViewPr varScale="1">
        <p:scale>
          <a:sx n="82" d="100"/>
          <a:sy n="82" d="100"/>
        </p:scale>
        <p:origin x="94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CF113-CE72-4AC7-98D7-AB3E97C5CF5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869D4-12F1-4473-96D1-2006C76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7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4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08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3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2434-E9C2-1252-4A3A-F9BADA842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566" y="1122363"/>
            <a:ext cx="11089532" cy="2387600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C8F49-2D7A-A0CB-B164-8330F4AD7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565" y="3602038"/>
            <a:ext cx="1108953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425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17583E-E29D-3A8A-219B-519EFCBF8AC5}"/>
              </a:ext>
            </a:extLst>
          </p:cNvPr>
          <p:cNvSpPr/>
          <p:nvPr userDrawn="1"/>
        </p:nvSpPr>
        <p:spPr>
          <a:xfrm>
            <a:off x="-1" y="0"/>
            <a:ext cx="12192001" cy="8979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C849B-F308-DA36-EC2C-CC74B537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88" y="136525"/>
            <a:ext cx="11728174" cy="6665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8966-45D6-D84A-5408-5E1BDB317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89" y="1034449"/>
            <a:ext cx="11728174" cy="5687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327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747F-CDED-5050-FF75-1954F3D8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952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09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19D94C-A8EC-3B08-ABE0-7B2DBC2DFC82}"/>
              </a:ext>
            </a:extLst>
          </p:cNvPr>
          <p:cNvSpPr/>
          <p:nvPr userDrawn="1"/>
        </p:nvSpPr>
        <p:spPr>
          <a:xfrm>
            <a:off x="-1" y="0"/>
            <a:ext cx="12192001" cy="8979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649F8-A0BE-C199-D869-C031D027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88" y="136526"/>
            <a:ext cx="11728174" cy="67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893A6-DC36-6CD8-1792-A4739745B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589" y="1108953"/>
            <a:ext cx="11728174" cy="5514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498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1F0E-29A1-8865-143A-50A6D3AF1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Fabric Automated Deploy Guidance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89BF0-DE9B-CE97-3028-0D8F03CA2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Deploying and Updating Multitenant Solutions in Fabric</a:t>
            </a:r>
          </a:p>
        </p:txBody>
      </p:sp>
    </p:spTree>
    <p:extLst>
      <p:ext uri="{BB962C8B-B14F-4D97-AF65-F5344CB8AC3E}">
        <p14:creationId xmlns:p14="http://schemas.microsoft.com/office/powerpoint/2010/main" val="240873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36E94F-D04B-1FC2-6725-5759A70A2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170" y="4069455"/>
            <a:ext cx="2768224" cy="25435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93291F-8BE2-D87F-5AAE-36D19947A1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238" t="22421" r="40371"/>
          <a:stretch/>
        </p:blipFill>
        <p:spPr>
          <a:xfrm>
            <a:off x="716874" y="4199823"/>
            <a:ext cx="2754267" cy="24131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F84302-227B-28DF-7B9C-8BD3791DE8CF}"/>
              </a:ext>
            </a:extLst>
          </p:cNvPr>
          <p:cNvSpPr/>
          <p:nvPr/>
        </p:nvSpPr>
        <p:spPr>
          <a:xfrm>
            <a:off x="4393032" y="4712183"/>
            <a:ext cx="2528596" cy="16701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Solution Logic</a:t>
            </a:r>
          </a:p>
          <a:p>
            <a:pPr algn="ctr"/>
            <a:r>
              <a:rPr lang="en-US" sz="1000" b="1" dirty="0">
                <a:solidFill>
                  <a:srgbClr val="FFFF00"/>
                </a:solidFill>
              </a:rPr>
              <a:t>Implemented Using Fabric REST APIs</a:t>
            </a:r>
            <a:endParaRPr lang="en-US" sz="1050" b="1" dirty="0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083CFA3-A0D9-4CFD-B50E-9101A6F857D4}"/>
              </a:ext>
            </a:extLst>
          </p:cNvPr>
          <p:cNvSpPr/>
          <p:nvPr/>
        </p:nvSpPr>
        <p:spPr>
          <a:xfrm>
            <a:off x="3620473" y="5241827"/>
            <a:ext cx="698752" cy="5691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48ADE55-B486-6F41-3E42-4EED91E6A6DD}"/>
              </a:ext>
            </a:extLst>
          </p:cNvPr>
          <p:cNvSpPr/>
          <p:nvPr/>
        </p:nvSpPr>
        <p:spPr>
          <a:xfrm>
            <a:off x="6995435" y="5290950"/>
            <a:ext cx="900403" cy="5691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DC642F-68A8-9EC1-BA62-B9116B46E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473" y="1217308"/>
            <a:ext cx="7450397" cy="244587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100FE8D-C97F-88C6-7D0C-1EAFB182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Solution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C8B553-A64A-1B3B-51BA-9446108A6DB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8864"/>
          <a:stretch/>
        </p:blipFill>
        <p:spPr>
          <a:xfrm>
            <a:off x="716874" y="1240888"/>
            <a:ext cx="2331374" cy="21881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981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422A16-E2F9-3744-C42A-B047F582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88" y="136525"/>
            <a:ext cx="11728174" cy="666557"/>
          </a:xfrm>
        </p:spPr>
        <p:txBody>
          <a:bodyPr/>
          <a:lstStyle/>
          <a:p>
            <a:r>
              <a:rPr lang="en-US" dirty="0"/>
              <a:t>Designing Fabric Solutions for Multitenant Environments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D7CE78-6233-3E89-D76F-2AF14B234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89" y="1034449"/>
            <a:ext cx="11728174" cy="5687026"/>
          </a:xfrm>
        </p:spPr>
        <p:txBody>
          <a:bodyPr>
            <a:normAutofit/>
          </a:bodyPr>
          <a:lstStyle/>
          <a:p>
            <a:r>
              <a:rPr lang="en-US" dirty="0"/>
              <a:t>Design workspace to serve as workspace template to provision customer tenants</a:t>
            </a:r>
          </a:p>
          <a:p>
            <a:pPr lvl="1"/>
            <a:r>
              <a:rPr lang="en-US" dirty="0"/>
              <a:t>Current PoC limits workspace items to lakehouses, notebooks, semantic models and reports</a:t>
            </a:r>
          </a:p>
          <a:p>
            <a:pPr lvl="1"/>
            <a:r>
              <a:rPr lang="en-US" dirty="0"/>
              <a:t>Implement deployment workflow to create workspaces from workspace template</a:t>
            </a:r>
          </a:p>
          <a:p>
            <a:pPr lvl="1"/>
            <a:r>
              <a:rPr lang="en-US" dirty="0"/>
              <a:t>Execute deployment workflow to create customer tenants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B368E5-5E22-A357-BA14-7F82D31EAC47}"/>
              </a:ext>
            </a:extLst>
          </p:cNvPr>
          <p:cNvGrpSpPr/>
          <p:nvPr/>
        </p:nvGrpSpPr>
        <p:grpSpPr>
          <a:xfrm>
            <a:off x="1016280" y="2688937"/>
            <a:ext cx="9140235" cy="3104221"/>
            <a:chOff x="646631" y="2718729"/>
            <a:chExt cx="7180760" cy="243874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A8A38E-FAE0-D122-5319-658C79922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631" y="2718729"/>
              <a:ext cx="2711231" cy="231906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004F014-EDA5-78C5-77D1-06230CC8EA24}"/>
                </a:ext>
              </a:extLst>
            </p:cNvPr>
            <p:cNvGrpSpPr/>
            <p:nvPr/>
          </p:nvGrpSpPr>
          <p:grpSpPr>
            <a:xfrm>
              <a:off x="3400149" y="2718729"/>
              <a:ext cx="4427242" cy="2438741"/>
              <a:chOff x="4203728" y="2289467"/>
              <a:chExt cx="4557716" cy="2510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1CF195A-2A37-F2C4-EFB4-181B09B4308A}"/>
                  </a:ext>
                </a:extLst>
              </p:cNvPr>
              <p:cNvSpPr/>
              <p:nvPr/>
            </p:nvSpPr>
            <p:spPr>
              <a:xfrm>
                <a:off x="4733215" y="3029093"/>
                <a:ext cx="2171100" cy="988769"/>
              </a:xfrm>
              <a:prstGeom prst="roundRect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Solution Deployment Logic</a:t>
                </a:r>
              </a:p>
              <a:p>
                <a:pPr algn="ctr">
                  <a:spcBef>
                    <a:spcPts val="300"/>
                  </a:spcBef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Implemented using Fabric REST APIs</a:t>
                </a:r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7EFD7BDE-9036-D37C-D0DC-87579D1367D0}"/>
                  </a:ext>
                </a:extLst>
              </p:cNvPr>
              <p:cNvSpPr/>
              <p:nvPr/>
            </p:nvSpPr>
            <p:spPr>
              <a:xfrm>
                <a:off x="4203728" y="3314693"/>
                <a:ext cx="484966" cy="336955"/>
              </a:xfrm>
              <a:prstGeom prst="rightArrow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9C5429C-4595-7B9C-4BEF-EF480F2F002C}"/>
                  </a:ext>
                </a:extLst>
              </p:cNvPr>
              <p:cNvSpPr/>
              <p:nvPr/>
            </p:nvSpPr>
            <p:spPr>
              <a:xfrm>
                <a:off x="7523641" y="2289467"/>
                <a:ext cx="1152642" cy="7434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Customer 1</a:t>
                </a:r>
              </a:p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</a:rPr>
                  <a:t>Workspace</a:t>
                </a:r>
                <a:endParaRPr lang="en-US" sz="16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6561C54-3907-0964-97AE-B15EE2D8BD63}"/>
                  </a:ext>
                </a:extLst>
              </p:cNvPr>
              <p:cNvSpPr/>
              <p:nvPr/>
            </p:nvSpPr>
            <p:spPr>
              <a:xfrm>
                <a:off x="7570103" y="3173044"/>
                <a:ext cx="1152642" cy="7434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Customer 2</a:t>
                </a:r>
              </a:p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</a:rPr>
                  <a:t>Workspace</a:t>
                </a:r>
                <a:endParaRPr lang="en-US" sz="16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D47B535-E683-CDCB-4577-549FC4EC45D2}"/>
                  </a:ext>
                </a:extLst>
              </p:cNvPr>
              <p:cNvSpPr/>
              <p:nvPr/>
            </p:nvSpPr>
            <p:spPr>
              <a:xfrm>
                <a:off x="7608802" y="4056620"/>
                <a:ext cx="1152642" cy="7434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Customer 3</a:t>
                </a:r>
              </a:p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</a:rPr>
                  <a:t>Workspace</a:t>
                </a:r>
                <a:endParaRPr lang="en-US" sz="16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DAC1AC8F-37CB-B847-AE06-AB0C411A3EBF}"/>
                  </a:ext>
                </a:extLst>
              </p:cNvPr>
              <p:cNvSpPr/>
              <p:nvPr/>
            </p:nvSpPr>
            <p:spPr>
              <a:xfrm>
                <a:off x="6948010" y="3371732"/>
                <a:ext cx="533051" cy="336955"/>
              </a:xfrm>
              <a:prstGeom prst="rightArrow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89CB4EA8-F00C-9AAC-B262-A0234DCF7221}"/>
                  </a:ext>
                </a:extLst>
              </p:cNvPr>
              <p:cNvSpPr/>
              <p:nvPr/>
            </p:nvSpPr>
            <p:spPr>
              <a:xfrm rot="20043762">
                <a:off x="6910272" y="2725082"/>
                <a:ext cx="557219" cy="336955"/>
              </a:xfrm>
              <a:prstGeom prst="rightArrow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90D7E53E-C371-1A33-72E2-95CD97A81EE9}"/>
                  </a:ext>
                </a:extLst>
              </p:cNvPr>
              <p:cNvSpPr/>
              <p:nvPr/>
            </p:nvSpPr>
            <p:spPr>
              <a:xfrm rot="1520258">
                <a:off x="6947519" y="4020888"/>
                <a:ext cx="600803" cy="336955"/>
              </a:xfrm>
              <a:prstGeom prst="rightArrow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49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3C049-6808-CE8D-A94A-DDC453615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85D4-DD73-2F96-2E9B-3EDED4FA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88" y="136525"/>
            <a:ext cx="11728174" cy="666557"/>
          </a:xfrm>
        </p:spPr>
        <p:txBody>
          <a:bodyPr/>
          <a:lstStyle/>
          <a:p>
            <a:r>
              <a:rPr lang="en-US" dirty="0"/>
              <a:t>Understanding Workspace Item Dependencies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6BB333-35A1-9BB2-D562-F566E96F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89" y="1034449"/>
            <a:ext cx="11728174" cy="5687026"/>
          </a:xfrm>
        </p:spPr>
        <p:txBody>
          <a:bodyPr/>
          <a:lstStyle/>
          <a:p>
            <a:r>
              <a:rPr lang="en-US" dirty="0"/>
              <a:t>Many workspace items have dependencies on other workspace items</a:t>
            </a:r>
          </a:p>
          <a:p>
            <a:pPr lvl="1"/>
            <a:r>
              <a:rPr lang="en-US" dirty="0"/>
              <a:t>Notebook definition depends on workspace id and lakehouse id for its default lakehouse</a:t>
            </a:r>
          </a:p>
          <a:p>
            <a:pPr lvl="1"/>
            <a:r>
              <a:rPr lang="en-US" dirty="0"/>
              <a:t>DirectLake semantic model definition depends on connection string to SQL endpoint of lakehouse</a:t>
            </a:r>
          </a:p>
          <a:p>
            <a:pPr lvl="1"/>
            <a:r>
              <a:rPr lang="en-US" dirty="0"/>
              <a:t>Report definition depends on semantic model 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BB6D6-4B6E-ADC3-6AAA-808D6D4BA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14" y="2668415"/>
            <a:ext cx="10642339" cy="26039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31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3070-6324-0C2A-308E-AC67728D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88" y="136525"/>
            <a:ext cx="11728174" cy="666557"/>
          </a:xfrm>
        </p:spPr>
        <p:txBody>
          <a:bodyPr/>
          <a:lstStyle/>
          <a:p>
            <a:r>
              <a:rPr lang="en-US" dirty="0"/>
              <a:t>Creating Workspace Items with Dependencies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2051C5-FFFA-70BD-4A4B-F86C17EEC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89" y="1034449"/>
            <a:ext cx="11728174" cy="5687026"/>
          </a:xfrm>
        </p:spPr>
        <p:txBody>
          <a:bodyPr/>
          <a:lstStyle/>
          <a:p>
            <a:r>
              <a:rPr lang="en-US" dirty="0"/>
              <a:t>Design workflow to create workspace items with dependencies last</a:t>
            </a:r>
          </a:p>
          <a:p>
            <a:pPr lvl="1"/>
            <a:r>
              <a:rPr lang="en-US" dirty="0"/>
              <a:t>Notebook definition depends on lakehouse id for its default lakehouse</a:t>
            </a:r>
          </a:p>
          <a:p>
            <a:pPr lvl="1"/>
            <a:r>
              <a:rPr lang="en-US" dirty="0"/>
              <a:t>DirectLake semantic model definition depends on connection string to SQL endpoint of lakehouse</a:t>
            </a:r>
          </a:p>
          <a:p>
            <a:pPr lvl="1"/>
            <a:r>
              <a:rPr lang="en-US" dirty="0"/>
              <a:t>Report definition depends on semantic model id</a:t>
            </a:r>
          </a:p>
          <a:p>
            <a:r>
              <a:rPr lang="en-US" dirty="0"/>
              <a:t>Shallow copy of template workspace is not the result you want</a:t>
            </a:r>
          </a:p>
          <a:p>
            <a:pPr lvl="1"/>
            <a:r>
              <a:rPr lang="en-US" dirty="0"/>
              <a:t>Workspace for customer tenant should not have dependencies on template workspace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6B7E8B-38C6-77F2-9451-B1A5FC5D4F7C}"/>
              </a:ext>
            </a:extLst>
          </p:cNvPr>
          <p:cNvGrpSpPr/>
          <p:nvPr/>
        </p:nvGrpSpPr>
        <p:grpSpPr>
          <a:xfrm>
            <a:off x="7070220" y="3362120"/>
            <a:ext cx="4825447" cy="1890891"/>
            <a:chOff x="3048553" y="3597862"/>
            <a:chExt cx="6609771" cy="259009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8F2ED46-453C-A980-E188-DE7680570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555" y="3641373"/>
              <a:ext cx="2977223" cy="254658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0DB91-E143-3A78-5DBC-53B4A5E8E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0100" y="3597862"/>
              <a:ext cx="2768224" cy="254354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035DAD-32EA-8F67-8E32-A1564A7AC1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1734" y="4787537"/>
              <a:ext cx="1387929" cy="734786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oval" w="sm" len="sm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225152-EF82-39FF-1314-3DE68011F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6606" y="5030483"/>
              <a:ext cx="1403057" cy="243646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oval" w="sm" len="sm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2469605-A363-F489-30AC-11525D123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3225" y="5274129"/>
              <a:ext cx="1321310" cy="698289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oval" w="sm" len="sm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159A08-706C-8ACF-44DB-51C977652BB9}"/>
                </a:ext>
              </a:extLst>
            </p:cNvPr>
            <p:cNvSpPr/>
            <p:nvPr/>
          </p:nvSpPr>
          <p:spPr>
            <a:xfrm>
              <a:off x="3048554" y="5383181"/>
              <a:ext cx="2977223" cy="243646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 w="63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2DFED9-B69F-7BE5-4826-68F14876C09D}"/>
                </a:ext>
              </a:extLst>
            </p:cNvPr>
            <p:cNvSpPr/>
            <p:nvPr/>
          </p:nvSpPr>
          <p:spPr>
            <a:xfrm>
              <a:off x="3048553" y="5140697"/>
              <a:ext cx="2977223" cy="243646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 w="63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821430-7A7E-5DB2-19AF-C84273841660}"/>
                </a:ext>
              </a:extLst>
            </p:cNvPr>
            <p:cNvSpPr/>
            <p:nvPr/>
          </p:nvSpPr>
          <p:spPr>
            <a:xfrm>
              <a:off x="3050051" y="5847339"/>
              <a:ext cx="2977223" cy="243646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 w="63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6390CD-C38E-6BFC-1451-837196C28A6D}"/>
              </a:ext>
            </a:extLst>
          </p:cNvPr>
          <p:cNvGrpSpPr/>
          <p:nvPr/>
        </p:nvGrpSpPr>
        <p:grpSpPr>
          <a:xfrm>
            <a:off x="912351" y="3368634"/>
            <a:ext cx="5841650" cy="3082965"/>
            <a:chOff x="912351" y="3368634"/>
            <a:chExt cx="5841650" cy="30829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4A6A15-4BC5-845C-A8D8-2E43AC9CF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2351" y="3368634"/>
              <a:ext cx="5841650" cy="30829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DA8677-6350-A54F-DDF6-F9CEE85DFFDB}"/>
                </a:ext>
              </a:extLst>
            </p:cNvPr>
            <p:cNvSpPr/>
            <p:nvPr/>
          </p:nvSpPr>
          <p:spPr>
            <a:xfrm>
              <a:off x="912351" y="4054423"/>
              <a:ext cx="1722865" cy="2397176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 w="63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80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1995-E37B-84BF-54E2-ECA8F5ED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Tenant Workspaces Should Avoid External Dependencies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6494F6FA-F04D-CEEB-B3F8-31B5A6B5C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Items in new workspace should not have dependencies on template workspace items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Dependencies on items should be limited to other items in same workspace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C1044-E04B-572D-F9EB-047345327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35" y="1529752"/>
            <a:ext cx="4147498" cy="2188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0D1BB28-D900-0B49-57DD-18B7A2489D5B}"/>
              </a:ext>
            </a:extLst>
          </p:cNvPr>
          <p:cNvSpPr/>
          <p:nvPr/>
        </p:nvSpPr>
        <p:spPr>
          <a:xfrm>
            <a:off x="593835" y="2129825"/>
            <a:ext cx="1223212" cy="1588793"/>
          </a:xfrm>
          <a:prstGeom prst="rect">
            <a:avLst/>
          </a:prstGeom>
          <a:solidFill>
            <a:srgbClr val="FFFF99">
              <a:alpha val="30196"/>
            </a:srgbClr>
          </a:solidFill>
          <a:ln w="63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33E6A80-5343-00BE-2EF6-9A5DCC4E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35" y="4286361"/>
            <a:ext cx="8516298" cy="20837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360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B5844-AC95-F67F-4AAA-77B5A65AD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23178B-55AD-EB89-4AFB-CA954B05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lakehouses</a:t>
            </a:r>
          </a:p>
          <a:p>
            <a:pPr lvl="1"/>
            <a:r>
              <a:rPr lang="en-US" dirty="0"/>
              <a:t>Lakehouse has no dependencies on other workspace items</a:t>
            </a:r>
          </a:p>
          <a:p>
            <a:pPr lvl="1"/>
            <a:r>
              <a:rPr lang="en-US" dirty="0"/>
              <a:t>After creation, track lakehouse id for later use</a:t>
            </a:r>
          </a:p>
          <a:p>
            <a:pPr lvl="1"/>
            <a:r>
              <a:rPr lang="en-US" dirty="0"/>
              <a:t>Query lakehouse properties to discover SQL endpoint connect 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notebooks</a:t>
            </a:r>
          </a:p>
          <a:p>
            <a:pPr lvl="1"/>
            <a:r>
              <a:rPr lang="en-US" dirty="0"/>
              <a:t>Create notebook using item definition that includes workspace id &amp; lakehouse id</a:t>
            </a:r>
          </a:p>
          <a:p>
            <a:pPr lvl="1"/>
            <a:r>
              <a:rPr lang="en-US" dirty="0"/>
              <a:t>After creation, run notebook and monitor execution until completion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DirectLake semantic models</a:t>
            </a:r>
          </a:p>
          <a:p>
            <a:pPr lvl="1"/>
            <a:r>
              <a:rPr lang="en-US" dirty="0"/>
              <a:t>Create semantic model using updated item definition that includes SQL endpoint connect string</a:t>
            </a:r>
          </a:p>
          <a:p>
            <a:pPr lvl="1"/>
            <a:r>
              <a:rPr lang="en-US" dirty="0"/>
              <a:t>After creation, track semantic model id for later use</a:t>
            </a:r>
          </a:p>
          <a:p>
            <a:pPr lvl="1"/>
            <a:r>
              <a:rPr lang="en-US" dirty="0"/>
              <a:t>After creation, create &amp; bind connection and then refresh semantic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Power BI reports</a:t>
            </a:r>
          </a:p>
          <a:p>
            <a:pPr lvl="1"/>
            <a:r>
              <a:rPr lang="en-US" dirty="0"/>
              <a:t>Create report using updated item definition that includes semantic model id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85E7E-9673-B5AA-C6A1-C3EA4CA6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Steps in Solution Deployment Workflow</a:t>
            </a:r>
          </a:p>
        </p:txBody>
      </p:sp>
    </p:spTree>
    <p:extLst>
      <p:ext uri="{BB962C8B-B14F-4D97-AF65-F5344CB8AC3E}">
        <p14:creationId xmlns:p14="http://schemas.microsoft.com/office/powerpoint/2010/main" val="184214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9DAE-AD7C-D367-8094-E68C6F8C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88" y="136525"/>
            <a:ext cx="11728174" cy="666557"/>
          </a:xfrm>
        </p:spPr>
        <p:txBody>
          <a:bodyPr/>
          <a:lstStyle/>
          <a:p>
            <a:r>
              <a:rPr lang="en-US" dirty="0"/>
              <a:t>Connecting Fabric Workspace to GIT Repositories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B21B5-CFFB-92DC-8C08-29AB9192E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89" y="1034449"/>
            <a:ext cx="11728174" cy="5687026"/>
          </a:xfrm>
        </p:spPr>
        <p:txBody>
          <a:bodyPr/>
          <a:lstStyle/>
          <a:p>
            <a:r>
              <a:rPr lang="en-US" dirty="0"/>
              <a:t>Fabric workspace can be connected to GIT repository</a:t>
            </a:r>
          </a:p>
          <a:p>
            <a:pPr lvl="1"/>
            <a:r>
              <a:rPr lang="en-US" dirty="0"/>
              <a:t>Fabric currently supports GIT repositories in Azure Dev Ops and GitHub</a:t>
            </a:r>
          </a:p>
          <a:p>
            <a:pPr lvl="1"/>
            <a:r>
              <a:rPr lang="en-US" dirty="0"/>
              <a:t>Workspace connections can be configured by hand or through Fabric REST APIs</a:t>
            </a:r>
          </a:p>
          <a:p>
            <a:pPr lvl="1"/>
            <a:r>
              <a:rPr lang="en-US" dirty="0"/>
              <a:t>Once connected, workspace items serialized as item definition files in GIT repository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 connection to workspace provides 2-way synchronization</a:t>
            </a:r>
          </a:p>
          <a:p>
            <a:pPr lvl="1"/>
            <a:r>
              <a:rPr lang="en-US" dirty="0"/>
              <a:t>Changes made to workspace items can be synchronized to GIT repository files</a:t>
            </a:r>
          </a:p>
          <a:p>
            <a:pPr lvl="1"/>
            <a:r>
              <a:rPr lang="en-US" dirty="0"/>
              <a:t>Changes committed to GIT repository files can be synchronized to workspace items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C8979-90D6-0930-74A9-2187388C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749" y="2656031"/>
            <a:ext cx="4960722" cy="18147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8F809D-9CB3-10D7-CDF0-033158C3D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916" y="2656031"/>
            <a:ext cx="2121609" cy="18147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8541625-8FA7-7526-EC51-395C3A9890A6}"/>
              </a:ext>
            </a:extLst>
          </p:cNvPr>
          <p:cNvGrpSpPr/>
          <p:nvPr/>
        </p:nvGrpSpPr>
        <p:grpSpPr>
          <a:xfrm>
            <a:off x="3355141" y="3279152"/>
            <a:ext cx="1055891" cy="562471"/>
            <a:chOff x="3526223" y="4847584"/>
            <a:chExt cx="1055891" cy="562471"/>
          </a:xfrm>
        </p:grpSpPr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20D019B1-B28C-941E-7685-E510BFDE82DF}"/>
                </a:ext>
              </a:extLst>
            </p:cNvPr>
            <p:cNvSpPr/>
            <p:nvPr/>
          </p:nvSpPr>
          <p:spPr>
            <a:xfrm rot="16200000">
              <a:off x="3923746" y="4504554"/>
              <a:ext cx="226743" cy="1021789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4FD9A695-FAEF-C944-0D65-9110D8A94D6A}"/>
                </a:ext>
              </a:extLst>
            </p:cNvPr>
            <p:cNvSpPr/>
            <p:nvPr/>
          </p:nvSpPr>
          <p:spPr>
            <a:xfrm rot="5400000">
              <a:off x="3957847" y="4716220"/>
              <a:ext cx="226744" cy="1021791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5B344038-92A3-898E-2124-9EBF5B1E5BFA}"/>
                </a:ext>
              </a:extLst>
            </p:cNvPr>
            <p:cNvSpPr/>
            <p:nvPr/>
          </p:nvSpPr>
          <p:spPr>
            <a:xfrm>
              <a:off x="3782893" y="4847584"/>
              <a:ext cx="576652" cy="562471"/>
            </a:xfrm>
            <a:prstGeom prst="flowChartAlternateProcess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00"/>
                </a:lnSpc>
              </a:pPr>
              <a:r>
                <a:rPr lang="en-US" sz="1200" b="1" dirty="0"/>
                <a:t>GIT</a:t>
              </a:r>
            </a:p>
            <a:p>
              <a:pPr algn="ctr">
                <a:lnSpc>
                  <a:spcPts val="1200"/>
                </a:lnSpc>
              </a:pPr>
              <a:r>
                <a:rPr lang="en-US" sz="1200" b="1" dirty="0"/>
                <a:t>Sync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12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EC09B699-4D4C-455F-B3EC-F0B5F294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88" y="136525"/>
            <a:ext cx="11728174" cy="666557"/>
          </a:xfrm>
        </p:spPr>
        <p:txBody>
          <a:bodyPr/>
          <a:lstStyle/>
          <a:p>
            <a:r>
              <a:rPr lang="en-US" dirty="0"/>
              <a:t>Item Definition Files 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45FCA53B-8E9B-B7AF-9BBC-4DA61A162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89" y="1034449"/>
            <a:ext cx="11728174" cy="5687026"/>
          </a:xfrm>
        </p:spPr>
        <p:txBody>
          <a:bodyPr/>
          <a:lstStyle/>
          <a:p>
            <a:r>
              <a:rPr lang="en-US" dirty="0"/>
              <a:t>Fabric ALM strategy with CI/CD based on item definition files</a:t>
            </a:r>
          </a:p>
          <a:p>
            <a:pPr lvl="1"/>
            <a:r>
              <a:rPr lang="en-US" dirty="0"/>
              <a:t>Fabric automatically serializes workspace items into set of item definition files</a:t>
            </a:r>
          </a:p>
          <a:p>
            <a:pPr lvl="1"/>
            <a:r>
              <a:rPr lang="en-US" dirty="0"/>
              <a:t>Each type of workspace item defines the set of files that constitutes a valid item definition</a:t>
            </a:r>
          </a:p>
          <a:p>
            <a:pPr lvl="1"/>
            <a:r>
              <a:rPr lang="en-US" dirty="0" err="1"/>
              <a:t>eee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3465-14B5-1164-C049-24EE629620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3" r="10471"/>
          <a:stretch/>
        </p:blipFill>
        <p:spPr>
          <a:xfrm>
            <a:off x="5777291" y="2675145"/>
            <a:ext cx="3133431" cy="8176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C9DBF-EEB4-E2EB-5EA9-F68C6AB6C2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7" r="9720"/>
          <a:stretch/>
        </p:blipFill>
        <p:spPr>
          <a:xfrm>
            <a:off x="5777291" y="5927804"/>
            <a:ext cx="3144293" cy="7936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89390-9142-6D97-9DC3-E39DA8C534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0988"/>
          <a:stretch/>
        </p:blipFill>
        <p:spPr>
          <a:xfrm>
            <a:off x="5777291" y="4824199"/>
            <a:ext cx="3133409" cy="10331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231FD-DC8A-F292-D3CD-40702386EA9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9671"/>
          <a:stretch/>
        </p:blipFill>
        <p:spPr>
          <a:xfrm>
            <a:off x="5777291" y="3563227"/>
            <a:ext cx="3133418" cy="11905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BA1A5F-B1F2-8921-13FD-AC8B5FAB485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6314" t="22433" r="39186"/>
          <a:stretch/>
        </p:blipFill>
        <p:spPr>
          <a:xfrm>
            <a:off x="963264" y="2675145"/>
            <a:ext cx="3002867" cy="24697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B94ECE-9603-1F0A-56A8-4B9F0819F837}"/>
              </a:ext>
            </a:extLst>
          </p:cNvPr>
          <p:cNvCxnSpPr>
            <a:cxnSpLocks/>
          </p:cNvCxnSpPr>
          <p:nvPr/>
        </p:nvCxnSpPr>
        <p:spPr>
          <a:xfrm flipV="1">
            <a:off x="3283229" y="3070137"/>
            <a:ext cx="2379005" cy="862203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29A736-D439-8EF7-D899-589C48EE0B81}"/>
              </a:ext>
            </a:extLst>
          </p:cNvPr>
          <p:cNvCxnSpPr>
            <a:cxnSpLocks/>
          </p:cNvCxnSpPr>
          <p:nvPr/>
        </p:nvCxnSpPr>
        <p:spPr>
          <a:xfrm flipV="1">
            <a:off x="3145869" y="3910036"/>
            <a:ext cx="2494061" cy="369146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84641-FD61-57E2-F1B0-CD12C32DDF87}"/>
              </a:ext>
            </a:extLst>
          </p:cNvPr>
          <p:cNvCxnSpPr>
            <a:cxnSpLocks/>
          </p:cNvCxnSpPr>
          <p:nvPr/>
        </p:nvCxnSpPr>
        <p:spPr>
          <a:xfrm>
            <a:off x="3566445" y="4644518"/>
            <a:ext cx="2073485" cy="491418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9546FA-3D3B-7AAB-8E81-34B93D5EE933}"/>
              </a:ext>
            </a:extLst>
          </p:cNvPr>
          <p:cNvCxnSpPr>
            <a:cxnSpLocks/>
          </p:cNvCxnSpPr>
          <p:nvPr/>
        </p:nvCxnSpPr>
        <p:spPr>
          <a:xfrm>
            <a:off x="2398536" y="4994201"/>
            <a:ext cx="3241394" cy="1122780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03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7050F-1C04-B185-3559-0AE617661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252" y="3696963"/>
            <a:ext cx="2768224" cy="25435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425D15-91D9-95DF-A327-FACE9CAAD1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238" t="22421" r="40371"/>
          <a:stretch/>
        </p:blipFill>
        <p:spPr>
          <a:xfrm>
            <a:off x="976720" y="3827331"/>
            <a:ext cx="2754267" cy="24131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1BBE78-3CF5-1D19-A4B2-7285A78FD46C}"/>
              </a:ext>
            </a:extLst>
          </p:cNvPr>
          <p:cNvSpPr/>
          <p:nvPr/>
        </p:nvSpPr>
        <p:spPr>
          <a:xfrm>
            <a:off x="4624114" y="4339691"/>
            <a:ext cx="2528596" cy="16701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Deploy Solution Logic</a:t>
            </a:r>
          </a:p>
          <a:p>
            <a:pPr algn="ctr"/>
            <a:r>
              <a:rPr lang="en-US" sz="1000" b="1" dirty="0">
                <a:solidFill>
                  <a:srgbClr val="FFFF00"/>
                </a:solidFill>
              </a:rPr>
              <a:t>Implemented Using Fabric REST APIs</a:t>
            </a:r>
            <a:endParaRPr lang="en-US" sz="1050" b="1" dirty="0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6AE6623-C7AD-BF1B-F706-F6019B018837}"/>
              </a:ext>
            </a:extLst>
          </p:cNvPr>
          <p:cNvSpPr/>
          <p:nvPr/>
        </p:nvSpPr>
        <p:spPr>
          <a:xfrm>
            <a:off x="3851555" y="4869335"/>
            <a:ext cx="698752" cy="5691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A05388A-C549-AC48-578B-6F68D3F39A8C}"/>
              </a:ext>
            </a:extLst>
          </p:cNvPr>
          <p:cNvSpPr/>
          <p:nvPr/>
        </p:nvSpPr>
        <p:spPr>
          <a:xfrm>
            <a:off x="7226517" y="4918458"/>
            <a:ext cx="900403" cy="5691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BE0546-0DCF-0260-CC77-F8D6ECAC5C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864"/>
          <a:stretch/>
        </p:blipFill>
        <p:spPr>
          <a:xfrm>
            <a:off x="1113777" y="1225126"/>
            <a:ext cx="2331374" cy="21881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B5923-B35E-C625-73F7-11AE4054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154A6-0879-4192-CFD9-72D950D5F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503" y="1044646"/>
            <a:ext cx="5119474" cy="23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1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480</Words>
  <Application>Microsoft Office PowerPoint</Application>
  <PresentationFormat>Widescreen</PresentationFormat>
  <Paragraphs>79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Fabric Automated Deploy Guidance</vt:lpstr>
      <vt:lpstr>Designing Fabric Solutions for Multitenant Environments</vt:lpstr>
      <vt:lpstr>Understanding Workspace Item Dependencies</vt:lpstr>
      <vt:lpstr>Creating Workspace Items with Dependencies</vt:lpstr>
      <vt:lpstr>Customer Tenant Workspaces Should Avoid External Dependencies</vt:lpstr>
      <vt:lpstr>Sequence of Steps in Solution Deployment Workflow</vt:lpstr>
      <vt:lpstr>Connecting Fabric Workspace to GIT Repositories</vt:lpstr>
      <vt:lpstr>Item Definition Files </vt:lpstr>
      <vt:lpstr>Deploy Solution</vt:lpstr>
      <vt:lpstr>Update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Ted Pattison</dc:creator>
  <cp:lastModifiedBy>Ted Pattison</cp:lastModifiedBy>
  <cp:revision>3</cp:revision>
  <dcterms:created xsi:type="dcterms:W3CDTF">2025-01-26T20:04:21Z</dcterms:created>
  <dcterms:modified xsi:type="dcterms:W3CDTF">2025-01-30T15:50:53Z</dcterms:modified>
</cp:coreProperties>
</file>