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9"/>
  </p:notesMasterIdLst>
  <p:handoutMasterIdLst>
    <p:handoutMasterId r:id="rId40"/>
  </p:handoutMasterIdLst>
  <p:sldIdLst>
    <p:sldId id="4475" r:id="rId5"/>
    <p:sldId id="2147479777" r:id="rId6"/>
    <p:sldId id="2147479861" r:id="rId7"/>
    <p:sldId id="2147479955" r:id="rId8"/>
    <p:sldId id="265" r:id="rId9"/>
    <p:sldId id="2147481794" r:id="rId10"/>
    <p:sldId id="2147481784" r:id="rId11"/>
    <p:sldId id="2147479945" r:id="rId12"/>
    <p:sldId id="2147479927" r:id="rId13"/>
    <p:sldId id="2147479864" r:id="rId14"/>
    <p:sldId id="2147479865" r:id="rId15"/>
    <p:sldId id="2147479958" r:id="rId16"/>
    <p:sldId id="2147479959" r:id="rId17"/>
    <p:sldId id="269" r:id="rId18"/>
    <p:sldId id="257" r:id="rId19"/>
    <p:sldId id="267" r:id="rId20"/>
    <p:sldId id="2147481789" r:id="rId21"/>
    <p:sldId id="261" r:id="rId22"/>
    <p:sldId id="2147481790" r:id="rId23"/>
    <p:sldId id="263" r:id="rId24"/>
    <p:sldId id="2147481791" r:id="rId25"/>
    <p:sldId id="2147481785" r:id="rId26"/>
    <p:sldId id="259" r:id="rId27"/>
    <p:sldId id="2147479842" r:id="rId28"/>
    <p:sldId id="2147481773" r:id="rId29"/>
    <p:sldId id="2147481792" r:id="rId30"/>
    <p:sldId id="264" r:id="rId31"/>
    <p:sldId id="2147481787" r:id="rId32"/>
    <p:sldId id="2147481788" r:id="rId33"/>
    <p:sldId id="2147479857" r:id="rId34"/>
    <p:sldId id="2147481781" r:id="rId35"/>
    <p:sldId id="2147481782" r:id="rId36"/>
    <p:sldId id="2147481748" r:id="rId37"/>
    <p:sldId id="2147481793" r:id="rId38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E73487-5996-4DE0-B97B-80AE53F81838}">
          <p14:sldIdLst>
            <p14:sldId id="4475"/>
            <p14:sldId id="2147479777"/>
            <p14:sldId id="2147479861"/>
            <p14:sldId id="2147479955"/>
            <p14:sldId id="265"/>
            <p14:sldId id="2147481794"/>
            <p14:sldId id="2147481784"/>
            <p14:sldId id="2147479945"/>
            <p14:sldId id="2147479927"/>
            <p14:sldId id="2147479864"/>
            <p14:sldId id="2147479865"/>
            <p14:sldId id="2147479958"/>
            <p14:sldId id="2147479959"/>
            <p14:sldId id="269"/>
            <p14:sldId id="257"/>
            <p14:sldId id="267"/>
            <p14:sldId id="2147481789"/>
            <p14:sldId id="261"/>
            <p14:sldId id="2147481790"/>
            <p14:sldId id="263"/>
            <p14:sldId id="2147481791"/>
            <p14:sldId id="2147481785"/>
            <p14:sldId id="259"/>
            <p14:sldId id="2147479842"/>
            <p14:sldId id="2147481773"/>
            <p14:sldId id="2147481792"/>
            <p14:sldId id="264"/>
            <p14:sldId id="2147481787"/>
            <p14:sldId id="2147481788"/>
            <p14:sldId id="2147479857"/>
            <p14:sldId id="2147481781"/>
            <p14:sldId id="2147481782"/>
            <p14:sldId id="2147481748"/>
            <p14:sldId id="21474817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  <a:srgbClr val="6C0000"/>
    <a:srgbClr val="002060"/>
    <a:srgbClr val="FFCCCC"/>
    <a:srgbClr val="CCCCFF"/>
    <a:srgbClr val="9999FF"/>
    <a:srgbClr val="CDAA35"/>
    <a:srgbClr val="DAA520"/>
    <a:srgbClr val="C0C0C0"/>
    <a:srgbClr val="CD7F3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594CC-59BA-46B3-8649-28E7B21D62B0}" v="441" dt="2025-02-04T18:19:3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5716" autoAdjust="0"/>
  </p:normalViewPr>
  <p:slideViewPr>
    <p:cSldViewPr snapToGrid="0">
      <p:cViewPr varScale="1">
        <p:scale>
          <a:sx n="85" d="100"/>
          <a:sy n="85" d="100"/>
        </p:scale>
        <p:origin x="6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539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7992FC-54C0-4AE0-9B23-05ED59C7BD0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8A8604-ACB2-4A6A-B0F4-A031F58B88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/>
            <a:t>  </a:t>
          </a:r>
          <a:r>
            <a:rPr lang="en-US" sz="2000" kern="1200"/>
            <a:t> </a:t>
          </a: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Setting up Dev Workspace: The project lead sets up a Main workspace' and connects it to the "main branch“ if not already done</a:t>
          </a:r>
        </a:p>
      </dgm:t>
    </dgm:pt>
    <dgm:pt modelId="{E19BDC4B-87A2-4F70-9145-2E24B4015828}" type="parTrans" cxnId="{0C4D1A9A-42FE-41DF-9327-12DFD1CE2B93}">
      <dgm:prSet/>
      <dgm:spPr/>
      <dgm:t>
        <a:bodyPr/>
        <a:lstStyle/>
        <a:p>
          <a:endParaRPr lang="en-US" sz="1400"/>
        </a:p>
      </dgm:t>
    </dgm:pt>
    <dgm:pt modelId="{4DDB5A2A-F932-418C-81DC-9116542DD41D}" type="sibTrans" cxnId="{0C4D1A9A-42FE-41DF-9327-12DFD1CE2B93}">
      <dgm:prSet/>
      <dgm:spPr/>
      <dgm:t>
        <a:bodyPr/>
        <a:lstStyle/>
        <a:p>
          <a:endParaRPr lang="en-US" sz="1400"/>
        </a:p>
      </dgm:t>
    </dgm:pt>
    <dgm:pt modelId="{51AF960D-190C-4BDA-8A6E-8ADD3094FC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  PR &amp; Merge: Once a developer completes work &amp; commit on a feature branch, they initiate a pull request to merge it into the main branch</a:t>
          </a:r>
        </a:p>
      </dgm:t>
    </dgm:pt>
    <dgm:pt modelId="{8B2E298A-B382-4A7D-A1DC-0B8B6F543090}" type="parTrans" cxnId="{6297AA9E-5CD6-4D5F-ADF3-9DE89CBA01C3}">
      <dgm:prSet/>
      <dgm:spPr/>
      <dgm:t>
        <a:bodyPr/>
        <a:lstStyle/>
        <a:p>
          <a:endParaRPr lang="en-US" sz="1400"/>
        </a:p>
      </dgm:t>
    </dgm:pt>
    <dgm:pt modelId="{2CAD67C5-B6B7-4715-9056-092E8044FD85}" type="sibTrans" cxnId="{6297AA9E-5CD6-4D5F-ADF3-9DE89CBA01C3}">
      <dgm:prSet/>
      <dgm:spPr/>
      <dgm:t>
        <a:bodyPr/>
        <a:lstStyle/>
        <a:p>
          <a:endParaRPr lang="en-US" sz="1400"/>
        </a:p>
      </dgm:t>
    </dgm:pt>
    <dgm:pt modelId="{89322F5F-EFCA-412C-AD3F-84A5682D45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  Build Pipeline: Upon the completion of a PR, a DevOps pipeline triggered to sync updated items from GIT-&gt;Workspace &amp; manage dependencies	</a:t>
          </a:r>
        </a:p>
      </dgm:t>
    </dgm:pt>
    <dgm:pt modelId="{3EA20446-1339-4676-BCCB-CB23695CFEF2}" type="parTrans" cxnId="{F80018E0-34AE-4CCC-A5F5-D70D00009D81}">
      <dgm:prSet/>
      <dgm:spPr/>
      <dgm:t>
        <a:bodyPr/>
        <a:lstStyle/>
        <a:p>
          <a:endParaRPr lang="en-US" sz="1400"/>
        </a:p>
      </dgm:t>
    </dgm:pt>
    <dgm:pt modelId="{130B8319-D6D3-4524-BE07-35B7F49E548E}" type="sibTrans" cxnId="{F80018E0-34AE-4CCC-A5F5-D70D00009D81}">
      <dgm:prSet/>
      <dgm:spPr/>
      <dgm:t>
        <a:bodyPr/>
        <a:lstStyle/>
        <a:p>
          <a:endParaRPr lang="en-US" sz="1400"/>
        </a:p>
      </dgm:t>
    </dgm:pt>
    <dgm:pt modelId="{B70BE89B-BD19-4364-A321-7355A280D7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/>
            <a:t>   </a:t>
          </a:r>
          <a:r>
            <a:rPr lang="en-US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Setting up Feature Workspaces: </a:t>
          </a: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Developers creates feature workspaces mapped to feature branches using one of  available options ( UX or code)</a:t>
          </a:r>
        </a:p>
      </dgm:t>
    </dgm:pt>
    <dgm:pt modelId="{DE5C9A38-59A3-4EEE-849E-CBFDD6122256}" type="sibTrans" cxnId="{3FFF6D8C-2983-4798-8DFA-F26A6D8A57A1}">
      <dgm:prSet/>
      <dgm:spPr/>
      <dgm:t>
        <a:bodyPr/>
        <a:lstStyle/>
        <a:p>
          <a:endParaRPr lang="en-US" sz="1400"/>
        </a:p>
      </dgm:t>
    </dgm:pt>
    <dgm:pt modelId="{00808FE1-499C-4E66-B3B8-7BD00BB9B32F}" type="parTrans" cxnId="{3FFF6D8C-2983-4798-8DFA-F26A6D8A57A1}">
      <dgm:prSet/>
      <dgm:spPr/>
      <dgm:t>
        <a:bodyPr/>
        <a:lstStyle/>
        <a:p>
          <a:endParaRPr lang="en-US" sz="1400"/>
        </a:p>
      </dgm:t>
    </dgm:pt>
    <dgm:pt modelId="{2665124F-0CD2-4F0D-8259-F2A1E9E544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Switch Branch: It is recommended that developers do not delete their workspaces after completing a feature branch pull request</a:t>
          </a:r>
        </a:p>
      </dgm:t>
    </dgm:pt>
    <dgm:pt modelId="{CCA63CD7-03A7-4622-A23F-BCE77B139682}" type="parTrans" cxnId="{8FA8325A-4CE6-46DE-8E84-A93320019FA5}">
      <dgm:prSet/>
      <dgm:spPr/>
      <dgm:t>
        <a:bodyPr/>
        <a:lstStyle/>
        <a:p>
          <a:endParaRPr lang="en-US" sz="1400"/>
        </a:p>
      </dgm:t>
    </dgm:pt>
    <dgm:pt modelId="{24D41DFC-138C-4678-A711-3C9324747840}" type="sibTrans" cxnId="{8FA8325A-4CE6-46DE-8E84-A93320019FA5}">
      <dgm:prSet/>
      <dgm:spPr/>
      <dgm:t>
        <a:bodyPr/>
        <a:lstStyle/>
        <a:p>
          <a:endParaRPr lang="en-US" sz="1400"/>
        </a:p>
      </dgm:t>
    </dgm:pt>
    <dgm:pt modelId="{8C2AF974-BE0B-404C-84BA-D16B4F7D680D}" type="pres">
      <dgm:prSet presAssocID="{2D7992FC-54C0-4AE0-9B23-05ED59C7BD01}" presName="vert0" presStyleCnt="0">
        <dgm:presLayoutVars>
          <dgm:dir/>
          <dgm:animOne val="branch"/>
          <dgm:animLvl val="lvl"/>
        </dgm:presLayoutVars>
      </dgm:prSet>
      <dgm:spPr/>
    </dgm:pt>
    <dgm:pt modelId="{5195E3F5-1FB6-4E60-8158-10197C7A8780}" type="pres">
      <dgm:prSet presAssocID="{1B8A8604-ACB2-4A6A-B0F4-A031F58B8898}" presName="thickLine" presStyleLbl="alignNode1" presStyleIdx="0" presStyleCnt="5"/>
      <dgm:spPr/>
    </dgm:pt>
    <dgm:pt modelId="{0F801A48-EBD6-4CEB-BEBD-DBCA3C5BDCBA}" type="pres">
      <dgm:prSet presAssocID="{1B8A8604-ACB2-4A6A-B0F4-A031F58B8898}" presName="horz1" presStyleCnt="0"/>
      <dgm:spPr/>
    </dgm:pt>
    <dgm:pt modelId="{D559ABCC-36BA-412F-8991-E0043397BFB8}" type="pres">
      <dgm:prSet presAssocID="{1B8A8604-ACB2-4A6A-B0F4-A031F58B8898}" presName="tx1" presStyleLbl="revTx" presStyleIdx="0" presStyleCnt="5"/>
      <dgm:spPr/>
    </dgm:pt>
    <dgm:pt modelId="{20DEFC80-B5B5-4472-B0AD-DC4851AE4D12}" type="pres">
      <dgm:prSet presAssocID="{1B8A8604-ACB2-4A6A-B0F4-A031F58B8898}" presName="vert1" presStyleCnt="0"/>
      <dgm:spPr/>
    </dgm:pt>
    <dgm:pt modelId="{1FAB8566-CB47-4A90-93A0-ED28D7204CD8}" type="pres">
      <dgm:prSet presAssocID="{B70BE89B-BD19-4364-A321-7355A280D71F}" presName="thickLine" presStyleLbl="alignNode1" presStyleIdx="1" presStyleCnt="5"/>
      <dgm:spPr/>
    </dgm:pt>
    <dgm:pt modelId="{6B2BEB22-185D-486B-8FAA-2629BAF6616F}" type="pres">
      <dgm:prSet presAssocID="{B70BE89B-BD19-4364-A321-7355A280D71F}" presName="horz1" presStyleCnt="0"/>
      <dgm:spPr/>
    </dgm:pt>
    <dgm:pt modelId="{03853460-1B81-424F-87AD-6E417E3CB690}" type="pres">
      <dgm:prSet presAssocID="{B70BE89B-BD19-4364-A321-7355A280D71F}" presName="tx1" presStyleLbl="revTx" presStyleIdx="1" presStyleCnt="5"/>
      <dgm:spPr/>
    </dgm:pt>
    <dgm:pt modelId="{43960670-B08B-41E2-890D-BA1F2ECF0DA0}" type="pres">
      <dgm:prSet presAssocID="{B70BE89B-BD19-4364-A321-7355A280D71F}" presName="vert1" presStyleCnt="0"/>
      <dgm:spPr/>
    </dgm:pt>
    <dgm:pt modelId="{2E661DF5-948E-44DD-BEE0-13DA9E0A422E}" type="pres">
      <dgm:prSet presAssocID="{51AF960D-190C-4BDA-8A6E-8ADD3094FCB9}" presName="thickLine" presStyleLbl="alignNode1" presStyleIdx="2" presStyleCnt="5"/>
      <dgm:spPr/>
    </dgm:pt>
    <dgm:pt modelId="{594B8D40-88AF-4FDA-B6ED-05EAAA17A85F}" type="pres">
      <dgm:prSet presAssocID="{51AF960D-190C-4BDA-8A6E-8ADD3094FCB9}" presName="horz1" presStyleCnt="0"/>
      <dgm:spPr/>
    </dgm:pt>
    <dgm:pt modelId="{A687D28B-A9CE-4447-A639-FB9E53557E9F}" type="pres">
      <dgm:prSet presAssocID="{51AF960D-190C-4BDA-8A6E-8ADD3094FCB9}" presName="tx1" presStyleLbl="revTx" presStyleIdx="2" presStyleCnt="5"/>
      <dgm:spPr/>
    </dgm:pt>
    <dgm:pt modelId="{FAE0A857-9A79-4428-BA52-C1359FE25AD5}" type="pres">
      <dgm:prSet presAssocID="{51AF960D-190C-4BDA-8A6E-8ADD3094FCB9}" presName="vert1" presStyleCnt="0"/>
      <dgm:spPr/>
    </dgm:pt>
    <dgm:pt modelId="{C128B1EC-6483-436D-BF43-0EA165FC18DD}" type="pres">
      <dgm:prSet presAssocID="{89322F5F-EFCA-412C-AD3F-84A5682D459E}" presName="thickLine" presStyleLbl="alignNode1" presStyleIdx="3" presStyleCnt="5"/>
      <dgm:spPr/>
    </dgm:pt>
    <dgm:pt modelId="{2101CC8C-7B1F-45FC-897E-FA00A68FB92E}" type="pres">
      <dgm:prSet presAssocID="{89322F5F-EFCA-412C-AD3F-84A5682D459E}" presName="horz1" presStyleCnt="0"/>
      <dgm:spPr/>
    </dgm:pt>
    <dgm:pt modelId="{351207CF-1487-4B65-A2FA-212930FE8B2A}" type="pres">
      <dgm:prSet presAssocID="{89322F5F-EFCA-412C-AD3F-84A5682D459E}" presName="tx1" presStyleLbl="revTx" presStyleIdx="3" presStyleCnt="5"/>
      <dgm:spPr/>
    </dgm:pt>
    <dgm:pt modelId="{5A7E9F30-4847-4758-B965-C9F383F0204C}" type="pres">
      <dgm:prSet presAssocID="{89322F5F-EFCA-412C-AD3F-84A5682D459E}" presName="vert1" presStyleCnt="0"/>
      <dgm:spPr/>
    </dgm:pt>
    <dgm:pt modelId="{A359FCAA-9070-4DBA-B424-C8CC6D8575F6}" type="pres">
      <dgm:prSet presAssocID="{2665124F-0CD2-4F0D-8259-F2A1E9E544EB}" presName="thickLine" presStyleLbl="alignNode1" presStyleIdx="4" presStyleCnt="5"/>
      <dgm:spPr/>
    </dgm:pt>
    <dgm:pt modelId="{5593B858-6554-4727-A87D-EDF01095DD2A}" type="pres">
      <dgm:prSet presAssocID="{2665124F-0CD2-4F0D-8259-F2A1E9E544EB}" presName="horz1" presStyleCnt="0"/>
      <dgm:spPr/>
    </dgm:pt>
    <dgm:pt modelId="{0E2600F8-9499-48C7-944D-9E8605046D45}" type="pres">
      <dgm:prSet presAssocID="{2665124F-0CD2-4F0D-8259-F2A1E9E544EB}" presName="tx1" presStyleLbl="revTx" presStyleIdx="4" presStyleCnt="5"/>
      <dgm:spPr/>
    </dgm:pt>
    <dgm:pt modelId="{5D831885-B100-4C27-B1BD-5D99BA20D95C}" type="pres">
      <dgm:prSet presAssocID="{2665124F-0CD2-4F0D-8259-F2A1E9E544EB}" presName="vert1" presStyleCnt="0"/>
      <dgm:spPr/>
    </dgm:pt>
  </dgm:ptLst>
  <dgm:cxnLst>
    <dgm:cxn modelId="{CD6E4214-F8C5-4CEE-BBDF-03F100F4B72A}" type="presOf" srcId="{2D7992FC-54C0-4AE0-9B23-05ED59C7BD01}" destId="{8C2AF974-BE0B-404C-84BA-D16B4F7D680D}" srcOrd="0" destOrd="0" presId="urn:microsoft.com/office/officeart/2008/layout/LinedList"/>
    <dgm:cxn modelId="{E3B5AD40-98BC-4F45-A5A3-046A0EF747E3}" type="presOf" srcId="{51AF960D-190C-4BDA-8A6E-8ADD3094FCB9}" destId="{A687D28B-A9CE-4447-A639-FB9E53557E9F}" srcOrd="0" destOrd="0" presId="urn:microsoft.com/office/officeart/2008/layout/LinedList"/>
    <dgm:cxn modelId="{AEF5BB5D-FE66-4EA9-A4A8-78027A579035}" type="presOf" srcId="{1B8A8604-ACB2-4A6A-B0F4-A031F58B8898}" destId="{D559ABCC-36BA-412F-8991-E0043397BFB8}" srcOrd="0" destOrd="0" presId="urn:microsoft.com/office/officeart/2008/layout/LinedList"/>
    <dgm:cxn modelId="{321FB443-E368-468D-A9A5-93266A96F61D}" type="presOf" srcId="{B70BE89B-BD19-4364-A321-7355A280D71F}" destId="{03853460-1B81-424F-87AD-6E417E3CB690}" srcOrd="0" destOrd="0" presId="urn:microsoft.com/office/officeart/2008/layout/LinedList"/>
    <dgm:cxn modelId="{8FA8325A-4CE6-46DE-8E84-A93320019FA5}" srcId="{2D7992FC-54C0-4AE0-9B23-05ED59C7BD01}" destId="{2665124F-0CD2-4F0D-8259-F2A1E9E544EB}" srcOrd="4" destOrd="0" parTransId="{CCA63CD7-03A7-4622-A23F-BCE77B139682}" sibTransId="{24D41DFC-138C-4678-A711-3C9324747840}"/>
    <dgm:cxn modelId="{3FFF6D8C-2983-4798-8DFA-F26A6D8A57A1}" srcId="{2D7992FC-54C0-4AE0-9B23-05ED59C7BD01}" destId="{B70BE89B-BD19-4364-A321-7355A280D71F}" srcOrd="1" destOrd="0" parTransId="{00808FE1-499C-4E66-B3B8-7BD00BB9B32F}" sibTransId="{DE5C9A38-59A3-4EEE-849E-CBFDD6122256}"/>
    <dgm:cxn modelId="{0C4D1A9A-42FE-41DF-9327-12DFD1CE2B93}" srcId="{2D7992FC-54C0-4AE0-9B23-05ED59C7BD01}" destId="{1B8A8604-ACB2-4A6A-B0F4-A031F58B8898}" srcOrd="0" destOrd="0" parTransId="{E19BDC4B-87A2-4F70-9145-2E24B4015828}" sibTransId="{4DDB5A2A-F932-418C-81DC-9116542DD41D}"/>
    <dgm:cxn modelId="{6297AA9E-5CD6-4D5F-ADF3-9DE89CBA01C3}" srcId="{2D7992FC-54C0-4AE0-9B23-05ED59C7BD01}" destId="{51AF960D-190C-4BDA-8A6E-8ADD3094FCB9}" srcOrd="2" destOrd="0" parTransId="{8B2E298A-B382-4A7D-A1DC-0B8B6F543090}" sibTransId="{2CAD67C5-B6B7-4715-9056-092E8044FD85}"/>
    <dgm:cxn modelId="{1A1A4AA5-7197-413E-A01B-CE4FA39632A6}" type="presOf" srcId="{89322F5F-EFCA-412C-AD3F-84A5682D459E}" destId="{351207CF-1487-4B65-A2FA-212930FE8B2A}" srcOrd="0" destOrd="0" presId="urn:microsoft.com/office/officeart/2008/layout/LinedList"/>
    <dgm:cxn modelId="{02D1E6D4-CABE-4076-B7F4-3B3DA8D37FBC}" type="presOf" srcId="{2665124F-0CD2-4F0D-8259-F2A1E9E544EB}" destId="{0E2600F8-9499-48C7-944D-9E8605046D45}" srcOrd="0" destOrd="0" presId="urn:microsoft.com/office/officeart/2008/layout/LinedList"/>
    <dgm:cxn modelId="{F80018E0-34AE-4CCC-A5F5-D70D00009D81}" srcId="{2D7992FC-54C0-4AE0-9B23-05ED59C7BD01}" destId="{89322F5F-EFCA-412C-AD3F-84A5682D459E}" srcOrd="3" destOrd="0" parTransId="{3EA20446-1339-4676-BCCB-CB23695CFEF2}" sibTransId="{130B8319-D6D3-4524-BE07-35B7F49E548E}"/>
    <dgm:cxn modelId="{1484983A-AACC-46C4-9413-66CD9CF42A48}" type="presParOf" srcId="{8C2AF974-BE0B-404C-84BA-D16B4F7D680D}" destId="{5195E3F5-1FB6-4E60-8158-10197C7A8780}" srcOrd="0" destOrd="0" presId="urn:microsoft.com/office/officeart/2008/layout/LinedList"/>
    <dgm:cxn modelId="{62645021-4141-4BD9-8AA3-BD6994519F7C}" type="presParOf" srcId="{8C2AF974-BE0B-404C-84BA-D16B4F7D680D}" destId="{0F801A48-EBD6-4CEB-BEBD-DBCA3C5BDCBA}" srcOrd="1" destOrd="0" presId="urn:microsoft.com/office/officeart/2008/layout/LinedList"/>
    <dgm:cxn modelId="{EDD0C540-1360-4127-836F-4625A8DAB108}" type="presParOf" srcId="{0F801A48-EBD6-4CEB-BEBD-DBCA3C5BDCBA}" destId="{D559ABCC-36BA-412F-8991-E0043397BFB8}" srcOrd="0" destOrd="0" presId="urn:microsoft.com/office/officeart/2008/layout/LinedList"/>
    <dgm:cxn modelId="{566F36FD-4E1A-4869-804D-BD71492F7574}" type="presParOf" srcId="{0F801A48-EBD6-4CEB-BEBD-DBCA3C5BDCBA}" destId="{20DEFC80-B5B5-4472-B0AD-DC4851AE4D12}" srcOrd="1" destOrd="0" presId="urn:microsoft.com/office/officeart/2008/layout/LinedList"/>
    <dgm:cxn modelId="{0583634C-2238-40BF-AA31-C2654495C74D}" type="presParOf" srcId="{8C2AF974-BE0B-404C-84BA-D16B4F7D680D}" destId="{1FAB8566-CB47-4A90-93A0-ED28D7204CD8}" srcOrd="2" destOrd="0" presId="urn:microsoft.com/office/officeart/2008/layout/LinedList"/>
    <dgm:cxn modelId="{55CE6964-8615-4A9C-B14E-A20FCECAFB6D}" type="presParOf" srcId="{8C2AF974-BE0B-404C-84BA-D16B4F7D680D}" destId="{6B2BEB22-185D-486B-8FAA-2629BAF6616F}" srcOrd="3" destOrd="0" presId="urn:microsoft.com/office/officeart/2008/layout/LinedList"/>
    <dgm:cxn modelId="{6D245927-A357-4510-9085-643EFB2636F7}" type="presParOf" srcId="{6B2BEB22-185D-486B-8FAA-2629BAF6616F}" destId="{03853460-1B81-424F-87AD-6E417E3CB690}" srcOrd="0" destOrd="0" presId="urn:microsoft.com/office/officeart/2008/layout/LinedList"/>
    <dgm:cxn modelId="{17B15C55-79FA-4EC5-BB4D-228190BF578B}" type="presParOf" srcId="{6B2BEB22-185D-486B-8FAA-2629BAF6616F}" destId="{43960670-B08B-41E2-890D-BA1F2ECF0DA0}" srcOrd="1" destOrd="0" presId="urn:microsoft.com/office/officeart/2008/layout/LinedList"/>
    <dgm:cxn modelId="{E85C6159-E6F9-46EE-8279-F381E9BB4646}" type="presParOf" srcId="{8C2AF974-BE0B-404C-84BA-D16B4F7D680D}" destId="{2E661DF5-948E-44DD-BEE0-13DA9E0A422E}" srcOrd="4" destOrd="0" presId="urn:microsoft.com/office/officeart/2008/layout/LinedList"/>
    <dgm:cxn modelId="{DB107C7E-1857-4EDC-B6EB-0A8D1A248A95}" type="presParOf" srcId="{8C2AF974-BE0B-404C-84BA-D16B4F7D680D}" destId="{594B8D40-88AF-4FDA-B6ED-05EAAA17A85F}" srcOrd="5" destOrd="0" presId="urn:microsoft.com/office/officeart/2008/layout/LinedList"/>
    <dgm:cxn modelId="{77311AD7-B5E2-4754-AE1F-48F662CD6E1F}" type="presParOf" srcId="{594B8D40-88AF-4FDA-B6ED-05EAAA17A85F}" destId="{A687D28B-A9CE-4447-A639-FB9E53557E9F}" srcOrd="0" destOrd="0" presId="urn:microsoft.com/office/officeart/2008/layout/LinedList"/>
    <dgm:cxn modelId="{BDA1CD04-7908-4021-87DB-BB54299ED449}" type="presParOf" srcId="{594B8D40-88AF-4FDA-B6ED-05EAAA17A85F}" destId="{FAE0A857-9A79-4428-BA52-C1359FE25AD5}" srcOrd="1" destOrd="0" presId="urn:microsoft.com/office/officeart/2008/layout/LinedList"/>
    <dgm:cxn modelId="{4F0961B1-8D43-4785-9B0D-9B9D5FD71947}" type="presParOf" srcId="{8C2AF974-BE0B-404C-84BA-D16B4F7D680D}" destId="{C128B1EC-6483-436D-BF43-0EA165FC18DD}" srcOrd="6" destOrd="0" presId="urn:microsoft.com/office/officeart/2008/layout/LinedList"/>
    <dgm:cxn modelId="{0DE5ED8B-D97D-459A-8E6D-21992BBF9CFB}" type="presParOf" srcId="{8C2AF974-BE0B-404C-84BA-D16B4F7D680D}" destId="{2101CC8C-7B1F-45FC-897E-FA00A68FB92E}" srcOrd="7" destOrd="0" presId="urn:microsoft.com/office/officeart/2008/layout/LinedList"/>
    <dgm:cxn modelId="{A879E9CD-EC6A-46EB-BFBE-7CB81C3A5A63}" type="presParOf" srcId="{2101CC8C-7B1F-45FC-897E-FA00A68FB92E}" destId="{351207CF-1487-4B65-A2FA-212930FE8B2A}" srcOrd="0" destOrd="0" presId="urn:microsoft.com/office/officeart/2008/layout/LinedList"/>
    <dgm:cxn modelId="{E8120DE8-068B-427F-85FA-F829D0069DAE}" type="presParOf" srcId="{2101CC8C-7B1F-45FC-897E-FA00A68FB92E}" destId="{5A7E9F30-4847-4758-B965-C9F383F0204C}" srcOrd="1" destOrd="0" presId="urn:microsoft.com/office/officeart/2008/layout/LinedList"/>
    <dgm:cxn modelId="{33519F26-7DDC-4D33-AF04-287718B3227B}" type="presParOf" srcId="{8C2AF974-BE0B-404C-84BA-D16B4F7D680D}" destId="{A359FCAA-9070-4DBA-B424-C8CC6D8575F6}" srcOrd="8" destOrd="0" presId="urn:microsoft.com/office/officeart/2008/layout/LinedList"/>
    <dgm:cxn modelId="{3793C33C-3BD3-4B27-BAF1-DAC22F09D6B7}" type="presParOf" srcId="{8C2AF974-BE0B-404C-84BA-D16B4F7D680D}" destId="{5593B858-6554-4727-A87D-EDF01095DD2A}" srcOrd="9" destOrd="0" presId="urn:microsoft.com/office/officeart/2008/layout/LinedList"/>
    <dgm:cxn modelId="{0608CAD4-C54A-4BE9-AE92-17C0A5B95551}" type="presParOf" srcId="{5593B858-6554-4727-A87D-EDF01095DD2A}" destId="{0E2600F8-9499-48C7-944D-9E8605046D45}" srcOrd="0" destOrd="0" presId="urn:microsoft.com/office/officeart/2008/layout/LinedList"/>
    <dgm:cxn modelId="{17932FFA-A445-43C9-91CB-80345E71ADEF}" type="presParOf" srcId="{5593B858-6554-4727-A87D-EDF01095DD2A}" destId="{5D831885-B100-4C27-B1BD-5D99BA20D9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5E3F5-1FB6-4E60-8158-10197C7A8780}">
      <dsp:nvSpPr>
        <dsp:cNvPr id="0" name=""/>
        <dsp:cNvSpPr/>
      </dsp:nvSpPr>
      <dsp:spPr>
        <a:xfrm>
          <a:off x="0" y="700"/>
          <a:ext cx="61751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9ABCC-36BA-412F-8991-E0043397BFB8}">
      <dsp:nvSpPr>
        <dsp:cNvPr id="0" name=""/>
        <dsp:cNvSpPr/>
      </dsp:nvSpPr>
      <dsp:spPr>
        <a:xfrm>
          <a:off x="0" y="700"/>
          <a:ext cx="6175122" cy="114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 </a:t>
          </a:r>
          <a:r>
            <a:rPr lang="en-US" sz="2000" kern="1200"/>
            <a:t> </a:t>
          </a: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Setting up Dev Workspace: The project lead sets up a Main workspace' and connects it to the "main branch“ if not already done</a:t>
          </a:r>
        </a:p>
      </dsp:txBody>
      <dsp:txXfrm>
        <a:off x="0" y="700"/>
        <a:ext cx="6175122" cy="1148199"/>
      </dsp:txXfrm>
    </dsp:sp>
    <dsp:sp modelId="{1FAB8566-CB47-4A90-93A0-ED28D7204CD8}">
      <dsp:nvSpPr>
        <dsp:cNvPr id="0" name=""/>
        <dsp:cNvSpPr/>
      </dsp:nvSpPr>
      <dsp:spPr>
        <a:xfrm>
          <a:off x="0" y="1148900"/>
          <a:ext cx="617512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53460-1B81-424F-87AD-6E417E3CB690}">
      <dsp:nvSpPr>
        <dsp:cNvPr id="0" name=""/>
        <dsp:cNvSpPr/>
      </dsp:nvSpPr>
      <dsp:spPr>
        <a:xfrm>
          <a:off x="0" y="1148900"/>
          <a:ext cx="6175122" cy="114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  </a:t>
          </a:r>
          <a:r>
            <a:rPr lang="en-US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Setting up Feature Workspaces: </a:t>
          </a: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Developers creates feature workspaces mapped to feature branches using one of  available options ( UX or code)</a:t>
          </a:r>
        </a:p>
      </dsp:txBody>
      <dsp:txXfrm>
        <a:off x="0" y="1148900"/>
        <a:ext cx="6175122" cy="1148199"/>
      </dsp:txXfrm>
    </dsp:sp>
    <dsp:sp modelId="{2E661DF5-948E-44DD-BEE0-13DA9E0A422E}">
      <dsp:nvSpPr>
        <dsp:cNvPr id="0" name=""/>
        <dsp:cNvSpPr/>
      </dsp:nvSpPr>
      <dsp:spPr>
        <a:xfrm>
          <a:off x="0" y="2297099"/>
          <a:ext cx="617512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7D28B-A9CE-4447-A639-FB9E53557E9F}">
      <dsp:nvSpPr>
        <dsp:cNvPr id="0" name=""/>
        <dsp:cNvSpPr/>
      </dsp:nvSpPr>
      <dsp:spPr>
        <a:xfrm>
          <a:off x="0" y="2297099"/>
          <a:ext cx="6175122" cy="114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  PR &amp; Merge: Once a developer completes work &amp; commit on a feature branch, they initiate a pull request to merge it into the main branch</a:t>
          </a:r>
        </a:p>
      </dsp:txBody>
      <dsp:txXfrm>
        <a:off x="0" y="2297099"/>
        <a:ext cx="6175122" cy="1148199"/>
      </dsp:txXfrm>
    </dsp:sp>
    <dsp:sp modelId="{C128B1EC-6483-436D-BF43-0EA165FC18DD}">
      <dsp:nvSpPr>
        <dsp:cNvPr id="0" name=""/>
        <dsp:cNvSpPr/>
      </dsp:nvSpPr>
      <dsp:spPr>
        <a:xfrm>
          <a:off x="0" y="3445298"/>
          <a:ext cx="617512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207CF-1487-4B65-A2FA-212930FE8B2A}">
      <dsp:nvSpPr>
        <dsp:cNvPr id="0" name=""/>
        <dsp:cNvSpPr/>
      </dsp:nvSpPr>
      <dsp:spPr>
        <a:xfrm>
          <a:off x="0" y="3445298"/>
          <a:ext cx="6175122" cy="114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  Build Pipeline: Upon the completion of a PR, a DevOps pipeline triggered to sync updated items from GIT-&gt;Workspace &amp; manage dependencies	</a:t>
          </a:r>
        </a:p>
      </dsp:txBody>
      <dsp:txXfrm>
        <a:off x="0" y="3445298"/>
        <a:ext cx="6175122" cy="1148199"/>
      </dsp:txXfrm>
    </dsp:sp>
    <dsp:sp modelId="{A359FCAA-9070-4DBA-B424-C8CC6D8575F6}">
      <dsp:nvSpPr>
        <dsp:cNvPr id="0" name=""/>
        <dsp:cNvSpPr/>
      </dsp:nvSpPr>
      <dsp:spPr>
        <a:xfrm>
          <a:off x="0" y="4593497"/>
          <a:ext cx="617512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600F8-9499-48C7-944D-9E8605046D45}">
      <dsp:nvSpPr>
        <dsp:cNvPr id="0" name=""/>
        <dsp:cNvSpPr/>
      </dsp:nvSpPr>
      <dsp:spPr>
        <a:xfrm>
          <a:off x="0" y="4593497"/>
          <a:ext cx="6175122" cy="114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Switch Branch: It is recommended that developers do not delete their workspaces after completing a feature branch pull request</a:t>
          </a:r>
        </a:p>
      </dsp:txBody>
      <dsp:txXfrm>
        <a:off x="0" y="4593497"/>
        <a:ext cx="6175122" cy="1148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2/5/2025 12:52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selective commit , changes as part of roadmap</a:t>
            </a:r>
          </a:p>
          <a:p>
            <a:endParaRPr lang="en-US"/>
          </a:p>
          <a:p>
            <a:r>
              <a:rPr lang="en-US"/>
              <a:t>Mention irreversible nature of workspace update from GIT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CC838-97A7-4ECD-BF99-0B9597A09AF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1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CC838-97A7-4ECD-BF99-0B9597A09AFC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7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EE287-16DC-3C22-4DF6-CC33FD4B6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EA041A-FD5B-70CD-5C9B-5F82AE57E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E9F2B6-4275-8B1C-4FD8-F696338ED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EF4B1C0-668B-A997-8652-DC395ED1E72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AE0B-CD8A-553C-4133-3FF40629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A21B5-31C5-583C-58B0-8657788463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2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7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5E360-94E2-A05C-DCAD-4C86E2176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980758-D217-6AC2-7697-526E3AB31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A57076-8278-0BFA-77D5-BBA2ACE63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3EF15BB-C1D9-1E42-A956-C11E014BC9E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7A570-F8DB-7960-DFDE-915F92B5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9FF2A-511B-91D8-BD35-D071222E05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08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selective commit , changes as part of roadmap</a:t>
            </a:r>
          </a:p>
          <a:p>
            <a:endParaRPr lang="en-US"/>
          </a:p>
          <a:p>
            <a:r>
              <a:rPr lang="en-US"/>
              <a:t>Mention irreversible nature of workspace update from GIT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CC838-97A7-4ECD-BF99-0B9597A09AF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38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selective commit , changes as part of roadmap</a:t>
            </a:r>
          </a:p>
          <a:p>
            <a:endParaRPr lang="en-US"/>
          </a:p>
          <a:p>
            <a:r>
              <a:rPr lang="en-US"/>
              <a:t>Mention irreversible nature of workspace update from GIT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CC838-97A7-4ECD-BF99-0B9597A09AF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71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gradFill>
          <a:gsLst>
            <a:gs pos="0">
              <a:srgbClr val="074C49"/>
            </a:gs>
            <a:gs pos="91000">
              <a:srgbClr val="177D71"/>
            </a:gs>
            <a:gs pos="57000">
              <a:srgbClr val="09524D"/>
            </a:gs>
            <a:gs pos="100000">
              <a:srgbClr val="2AAC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478" y="5701249"/>
            <a:ext cx="9538522" cy="55399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425" y="2971771"/>
            <a:ext cx="9527637" cy="1760354"/>
          </a:xfrm>
          <a:prstGeom prst="rect">
            <a:avLst/>
          </a:prstGeom>
          <a:noFill/>
        </p:spPr>
        <p:txBody>
          <a:bodyPr lIns="0" tIns="0" rIns="0" bIns="182880" anchor="ctr" anchorCtr="0"/>
          <a:lstStyle>
            <a:lvl1pPr algn="l">
              <a:lnSpc>
                <a:spcPts val="6400"/>
              </a:lnSpc>
              <a:spcBef>
                <a:spcPts val="1200"/>
              </a:spcBef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6" y="190500"/>
            <a:ext cx="11801475" cy="498598"/>
          </a:xfrm>
        </p:spPr>
        <p:txBody>
          <a:bodyPr/>
          <a:lstStyle>
            <a:lvl1pPr>
              <a:defRPr sz="3598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0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594" indent="-339594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solidFill>
                  <a:schemeClr val="tx1"/>
                </a:solidFill>
                <a:latin typeface="+mn-lt"/>
              </a:defRPr>
            </a:lvl1pPr>
            <a:lvl2pPr marL="744252" indent="-34911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747426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89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505" indent="-412591">
              <a:buNone/>
              <a:defRPr sz="139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616C0-C864-7BE9-C4CB-755BB3FB3DC3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651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030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62865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2pPr>
            <a:lvl3pPr marL="914400" indent="-285750">
              <a:lnSpc>
                <a:spcPts val="24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3pPr>
            <a:lvl4pPr marL="344488" indent="0">
              <a:buNone/>
              <a:defRPr sz="1800" b="1"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796925" indent="0">
              <a:buNone/>
              <a:defRPr sz="1400" b="1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625A6-8780-1DA4-1824-CD835931F04A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875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569913" indent="-2254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796925" indent="-227013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+mn-lt"/>
              </a:defRPr>
            </a:lvl3pPr>
            <a:lvl4pPr marL="403225" indent="0">
              <a:buNone/>
              <a:defRPr sz="1600"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747713" indent="0">
              <a:buNone/>
              <a:defRPr sz="14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438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2E36C-0871-E1E8-C7B9-7CFB9C124C5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Line 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54915"/>
            <a:ext cx="11239464" cy="387798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69"/>
            <a:ext cx="5316593" cy="1444050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69"/>
            <a:ext cx="5316593" cy="1444050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400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17583E-E29D-3A8A-219B-519EFCBF8AC5}"/>
              </a:ext>
            </a:extLst>
          </p:cNvPr>
          <p:cNvSpPr/>
          <p:nvPr userDrawn="1"/>
        </p:nvSpPr>
        <p:spPr>
          <a:xfrm>
            <a:off x="-1" y="0"/>
            <a:ext cx="12436476" cy="915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C849B-F308-DA36-EC2C-CC74B537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12" y="139244"/>
            <a:ext cx="11963348" cy="387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8966-45D6-D84A-5408-5E1BDB317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13" y="1055042"/>
            <a:ext cx="11963348" cy="141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836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747F-CDED-5050-FF75-1954F3D8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18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6" y="190500"/>
            <a:ext cx="11801475" cy="498598"/>
          </a:xfrm>
        </p:spPr>
        <p:txBody>
          <a:bodyPr/>
          <a:lstStyle>
            <a:lvl1pPr>
              <a:defRPr sz="3598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0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594" indent="-339594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solidFill>
                  <a:schemeClr val="tx1"/>
                </a:solidFill>
                <a:latin typeface="+mn-lt"/>
              </a:defRPr>
            </a:lvl1pPr>
            <a:lvl2pPr marL="744252" indent="-34911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747426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89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505" indent="-412591">
              <a:buNone/>
              <a:defRPr sz="139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616C0-C864-7BE9-C4CB-755BB3FB3DC3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534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6" y="190500"/>
            <a:ext cx="11801475" cy="498598"/>
          </a:xfrm>
        </p:spPr>
        <p:txBody>
          <a:bodyPr/>
          <a:lstStyle>
            <a:lvl1pPr>
              <a:defRPr sz="3598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0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594" indent="-339594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solidFill>
                  <a:schemeClr val="tx1"/>
                </a:solidFill>
                <a:latin typeface="+mn-lt"/>
              </a:defRPr>
            </a:lvl1pPr>
            <a:lvl2pPr marL="744252" indent="-34911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747426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89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505" indent="-412591">
              <a:buNone/>
              <a:defRPr sz="139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616C0-C864-7BE9-C4CB-755BB3FB3DC3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43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3" r:id="rId3"/>
    <p:sldLayoutId id="2147484572" r:id="rId4"/>
    <p:sldLayoutId id="2147484574" r:id="rId5"/>
    <p:sldLayoutId id="2147484576" r:id="rId6"/>
    <p:sldLayoutId id="2147484577" r:id="rId7"/>
    <p:sldLayoutId id="2147484578" r:id="rId8"/>
    <p:sldLayoutId id="2147484579" r:id="rId9"/>
    <p:sldLayoutId id="2147484581" r:id="rId10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rest/api/fabric/core/git/get-status" TargetMode="External"/><Relationship Id="rId3" Type="http://schemas.openxmlformats.org/officeDocument/2006/relationships/hyperlink" Target="https://learn.microsoft.com/en-us/rest/api/fabric/core/git/connect" TargetMode="External"/><Relationship Id="rId7" Type="http://schemas.openxmlformats.org/officeDocument/2006/relationships/hyperlink" Target="https://learn.microsoft.com/en-us/rest/api/fabric/core/git/commit-to-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rest/api/fabric/core/git/get-connection" TargetMode="External"/><Relationship Id="rId5" Type="http://schemas.openxmlformats.org/officeDocument/2006/relationships/hyperlink" Target="https://learn.microsoft.com/en-us/rest/api/fabric/core/git/initialize-connection" TargetMode="External"/><Relationship Id="rId4" Type="http://schemas.openxmlformats.org/officeDocument/2006/relationships/hyperlink" Target="https://learn.microsoft.com/en-us/rest/api/fabric/core/git/disconnect" TargetMode="External"/><Relationship Id="rId9" Type="http://schemas.openxmlformats.org/officeDocument/2006/relationships/hyperlink" Target="https://learn.microsoft.com/en-us/rest/api/fabric/core/git/update-from-git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FabricDevCamp/FabricSolutionDeploymen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678425" y="3251783"/>
            <a:ext cx="10330234" cy="120032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dirty="0"/>
              <a:t>Automating Fabric Solution Deployment</a:t>
            </a:r>
            <a:br>
              <a:rPr lang="en-US" sz="2400" dirty="0"/>
            </a:br>
            <a:r>
              <a:rPr lang="en-US" sz="2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Guidance and Best Practices with CI/CD for Deploying and Updating Fabric Solutions</a:t>
            </a: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E284-5030-E5A5-0C7A-0273AA24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REST API Used for Workspace Management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EA9FBB6-21AC-4F47-961D-B9F11F75A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Fabric REST API used to create and configure new workspace on demand</a:t>
            </a:r>
          </a:p>
          <a:p>
            <a:pPr lvl="1"/>
            <a:r>
              <a:rPr lang="en-US" dirty="0"/>
              <a:t>Deployment logic must associate each workspace with Fabric-enabled capacity</a:t>
            </a:r>
          </a:p>
          <a:p>
            <a:pPr lvl="1"/>
            <a:r>
              <a:rPr lang="en-US" dirty="0"/>
              <a:t>Deployment logic adds workspace role assignment to configure who has access</a:t>
            </a:r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BDC619-EBF5-482C-A237-C81C360051A0}"/>
              </a:ext>
            </a:extLst>
          </p:cNvPr>
          <p:cNvSpPr/>
          <p:nvPr/>
        </p:nvSpPr>
        <p:spPr>
          <a:xfrm>
            <a:off x="1041069" y="2600324"/>
            <a:ext cx="5038531" cy="4203701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82296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Fabric Environment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Entra Id Tenant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23E1C-F78A-67C6-7574-AFC7D8C903C0}"/>
              </a:ext>
            </a:extLst>
          </p:cNvPr>
          <p:cNvSpPr/>
          <p:nvPr/>
        </p:nvSpPr>
        <p:spPr bwMode="auto">
          <a:xfrm>
            <a:off x="4050012" y="3172707"/>
            <a:ext cx="1757385" cy="33955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14C82-E61F-E1BC-BBC7-73F8FC7B1CC9}"/>
              </a:ext>
            </a:extLst>
          </p:cNvPr>
          <p:cNvSpPr/>
          <p:nvPr/>
        </p:nvSpPr>
        <p:spPr bwMode="auto">
          <a:xfrm>
            <a:off x="4050012" y="3633687"/>
            <a:ext cx="1757385" cy="78340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(F16)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7A9CC0-FB62-CACB-B768-EF1FCCF46CFD}"/>
              </a:ext>
            </a:extLst>
          </p:cNvPr>
          <p:cNvSpPr/>
          <p:nvPr/>
        </p:nvSpPr>
        <p:spPr bwMode="auto">
          <a:xfrm>
            <a:off x="4050012" y="4504257"/>
            <a:ext cx="1757385" cy="167110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(F64)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768E1-16CA-D348-F837-8FBA7EB2A6DD}"/>
              </a:ext>
            </a:extLst>
          </p:cNvPr>
          <p:cNvSpPr/>
          <p:nvPr/>
        </p:nvSpPr>
        <p:spPr bwMode="auto">
          <a:xfrm>
            <a:off x="1291806" y="317270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167402-70EA-654D-F322-465AC8BCBF7C}"/>
              </a:ext>
            </a:extLst>
          </p:cNvPr>
          <p:cNvSpPr/>
          <p:nvPr/>
        </p:nvSpPr>
        <p:spPr bwMode="auto">
          <a:xfrm>
            <a:off x="1291806" y="361655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8026B2-BA6F-D21E-043D-D1AEFED373B4}"/>
              </a:ext>
            </a:extLst>
          </p:cNvPr>
          <p:cNvSpPr/>
          <p:nvPr/>
        </p:nvSpPr>
        <p:spPr bwMode="auto">
          <a:xfrm>
            <a:off x="1291805" y="406040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BA1836-88DE-CAAB-C5F8-C917AA94D1F7}"/>
              </a:ext>
            </a:extLst>
          </p:cNvPr>
          <p:cNvSpPr/>
          <p:nvPr/>
        </p:nvSpPr>
        <p:spPr bwMode="auto">
          <a:xfrm>
            <a:off x="1291805" y="450425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783367-0EFF-817E-8585-546ED3645B38}"/>
              </a:ext>
            </a:extLst>
          </p:cNvPr>
          <p:cNvSpPr/>
          <p:nvPr/>
        </p:nvSpPr>
        <p:spPr bwMode="auto">
          <a:xfrm>
            <a:off x="1291805" y="494810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A0B5F-E7FB-007E-9463-02F57392A9CD}"/>
              </a:ext>
            </a:extLst>
          </p:cNvPr>
          <p:cNvSpPr/>
          <p:nvPr/>
        </p:nvSpPr>
        <p:spPr bwMode="auto">
          <a:xfrm>
            <a:off x="1291804" y="539195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42EC53-4F82-8EE1-D422-A56B8524490E}"/>
              </a:ext>
            </a:extLst>
          </p:cNvPr>
          <p:cNvSpPr/>
          <p:nvPr/>
        </p:nvSpPr>
        <p:spPr bwMode="auto">
          <a:xfrm>
            <a:off x="1291803" y="583580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05C3EA-DB08-8C96-0B6D-1E05A6740D5B}"/>
              </a:ext>
            </a:extLst>
          </p:cNvPr>
          <p:cNvSpPr/>
          <p:nvPr/>
        </p:nvSpPr>
        <p:spPr bwMode="auto">
          <a:xfrm>
            <a:off x="1291803" y="6279656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C60B8-E8D9-2A66-6EE0-0B36CD31603A}"/>
              </a:ext>
            </a:extLst>
          </p:cNvPr>
          <p:cNvCxnSpPr>
            <a:cxnSpLocks/>
          </p:cNvCxnSpPr>
          <p:nvPr/>
        </p:nvCxnSpPr>
        <p:spPr>
          <a:xfrm>
            <a:off x="3049188" y="3343690"/>
            <a:ext cx="921693" cy="0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9F4882-1153-819E-0EFB-A63665B29619}"/>
              </a:ext>
            </a:extLst>
          </p:cNvPr>
          <p:cNvCxnSpPr>
            <a:cxnSpLocks/>
          </p:cNvCxnSpPr>
          <p:nvPr/>
        </p:nvCxnSpPr>
        <p:spPr>
          <a:xfrm flipV="1">
            <a:off x="3049188" y="5900873"/>
            <a:ext cx="921693" cy="124237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BE7A37-D846-326E-0B7B-8B86F1AEE2B4}"/>
              </a:ext>
            </a:extLst>
          </p:cNvPr>
          <p:cNvCxnSpPr>
            <a:cxnSpLocks/>
          </p:cNvCxnSpPr>
          <p:nvPr/>
        </p:nvCxnSpPr>
        <p:spPr>
          <a:xfrm flipV="1">
            <a:off x="3049188" y="5525260"/>
            <a:ext cx="921693" cy="52042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3E4632-186E-8377-AF17-EB94D0E8E71A}"/>
              </a:ext>
            </a:extLst>
          </p:cNvPr>
          <p:cNvCxnSpPr>
            <a:cxnSpLocks/>
          </p:cNvCxnSpPr>
          <p:nvPr/>
        </p:nvCxnSpPr>
        <p:spPr>
          <a:xfrm>
            <a:off x="3049188" y="5129495"/>
            <a:ext cx="921693" cy="96548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863EBC-D709-D81F-2A55-9253E9ECBCCD}"/>
              </a:ext>
            </a:extLst>
          </p:cNvPr>
          <p:cNvCxnSpPr>
            <a:cxnSpLocks/>
          </p:cNvCxnSpPr>
          <p:nvPr/>
        </p:nvCxnSpPr>
        <p:spPr>
          <a:xfrm>
            <a:off x="3049188" y="4673544"/>
            <a:ext cx="892262" cy="170265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53A5FE-2756-CCC5-6196-10FEAFA72B4A}"/>
              </a:ext>
            </a:extLst>
          </p:cNvPr>
          <p:cNvCxnSpPr>
            <a:cxnSpLocks/>
          </p:cNvCxnSpPr>
          <p:nvPr/>
        </p:nvCxnSpPr>
        <p:spPr>
          <a:xfrm flipV="1">
            <a:off x="3049188" y="4173478"/>
            <a:ext cx="921693" cy="68542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8F8058-535E-A17E-B3D0-F630E2A6EB48}"/>
              </a:ext>
            </a:extLst>
          </p:cNvPr>
          <p:cNvCxnSpPr>
            <a:cxnSpLocks/>
          </p:cNvCxnSpPr>
          <p:nvPr/>
        </p:nvCxnSpPr>
        <p:spPr>
          <a:xfrm>
            <a:off x="3049188" y="3786070"/>
            <a:ext cx="921693" cy="64848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443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232E-6B47-D13D-D5E3-B3989F91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Workspace Item Types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6C86E9A3-8C3F-8742-F301-7B26BA34E9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1138773"/>
          </a:xfrm>
        </p:spPr>
        <p:txBody>
          <a:bodyPr/>
          <a:lstStyle/>
          <a:p>
            <a:r>
              <a:rPr lang="en-US" dirty="0"/>
              <a:t>Fabric solutions built using workspace items</a:t>
            </a:r>
          </a:p>
          <a:p>
            <a:pPr lvl="1"/>
            <a:r>
              <a:rPr lang="en-US" dirty="0"/>
              <a:t>Developers can discover, create and manage workspace items inside scope of a workspace</a:t>
            </a:r>
          </a:p>
          <a:p>
            <a:pPr lvl="1"/>
            <a:r>
              <a:rPr lang="en-US" dirty="0"/>
              <a:t>Some workspace item types require item definitions for creating and updating workspace items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EB2A65-AA9F-1350-5ADC-BEA3151908EC}"/>
              </a:ext>
            </a:extLst>
          </p:cNvPr>
          <p:cNvSpPr/>
          <p:nvPr/>
        </p:nvSpPr>
        <p:spPr bwMode="auto">
          <a:xfrm>
            <a:off x="1083789" y="2604655"/>
            <a:ext cx="10268895" cy="281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Creatable Workspace Item Types by Workload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A462B0-0E84-8B44-098B-C73CA4288721}"/>
              </a:ext>
            </a:extLst>
          </p:cNvPr>
          <p:cNvSpPr/>
          <p:nvPr/>
        </p:nvSpPr>
        <p:spPr bwMode="auto">
          <a:xfrm>
            <a:off x="2884364" y="2986821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BI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CA6EF4-B51C-6F6A-55D1-7E60645E4EED}"/>
              </a:ext>
            </a:extLst>
          </p:cNvPr>
          <p:cNvSpPr/>
          <p:nvPr/>
        </p:nvSpPr>
        <p:spPr bwMode="auto">
          <a:xfrm>
            <a:off x="2994214" y="3243779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SemanticModel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C9BE71-C54E-0FE8-A15B-554130F76B6D}"/>
              </a:ext>
            </a:extLst>
          </p:cNvPr>
          <p:cNvSpPr/>
          <p:nvPr/>
        </p:nvSpPr>
        <p:spPr bwMode="auto">
          <a:xfrm>
            <a:off x="2994214" y="3649527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Report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FB3577-B161-5B6B-E42F-D52CCD9D59AF}"/>
              </a:ext>
            </a:extLst>
          </p:cNvPr>
          <p:cNvSpPr/>
          <p:nvPr/>
        </p:nvSpPr>
        <p:spPr bwMode="auto">
          <a:xfrm>
            <a:off x="1187513" y="2993448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Engineering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F44C72-3FC9-9CC9-E225-CAB656C66114}"/>
              </a:ext>
            </a:extLst>
          </p:cNvPr>
          <p:cNvSpPr/>
          <p:nvPr/>
        </p:nvSpPr>
        <p:spPr bwMode="auto">
          <a:xfrm>
            <a:off x="1297362" y="3250406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Lakehouse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D0E5A7-C5B4-C844-9A9A-8E70323F3525}"/>
              </a:ext>
            </a:extLst>
          </p:cNvPr>
          <p:cNvSpPr/>
          <p:nvPr/>
        </p:nvSpPr>
        <p:spPr bwMode="auto">
          <a:xfrm>
            <a:off x="1297362" y="365615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Notebook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192371-7005-EE66-12F3-1D93E9FC8979}"/>
              </a:ext>
            </a:extLst>
          </p:cNvPr>
          <p:cNvSpPr/>
          <p:nvPr/>
        </p:nvSpPr>
        <p:spPr bwMode="auto">
          <a:xfrm>
            <a:off x="1297362" y="4061901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SparkJobDefinition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CA7882-F8AD-52B4-53A4-C118172CA596}"/>
              </a:ext>
            </a:extLst>
          </p:cNvPr>
          <p:cNvGrpSpPr/>
          <p:nvPr/>
        </p:nvGrpSpPr>
        <p:grpSpPr>
          <a:xfrm>
            <a:off x="6310740" y="2993450"/>
            <a:ext cx="1593127" cy="2313260"/>
            <a:chOff x="7655404" y="4402518"/>
            <a:chExt cx="1518303" cy="2313260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0E5ADF-AFBF-B868-292F-EC5562FCBB9F}"/>
                </a:ext>
              </a:extLst>
            </p:cNvPr>
            <p:cNvSpPr/>
            <p:nvPr/>
          </p:nvSpPr>
          <p:spPr bwMode="auto">
            <a:xfrm>
              <a:off x="7655404" y="4402518"/>
              <a:ext cx="1518303" cy="2313260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Data Factory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1BDD811-FA37-9D97-A22D-7092069CBD06}"/>
                </a:ext>
              </a:extLst>
            </p:cNvPr>
            <p:cNvSpPr/>
            <p:nvPr/>
          </p:nvSpPr>
          <p:spPr bwMode="auto">
            <a:xfrm>
              <a:off x="7760094" y="4659477"/>
              <a:ext cx="1301419" cy="2844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DataPipeline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9B4092A-A1DB-6E5A-A30F-6C850D748A6B}"/>
                </a:ext>
              </a:extLst>
            </p:cNvPr>
            <p:cNvSpPr/>
            <p:nvPr/>
          </p:nvSpPr>
          <p:spPr bwMode="auto">
            <a:xfrm>
              <a:off x="7760094" y="5065225"/>
              <a:ext cx="1301419" cy="2844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Dataflow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40BFD3C-A652-68EC-43B7-89CD6AC012AB}"/>
              </a:ext>
            </a:extLst>
          </p:cNvPr>
          <p:cNvSpPr/>
          <p:nvPr/>
        </p:nvSpPr>
        <p:spPr bwMode="auto">
          <a:xfrm>
            <a:off x="4601180" y="2999796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FB35FB-7C7A-5B88-B7B3-6383C31C965E}"/>
              </a:ext>
            </a:extLst>
          </p:cNvPr>
          <p:cNvSpPr/>
          <p:nvPr/>
        </p:nvSpPr>
        <p:spPr bwMode="auto">
          <a:xfrm>
            <a:off x="4711031" y="325675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Warehouse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558544E-1764-1BF6-099A-6160C70B05C9}"/>
              </a:ext>
            </a:extLst>
          </p:cNvPr>
          <p:cNvSpPr/>
          <p:nvPr/>
        </p:nvSpPr>
        <p:spPr bwMode="auto">
          <a:xfrm>
            <a:off x="4707396" y="3656272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MirroredWarehouse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24ACB7-D433-09C9-81B5-BF390775C674}"/>
              </a:ext>
            </a:extLst>
          </p:cNvPr>
          <p:cNvSpPr/>
          <p:nvPr/>
        </p:nvSpPr>
        <p:spPr bwMode="auto">
          <a:xfrm>
            <a:off x="8010948" y="2993447"/>
            <a:ext cx="1593127" cy="2319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Real-time Intelligence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B09940-46DA-3C49-8D0C-1538D5FF571B}"/>
              </a:ext>
            </a:extLst>
          </p:cNvPr>
          <p:cNvSpPr/>
          <p:nvPr/>
        </p:nvSpPr>
        <p:spPr bwMode="auto">
          <a:xfrm>
            <a:off x="8120797" y="3665749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Eventstream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47940D-DA72-76F2-BF4A-F3FBA8C35CF6}"/>
              </a:ext>
            </a:extLst>
          </p:cNvPr>
          <p:cNvSpPr/>
          <p:nvPr/>
        </p:nvSpPr>
        <p:spPr bwMode="auto">
          <a:xfrm>
            <a:off x="8120797" y="407778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KQLDatabase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C738B2-BE01-B80A-2372-AF9A77B14387}"/>
              </a:ext>
            </a:extLst>
          </p:cNvPr>
          <p:cNvSpPr/>
          <p:nvPr/>
        </p:nvSpPr>
        <p:spPr bwMode="auto">
          <a:xfrm>
            <a:off x="8120797" y="4489819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KQLQueryset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A1E7C4C-0D68-21FA-762B-02C12929E73C}"/>
              </a:ext>
            </a:extLst>
          </p:cNvPr>
          <p:cNvSpPr/>
          <p:nvPr/>
        </p:nvSpPr>
        <p:spPr bwMode="auto">
          <a:xfrm>
            <a:off x="1308413" y="4484076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Environment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4ACBD6-68D0-C886-C749-660F7067D183}"/>
              </a:ext>
            </a:extLst>
          </p:cNvPr>
          <p:cNvSpPr/>
          <p:nvPr/>
        </p:nvSpPr>
        <p:spPr bwMode="auto">
          <a:xfrm>
            <a:off x="9669056" y="2986823"/>
            <a:ext cx="1593127" cy="2313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Science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D2F353-FB60-2EF2-2EA4-D578622BE89F}"/>
              </a:ext>
            </a:extLst>
          </p:cNvPr>
          <p:cNvSpPr/>
          <p:nvPr/>
        </p:nvSpPr>
        <p:spPr bwMode="auto">
          <a:xfrm>
            <a:off x="9778905" y="3243782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MLExperiment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3DC3C0-0863-2D6F-3F0C-68A2AFB5C8EC}"/>
              </a:ext>
            </a:extLst>
          </p:cNvPr>
          <p:cNvSpPr/>
          <p:nvPr/>
        </p:nvSpPr>
        <p:spPr bwMode="auto">
          <a:xfrm>
            <a:off x="9778905" y="3649530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MLModel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AE8CF-7F76-E17B-2056-668E184BE207}"/>
              </a:ext>
            </a:extLst>
          </p:cNvPr>
          <p:cNvSpPr/>
          <p:nvPr/>
        </p:nvSpPr>
        <p:spPr bwMode="auto">
          <a:xfrm>
            <a:off x="8134704" y="325371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Eventhouse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9B8F02-9D81-F0EF-DB53-846EB4BB8620}"/>
              </a:ext>
            </a:extLst>
          </p:cNvPr>
          <p:cNvSpPr/>
          <p:nvPr/>
        </p:nvSpPr>
        <p:spPr bwMode="auto">
          <a:xfrm>
            <a:off x="8103684" y="4901855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KQLDashbord</a:t>
            </a:r>
          </a:p>
        </p:txBody>
      </p:sp>
    </p:spTree>
    <p:extLst>
      <p:ext uri="{BB962C8B-B14F-4D97-AF65-F5344CB8AC3E}">
        <p14:creationId xmlns:p14="http://schemas.microsoft.com/office/powerpoint/2010/main" val="12670288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9519-1DFD-5FE5-42AB-E09CAA29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Fabric Item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2F338-AB85-2FD4-A29D-E6F9EC6BF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31161"/>
          </a:xfrm>
        </p:spPr>
        <p:txBody>
          <a:bodyPr/>
          <a:lstStyle/>
          <a:p>
            <a:r>
              <a:rPr lang="en-US" dirty="0"/>
              <a:t>Fabric items can be created and updated using </a:t>
            </a:r>
            <a:r>
              <a:rPr lang="en-US" sz="2000" b="1" dirty="0">
                <a:solidFill>
                  <a:srgbClr val="6C0000"/>
                </a:solidFill>
              </a:rPr>
              <a:t>item definitions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You can pass item definition when calling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You can retrieve item definition for existing Fabric item by calling </a:t>
            </a:r>
            <a:r>
              <a:rPr lang="en-US" sz="1800" b="1" dirty="0">
                <a:solidFill>
                  <a:srgbClr val="6C0000"/>
                </a:solidFill>
              </a:rPr>
              <a:t>Get Item 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You can modify existing workspace item by calling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r>
              <a:rPr lang="en-US" dirty="0"/>
              <a:t> passing item definition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1D2F30-3514-EB97-82E4-197F2333788E}"/>
              </a:ext>
            </a:extLst>
          </p:cNvPr>
          <p:cNvSpPr/>
          <p:nvPr/>
        </p:nvSpPr>
        <p:spPr bwMode="auto">
          <a:xfrm>
            <a:off x="1106595" y="2949690"/>
            <a:ext cx="2028629" cy="3710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E5DAC6-12C0-0F4E-9551-682CD8B82F75}"/>
              </a:ext>
            </a:extLst>
          </p:cNvPr>
          <p:cNvSpPr/>
          <p:nvPr/>
        </p:nvSpPr>
        <p:spPr bwMode="auto">
          <a:xfrm>
            <a:off x="8108730" y="2949690"/>
            <a:ext cx="2028629" cy="37100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REST APIs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1F857E-949D-E227-AF21-BE73E0A6A2D7}"/>
              </a:ext>
            </a:extLst>
          </p:cNvPr>
          <p:cNvGrpSpPr/>
          <p:nvPr/>
        </p:nvGrpSpPr>
        <p:grpSpPr>
          <a:xfrm>
            <a:off x="3383273" y="3244851"/>
            <a:ext cx="4507842" cy="709723"/>
            <a:chOff x="3781393" y="3734101"/>
            <a:chExt cx="4507842" cy="709723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36FB9032-4392-490D-2D98-10005460432F}"/>
                </a:ext>
              </a:extLst>
            </p:cNvPr>
            <p:cNvSpPr/>
            <p:nvPr/>
          </p:nvSpPr>
          <p:spPr bwMode="auto">
            <a:xfrm>
              <a:off x="3781393" y="3810990"/>
              <a:ext cx="4507842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Create Item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05F53AF-1C11-0B7B-1382-6F0B649D0751}"/>
                </a:ext>
              </a:extLst>
            </p:cNvPr>
            <p:cNvSpPr/>
            <p:nvPr/>
          </p:nvSpPr>
          <p:spPr bwMode="auto">
            <a:xfrm>
              <a:off x="5864819" y="3734101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5FB441-0C6A-7684-E1A5-C3DF8F268966}"/>
              </a:ext>
            </a:extLst>
          </p:cNvPr>
          <p:cNvGrpSpPr/>
          <p:nvPr/>
        </p:nvGrpSpPr>
        <p:grpSpPr>
          <a:xfrm>
            <a:off x="3383273" y="5626661"/>
            <a:ext cx="4507843" cy="709723"/>
            <a:chOff x="3781391" y="6073183"/>
            <a:chExt cx="4507843" cy="709723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1024486-D1F3-1B3D-AEC8-5D62A32F2C7D}"/>
                </a:ext>
              </a:extLst>
            </p:cNvPr>
            <p:cNvSpPr/>
            <p:nvPr/>
          </p:nvSpPr>
          <p:spPr bwMode="auto">
            <a:xfrm>
              <a:off x="3781391" y="6150072"/>
              <a:ext cx="4507843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Update Item Definition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267D1B4-CC43-D00C-52B6-F43E845161CA}"/>
                </a:ext>
              </a:extLst>
            </p:cNvPr>
            <p:cNvSpPr/>
            <p:nvPr/>
          </p:nvSpPr>
          <p:spPr bwMode="auto">
            <a:xfrm>
              <a:off x="6276602" y="6073183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EB3461-C221-D7E1-F8A9-9F8BB7B7AA09}"/>
              </a:ext>
            </a:extLst>
          </p:cNvPr>
          <p:cNvGrpSpPr/>
          <p:nvPr/>
        </p:nvGrpSpPr>
        <p:grpSpPr>
          <a:xfrm>
            <a:off x="3365902" y="4435756"/>
            <a:ext cx="4507843" cy="709723"/>
            <a:chOff x="3764022" y="4643606"/>
            <a:chExt cx="4507843" cy="709723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AEA6C562-6516-5CCF-6E5B-1F40F38CC205}"/>
                </a:ext>
              </a:extLst>
            </p:cNvPr>
            <p:cNvSpPr/>
            <p:nvPr/>
          </p:nvSpPr>
          <p:spPr bwMode="auto">
            <a:xfrm flipH="1">
              <a:off x="3764022" y="4720495"/>
              <a:ext cx="4507843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Get Item Definition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21B4ED1-2BEA-754E-2924-EDEBD12C5A9B}"/>
                </a:ext>
              </a:extLst>
            </p:cNvPr>
            <p:cNvSpPr/>
            <p:nvPr/>
          </p:nvSpPr>
          <p:spPr bwMode="auto">
            <a:xfrm>
              <a:off x="6286540" y="4643606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0048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E9B0-D6B9-66A8-90B8-563CCE15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Item Definition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3E67-3925-4803-A349-3E04A84340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62541"/>
          </a:xfrm>
        </p:spPr>
        <p:txBody>
          <a:bodyPr/>
          <a:lstStyle/>
          <a:p>
            <a:r>
              <a:rPr lang="en-US" dirty="0"/>
              <a:t>When calling </a:t>
            </a:r>
            <a:r>
              <a:rPr lang="en-US" sz="20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, you pass </a:t>
            </a:r>
            <a:r>
              <a:rPr lang="en-US" sz="2000" b="1" dirty="0">
                <a:solidFill>
                  <a:srgbClr val="6C0000"/>
                </a:solidFill>
              </a:rPr>
              <a:t>displayName</a:t>
            </a:r>
            <a:r>
              <a:rPr lang="en-US" dirty="0"/>
              <a:t>, </a:t>
            </a:r>
            <a:r>
              <a:rPr lang="en-US" sz="2000" b="1" dirty="0">
                <a:solidFill>
                  <a:srgbClr val="6C0000"/>
                </a:solidFill>
              </a:rPr>
              <a:t>type</a:t>
            </a:r>
            <a:r>
              <a:rPr lang="en-US" dirty="0"/>
              <a:t> and </a:t>
            </a:r>
            <a:r>
              <a:rPr lang="en-US" sz="2000" b="1" dirty="0">
                <a:solidFill>
                  <a:srgbClr val="6C0000"/>
                </a:solidFill>
              </a:rPr>
              <a:t>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Item </a:t>
            </a:r>
            <a:r>
              <a:rPr lang="en-US" sz="1800" b="1" dirty="0">
                <a:solidFill>
                  <a:srgbClr val="6C0000"/>
                </a:solidFill>
              </a:rPr>
              <a:t>definition</a:t>
            </a:r>
            <a:r>
              <a:rPr lang="en-US" dirty="0"/>
              <a:t> includes array of </a:t>
            </a:r>
            <a:r>
              <a:rPr lang="en-US" sz="1800" b="1" dirty="0">
                <a:solidFill>
                  <a:srgbClr val="6C0000"/>
                </a:solidFill>
              </a:rPr>
              <a:t>parts</a:t>
            </a:r>
            <a:r>
              <a:rPr lang="en-US" dirty="0"/>
              <a:t> where each part is item-specific file</a:t>
            </a:r>
          </a:p>
          <a:p>
            <a:pPr lvl="1"/>
            <a:r>
              <a:rPr lang="en-US" dirty="0"/>
              <a:t>File content for parts converted to/from </a:t>
            </a:r>
            <a:r>
              <a:rPr lang="en-US" sz="1800" b="1" dirty="0">
                <a:solidFill>
                  <a:srgbClr val="6C0000"/>
                </a:solidFill>
              </a:rPr>
              <a:t>inline base64 format</a:t>
            </a:r>
            <a:r>
              <a:rPr lang="en-US" dirty="0"/>
              <a:t> when transmitted across network</a:t>
            </a:r>
            <a:endParaRPr lang="en-US" b="1" dirty="0">
              <a:solidFill>
                <a:srgbClr val="6C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/>
              <a:t>Item definition for each item type requires unique set of parts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Creating notebook definition requires part for </a:t>
            </a:r>
            <a:r>
              <a:rPr lang="en-US" sz="1800" b="1" dirty="0">
                <a:solidFill>
                  <a:srgbClr val="6C0000"/>
                </a:solidFill>
              </a:rPr>
              <a:t>notebook-contents.py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Creating semantic model definition requires parts for </a:t>
            </a:r>
            <a:r>
              <a:rPr lang="en-US" sz="1800" b="1" dirty="0" err="1">
                <a:solidFill>
                  <a:srgbClr val="6C0000"/>
                </a:solidFill>
              </a:rPr>
              <a:t>definition.pbism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6C0000"/>
                </a:solidFill>
              </a:rPr>
              <a:t>model.bim</a:t>
            </a:r>
          </a:p>
          <a:p>
            <a:pPr lvl="1"/>
            <a:r>
              <a:rPr lang="en-US" dirty="0"/>
              <a:t>Creating report definition requires parts for </a:t>
            </a:r>
            <a:r>
              <a:rPr lang="en-US" sz="1800" b="1" dirty="0">
                <a:solidFill>
                  <a:srgbClr val="6C0000"/>
                </a:solidFill>
              </a:rPr>
              <a:t>definition.pbir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6C0000"/>
                </a:solidFill>
              </a:rPr>
              <a:t>report.json</a:t>
            </a:r>
            <a:r>
              <a:rPr lang="en-US" sz="1800" dirty="0"/>
              <a:t> </a:t>
            </a:r>
            <a:r>
              <a:rPr lang="en-US" dirty="0"/>
              <a:t>and a report theme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E92A1E-A527-01ED-8E5B-19C62181D9CF}"/>
              </a:ext>
            </a:extLst>
          </p:cNvPr>
          <p:cNvGrpSpPr/>
          <p:nvPr/>
        </p:nvGrpSpPr>
        <p:grpSpPr>
          <a:xfrm>
            <a:off x="4732119" y="4318489"/>
            <a:ext cx="3487086" cy="2048251"/>
            <a:chOff x="1124345" y="3947327"/>
            <a:chExt cx="4052815" cy="2380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AC1493-985F-6438-B219-F945504462AE}"/>
                </a:ext>
              </a:extLst>
            </p:cNvPr>
            <p:cNvSpPr/>
            <p:nvPr/>
          </p:nvSpPr>
          <p:spPr bwMode="auto">
            <a:xfrm>
              <a:off x="1124346" y="39479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4AD35A-5174-F269-C20A-7FE8CC7F3D81}"/>
                </a:ext>
              </a:extLst>
            </p:cNvPr>
            <p:cNvSpPr/>
            <p:nvPr/>
          </p:nvSpPr>
          <p:spPr bwMode="auto">
            <a:xfrm>
              <a:off x="1124345" y="4286988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04C16D-FAEC-877F-E755-88EFBDE169AD}"/>
                </a:ext>
              </a:extLst>
            </p:cNvPr>
            <p:cNvSpPr/>
            <p:nvPr/>
          </p:nvSpPr>
          <p:spPr bwMode="auto">
            <a:xfrm>
              <a:off x="1124345" y="4622667"/>
              <a:ext cx="1233377" cy="17019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7A0920-F49A-C59F-CEA2-305ECC6F6E29}"/>
                </a:ext>
              </a:extLst>
            </p:cNvPr>
            <p:cNvSpPr/>
            <p:nvPr/>
          </p:nvSpPr>
          <p:spPr bwMode="auto">
            <a:xfrm>
              <a:off x="2357723" y="3947327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Product Sales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DD8347-CB98-ECA4-2748-FA80CABE15E0}"/>
                </a:ext>
              </a:extLst>
            </p:cNvPr>
            <p:cNvSpPr/>
            <p:nvPr/>
          </p:nvSpPr>
          <p:spPr bwMode="auto">
            <a:xfrm>
              <a:off x="2357722" y="4286385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7A572-E46E-1B0A-C2A1-C8B010F4093C}"/>
                </a:ext>
              </a:extLst>
            </p:cNvPr>
            <p:cNvSpPr/>
            <p:nvPr/>
          </p:nvSpPr>
          <p:spPr bwMode="auto">
            <a:xfrm>
              <a:off x="2357722" y="4622066"/>
              <a:ext cx="2819437" cy="1705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ACB91D-5463-0D79-448D-152F2034CDF8}"/>
                </a:ext>
              </a:extLst>
            </p:cNvPr>
            <p:cNvSpPr/>
            <p:nvPr/>
          </p:nvSpPr>
          <p:spPr bwMode="auto">
            <a:xfrm>
              <a:off x="2464568" y="4726218"/>
              <a:ext cx="2563735" cy="14591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20928E-93C2-C344-CB1B-A7A8F9CC237A}"/>
                </a:ext>
              </a:extLst>
            </p:cNvPr>
            <p:cNvGrpSpPr/>
            <p:nvPr/>
          </p:nvGrpSpPr>
          <p:grpSpPr>
            <a:xfrm>
              <a:off x="2686641" y="5106737"/>
              <a:ext cx="2160910" cy="812864"/>
              <a:chOff x="5017062" y="5405896"/>
              <a:chExt cx="2385855" cy="91667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849E9B-1368-D6E2-B20E-858AF7A0F589}"/>
                  </a:ext>
                </a:extLst>
              </p:cNvPr>
              <p:cNvSpPr/>
              <p:nvPr/>
            </p:nvSpPr>
            <p:spPr bwMode="auto">
              <a:xfrm>
                <a:off x="5017062" y="5405896"/>
                <a:ext cx="2385854" cy="3934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definition.pbism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C676D2-FADA-5AFA-C261-DE5D0E9DBA22}"/>
                  </a:ext>
                </a:extLst>
              </p:cNvPr>
              <p:cNvSpPr/>
              <p:nvPr/>
            </p:nvSpPr>
            <p:spPr bwMode="auto">
              <a:xfrm>
                <a:off x="5017062" y="5929169"/>
                <a:ext cx="2385855" cy="3934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model.bim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6159B7-54C0-C930-64D7-000A8E87F58E}"/>
              </a:ext>
            </a:extLst>
          </p:cNvPr>
          <p:cNvGrpSpPr/>
          <p:nvPr/>
        </p:nvGrpSpPr>
        <p:grpSpPr>
          <a:xfrm>
            <a:off x="8521133" y="4288791"/>
            <a:ext cx="3487086" cy="2454646"/>
            <a:chOff x="5643164" y="3951148"/>
            <a:chExt cx="4052815" cy="28954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D127180-D039-529D-555D-D9376BC7E9A3}"/>
                </a:ext>
              </a:extLst>
            </p:cNvPr>
            <p:cNvSpPr/>
            <p:nvPr/>
          </p:nvSpPr>
          <p:spPr bwMode="auto">
            <a:xfrm>
              <a:off x="5643165" y="3954970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E5C6D1-6130-446D-454C-67D957BAAB9B}"/>
                </a:ext>
              </a:extLst>
            </p:cNvPr>
            <p:cNvSpPr/>
            <p:nvPr/>
          </p:nvSpPr>
          <p:spPr bwMode="auto">
            <a:xfrm>
              <a:off x="5643164" y="42940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C04861-F158-F235-C550-AD63AABD6AB5}"/>
                </a:ext>
              </a:extLst>
            </p:cNvPr>
            <p:cNvSpPr/>
            <p:nvPr/>
          </p:nvSpPr>
          <p:spPr bwMode="auto">
            <a:xfrm>
              <a:off x="5643164" y="4629708"/>
              <a:ext cx="1233377" cy="2216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655143-146C-A923-82AD-C570F601EB93}"/>
                </a:ext>
              </a:extLst>
            </p:cNvPr>
            <p:cNvSpPr/>
            <p:nvPr/>
          </p:nvSpPr>
          <p:spPr bwMode="auto">
            <a:xfrm>
              <a:off x="6876542" y="3951148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Sales by Product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A8A241-9816-5D9B-FCA4-C5DB05766C12}"/>
                </a:ext>
              </a:extLst>
            </p:cNvPr>
            <p:cNvSpPr/>
            <p:nvPr/>
          </p:nvSpPr>
          <p:spPr bwMode="auto">
            <a:xfrm>
              <a:off x="6876541" y="4290206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231E4E-0E08-ED87-FEA2-C69A6DEE290A}"/>
                </a:ext>
              </a:extLst>
            </p:cNvPr>
            <p:cNvSpPr/>
            <p:nvPr/>
          </p:nvSpPr>
          <p:spPr bwMode="auto">
            <a:xfrm>
              <a:off x="6876541" y="4625887"/>
              <a:ext cx="2819437" cy="2220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E0D648-0B7E-EFCD-7A0F-2AB79F97792F}"/>
                </a:ext>
              </a:extLst>
            </p:cNvPr>
            <p:cNvSpPr/>
            <p:nvPr/>
          </p:nvSpPr>
          <p:spPr bwMode="auto">
            <a:xfrm>
              <a:off x="6983387" y="4730039"/>
              <a:ext cx="2563735" cy="19782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C494C5-96EA-14EF-AFC0-DFEE6858892F}"/>
                </a:ext>
              </a:extLst>
            </p:cNvPr>
            <p:cNvSpPr/>
            <p:nvPr/>
          </p:nvSpPr>
          <p:spPr bwMode="auto">
            <a:xfrm>
              <a:off x="7154094" y="5130731"/>
              <a:ext cx="2212276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definition.pbir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15D412-B3F7-71BC-BCBC-5CCC425D2493}"/>
                </a:ext>
              </a:extLst>
            </p:cNvPr>
            <p:cNvSpPr/>
            <p:nvPr/>
          </p:nvSpPr>
          <p:spPr bwMode="auto">
            <a:xfrm>
              <a:off x="7154094" y="5581500"/>
              <a:ext cx="2212276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report.json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88014E-5924-2AD9-D54C-28AA19951732}"/>
                </a:ext>
              </a:extLst>
            </p:cNvPr>
            <p:cNvSpPr/>
            <p:nvPr/>
          </p:nvSpPr>
          <p:spPr bwMode="auto">
            <a:xfrm>
              <a:off x="7154092" y="6032270"/>
              <a:ext cx="2212277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report-theme.json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A7AF7A-EA1C-C1F1-1E85-2BDE90BFDD94}"/>
              </a:ext>
            </a:extLst>
          </p:cNvPr>
          <p:cNvGrpSpPr/>
          <p:nvPr/>
        </p:nvGrpSpPr>
        <p:grpSpPr>
          <a:xfrm>
            <a:off x="973455" y="4300603"/>
            <a:ext cx="3487086" cy="1714852"/>
            <a:chOff x="1124345" y="3947327"/>
            <a:chExt cx="4052815" cy="19930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38ACB8-7DE2-307E-CE06-7593BFA61C49}"/>
                </a:ext>
              </a:extLst>
            </p:cNvPr>
            <p:cNvSpPr/>
            <p:nvPr/>
          </p:nvSpPr>
          <p:spPr bwMode="auto">
            <a:xfrm>
              <a:off x="1124346" y="39479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B164B2-8369-7130-AFFA-7B376884268D}"/>
                </a:ext>
              </a:extLst>
            </p:cNvPr>
            <p:cNvSpPr/>
            <p:nvPr/>
          </p:nvSpPr>
          <p:spPr bwMode="auto">
            <a:xfrm>
              <a:off x="1124345" y="4286988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C181B5-39FE-0276-FC35-CD24C8503C46}"/>
                </a:ext>
              </a:extLst>
            </p:cNvPr>
            <p:cNvSpPr/>
            <p:nvPr/>
          </p:nvSpPr>
          <p:spPr bwMode="auto">
            <a:xfrm>
              <a:off x="1124345" y="4622667"/>
              <a:ext cx="1233377" cy="1317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FA9899-844B-C701-7C85-0E8A36174024}"/>
                </a:ext>
              </a:extLst>
            </p:cNvPr>
            <p:cNvSpPr/>
            <p:nvPr/>
          </p:nvSpPr>
          <p:spPr bwMode="auto">
            <a:xfrm>
              <a:off x="2357723" y="3947327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Create Lakehouse Tables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8105D8-FC7A-7474-3B8E-F6EB4AC99093}"/>
                </a:ext>
              </a:extLst>
            </p:cNvPr>
            <p:cNvSpPr/>
            <p:nvPr/>
          </p:nvSpPr>
          <p:spPr bwMode="auto">
            <a:xfrm>
              <a:off x="2357722" y="4286385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9B7070C-C964-B86B-78D2-158DC32E517A}"/>
                </a:ext>
              </a:extLst>
            </p:cNvPr>
            <p:cNvSpPr/>
            <p:nvPr/>
          </p:nvSpPr>
          <p:spPr bwMode="auto">
            <a:xfrm>
              <a:off x="2357722" y="4622066"/>
              <a:ext cx="2819437" cy="1318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B3EAA7-09D3-3C11-AE0D-1A8BDCBE2FB7}"/>
                </a:ext>
              </a:extLst>
            </p:cNvPr>
            <p:cNvSpPr/>
            <p:nvPr/>
          </p:nvSpPr>
          <p:spPr bwMode="auto">
            <a:xfrm>
              <a:off x="2464568" y="4726218"/>
              <a:ext cx="2563735" cy="10322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9460A2-87DF-B1FA-0721-F50268E464E0}"/>
                </a:ext>
              </a:extLst>
            </p:cNvPr>
            <p:cNvSpPr/>
            <p:nvPr/>
          </p:nvSpPr>
          <p:spPr bwMode="auto">
            <a:xfrm>
              <a:off x="2686641" y="5106737"/>
              <a:ext cx="2160908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notebook-content.py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6952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3C049-6808-CE8D-A94A-DDC453615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85D4-DD73-2F96-2E9B-3EDED4FA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Workspace Item Dependencies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6BB333-35A1-9BB2-D562-F566E96F2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Many workspace items have dependencies on other workspace items</a:t>
            </a:r>
          </a:p>
          <a:p>
            <a:pPr lvl="1"/>
            <a:r>
              <a:rPr lang="en-US" dirty="0"/>
              <a:t>Notebook definition depends on </a:t>
            </a:r>
            <a:r>
              <a:rPr lang="en-US" sz="1800" b="1" dirty="0">
                <a:solidFill>
                  <a:srgbClr val="8A0000"/>
                </a:solidFill>
              </a:rPr>
              <a:t>workspace id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8A0000"/>
                </a:solidFill>
              </a:rPr>
              <a:t>lakehouse id</a:t>
            </a:r>
            <a:r>
              <a:rPr lang="en-US" dirty="0"/>
              <a:t> to reference its default lakehouse</a:t>
            </a:r>
          </a:p>
          <a:p>
            <a:pPr lvl="1"/>
            <a:r>
              <a:rPr lang="en-US" dirty="0"/>
              <a:t>DirectLake semantic model definition depends on connection string to SQL endpoint of lakehouse</a:t>
            </a:r>
          </a:p>
          <a:p>
            <a:pPr lvl="1"/>
            <a:r>
              <a:rPr lang="en-US" dirty="0"/>
              <a:t>Report definition depends on semantic model 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BB6D6-4B6E-ADC3-6AAA-808D6D4B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37" y="3029116"/>
            <a:ext cx="10854200" cy="26558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3182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3070-6324-0C2A-308E-AC67728D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Workspace Items with Dependencies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2051C5-FFFA-70BD-4A4B-F86C17EEC7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workflow to create workspace items with dependencies last</a:t>
            </a:r>
          </a:p>
          <a:p>
            <a:pPr lvl="1"/>
            <a:r>
              <a:rPr lang="en-US" dirty="0"/>
              <a:t>Notebook definition depends on lakehouse id for its default lakehouse</a:t>
            </a:r>
          </a:p>
          <a:p>
            <a:pPr lvl="1"/>
            <a:r>
              <a:rPr lang="en-US" dirty="0"/>
              <a:t>DirectLake semantic model definition depends on connection string to SQL endpoint of lakehouse</a:t>
            </a:r>
          </a:p>
          <a:p>
            <a:pPr lvl="1"/>
            <a:r>
              <a:rPr lang="en-US" dirty="0"/>
              <a:t>Report definition depends on semantic model id</a:t>
            </a:r>
          </a:p>
          <a:p>
            <a:r>
              <a:rPr lang="en-US" dirty="0"/>
              <a:t>Shallow copy of template workspace is not the result you want</a:t>
            </a:r>
          </a:p>
          <a:p>
            <a:pPr lvl="1"/>
            <a:r>
              <a:rPr lang="en-US" dirty="0"/>
              <a:t>Workspace for customer tenant should not have dependencies on template workspace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6B7E8B-38C6-77F2-9451-B1A5FC5D4F7C}"/>
              </a:ext>
            </a:extLst>
          </p:cNvPr>
          <p:cNvGrpSpPr/>
          <p:nvPr/>
        </p:nvGrpSpPr>
        <p:grpSpPr>
          <a:xfrm>
            <a:off x="6754652" y="3975512"/>
            <a:ext cx="4921509" cy="1928534"/>
            <a:chOff x="3048553" y="3597862"/>
            <a:chExt cx="6609771" cy="25900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F2ED46-453C-A980-E188-DE7680570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555" y="3641373"/>
              <a:ext cx="2977223" cy="254658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0DB91-E143-3A78-5DBC-53B4A5E8E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0100" y="3597862"/>
              <a:ext cx="2768224" cy="254354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035DAD-32EA-8F67-8E32-A1564A7AC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1734" y="4787537"/>
              <a:ext cx="1387929" cy="734786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oval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225152-EF82-39FF-1314-3DE68011F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6606" y="5030483"/>
              <a:ext cx="1403057" cy="243646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oval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2469605-A363-F489-30AC-11525D123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3225" y="5274129"/>
              <a:ext cx="1321310" cy="698289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oval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159A08-706C-8ACF-44DB-51C977652BB9}"/>
                </a:ext>
              </a:extLst>
            </p:cNvPr>
            <p:cNvSpPr/>
            <p:nvPr/>
          </p:nvSpPr>
          <p:spPr>
            <a:xfrm>
              <a:off x="3048554" y="5383181"/>
              <a:ext cx="2977223" cy="24364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2DFED9-B69F-7BE5-4826-68F14876C09D}"/>
                </a:ext>
              </a:extLst>
            </p:cNvPr>
            <p:cNvSpPr/>
            <p:nvPr/>
          </p:nvSpPr>
          <p:spPr>
            <a:xfrm>
              <a:off x="3048553" y="5140697"/>
              <a:ext cx="2977223" cy="24364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821430-7A7E-5DB2-19AF-C84273841660}"/>
                </a:ext>
              </a:extLst>
            </p:cNvPr>
            <p:cNvSpPr/>
            <p:nvPr/>
          </p:nvSpPr>
          <p:spPr>
            <a:xfrm>
              <a:off x="3050051" y="5847339"/>
              <a:ext cx="2977223" cy="24364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6390CD-C38E-6BFC-1451-837196C28A6D}"/>
              </a:ext>
            </a:extLst>
          </p:cNvPr>
          <p:cNvGrpSpPr/>
          <p:nvPr/>
        </p:nvGrpSpPr>
        <p:grpSpPr>
          <a:xfrm>
            <a:off x="1210971" y="3974010"/>
            <a:ext cx="5221902" cy="2300535"/>
            <a:chOff x="912351" y="3368634"/>
            <a:chExt cx="5841650" cy="30829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4A6A15-4BC5-845C-A8D8-2E43AC9CF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2351" y="3368634"/>
              <a:ext cx="5841650" cy="3082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DA8677-6350-A54F-DDF6-F9CEE85DFFDB}"/>
                </a:ext>
              </a:extLst>
            </p:cNvPr>
            <p:cNvSpPr/>
            <p:nvPr/>
          </p:nvSpPr>
          <p:spPr>
            <a:xfrm>
              <a:off x="912351" y="4054423"/>
              <a:ext cx="1722865" cy="239717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</p:spTree>
    <p:extLst>
      <p:ext uri="{BB962C8B-B14F-4D97-AF65-F5344CB8AC3E}">
        <p14:creationId xmlns:p14="http://schemas.microsoft.com/office/powerpoint/2010/main" val="1688005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B5844-AC95-F67F-4AAA-77B5A65AD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5E7E-9673-B5AA-C6A1-C3EA4CA6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Steps in Solution Deployment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3178B-55AD-EB89-4AFB-CA954B059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014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lakehouses</a:t>
            </a:r>
          </a:p>
          <a:p>
            <a:pPr lvl="1"/>
            <a:r>
              <a:rPr lang="en-US" dirty="0"/>
              <a:t>Lakehouse has no dependencies on other workspace items</a:t>
            </a:r>
          </a:p>
          <a:p>
            <a:pPr lvl="1"/>
            <a:r>
              <a:rPr lang="en-US" dirty="0"/>
              <a:t>After creation, track lakehouse id for later use</a:t>
            </a:r>
          </a:p>
          <a:p>
            <a:pPr lvl="1"/>
            <a:r>
              <a:rPr lang="en-US" dirty="0"/>
              <a:t>Query lakehouse properties to discover SQL endpoint </a:t>
            </a:r>
            <a:r>
              <a:rPr lang="en-US" sz="1800" b="1" dirty="0">
                <a:solidFill>
                  <a:srgbClr val="8A0000"/>
                </a:solidFill>
              </a:rPr>
              <a:t>server</a:t>
            </a:r>
            <a:r>
              <a:rPr lang="en-US" dirty="0"/>
              <a:t> connect string and </a:t>
            </a:r>
            <a:r>
              <a:rPr lang="en-US" sz="1800" b="1" dirty="0">
                <a:solidFill>
                  <a:srgbClr val="8A0000"/>
                </a:solidFill>
              </a:rPr>
              <a:t>database</a:t>
            </a:r>
            <a:r>
              <a:rPr lang="en-US" dirty="0"/>
              <a:t>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notebooks</a:t>
            </a:r>
          </a:p>
          <a:p>
            <a:pPr lvl="1"/>
            <a:r>
              <a:rPr lang="en-US" dirty="0"/>
              <a:t>Create notebook using item definition that includes </a:t>
            </a:r>
            <a:r>
              <a:rPr lang="en-US" sz="1800" b="1" dirty="0">
                <a:solidFill>
                  <a:srgbClr val="8A0000"/>
                </a:solidFill>
              </a:rPr>
              <a:t>workspace id</a:t>
            </a:r>
            <a:r>
              <a:rPr lang="en-US" dirty="0"/>
              <a:t> &amp; </a:t>
            </a:r>
            <a:r>
              <a:rPr lang="en-US" sz="1800" b="1" dirty="0">
                <a:solidFill>
                  <a:srgbClr val="8A0000"/>
                </a:solidFill>
              </a:rPr>
              <a:t>lakehouse id</a:t>
            </a:r>
            <a:endParaRPr lang="en-US" b="1" dirty="0">
              <a:solidFill>
                <a:srgbClr val="8A0000"/>
              </a:solidFill>
            </a:endParaRPr>
          </a:p>
          <a:p>
            <a:pPr lvl="1"/>
            <a:r>
              <a:rPr lang="en-US" dirty="0"/>
              <a:t>Run notebook and monitor execution until completion to create lakehouse table schema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DirectLake semantic models</a:t>
            </a:r>
          </a:p>
          <a:p>
            <a:pPr lvl="1"/>
            <a:r>
              <a:rPr lang="en-US" dirty="0"/>
              <a:t>Create semantic model using updated item definition that includes SQL endpoint connect string</a:t>
            </a:r>
          </a:p>
          <a:p>
            <a:pPr lvl="1"/>
            <a:r>
              <a:rPr lang="en-US" dirty="0"/>
              <a:t>After creation, track </a:t>
            </a:r>
            <a:r>
              <a:rPr lang="en-US" sz="1800" b="1" dirty="0">
                <a:solidFill>
                  <a:srgbClr val="8A0000"/>
                </a:solidFill>
              </a:rPr>
              <a:t>semantic model id</a:t>
            </a:r>
            <a:r>
              <a:rPr lang="en-US" dirty="0"/>
              <a:t> for later use</a:t>
            </a:r>
          </a:p>
          <a:p>
            <a:pPr lvl="1"/>
            <a:r>
              <a:rPr lang="en-US" dirty="0"/>
              <a:t>After creation, create &amp; bind connection and then refresh semantic model (if required)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Power BI reports</a:t>
            </a:r>
          </a:p>
          <a:p>
            <a:pPr lvl="1"/>
            <a:r>
              <a:rPr lang="en-US" dirty="0"/>
              <a:t>Create report using updated item definition that includes </a:t>
            </a:r>
            <a:r>
              <a:rPr lang="en-US" sz="1800" b="1" dirty="0">
                <a:solidFill>
                  <a:srgbClr val="8A0000"/>
                </a:solidFill>
              </a:rPr>
              <a:t>semantic model id</a:t>
            </a:r>
            <a:endParaRPr lang="en-US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42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2952-0716-B92B-AA11-43295BF9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Solution using Fabric REST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1C19C-588A-286B-BC7B-9AB6B344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7" y="1162408"/>
            <a:ext cx="10570425" cy="53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8894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7050F-1C04-B185-3559-0AE61766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686" y="3361776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1BBE78-3CF5-1D19-A4B2-7285A78FD46C}"/>
              </a:ext>
            </a:extLst>
          </p:cNvPr>
          <p:cNvSpPr/>
          <p:nvPr/>
        </p:nvSpPr>
        <p:spPr>
          <a:xfrm>
            <a:off x="4628533" y="3828429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Deploy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6AE6623-C7AD-BF1B-F706-F6019B018837}"/>
              </a:ext>
            </a:extLst>
          </p:cNvPr>
          <p:cNvSpPr/>
          <p:nvPr/>
        </p:nvSpPr>
        <p:spPr>
          <a:xfrm>
            <a:off x="3840596" y="4368618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A05388A-C549-AC48-578B-6F68D3F39A8C}"/>
              </a:ext>
            </a:extLst>
          </p:cNvPr>
          <p:cNvSpPr/>
          <p:nvPr/>
        </p:nvSpPr>
        <p:spPr>
          <a:xfrm>
            <a:off x="7436269" y="4389893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BE0546-0DCF-0260-CC77-F8D6ECAC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64"/>
          <a:stretch/>
        </p:blipFill>
        <p:spPr>
          <a:xfrm>
            <a:off x="962271" y="3361777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B5923-B35E-C625-73F7-11AE4054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Solution from Workspace Template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1AAC5-5233-D658-E2F1-8837FF4DF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95363"/>
          </a:xfrm>
        </p:spPr>
        <p:txBody>
          <a:bodyPr/>
          <a:lstStyle/>
          <a:p>
            <a:r>
              <a:rPr lang="en-US" dirty="0"/>
              <a:t>Solution can be deployed from workspace designed as a template</a:t>
            </a:r>
          </a:p>
          <a:p>
            <a:pPr lvl="1"/>
            <a:r>
              <a:rPr lang="en-US" dirty="0"/>
              <a:t>Developer calls </a:t>
            </a:r>
            <a:r>
              <a:rPr lang="en-US" sz="2000" b="1" dirty="0">
                <a:solidFill>
                  <a:srgbClr val="6C0000"/>
                </a:solidFill>
              </a:rPr>
              <a:t>Get Item Definition</a:t>
            </a:r>
            <a:r>
              <a:rPr lang="en-US" dirty="0"/>
              <a:t> on source workspace items</a:t>
            </a:r>
          </a:p>
          <a:p>
            <a:pPr lvl="1"/>
            <a:r>
              <a:rPr lang="en-US" dirty="0"/>
              <a:t>Developer modifies item definitions from source to redirect dependencies</a:t>
            </a:r>
          </a:p>
          <a:p>
            <a:pPr lvl="1"/>
            <a:r>
              <a:rPr lang="en-US" dirty="0"/>
              <a:t>Developer calls </a:t>
            </a:r>
            <a:r>
              <a:rPr lang="en-US" sz="2000" b="1" dirty="0">
                <a:solidFill>
                  <a:srgbClr val="8A0000"/>
                </a:solidFill>
              </a:rPr>
              <a:t>Create Item</a:t>
            </a:r>
            <a:r>
              <a:rPr lang="en-US" dirty="0"/>
              <a:t> to create new item in solution workspace</a:t>
            </a:r>
          </a:p>
        </p:txBody>
      </p:sp>
    </p:spTree>
    <p:extLst>
      <p:ext uri="{BB962C8B-B14F-4D97-AF65-F5344CB8AC3E}">
        <p14:creationId xmlns:p14="http://schemas.microsoft.com/office/powerpoint/2010/main" val="305601453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D84C60-9C55-9FEC-03ED-C56A3A1D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71" y="73606"/>
            <a:ext cx="9775479" cy="3092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DC4596-1BB8-F75B-A6E4-970579B7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686" y="3610254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FAFC08-D780-F2E3-F47A-9EEE567B197F}"/>
              </a:ext>
            </a:extLst>
          </p:cNvPr>
          <p:cNvSpPr/>
          <p:nvPr/>
        </p:nvSpPr>
        <p:spPr>
          <a:xfrm>
            <a:off x="4628533" y="4076907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Deploy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C2F7F4-59C1-2F8D-8D69-CA44D7719F22}"/>
              </a:ext>
            </a:extLst>
          </p:cNvPr>
          <p:cNvSpPr/>
          <p:nvPr/>
        </p:nvSpPr>
        <p:spPr>
          <a:xfrm>
            <a:off x="3840596" y="4617096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07D8A2C-BB8D-9D81-B9F5-2EB79B2F4492}"/>
              </a:ext>
            </a:extLst>
          </p:cNvPr>
          <p:cNvSpPr/>
          <p:nvPr/>
        </p:nvSpPr>
        <p:spPr>
          <a:xfrm>
            <a:off x="7436269" y="4638371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0751FA-1030-2CA1-300A-C01552D03A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864"/>
          <a:stretch/>
        </p:blipFill>
        <p:spPr>
          <a:xfrm>
            <a:off x="962271" y="3610255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67672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A811-204E-7F71-05D3-05C7EAF3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AFC7B-EBA9-C7D3-9F04-80456FF17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97846"/>
          </a:xfrm>
        </p:spPr>
        <p:txBody>
          <a:bodyPr/>
          <a:lstStyle/>
          <a:p>
            <a:r>
              <a:rPr lang="en-US" dirty="0"/>
              <a:t>Introduction to Fabric CI/CD and ALM</a:t>
            </a:r>
          </a:p>
          <a:p>
            <a:r>
              <a:rPr lang="en-US" dirty="0"/>
              <a:t>Solution Deployment using the Fabric REST APIs</a:t>
            </a:r>
          </a:p>
          <a:p>
            <a:r>
              <a:rPr lang="en-US" dirty="0"/>
              <a:t>Fabric GIT Integration</a:t>
            </a:r>
          </a:p>
        </p:txBody>
      </p:sp>
    </p:spTree>
    <p:extLst>
      <p:ext uri="{BB962C8B-B14F-4D97-AF65-F5344CB8AC3E}">
        <p14:creationId xmlns:p14="http://schemas.microsoft.com/office/powerpoint/2010/main" val="539820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00FE8D-C97F-88C6-7D0C-1EAFB182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Solution from Workspace Template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8FD7AA-4A8E-F874-F437-E0161E2BC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62377"/>
          </a:xfrm>
        </p:spPr>
        <p:txBody>
          <a:bodyPr/>
          <a:lstStyle/>
          <a:p>
            <a:r>
              <a:rPr lang="en-US" dirty="0"/>
              <a:t>Developer needs a way to update existing items with change in template workspace</a:t>
            </a:r>
          </a:p>
          <a:p>
            <a:pPr lvl="1"/>
            <a:r>
              <a:rPr lang="en-US" dirty="0"/>
              <a:t>Using delete and create operation is not good because it changes workspace item Id</a:t>
            </a:r>
          </a:p>
          <a:p>
            <a:pPr lvl="1"/>
            <a:r>
              <a:rPr lang="en-US" dirty="0"/>
              <a:t>Developer calls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r>
              <a:rPr lang="en-US" dirty="0"/>
              <a:t> to update solution items from template items</a:t>
            </a:r>
          </a:p>
          <a:p>
            <a:pPr lvl="1"/>
            <a:r>
              <a:rPr lang="en-US" dirty="0"/>
              <a:t>Update logic can create new workspace items recently added to workspace template</a:t>
            </a:r>
          </a:p>
          <a:p>
            <a:pPr lvl="1"/>
            <a:r>
              <a:rPr lang="en-US" dirty="0"/>
              <a:t>Update logic can delete orphaned items that do not exist in workspace template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71A0F7-981D-7D14-8828-87481096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586" y="3345917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985FFF-0907-7AAE-EA73-FEBDC31C93B2}"/>
              </a:ext>
            </a:extLst>
          </p:cNvPr>
          <p:cNvSpPr/>
          <p:nvPr/>
        </p:nvSpPr>
        <p:spPr>
          <a:xfrm>
            <a:off x="4746433" y="3812570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Update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D1E10CE-E703-4656-E318-9B49006D1C9B}"/>
              </a:ext>
            </a:extLst>
          </p:cNvPr>
          <p:cNvSpPr/>
          <p:nvPr/>
        </p:nvSpPr>
        <p:spPr>
          <a:xfrm>
            <a:off x="3958496" y="4352759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3F62881-7921-66CD-07C0-D1E910172352}"/>
              </a:ext>
            </a:extLst>
          </p:cNvPr>
          <p:cNvSpPr/>
          <p:nvPr/>
        </p:nvSpPr>
        <p:spPr>
          <a:xfrm>
            <a:off x="7554169" y="4374034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85273D-95F5-38A9-DEFF-DBEB9F9EA1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64"/>
          <a:stretch/>
        </p:blipFill>
        <p:spPr>
          <a:xfrm>
            <a:off x="1080171" y="3345918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981741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DC4F4-E336-5A63-FBD6-42E2043E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416" y="3277512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A78DC4-E3C6-AC41-1E1C-920CD8E10A61}"/>
              </a:ext>
            </a:extLst>
          </p:cNvPr>
          <p:cNvSpPr/>
          <p:nvPr/>
        </p:nvSpPr>
        <p:spPr>
          <a:xfrm>
            <a:off x="4585263" y="3744165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Update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455CF27-8B6B-1E3C-6637-71C73CB9FCB6}"/>
              </a:ext>
            </a:extLst>
          </p:cNvPr>
          <p:cNvSpPr/>
          <p:nvPr/>
        </p:nvSpPr>
        <p:spPr>
          <a:xfrm>
            <a:off x="3797326" y="4284354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386D3DA-31B4-AA44-7227-FEFB0ABC885B}"/>
              </a:ext>
            </a:extLst>
          </p:cNvPr>
          <p:cNvSpPr/>
          <p:nvPr/>
        </p:nvSpPr>
        <p:spPr>
          <a:xfrm>
            <a:off x="7392999" y="4305629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36FCD3-4A03-FBC3-0570-58F315006E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64"/>
          <a:stretch/>
        </p:blipFill>
        <p:spPr>
          <a:xfrm>
            <a:off x="919001" y="3277513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8B104-217B-24B5-68D6-26465BEBE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71" y="566703"/>
            <a:ext cx="9374425" cy="220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260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1BB1B-5583-F39A-ACD1-631853999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B9F13465-E585-D8E1-D143-53FF9EA4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5" y="3344117"/>
            <a:ext cx="9527637" cy="10156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/>
              <a:t>Fabric GIT Integration</a:t>
            </a:r>
            <a:endParaRPr lang="en-US" sz="5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0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9DAE-AD7C-D367-8094-E68C6F8C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Fabric Workspace to GIT Repositories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B21B5-CFFB-92DC-8C08-29AB9192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509200"/>
          </a:xfrm>
        </p:spPr>
        <p:txBody>
          <a:bodyPr/>
          <a:lstStyle/>
          <a:p>
            <a:r>
              <a:rPr lang="en-US" dirty="0"/>
              <a:t>Fabric workspace can be connected to GIT repository</a:t>
            </a:r>
          </a:p>
          <a:p>
            <a:pPr lvl="1"/>
            <a:r>
              <a:rPr lang="en-US" dirty="0"/>
              <a:t>Fabric currently supports GIT repositories in Azure Dev Ops and GitHub</a:t>
            </a:r>
          </a:p>
          <a:p>
            <a:pPr lvl="1"/>
            <a:r>
              <a:rPr lang="en-US" dirty="0"/>
              <a:t>Workspace connections can be configured by hand or through Fabric REST APIs</a:t>
            </a:r>
          </a:p>
          <a:p>
            <a:pPr lvl="1"/>
            <a:r>
              <a:rPr lang="en-US" dirty="0"/>
              <a:t>Once connected, workspace items serialized as item definition files in GIT repository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connection to workspace provides 2-way synchronization</a:t>
            </a:r>
          </a:p>
          <a:p>
            <a:pPr lvl="1"/>
            <a:r>
              <a:rPr lang="en-US" dirty="0"/>
              <a:t>Changes made to workspace items can be synchronized to GIT repository files</a:t>
            </a:r>
          </a:p>
          <a:p>
            <a:pPr lvl="1"/>
            <a:r>
              <a:rPr lang="en-US" dirty="0"/>
              <a:t>Changes committed to GIT repository files can be synchronized to workspace items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C8979-90D6-0930-74A9-2187388C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516" y="3022670"/>
            <a:ext cx="5059477" cy="18508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F809D-9CB3-10D7-CDF0-033158C3D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48" y="3022670"/>
            <a:ext cx="2163845" cy="18508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541625-8FA7-7526-EC51-395C3A9890A6}"/>
              </a:ext>
            </a:extLst>
          </p:cNvPr>
          <p:cNvGrpSpPr/>
          <p:nvPr/>
        </p:nvGrpSpPr>
        <p:grpSpPr>
          <a:xfrm>
            <a:off x="3449709" y="3658197"/>
            <a:ext cx="1076911" cy="573668"/>
            <a:chOff x="3526223" y="4847584"/>
            <a:chExt cx="1055891" cy="562471"/>
          </a:xfrm>
        </p:grpSpPr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20D019B1-B28C-941E-7685-E510BFDE82DF}"/>
                </a:ext>
              </a:extLst>
            </p:cNvPr>
            <p:cNvSpPr/>
            <p:nvPr/>
          </p:nvSpPr>
          <p:spPr>
            <a:xfrm rot="16200000">
              <a:off x="3923746" y="4504554"/>
              <a:ext cx="226743" cy="1021789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4FD9A695-FAEF-C944-0D65-9110D8A94D6A}"/>
                </a:ext>
              </a:extLst>
            </p:cNvPr>
            <p:cNvSpPr/>
            <p:nvPr/>
          </p:nvSpPr>
          <p:spPr>
            <a:xfrm rot="5400000">
              <a:off x="3957847" y="4716220"/>
              <a:ext cx="226744" cy="1021791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5B344038-92A3-898E-2124-9EBF5B1E5BFA}"/>
                </a:ext>
              </a:extLst>
            </p:cNvPr>
            <p:cNvSpPr/>
            <p:nvPr/>
          </p:nvSpPr>
          <p:spPr>
            <a:xfrm>
              <a:off x="3782893" y="4847584"/>
              <a:ext cx="576652" cy="562471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224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224" b="1" dirty="0"/>
                <a:t>Sync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121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E3AF-01C1-57FC-1314-FAD98E01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Workspace settings for Git Integration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8793C7-FEC5-43E4-CB88-B38DC0BE1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Workspace can be connected to Azure Dev Ops repository from </a:t>
            </a:r>
            <a:r>
              <a:rPr lang="en-US" sz="2000" b="1" dirty="0">
                <a:solidFill>
                  <a:srgbClr val="6C0000"/>
                </a:solidFill>
              </a:rPr>
              <a:t>Workspace Settings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First, you need to create an Azure Dev Ops project and initialize its main repository</a:t>
            </a:r>
          </a:p>
          <a:p>
            <a:pPr lvl="1"/>
            <a:r>
              <a:rPr lang="en-US" dirty="0"/>
              <a:t>Create workspace connection to ADO repository using </a:t>
            </a:r>
            <a:r>
              <a:rPr lang="en-US" sz="1600" b="1" dirty="0">
                <a:solidFill>
                  <a:srgbClr val="6C0000"/>
                </a:solidFill>
              </a:rPr>
              <a:t>Git Integration</a:t>
            </a:r>
            <a:r>
              <a:rPr lang="en-US" dirty="0"/>
              <a:t> tab in </a:t>
            </a:r>
            <a:r>
              <a:rPr lang="en-US" sz="1600" b="1" dirty="0">
                <a:solidFill>
                  <a:srgbClr val="6C0000"/>
                </a:solidFill>
              </a:rPr>
              <a:t>Workspace Settings</a:t>
            </a:r>
            <a:r>
              <a:rPr lang="en-US" dirty="0"/>
              <a:t> dialog</a:t>
            </a:r>
          </a:p>
          <a:p>
            <a:pPr lvl="1"/>
            <a:r>
              <a:rPr lang="en-US" dirty="0"/>
              <a:t>Once connected, workspace items list shows </a:t>
            </a:r>
            <a:r>
              <a:rPr lang="en-US" sz="1600" b="1" dirty="0">
                <a:solidFill>
                  <a:srgbClr val="6C0000"/>
                </a:solidFill>
              </a:rPr>
              <a:t>Git status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651B5-0C93-E6FE-19ED-70111BE38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" t="1192"/>
          <a:stretch/>
        </p:blipFill>
        <p:spPr>
          <a:xfrm>
            <a:off x="1309798" y="2890158"/>
            <a:ext cx="5003739" cy="36644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3EDAD2-39A2-9304-906D-35E6B0382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27" y="2890158"/>
            <a:ext cx="4624536" cy="1956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1081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A198-7844-5258-3EAA-ABCDBD60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Fabric GIT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8A475-0077-D9B8-BB3C-38A9EACBB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Fabric GIT APIs allow developer to automate creating workspace connections</a:t>
            </a:r>
          </a:p>
        </p:txBody>
      </p:sp>
      <p:sp>
        <p:nvSpPr>
          <p:cNvPr id="91" name="Slide Number Placeholder 13">
            <a:extLst>
              <a:ext uri="{FF2B5EF4-FFF2-40B4-BE49-F238E27FC236}">
                <a16:creationId xmlns:a16="http://schemas.microsoft.com/office/drawing/2014/main" id="{42D3790E-4621-EFF2-C3D4-D9705E1FCEE3}"/>
              </a:ext>
            </a:extLst>
          </p:cNvPr>
          <p:cNvSpPr txBox="1">
            <a:spLocks/>
          </p:cNvSpPr>
          <p:nvPr/>
        </p:nvSpPr>
        <p:spPr>
          <a:xfrm>
            <a:off x="244287" y="6896036"/>
            <a:ext cx="407180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fld id="{B1356FBF-028C-F74E-A7B4-9B8ED246DD1B}" type="slidenum">
              <a:rPr lang="en-US" sz="816">
                <a:solidFill>
                  <a:srgbClr val="225B61">
                    <a:tint val="75000"/>
                  </a:srgbClr>
                </a:solidFill>
              </a:rPr>
              <a:pPr defTabSz="932418">
                <a:defRPr/>
              </a:pPr>
              <a:t>25</a:t>
            </a:fld>
            <a:endParaRPr lang="en-US" sz="816">
              <a:solidFill>
                <a:srgbClr val="225B61">
                  <a:tint val="75000"/>
                </a:srgbClr>
              </a:solidFill>
            </a:endParaRPr>
          </a:p>
        </p:txBody>
      </p:sp>
      <p:sp>
        <p:nvSpPr>
          <p:cNvPr id="92" name="Footer Placeholder 1">
            <a:extLst>
              <a:ext uri="{FF2B5EF4-FFF2-40B4-BE49-F238E27FC236}">
                <a16:creationId xmlns:a16="http://schemas.microsoft.com/office/drawing/2014/main" id="{9DC721E3-2636-3BD2-1864-2CF50510117F}"/>
              </a:ext>
            </a:extLst>
          </p:cNvPr>
          <p:cNvSpPr txBox="1">
            <a:spLocks/>
          </p:cNvSpPr>
          <p:nvPr/>
        </p:nvSpPr>
        <p:spPr>
          <a:xfrm>
            <a:off x="651468" y="6896036"/>
            <a:ext cx="2119817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r>
              <a:rPr lang="en-US" sz="816">
                <a:solidFill>
                  <a:srgbClr val="225B61">
                    <a:tint val="75000"/>
                  </a:srgbClr>
                </a:solidFill>
              </a:rPr>
              <a:t>Microsoft Fabric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ACDEFD-59DD-11F0-B5B7-EEE797387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16283"/>
              </p:ext>
            </p:extLst>
          </p:nvPr>
        </p:nvGraphicFramePr>
        <p:xfrm>
          <a:off x="882376" y="1837024"/>
          <a:ext cx="9458122" cy="2734976"/>
        </p:xfrm>
        <a:graphic>
          <a:graphicData uri="http://schemas.openxmlformats.org/drawingml/2006/table">
            <a:tbl>
              <a:tblPr/>
              <a:tblGrid>
                <a:gridCol w="2169417">
                  <a:extLst>
                    <a:ext uri="{9D8B030D-6E8A-4147-A177-3AD203B41FA5}">
                      <a16:colId xmlns:a16="http://schemas.microsoft.com/office/drawing/2014/main" val="4087721077"/>
                    </a:ext>
                  </a:extLst>
                </a:gridCol>
                <a:gridCol w="7288705">
                  <a:extLst>
                    <a:ext uri="{9D8B030D-6E8A-4147-A177-3AD203B41FA5}">
                      <a16:colId xmlns:a16="http://schemas.microsoft.com/office/drawing/2014/main" val="91658948"/>
                    </a:ext>
                  </a:extLst>
                </a:gridCol>
              </a:tblGrid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3"/>
                        </a:rPr>
                        <a:t>Connect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Connect a specific workspace to a git repository and branch.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974243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4"/>
                        </a:rPr>
                        <a:t>Disconnect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Disconnect a specific workspace from the Git repository and branch it is connected to.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204355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5"/>
                        </a:rPr>
                        <a:t>Initialize Connection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Initialize a connection for a workspace that is connected to Git.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15698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6"/>
                        </a:rPr>
                        <a:t>Get Connection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git connection details for the specified workspace.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77915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7"/>
                        </a:rPr>
                        <a:t>Commit To Git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Commits the changes made in the workspace to the connected remote branch.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347316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8"/>
                        </a:rPr>
                        <a:t>Get Status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 Git status of items in the workspace, that can be committed to Git.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79910"/>
                  </a:ext>
                </a:extLst>
              </a:tr>
              <a:tr h="47154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9"/>
                        </a:rPr>
                        <a:t>Update From Git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Updates the workspace with commits pushed to the connected branch.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ConflictResolutionPolicy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helps to determine which way to sync: GIT-&gt;Workspace or Workspace-&gt;GIT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26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97989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C2E7-901C-7B45-2953-7F5F39B7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Definitions maintained inside Git-enabled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1E9E9-A25E-DF81-F425-34483812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105002"/>
            <a:ext cx="11430000" cy="4934030"/>
          </a:xfrm>
          <a:prstGeom prst="rect">
            <a:avLst/>
          </a:prstGeom>
          <a:ln>
            <a:solidFill>
              <a:srgbClr val="6C0000"/>
            </a:solidFill>
          </a:ln>
        </p:spPr>
      </p:pic>
    </p:spTree>
    <p:extLst>
      <p:ext uri="{BB962C8B-B14F-4D97-AF65-F5344CB8AC3E}">
        <p14:creationId xmlns:p14="http://schemas.microsoft.com/office/powerpoint/2010/main" val="126672474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EC09B699-4D4C-455F-B3EC-F0B5F294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Definition Files 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45FCA53B-8E9B-B7AF-9BBC-4DA61A162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Fabric ALM strategy with CI/CD based on item definition files</a:t>
            </a:r>
          </a:p>
          <a:p>
            <a:pPr lvl="1"/>
            <a:r>
              <a:rPr lang="en-US" dirty="0"/>
              <a:t>Fabric automatically serializes workspace items into set of item definition files</a:t>
            </a:r>
          </a:p>
          <a:p>
            <a:pPr lvl="1"/>
            <a:r>
              <a:rPr lang="en-US" dirty="0"/>
              <a:t>Each type of workspace item defines the set of files that constitutes a valid item 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3465-14B5-1164-C049-24EE629620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3" r="10471"/>
          <a:stretch/>
        </p:blipFill>
        <p:spPr>
          <a:xfrm>
            <a:off x="5893184" y="2728400"/>
            <a:ext cx="3195809" cy="8338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C9DBF-EEB4-E2EB-5EA9-F68C6AB6C2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7" r="9720"/>
          <a:stretch/>
        </p:blipFill>
        <p:spPr>
          <a:xfrm>
            <a:off x="5893184" y="6045811"/>
            <a:ext cx="3206888" cy="8094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89390-9142-6D97-9DC3-E39DA8C534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0988"/>
          <a:stretch/>
        </p:blipFill>
        <p:spPr>
          <a:xfrm>
            <a:off x="5893184" y="4920236"/>
            <a:ext cx="3195787" cy="10537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231FD-DC8A-F292-D3CD-40702386EA9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9671"/>
          <a:stretch/>
        </p:blipFill>
        <p:spPr>
          <a:xfrm>
            <a:off x="5893183" y="3634161"/>
            <a:ext cx="3195796" cy="1214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BA1A5F-B1F2-8921-13FD-AC8B5FAB485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6314" t="22433" r="39186"/>
          <a:stretch/>
        </p:blipFill>
        <p:spPr>
          <a:xfrm>
            <a:off x="983322" y="2728400"/>
            <a:ext cx="3062646" cy="25189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B94ECE-9603-1F0A-56A8-4B9F0819F837}"/>
              </a:ext>
            </a:extLst>
          </p:cNvPr>
          <p:cNvCxnSpPr>
            <a:cxnSpLocks/>
          </p:cNvCxnSpPr>
          <p:nvPr/>
        </p:nvCxnSpPr>
        <p:spPr>
          <a:xfrm flipV="1">
            <a:off x="3349471" y="3131256"/>
            <a:ext cx="2426365" cy="879367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29A736-D439-8EF7-D899-589C48EE0B81}"/>
              </a:ext>
            </a:extLst>
          </p:cNvPr>
          <p:cNvCxnSpPr>
            <a:cxnSpLocks/>
          </p:cNvCxnSpPr>
          <p:nvPr/>
        </p:nvCxnSpPr>
        <p:spPr>
          <a:xfrm flipV="1">
            <a:off x="3209377" y="3987874"/>
            <a:ext cx="2543711" cy="376495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84641-FD61-57E2-F1B0-CD12C32DDF87}"/>
              </a:ext>
            </a:extLst>
          </p:cNvPr>
          <p:cNvCxnSpPr>
            <a:cxnSpLocks/>
          </p:cNvCxnSpPr>
          <p:nvPr/>
        </p:nvCxnSpPr>
        <p:spPr>
          <a:xfrm>
            <a:off x="3638325" y="4736978"/>
            <a:ext cx="2114763" cy="501201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546FA-3D3B-7AAB-8E81-34B93D5EE933}"/>
              </a:ext>
            </a:extLst>
          </p:cNvPr>
          <p:cNvCxnSpPr>
            <a:cxnSpLocks/>
          </p:cNvCxnSpPr>
          <p:nvPr/>
        </p:nvCxnSpPr>
        <p:spPr>
          <a:xfrm>
            <a:off x="2447166" y="5093622"/>
            <a:ext cx="3305922" cy="1145132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03233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6817-0C9B-38CE-8E3F-940342E9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273136-D3BA-FEBE-2DFA-722F8DB25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68" y="1311403"/>
            <a:ext cx="2006531" cy="18436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986BE2-F174-CFFD-7A6B-5485ABA8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238" t="22421" r="40371"/>
          <a:stretch/>
        </p:blipFill>
        <p:spPr>
          <a:xfrm>
            <a:off x="3523158" y="1207849"/>
            <a:ext cx="2250348" cy="19716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480445-034B-4AE9-CC6C-C8A2D010369B}"/>
              </a:ext>
            </a:extLst>
          </p:cNvPr>
          <p:cNvSpPr/>
          <p:nvPr/>
        </p:nvSpPr>
        <p:spPr>
          <a:xfrm>
            <a:off x="6671382" y="1348093"/>
            <a:ext cx="2599797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Deploy Solution Logic</a:t>
            </a:r>
          </a:p>
          <a:p>
            <a:pPr algn="ctr"/>
            <a:r>
              <a:rPr lang="en-US" sz="800" b="1" dirty="0">
                <a:solidFill>
                  <a:srgbClr val="FFFF00"/>
                </a:solidFill>
              </a:rPr>
              <a:t>Implemented Using Fabric REST APIs</a:t>
            </a:r>
            <a:endParaRPr lang="en-US" sz="900" b="1" dirty="0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DCAB3AC-7E90-9CA2-8924-A9632DC76AEC}"/>
              </a:ext>
            </a:extLst>
          </p:cNvPr>
          <p:cNvSpPr/>
          <p:nvPr/>
        </p:nvSpPr>
        <p:spPr>
          <a:xfrm>
            <a:off x="5878905" y="190655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275BE8-D0C4-13FE-B390-C55F8E8732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864"/>
          <a:stretch/>
        </p:blipFill>
        <p:spPr>
          <a:xfrm>
            <a:off x="150016" y="1207849"/>
            <a:ext cx="2105463" cy="19760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7B3537-9A96-5ACC-DAA5-1E285B48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Solution from Azure Dev Ops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9D863-D777-598D-7441-839FADACB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27" y="3497262"/>
            <a:ext cx="6368710" cy="297376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BFB8539-0F03-C020-ECDC-536CCCAA6812}"/>
              </a:ext>
            </a:extLst>
          </p:cNvPr>
          <p:cNvGrpSpPr/>
          <p:nvPr/>
        </p:nvGrpSpPr>
        <p:grpSpPr>
          <a:xfrm>
            <a:off x="2385039" y="1961783"/>
            <a:ext cx="965742" cy="573668"/>
            <a:chOff x="3526223" y="4847584"/>
            <a:chExt cx="1055891" cy="562471"/>
          </a:xfrm>
        </p:grpSpPr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8646DA83-8118-92BD-B638-C946F1307C4F}"/>
                </a:ext>
              </a:extLst>
            </p:cNvPr>
            <p:cNvSpPr/>
            <p:nvPr/>
          </p:nvSpPr>
          <p:spPr>
            <a:xfrm rot="16200000">
              <a:off x="3923746" y="4504554"/>
              <a:ext cx="226743" cy="1021789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AF8BFB0A-FE3F-81FB-6F11-41D378934E88}"/>
                </a:ext>
              </a:extLst>
            </p:cNvPr>
            <p:cNvSpPr/>
            <p:nvPr/>
          </p:nvSpPr>
          <p:spPr>
            <a:xfrm rot="5400000">
              <a:off x="3957847" y="4716220"/>
              <a:ext cx="226744" cy="1021791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3E195928-E3D2-79C0-BEA1-2A982563203C}"/>
                </a:ext>
              </a:extLst>
            </p:cNvPr>
            <p:cNvSpPr/>
            <p:nvPr/>
          </p:nvSpPr>
          <p:spPr>
            <a:xfrm>
              <a:off x="3782893" y="4847584"/>
              <a:ext cx="576652" cy="562471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050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050" b="1" dirty="0"/>
                <a:t>Sync</a:t>
              </a: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2357E16-84B0-D470-3183-0A1624F513D5}"/>
              </a:ext>
            </a:extLst>
          </p:cNvPr>
          <p:cNvSpPr/>
          <p:nvPr/>
        </p:nvSpPr>
        <p:spPr>
          <a:xfrm>
            <a:off x="9327233" y="194299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69322693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A4817-6CE8-181E-FED0-9B8125042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6C3D8F-FADC-5F38-0797-C47BB33B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3576880"/>
            <a:ext cx="8538354" cy="280303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6932ED5-499D-2BC2-0335-DC6D860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Solution from Azure Dev Ops 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8EBF9B-9CBF-AA0B-EDED-3A88A805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268" y="1311403"/>
            <a:ext cx="2006531" cy="18436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74D48E-370E-F8FF-0BB2-BD324C0C4B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238" t="22421" r="40371"/>
          <a:stretch/>
        </p:blipFill>
        <p:spPr>
          <a:xfrm>
            <a:off x="3523158" y="1207849"/>
            <a:ext cx="2250348" cy="19716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B61561-B88A-D8B5-B649-D772B4D4A66C}"/>
              </a:ext>
            </a:extLst>
          </p:cNvPr>
          <p:cNvSpPr/>
          <p:nvPr/>
        </p:nvSpPr>
        <p:spPr>
          <a:xfrm>
            <a:off x="6671382" y="1348093"/>
            <a:ext cx="2599797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Solution Logic</a:t>
            </a:r>
          </a:p>
          <a:p>
            <a:pPr algn="ctr"/>
            <a:r>
              <a:rPr lang="en-US" sz="800" b="1" dirty="0">
                <a:solidFill>
                  <a:srgbClr val="FFFF00"/>
                </a:solidFill>
              </a:rPr>
              <a:t>Implemented Using Fabric REST APIs</a:t>
            </a:r>
            <a:endParaRPr lang="en-US" sz="900" b="1" dirty="0">
              <a:solidFill>
                <a:srgbClr val="FFFF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65F8D8-D961-6059-9CBA-E138AE7F9FE7}"/>
              </a:ext>
            </a:extLst>
          </p:cNvPr>
          <p:cNvSpPr/>
          <p:nvPr/>
        </p:nvSpPr>
        <p:spPr>
          <a:xfrm>
            <a:off x="5878905" y="190655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A9D9B0-223E-1D54-EA51-97A948E02D9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8864"/>
          <a:stretch/>
        </p:blipFill>
        <p:spPr>
          <a:xfrm>
            <a:off x="150016" y="1207849"/>
            <a:ext cx="2105463" cy="19760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7E429C8-A05B-4A13-9449-D35B5388B94B}"/>
              </a:ext>
            </a:extLst>
          </p:cNvPr>
          <p:cNvGrpSpPr/>
          <p:nvPr/>
        </p:nvGrpSpPr>
        <p:grpSpPr>
          <a:xfrm>
            <a:off x="2385039" y="1961783"/>
            <a:ext cx="965742" cy="573668"/>
            <a:chOff x="3526223" y="4847584"/>
            <a:chExt cx="1055891" cy="562471"/>
          </a:xfrm>
        </p:grpSpPr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BFCB50D3-AE1E-2806-5F8D-5D15BC5E0069}"/>
                </a:ext>
              </a:extLst>
            </p:cNvPr>
            <p:cNvSpPr/>
            <p:nvPr/>
          </p:nvSpPr>
          <p:spPr>
            <a:xfrm rot="16200000">
              <a:off x="3923746" y="4504554"/>
              <a:ext cx="226743" cy="1021789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D4E0D827-04D0-82BB-6B6D-12256BFFFDA5}"/>
                </a:ext>
              </a:extLst>
            </p:cNvPr>
            <p:cNvSpPr/>
            <p:nvPr/>
          </p:nvSpPr>
          <p:spPr>
            <a:xfrm rot="5400000">
              <a:off x="3957847" y="4716220"/>
              <a:ext cx="226744" cy="1021791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1AFB70F-F725-37AA-524C-9752B1ED4867}"/>
                </a:ext>
              </a:extLst>
            </p:cNvPr>
            <p:cNvSpPr/>
            <p:nvPr/>
          </p:nvSpPr>
          <p:spPr>
            <a:xfrm>
              <a:off x="3782893" y="4847584"/>
              <a:ext cx="576652" cy="562471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050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050" b="1" dirty="0"/>
                <a:t>Sync</a:t>
              </a: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2739EE8-2722-D61D-C413-D698C3D6E92C}"/>
              </a:ext>
            </a:extLst>
          </p:cNvPr>
          <p:cNvSpPr/>
          <p:nvPr/>
        </p:nvSpPr>
        <p:spPr>
          <a:xfrm>
            <a:off x="9327233" y="194299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9887096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7020-51EA-0AC4-1091-2A00A59A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Fabric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BE9B9-11E5-FB6B-4033-A435188AB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001095"/>
          </a:xfrm>
        </p:spPr>
        <p:txBody>
          <a:bodyPr/>
          <a:lstStyle/>
          <a:p>
            <a:r>
              <a:rPr lang="en-US" dirty="0"/>
              <a:t>Creating lakehouse solution might involve these workspace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Creating Power BI solution might involve these workspace items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solution can also mix and match workspace items in single solution</a:t>
            </a:r>
          </a:p>
        </p:txBody>
      </p:sp>
      <p:pic>
        <p:nvPicPr>
          <p:cNvPr id="4" name="Picture 3" descr="A close-up of a computer&#10;&#10;Description automatically generated">
            <a:extLst>
              <a:ext uri="{FF2B5EF4-FFF2-40B4-BE49-F238E27FC236}">
                <a16:creationId xmlns:a16="http://schemas.microsoft.com/office/drawing/2014/main" id="{BEE314A9-E9DE-2B89-66DE-A3987C4CA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89" y="1609941"/>
            <a:ext cx="2502182" cy="110585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C4C964-3A3B-70C4-EAC8-63358C689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89" y="3497262"/>
            <a:ext cx="1838793" cy="1121345"/>
          </a:xfrm>
          <a:prstGeom prst="rect">
            <a:avLst/>
          </a:prstGeom>
        </p:spPr>
      </p:pic>
      <p:pic>
        <p:nvPicPr>
          <p:cNvPr id="6" name="Picture 5" descr="A close-up of a computer&#10;&#10;Description automatically generated">
            <a:extLst>
              <a:ext uri="{FF2B5EF4-FFF2-40B4-BE49-F238E27FC236}">
                <a16:creationId xmlns:a16="http://schemas.microsoft.com/office/drawing/2014/main" id="{3B98BA54-819B-8ED1-EE99-72212074F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89" y="5228534"/>
            <a:ext cx="3497264" cy="117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53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7B59-22B6-81C6-354A-890C841A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6DEAF-6374-7DA9-8CE4-1B4588CF9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108817"/>
          </a:xfrm>
        </p:spPr>
        <p:txBody>
          <a:bodyPr/>
          <a:lstStyle/>
          <a:p>
            <a:r>
              <a:rPr lang="en-US" b="1" dirty="0">
                <a:solidFill>
                  <a:srgbClr val="6C0000"/>
                </a:solidFill>
              </a:rPr>
              <a:t>main</a:t>
            </a:r>
            <a:r>
              <a:rPr lang="en-US" dirty="0"/>
              <a:t> branch serves as the stable codebase which functions as the source of truth</a:t>
            </a:r>
          </a:p>
          <a:p>
            <a:pPr lvl="1"/>
            <a:r>
              <a:rPr lang="en-US" dirty="0"/>
              <a:t>changes are made exclusively through a pull request (PR) process</a:t>
            </a:r>
          </a:p>
          <a:p>
            <a:r>
              <a:rPr lang="en-US" dirty="0"/>
              <a:t>Feature branches enable developers to work in isolation </a:t>
            </a:r>
          </a:p>
          <a:p>
            <a:pPr lvl="1"/>
            <a:r>
              <a:rPr lang="en-US" dirty="0"/>
              <a:t>Prevents affecting main branch </a:t>
            </a:r>
          </a:p>
          <a:p>
            <a:pPr lvl="1"/>
            <a:r>
              <a:rPr lang="en-US" dirty="0"/>
              <a:t>Developers can work on new features, bug fixes, change requests</a:t>
            </a:r>
          </a:p>
          <a:p>
            <a:pPr lvl="1"/>
            <a:r>
              <a:rPr lang="en-US" dirty="0"/>
              <a:t>Developers engage in experimental work or test/review work of other developers</a:t>
            </a:r>
          </a:p>
          <a:p>
            <a:r>
              <a:rPr lang="en-US" dirty="0"/>
              <a:t>Benefits to feature branches</a:t>
            </a:r>
          </a:p>
          <a:p>
            <a:pPr lvl="1"/>
            <a:r>
              <a:rPr lang="en-US" dirty="0"/>
              <a:t>Feature branches facilitate parallel development</a:t>
            </a:r>
          </a:p>
          <a:p>
            <a:pPr lvl="1"/>
            <a:r>
              <a:rPr lang="en-US" dirty="0"/>
              <a:t>Feature branches enhance code reviews</a:t>
            </a:r>
          </a:p>
          <a:p>
            <a:pPr lvl="1"/>
            <a:r>
              <a:rPr lang="en-US" dirty="0"/>
              <a:t>Feature branches minimize the risk of integration conflicts. </a:t>
            </a:r>
          </a:p>
        </p:txBody>
      </p:sp>
    </p:spTree>
    <p:extLst>
      <p:ext uri="{BB962C8B-B14F-4D97-AF65-F5344CB8AC3E}">
        <p14:creationId xmlns:p14="http://schemas.microsoft.com/office/powerpoint/2010/main" val="162354210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A198-7844-5258-3EAA-ABCDBD60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Continuous Integration – Managing Branches</a:t>
            </a:r>
          </a:p>
        </p:txBody>
      </p:sp>
      <p:sp>
        <p:nvSpPr>
          <p:cNvPr id="91" name="Slide Number Placeholder 13">
            <a:extLst>
              <a:ext uri="{FF2B5EF4-FFF2-40B4-BE49-F238E27FC236}">
                <a16:creationId xmlns:a16="http://schemas.microsoft.com/office/drawing/2014/main" id="{42D3790E-4621-EFF2-C3D4-D9705E1FCEE3}"/>
              </a:ext>
            </a:extLst>
          </p:cNvPr>
          <p:cNvSpPr txBox="1">
            <a:spLocks/>
          </p:cNvSpPr>
          <p:nvPr/>
        </p:nvSpPr>
        <p:spPr>
          <a:xfrm>
            <a:off x="244287" y="6896036"/>
            <a:ext cx="407180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fld id="{B1356FBF-028C-F74E-A7B4-9B8ED246DD1B}" type="slidenum">
              <a:rPr lang="en-US" sz="816">
                <a:solidFill>
                  <a:srgbClr val="225B61">
                    <a:tint val="75000"/>
                  </a:srgbClr>
                </a:solidFill>
              </a:rPr>
              <a:pPr defTabSz="932418">
                <a:defRPr/>
              </a:pPr>
              <a:t>31</a:t>
            </a:fld>
            <a:endParaRPr lang="en-US" sz="816">
              <a:solidFill>
                <a:srgbClr val="225B61">
                  <a:tint val="75000"/>
                </a:srgbClr>
              </a:solidFill>
            </a:endParaRPr>
          </a:p>
        </p:txBody>
      </p:sp>
      <p:sp>
        <p:nvSpPr>
          <p:cNvPr id="92" name="Footer Placeholder 1">
            <a:extLst>
              <a:ext uri="{FF2B5EF4-FFF2-40B4-BE49-F238E27FC236}">
                <a16:creationId xmlns:a16="http://schemas.microsoft.com/office/drawing/2014/main" id="{9DC721E3-2636-3BD2-1864-2CF50510117F}"/>
              </a:ext>
            </a:extLst>
          </p:cNvPr>
          <p:cNvSpPr txBox="1">
            <a:spLocks/>
          </p:cNvSpPr>
          <p:nvPr/>
        </p:nvSpPr>
        <p:spPr>
          <a:xfrm>
            <a:off x="651468" y="6896036"/>
            <a:ext cx="2119817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r>
              <a:rPr lang="en-US" sz="816">
                <a:solidFill>
                  <a:srgbClr val="225B61">
                    <a:tint val="75000"/>
                  </a:srgbClr>
                </a:solidFill>
              </a:rPr>
              <a:t>Microsoft Fabric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FB29B11-61D9-FF43-C8DD-E0F9D565538B}"/>
              </a:ext>
            </a:extLst>
          </p:cNvPr>
          <p:cNvSpPr txBox="1">
            <a:spLocks/>
          </p:cNvSpPr>
          <p:nvPr/>
        </p:nvSpPr>
        <p:spPr>
          <a:xfrm>
            <a:off x="315998" y="1084332"/>
            <a:ext cx="5818429" cy="5634855"/>
          </a:xfrm>
          <a:prstGeom prst="rect">
            <a:avLst/>
          </a:prstGeom>
        </p:spPr>
        <p:txBody>
          <a:bodyPr vert="horz" lIns="93247" tIns="46623" rIns="93247" bIns="46623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08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7310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893763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160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000" indent="-233000" defTabSz="932418">
              <a:lnSpc>
                <a:spcPct val="150000"/>
              </a:lnSpc>
              <a:defRPr/>
            </a:pPr>
            <a:r>
              <a:rPr lang="en-US" b="1" dirty="0">
                <a:latin typeface="Segoe Sans Text"/>
                <a:cs typeface="Segoe UI"/>
              </a:rPr>
              <a:t>Branch out to new workspace</a:t>
            </a:r>
            <a:r>
              <a:rPr lang="en-US" dirty="0">
                <a:latin typeface="Segoe Sans Text"/>
                <a:cs typeface="Segoe UI"/>
              </a:rPr>
              <a:t> – </a:t>
            </a:r>
            <a:endParaRPr lang="en-US" dirty="0">
              <a:latin typeface="Segoe Sans Text" panose="020F0502020204030204"/>
            </a:endParaRPr>
          </a:p>
          <a:p>
            <a:pPr marL="459652" lvl="1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836" dirty="0">
                <a:latin typeface="Segoe Sans Text"/>
                <a:cs typeface="Segoe Sans Text"/>
              </a:rPr>
              <a:t>Just click to create isolated workspace for branch</a:t>
            </a:r>
            <a:endParaRPr lang="en-US" sz="1836" dirty="0">
              <a:latin typeface="Segoe Sans Text" panose="020F0502020204030204"/>
            </a:endParaRPr>
          </a:p>
          <a:p>
            <a:pPr marL="686303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599" dirty="0">
                <a:latin typeface="Segoe Sans Text"/>
                <a:cs typeface="Segoe Sans Text"/>
              </a:rPr>
              <a:t>New workspace is created and assigned to a capacity</a:t>
            </a:r>
          </a:p>
          <a:p>
            <a:pPr marL="686303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599" dirty="0">
                <a:latin typeface="Segoe Sans Text"/>
                <a:cs typeface="Segoe Sans Text"/>
              </a:rPr>
              <a:t>New branch is created, based on existing branch</a:t>
            </a:r>
          </a:p>
          <a:p>
            <a:pPr marL="686303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599" dirty="0">
                <a:latin typeface="Segoe Sans Text"/>
                <a:cs typeface="Segoe Sans Text"/>
              </a:rPr>
              <a:t>New branch and workspace are connected</a:t>
            </a:r>
          </a:p>
          <a:p>
            <a:pPr marL="686303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599" dirty="0">
                <a:latin typeface="Segoe Sans Text"/>
                <a:cs typeface="Segoe Sans Text"/>
              </a:rPr>
              <a:t>Branch content is synced into the workspace</a:t>
            </a:r>
          </a:p>
          <a:p>
            <a:pPr marL="681902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636" dirty="0">
                <a:latin typeface="Segoe Sans Text"/>
                <a:cs typeface="Segoe Sans Text"/>
              </a:rPr>
              <a:t>Developer lands in new workspace</a:t>
            </a:r>
          </a:p>
          <a:p>
            <a:pPr marL="681902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636" dirty="0">
                <a:latin typeface="Segoe Sans Text"/>
                <a:cs typeface="Segoe Sans Text"/>
              </a:rPr>
              <a:t>Reduce ‘time-to-code’.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EC3A55-F6D8-4DCA-781A-D6F9ED9D84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8155" y="983861"/>
            <a:ext cx="2247833" cy="5505275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D58556-0387-E35B-4201-7FF0C664A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426" y="3950808"/>
            <a:ext cx="3572397" cy="2991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7A6F6E-966E-C242-F34F-D5CBA53B0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852" y="880996"/>
            <a:ext cx="3691547" cy="30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857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A198-7844-5258-3EAA-ABCDBD60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Continuous Integration – Managing Branches</a:t>
            </a:r>
          </a:p>
        </p:txBody>
      </p:sp>
      <p:sp>
        <p:nvSpPr>
          <p:cNvPr id="91" name="Slide Number Placeholder 13">
            <a:extLst>
              <a:ext uri="{FF2B5EF4-FFF2-40B4-BE49-F238E27FC236}">
                <a16:creationId xmlns:a16="http://schemas.microsoft.com/office/drawing/2014/main" id="{42D3790E-4621-EFF2-C3D4-D9705E1FCEE3}"/>
              </a:ext>
            </a:extLst>
          </p:cNvPr>
          <p:cNvSpPr txBox="1">
            <a:spLocks/>
          </p:cNvSpPr>
          <p:nvPr/>
        </p:nvSpPr>
        <p:spPr>
          <a:xfrm>
            <a:off x="244287" y="6896036"/>
            <a:ext cx="407180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fld id="{B1356FBF-028C-F74E-A7B4-9B8ED246DD1B}" type="slidenum">
              <a:rPr lang="en-US" sz="816">
                <a:solidFill>
                  <a:srgbClr val="225B61">
                    <a:tint val="75000"/>
                  </a:srgbClr>
                </a:solidFill>
              </a:rPr>
              <a:pPr defTabSz="932418">
                <a:defRPr/>
              </a:pPr>
              <a:t>32</a:t>
            </a:fld>
            <a:endParaRPr lang="en-US" sz="816">
              <a:solidFill>
                <a:srgbClr val="225B61">
                  <a:tint val="75000"/>
                </a:srgbClr>
              </a:solidFill>
            </a:endParaRPr>
          </a:p>
        </p:txBody>
      </p:sp>
      <p:sp>
        <p:nvSpPr>
          <p:cNvPr id="92" name="Footer Placeholder 1">
            <a:extLst>
              <a:ext uri="{FF2B5EF4-FFF2-40B4-BE49-F238E27FC236}">
                <a16:creationId xmlns:a16="http://schemas.microsoft.com/office/drawing/2014/main" id="{9DC721E3-2636-3BD2-1864-2CF50510117F}"/>
              </a:ext>
            </a:extLst>
          </p:cNvPr>
          <p:cNvSpPr txBox="1">
            <a:spLocks/>
          </p:cNvSpPr>
          <p:nvPr/>
        </p:nvSpPr>
        <p:spPr>
          <a:xfrm>
            <a:off x="651468" y="6896036"/>
            <a:ext cx="2119817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r>
              <a:rPr lang="en-US" sz="816">
                <a:solidFill>
                  <a:srgbClr val="225B61">
                    <a:tint val="75000"/>
                  </a:srgbClr>
                </a:solidFill>
              </a:rPr>
              <a:t>Microsoft Fabric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A119-1BFE-24F2-6BE9-B4570C66B798}"/>
              </a:ext>
            </a:extLst>
          </p:cNvPr>
          <p:cNvSpPr txBox="1">
            <a:spLocks/>
          </p:cNvSpPr>
          <p:nvPr/>
        </p:nvSpPr>
        <p:spPr>
          <a:xfrm>
            <a:off x="315999" y="1084332"/>
            <a:ext cx="5415553" cy="4825862"/>
          </a:xfrm>
          <a:prstGeom prst="rect">
            <a:avLst/>
          </a:prstGeom>
        </p:spPr>
        <p:txBody>
          <a:bodyPr vert="horz" lIns="93247" tIns="46623" rIns="93247" bIns="46623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08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7310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893763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160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104" indent="-233104" defTabSz="932418">
              <a:lnSpc>
                <a:spcPct val="150000"/>
              </a:lnSpc>
              <a:defRPr/>
            </a:pPr>
            <a:r>
              <a:rPr lang="en-US" sz="2040" b="1">
                <a:latin typeface="Segoe Sans Text"/>
                <a:cs typeface="Segoe UI"/>
              </a:rPr>
              <a:t>Switch Branch</a:t>
            </a:r>
            <a:r>
              <a:rPr lang="en-US" sz="2040">
                <a:latin typeface="Segoe Sans Text"/>
                <a:cs typeface="Segoe UI"/>
              </a:rPr>
              <a:t> </a:t>
            </a:r>
            <a:endParaRPr lang="en-US" sz="2040">
              <a:latin typeface="Segoe Sans Text" panose="020F0502020204030204"/>
            </a:endParaRPr>
          </a:p>
          <a:p>
            <a:pPr marL="459734" lvl="1" indent="-182598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836"/>
              <a:t>Enables developers to switch &amp; sync existing workspace to a different GIT branch</a:t>
            </a:r>
            <a:endParaRPr lang="en-US" sz="1836">
              <a:latin typeface="Segoe Sans Text"/>
              <a:cs typeface="Segoe Sans Text"/>
            </a:endParaRPr>
          </a:p>
          <a:p>
            <a:pPr lvl="1" indent="-182598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36">
                <a:latin typeface="Segoe Sans Text"/>
                <a:cs typeface="Segoe Sans Text"/>
              </a:rPr>
              <a:t>Prompts in case uncommitted items</a:t>
            </a:r>
          </a:p>
          <a:p>
            <a:pPr lvl="1" indent="-182598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36">
                <a:latin typeface="Segoe Sans Text"/>
                <a:cs typeface="Segoe Sans Text"/>
              </a:rPr>
              <a:t>Ability to create new </a:t>
            </a:r>
            <a:r>
              <a:rPr lang="en-US" sz="1836" err="1">
                <a:latin typeface="Segoe Sans Text"/>
                <a:cs typeface="Segoe Sans Text"/>
              </a:rPr>
              <a:t>Devops</a:t>
            </a:r>
            <a:r>
              <a:rPr lang="en-US" sz="1836">
                <a:latin typeface="Segoe Sans Text"/>
                <a:cs typeface="Segoe Sans Text"/>
              </a:rPr>
              <a:t> branch from existing branch</a:t>
            </a:r>
          </a:p>
          <a:p>
            <a:pPr marL="233104" indent="-233104" defTabSz="932418">
              <a:lnSpc>
                <a:spcPct val="150000"/>
              </a:lnSpc>
              <a:defRPr/>
            </a:pPr>
            <a:r>
              <a:rPr lang="en-US" sz="2040" b="1">
                <a:latin typeface="Segoe Sans Text"/>
                <a:cs typeface="Segoe UI"/>
              </a:rPr>
              <a:t>Checkout Branch</a:t>
            </a:r>
            <a:r>
              <a:rPr lang="en-US" sz="2040">
                <a:latin typeface="Segoe Sans Text"/>
                <a:cs typeface="Segoe UI"/>
              </a:rPr>
              <a:t> </a:t>
            </a:r>
            <a:endParaRPr lang="en-US" sz="2040">
              <a:latin typeface="Segoe Sans Text" panose="020F0502020204030204"/>
            </a:endParaRPr>
          </a:p>
          <a:p>
            <a:pPr marL="459734" lvl="1" indent="-182598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836"/>
              <a:t>Creates new branch &amp; connect workspace to it</a:t>
            </a:r>
            <a:endParaRPr lang="en-US" sz="1836">
              <a:latin typeface="Segoe Sans Text"/>
              <a:cs typeface="Segoe Sans Text"/>
            </a:endParaRPr>
          </a:p>
          <a:p>
            <a:pPr lvl="1" indent="-182598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36">
                <a:latin typeface="Segoe Sans Text"/>
                <a:cs typeface="Segoe Sans Text"/>
              </a:rPr>
              <a:t>Uploads all the supported items to new branch</a:t>
            </a:r>
          </a:p>
          <a:p>
            <a:pPr lvl="1" indent="-182598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36">
                <a:latin typeface="Segoe Sans Text"/>
                <a:cs typeface="Segoe Sans Text"/>
              </a:rPr>
              <a:t>Useful to resolve Conflict </a:t>
            </a:r>
          </a:p>
          <a:p>
            <a:pPr marL="0" indent="0" defTabSz="932418">
              <a:buNone/>
              <a:defRPr/>
            </a:pPr>
            <a:endParaRPr lang="en-US" sz="2040">
              <a:solidFill>
                <a:srgbClr val="FFFFFF"/>
              </a:solidFill>
              <a:latin typeface="Segoe Sans Text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55B76-B69F-1A82-4193-3DB4B21E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29" y="972204"/>
            <a:ext cx="2945684" cy="29016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9129F-A88F-8C02-67EB-B4DF03128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390" y="972203"/>
            <a:ext cx="3287322" cy="2265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3FF633-1502-239A-F8E5-DB8C278FD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470" y="4156520"/>
            <a:ext cx="3885839" cy="272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9983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4D3C-89F4-0BCC-F359-CE288AFB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Continuous Integration : Development Workflow</a:t>
            </a:r>
          </a:p>
        </p:txBody>
      </p:sp>
      <p:graphicFrame>
        <p:nvGraphicFramePr>
          <p:cNvPr id="19" name="Content Placeholder">
            <a:extLst>
              <a:ext uri="{FF2B5EF4-FFF2-40B4-BE49-F238E27FC236}">
                <a16:creationId xmlns:a16="http://schemas.microsoft.com/office/drawing/2014/main" id="{B350A45F-9C13-603D-E41A-4F99E924D4C8}"/>
              </a:ext>
            </a:extLst>
          </p:cNvPr>
          <p:cNvGraphicFramePr>
            <a:graphicFrameLocks noGrp="1"/>
          </p:cNvGraphicFramePr>
          <p:nvPr/>
        </p:nvGraphicFramePr>
        <p:xfrm>
          <a:off x="226417" y="1061159"/>
          <a:ext cx="6175122" cy="5742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6F46FA2F-597E-8DB2-CFA8-580A1C9489EA}"/>
              </a:ext>
            </a:extLst>
          </p:cNvPr>
          <p:cNvSpPr/>
          <p:nvPr/>
        </p:nvSpPr>
        <p:spPr>
          <a:xfrm>
            <a:off x="56305" y="1147183"/>
            <a:ext cx="340226" cy="30242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US" sz="1599"/>
              <a:t>1</a:t>
            </a:r>
            <a:endParaRPr lang="en-US" sz="1599">
              <a:cs typeface="Segoe U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6D91BB-2F8B-F87F-D647-DAF2F96159C6}"/>
              </a:ext>
            </a:extLst>
          </p:cNvPr>
          <p:cNvSpPr/>
          <p:nvPr/>
        </p:nvSpPr>
        <p:spPr>
          <a:xfrm>
            <a:off x="68841" y="4587245"/>
            <a:ext cx="340226" cy="30242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US" sz="1599"/>
              <a:t>4</a:t>
            </a:r>
            <a:endParaRPr lang="en-US" sz="1599">
              <a:cs typeface="Segoe U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62E551-77E0-D20C-15C6-FA0E346B15C5}"/>
              </a:ext>
            </a:extLst>
          </p:cNvPr>
          <p:cNvSpPr/>
          <p:nvPr/>
        </p:nvSpPr>
        <p:spPr>
          <a:xfrm>
            <a:off x="68841" y="3440558"/>
            <a:ext cx="340226" cy="30242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99"/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C2599F7-FD03-C74E-0E74-3E51650B8673}"/>
              </a:ext>
            </a:extLst>
          </p:cNvPr>
          <p:cNvSpPr/>
          <p:nvPr/>
        </p:nvSpPr>
        <p:spPr>
          <a:xfrm>
            <a:off x="68841" y="2293871"/>
            <a:ext cx="340226" cy="30242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US" sz="1599"/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490877-BB0C-F48C-3D1C-6C061F3C44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1540" y="1382936"/>
            <a:ext cx="6048142" cy="4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4557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6322F-A5EF-64A5-6ED1-BC75B4F22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55D1-EA17-AA31-7248-69468E3D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8E976-D377-F631-3D66-5D14DCEE14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97846"/>
          </a:xfrm>
        </p:spPr>
        <p:txBody>
          <a:bodyPr/>
          <a:lstStyle/>
          <a:p>
            <a:r>
              <a:rPr lang="en-US" dirty="0"/>
              <a:t>Introduction to Fabric CI/CD and ALM</a:t>
            </a:r>
          </a:p>
          <a:p>
            <a:r>
              <a:rPr lang="en-US" dirty="0"/>
              <a:t>Solution Deployment using the Fabric REST APIs</a:t>
            </a:r>
          </a:p>
          <a:p>
            <a:r>
              <a:rPr lang="en-US" dirty="0"/>
              <a:t>Fabric GIT Integration</a:t>
            </a:r>
          </a:p>
        </p:txBody>
      </p:sp>
    </p:spTree>
    <p:extLst>
      <p:ext uri="{BB962C8B-B14F-4D97-AF65-F5344CB8AC3E}">
        <p14:creationId xmlns:p14="http://schemas.microsoft.com/office/powerpoint/2010/main" val="33355171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Deploying Fabric Solutions in Multi-tenant 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72BEE-DDB5-46CD-842E-BAB2ABC64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Multi-tenant application is responsible for creating and managing customer tenants</a:t>
            </a:r>
          </a:p>
          <a:p>
            <a:pPr lvl="1"/>
            <a:r>
              <a:rPr lang="en-US" dirty="0"/>
              <a:t>Customer tenant created using one or more Fabric workspaces</a:t>
            </a:r>
          </a:p>
          <a:p>
            <a:pPr lvl="1"/>
            <a:r>
              <a:rPr lang="en-US" dirty="0"/>
              <a:t>Developer uses Fabric REST APIs to create and configure workspace items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3533181" y="2614510"/>
            <a:ext cx="4288747" cy="4056592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b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Azure AD Tenant Owned by ISV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96D14-4341-7809-7CC9-DC6DC5946AA1}"/>
              </a:ext>
            </a:extLst>
          </p:cNvPr>
          <p:cNvGrpSpPr/>
          <p:nvPr/>
        </p:nvGrpSpPr>
        <p:grpSpPr>
          <a:xfrm>
            <a:off x="2310555" y="2718711"/>
            <a:ext cx="5282620" cy="1775371"/>
            <a:chOff x="2140158" y="3056068"/>
            <a:chExt cx="5282620" cy="1865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3582298" y="3056068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01 Tenant Workspace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4AE748E-DC91-5E00-8C2D-8373DDF777EB}"/>
                </a:ext>
              </a:extLst>
            </p:cNvPr>
            <p:cNvCxnSpPr>
              <a:cxnSpLocks/>
              <a:stCxn id="22" idx="3"/>
              <a:endCxn id="7" idx="1"/>
            </p:cNvCxnSpPr>
            <p:nvPr/>
          </p:nvCxnSpPr>
          <p:spPr>
            <a:xfrm flipV="1">
              <a:off x="2140158" y="3599400"/>
              <a:ext cx="1442140" cy="132258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9DE4EB0-3F03-A9A9-A6EA-08714C380855}"/>
              </a:ext>
            </a:extLst>
          </p:cNvPr>
          <p:cNvSpPr/>
          <p:nvPr/>
        </p:nvSpPr>
        <p:spPr>
          <a:xfrm>
            <a:off x="1138773" y="3997973"/>
            <a:ext cx="1171782" cy="99221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FE8D00-EBEE-E233-F08E-164D65BA9043}"/>
              </a:ext>
            </a:extLst>
          </p:cNvPr>
          <p:cNvGrpSpPr/>
          <p:nvPr/>
        </p:nvGrpSpPr>
        <p:grpSpPr>
          <a:xfrm>
            <a:off x="4132899" y="3014587"/>
            <a:ext cx="640918" cy="616465"/>
            <a:chOff x="7950448" y="3176803"/>
            <a:chExt cx="640918" cy="64091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E60E52-2DCB-9C10-67B1-FD55ABCA4F8C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2C758DC-4A01-47EB-B42C-AFC3CF16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EBBEF8-21AE-A83A-AF11-7CD272DE9A5D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154F1A-2D41-2049-6CA7-705076F13916}"/>
              </a:ext>
            </a:extLst>
          </p:cNvPr>
          <p:cNvGrpSpPr/>
          <p:nvPr/>
        </p:nvGrpSpPr>
        <p:grpSpPr>
          <a:xfrm>
            <a:off x="4967186" y="3014587"/>
            <a:ext cx="640918" cy="616465"/>
            <a:chOff x="8784735" y="3176803"/>
            <a:chExt cx="640918" cy="64091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568590-4B4E-0A6D-F1B9-9C4C0BDC2095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F47CDA4-1BBC-E4FA-2156-A77A981E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E25B26-3D70-C1AF-149A-57C7530E3F15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B6CE46-1CEB-14B5-23D6-FF38B40F30EC}"/>
              </a:ext>
            </a:extLst>
          </p:cNvPr>
          <p:cNvGrpSpPr/>
          <p:nvPr/>
        </p:nvGrpSpPr>
        <p:grpSpPr>
          <a:xfrm>
            <a:off x="5801473" y="3014587"/>
            <a:ext cx="640918" cy="616465"/>
            <a:chOff x="9619022" y="3176803"/>
            <a:chExt cx="640918" cy="64091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4C4557-62DA-D780-1929-43EB859B3363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FDAF4C2-5EA8-A8E0-0E85-F82F9EB3A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5629AA-6523-38F5-6C31-18EECBA501BA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6B130B-4E99-70BF-94AD-040755710CB5}"/>
              </a:ext>
            </a:extLst>
          </p:cNvPr>
          <p:cNvGrpSpPr/>
          <p:nvPr/>
        </p:nvGrpSpPr>
        <p:grpSpPr>
          <a:xfrm>
            <a:off x="6635760" y="3014587"/>
            <a:ext cx="640918" cy="616465"/>
            <a:chOff x="10453309" y="3176803"/>
            <a:chExt cx="640918" cy="6409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FA66BC9-852F-B4E2-3A31-65FB6EB14A40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9E10A36D-920D-4C0C-2D69-E8F8D7989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F3C52B-7BE9-0D1B-64EE-C1A6F2A29859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121641-C034-8130-D148-E2B1975D5934}"/>
              </a:ext>
            </a:extLst>
          </p:cNvPr>
          <p:cNvGrpSpPr/>
          <p:nvPr/>
        </p:nvGrpSpPr>
        <p:grpSpPr>
          <a:xfrm>
            <a:off x="7373609" y="2874355"/>
            <a:ext cx="2072586" cy="846418"/>
            <a:chOff x="7203212" y="3248004"/>
            <a:chExt cx="2072586" cy="87999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BA5497-F5D4-4958-ABF9-8C1F028FE506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4459AF-185C-4E62-ADCB-5ED673BA9AD9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87" name="Graphic 86" descr="Users">
                <a:extLst>
                  <a:ext uri="{FF2B5EF4-FFF2-40B4-BE49-F238E27FC236}">
                    <a16:creationId xmlns:a16="http://schemas.microsoft.com/office/drawing/2014/main" id="{97F47A0D-D2F5-4305-B806-110BA1246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0F700E-C6E8-72A9-4C1E-FF796B39B731}"/>
              </a:ext>
            </a:extLst>
          </p:cNvPr>
          <p:cNvGrpSpPr/>
          <p:nvPr/>
        </p:nvGrpSpPr>
        <p:grpSpPr>
          <a:xfrm>
            <a:off x="2310555" y="3925109"/>
            <a:ext cx="5293377" cy="1045203"/>
            <a:chOff x="2140158" y="4290086"/>
            <a:chExt cx="5293377" cy="10866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D91D24A-6BCD-DCB1-C8CC-1D49394638D8}"/>
                </a:ext>
              </a:extLst>
            </p:cNvPr>
            <p:cNvSpPr/>
            <p:nvPr/>
          </p:nvSpPr>
          <p:spPr>
            <a:xfrm>
              <a:off x="3593055" y="4290086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02 Tenant Workspace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9E96EB3-7A68-831E-2A83-9363BD602B9E}"/>
                </a:ext>
              </a:extLst>
            </p:cNvPr>
            <p:cNvGrpSpPr/>
            <p:nvPr/>
          </p:nvGrpSpPr>
          <p:grpSpPr>
            <a:xfrm>
              <a:off x="3950527" y="4611215"/>
              <a:ext cx="3143779" cy="640918"/>
              <a:chOff x="8017204" y="4275816"/>
              <a:chExt cx="3143779" cy="64091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85D18E-5559-EBFB-D365-142D4F1DF69C}"/>
                  </a:ext>
                </a:extLst>
              </p:cNvPr>
              <p:cNvGrpSpPr/>
              <p:nvPr/>
            </p:nvGrpSpPr>
            <p:grpSpPr>
              <a:xfrm>
                <a:off x="8017204" y="4275816"/>
                <a:ext cx="640918" cy="640918"/>
                <a:chOff x="7950448" y="3176803"/>
                <a:chExt cx="640918" cy="64091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02CDC88-EA16-B26E-BB99-7B495FEAC336}"/>
                    </a:ext>
                  </a:extLst>
                </p:cNvPr>
                <p:cNvSpPr/>
                <p:nvPr/>
              </p:nvSpPr>
              <p:spPr bwMode="auto">
                <a:xfrm>
                  <a:off x="7950448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1" name="Graphic 40">
                  <a:extLst>
                    <a:ext uri="{FF2B5EF4-FFF2-40B4-BE49-F238E27FC236}">
                      <a16:creationId xmlns:a16="http://schemas.microsoft.com/office/drawing/2014/main" id="{D09FCCF1-7C13-5F76-E307-120CB31939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7C3C2CB-D53C-0F61-785C-E58154D00E32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D7D21FE-D07B-DFA6-B6F3-8EAB715C33B3}"/>
                  </a:ext>
                </a:extLst>
              </p:cNvPr>
              <p:cNvGrpSpPr/>
              <p:nvPr/>
            </p:nvGrpSpPr>
            <p:grpSpPr>
              <a:xfrm>
                <a:off x="8851491" y="4275816"/>
                <a:ext cx="640918" cy="640918"/>
                <a:chOff x="8784735" y="3176803"/>
                <a:chExt cx="640918" cy="64091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C151068-6F2B-F814-32DD-48322A5E12F7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5" name="Graphic 44">
                  <a:extLst>
                    <a:ext uri="{FF2B5EF4-FFF2-40B4-BE49-F238E27FC236}">
                      <a16:creationId xmlns:a16="http://schemas.microsoft.com/office/drawing/2014/main" id="{88F00490-6A43-B4FC-6917-FADC6BC35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C3E974D-26AC-1BF0-B9E9-480D2AED8802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11DED76-0800-D6C4-C50A-5A914FC00E58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346EDD2-1580-D0C2-7B46-F1DDAEE09215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0BFCDDDC-BFD7-A235-5945-513618B25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1BE4CBF-E374-C748-A6A3-382F7801DBC6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A958AE1-A975-5968-9D5E-4C8AD6D20AA9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8"/>
                <a:chOff x="10453309" y="3176803"/>
                <a:chExt cx="640918" cy="640918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235C9B6-0E88-ED02-526E-C1F562B7EE11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53" name="Graphic 52">
                  <a:extLst>
                    <a:ext uri="{FF2B5EF4-FFF2-40B4-BE49-F238E27FC236}">
                      <a16:creationId xmlns:a16="http://schemas.microsoft.com/office/drawing/2014/main" id="{17BB639C-6F87-6835-BC7A-A20D261F8E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F639B8E-1224-5724-9BDA-B6CBB735AA06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7F8524B-7D68-44F7-EFC9-1CA1857BF37A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2140158" y="4833415"/>
              <a:ext cx="1452897" cy="2754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075C40-1E13-30EA-755F-57A8EC1B5DEC}"/>
              </a:ext>
            </a:extLst>
          </p:cNvPr>
          <p:cNvGrpSpPr/>
          <p:nvPr/>
        </p:nvGrpSpPr>
        <p:grpSpPr>
          <a:xfrm>
            <a:off x="7357400" y="4155795"/>
            <a:ext cx="2072586" cy="846418"/>
            <a:chOff x="7187003" y="4529444"/>
            <a:chExt cx="2072586" cy="879992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DDC2011-5F99-E6D5-7D32-D29F00FE21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68AF7CE-3CDF-4DF8-3794-2F33B4D12077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71D1643-926F-2E64-5C15-11654435FCA8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89" name="Graphic 88" descr="Users">
                <a:extLst>
                  <a:ext uri="{FF2B5EF4-FFF2-40B4-BE49-F238E27FC236}">
                    <a16:creationId xmlns:a16="http://schemas.microsoft.com/office/drawing/2014/main" id="{87FC57FE-39AD-C8CD-19A3-5145D3379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B3ACD1-8278-1ABC-688A-5FC282E6D504}"/>
              </a:ext>
            </a:extLst>
          </p:cNvPr>
          <p:cNvGrpSpPr/>
          <p:nvPr/>
        </p:nvGrpSpPr>
        <p:grpSpPr>
          <a:xfrm>
            <a:off x="2410848" y="4545090"/>
            <a:ext cx="5187333" cy="1647642"/>
            <a:chOff x="2245954" y="4987784"/>
            <a:chExt cx="5187333" cy="169348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8DDDFB8-9414-4713-A2BB-8B6F0268F610}"/>
                </a:ext>
              </a:extLst>
            </p:cNvPr>
            <p:cNvSpPr/>
            <p:nvPr/>
          </p:nvSpPr>
          <p:spPr>
            <a:xfrm>
              <a:off x="3603565" y="5594606"/>
              <a:ext cx="3829722" cy="1086662"/>
            </a:xfrm>
            <a:prstGeom prst="rect">
              <a:avLst/>
            </a:prstGeom>
            <a:solidFill>
              <a:srgbClr val="F3FF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N Tenant Workspace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FD98091-2A6D-4FA1-90E8-6315B779C301}"/>
                </a:ext>
              </a:extLst>
            </p:cNvPr>
            <p:cNvCxnSpPr>
              <a:cxnSpLocks/>
            </p:cNvCxnSpPr>
            <p:nvPr/>
          </p:nvCxnSpPr>
          <p:spPr>
            <a:xfrm>
              <a:off x="2245954" y="4987784"/>
              <a:ext cx="1511730" cy="899302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B359485-023A-0EB7-7091-15453F3EF456}"/>
                </a:ext>
              </a:extLst>
            </p:cNvPr>
            <p:cNvGrpSpPr/>
            <p:nvPr/>
          </p:nvGrpSpPr>
          <p:grpSpPr>
            <a:xfrm>
              <a:off x="3948659" y="5928403"/>
              <a:ext cx="3143779" cy="650412"/>
              <a:chOff x="8017204" y="4275816"/>
              <a:chExt cx="3143779" cy="650412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7ECD60F-5DA2-AEB7-A5CA-0674AA34BC6B}"/>
                  </a:ext>
                </a:extLst>
              </p:cNvPr>
              <p:cNvGrpSpPr/>
              <p:nvPr/>
            </p:nvGrpSpPr>
            <p:grpSpPr>
              <a:xfrm>
                <a:off x="8017204" y="4277752"/>
                <a:ext cx="640918" cy="648476"/>
                <a:chOff x="7950448" y="3178739"/>
                <a:chExt cx="640918" cy="648476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381C42-DC9D-FB39-646B-BB10BCCC17D2}"/>
                    </a:ext>
                  </a:extLst>
                </p:cNvPr>
                <p:cNvSpPr/>
                <p:nvPr/>
              </p:nvSpPr>
              <p:spPr bwMode="auto">
                <a:xfrm>
                  <a:off x="7950448" y="3186297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4" name="Graphic 73">
                  <a:extLst>
                    <a:ext uri="{FF2B5EF4-FFF2-40B4-BE49-F238E27FC236}">
                      <a16:creationId xmlns:a16="http://schemas.microsoft.com/office/drawing/2014/main" id="{25412581-D9AA-3CF1-26B8-014C76B667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708A867-0809-F6C8-8982-77D1C10B1781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2A8CF57-A3FD-CEDB-8AA9-E5AD555FBFA6}"/>
                  </a:ext>
                </a:extLst>
              </p:cNvPr>
              <p:cNvGrpSpPr/>
              <p:nvPr/>
            </p:nvGrpSpPr>
            <p:grpSpPr>
              <a:xfrm>
                <a:off x="8851491" y="4275817"/>
                <a:ext cx="640918" cy="640918"/>
                <a:chOff x="8784735" y="3176804"/>
                <a:chExt cx="640918" cy="640918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940D837-DB89-9712-D103-A4784F316AB5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4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1" name="Graphic 70">
                  <a:extLst>
                    <a:ext uri="{FF2B5EF4-FFF2-40B4-BE49-F238E27FC236}">
                      <a16:creationId xmlns:a16="http://schemas.microsoft.com/office/drawing/2014/main" id="{928BBACC-9B05-2E8A-8938-673ECC836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2D4AA9F-62D9-E7BE-0176-9895B30161DA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AD3BA0C-96FE-C9BB-C905-1C9118AEA55C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D7431DF-C063-8FE0-151F-E38E81626445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FC927CB8-88AF-9DF3-A736-744BB85984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C1A14D2-0021-C5CB-433F-C602E6C66378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C181FDD-C13A-CC09-A2E1-63D4B376E185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7"/>
                <a:chOff x="10453309" y="3176803"/>
                <a:chExt cx="640918" cy="640917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416B610-704D-3117-DD77-AFA56AF13050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5" name="Graphic 64">
                  <a:extLst>
                    <a:ext uri="{FF2B5EF4-FFF2-40B4-BE49-F238E27FC236}">
                      <a16:creationId xmlns:a16="http://schemas.microsoft.com/office/drawing/2014/main" id="{64266B9D-C7D4-8EB3-40FE-D95F6016FB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3600FED-E999-93C8-3B9A-1FC77B091006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74EF2D-41E6-FFF3-5726-96674C886CAB}"/>
              </a:ext>
            </a:extLst>
          </p:cNvPr>
          <p:cNvGrpSpPr/>
          <p:nvPr/>
        </p:nvGrpSpPr>
        <p:grpSpPr>
          <a:xfrm>
            <a:off x="7367910" y="5327746"/>
            <a:ext cx="2072586" cy="846418"/>
            <a:chOff x="7187003" y="5806495"/>
            <a:chExt cx="2072586" cy="879992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EACF7FA-0534-EF9D-205A-4794EE83AB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AB8E4D9-B416-1EEB-8D42-D6CEF8AA5CB1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8ED5FF1-F34B-2FF9-9C30-70597AD99CB6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93" name="Graphic 92" descr="Users">
                <a:extLst>
                  <a:ext uri="{FF2B5EF4-FFF2-40B4-BE49-F238E27FC236}">
                    <a16:creationId xmlns:a16="http://schemas.microsoft.com/office/drawing/2014/main" id="{A70DE50B-1FBC-F325-EDBE-578380E99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99992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422A16-E2F9-3744-C42A-B047F582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Fabric Solutions for Multitenant Environments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D7CE78-6233-3E89-D76F-2AF14B234D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workspace to serve as workspace template to provision customer tenants</a:t>
            </a:r>
          </a:p>
          <a:p>
            <a:pPr lvl="1"/>
            <a:r>
              <a:rPr lang="en-US" dirty="0"/>
              <a:t>Implement deployment workflow to create workspaces from workspace template</a:t>
            </a:r>
          </a:p>
          <a:p>
            <a:pPr lvl="1"/>
            <a:r>
              <a:rPr lang="en-US" dirty="0"/>
              <a:t>Execute deployment workflow to create customer tenants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A8A38E-FAE0-D122-5319-658C7992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52" y="2907154"/>
            <a:ext cx="3519769" cy="30106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36D9AA8-26B8-FA23-F171-E15424C6AE80}"/>
              </a:ext>
            </a:extLst>
          </p:cNvPr>
          <p:cNvGrpSpPr/>
          <p:nvPr/>
        </p:nvGrpSpPr>
        <p:grpSpPr>
          <a:xfrm>
            <a:off x="4901919" y="3839862"/>
            <a:ext cx="3405586" cy="1246891"/>
            <a:chOff x="4901919" y="3839862"/>
            <a:chExt cx="3405586" cy="12468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1CF195A-2A37-F2C4-EFB4-181B09B4308A}"/>
                </a:ext>
              </a:extLst>
            </p:cNvPr>
            <p:cNvSpPr/>
            <p:nvPr/>
          </p:nvSpPr>
          <p:spPr>
            <a:xfrm>
              <a:off x="5569631" y="3839862"/>
              <a:ext cx="2737874" cy="1246891"/>
            </a:xfrm>
            <a:prstGeom prst="roundRect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b="1" dirty="0"/>
                <a:t>Solution Deployment Logic</a:t>
              </a:r>
            </a:p>
            <a:p>
              <a:pPr algn="ctr">
                <a:spcBef>
                  <a:spcPts val="306"/>
                </a:spcBef>
              </a:pPr>
              <a:r>
                <a:rPr lang="en-US" sz="1020" b="1" dirty="0">
                  <a:solidFill>
                    <a:schemeClr val="tx1"/>
                  </a:solidFill>
                </a:rPr>
                <a:t>Implemented using Fabric REST APIs</a:t>
              </a:r>
              <a:endParaRPr lang="en-US" sz="1071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EFD7BDE-9036-D37C-D0DC-87579D1367D0}"/>
                </a:ext>
              </a:extLst>
            </p:cNvPr>
            <p:cNvSpPr/>
            <p:nvPr/>
          </p:nvSpPr>
          <p:spPr>
            <a:xfrm>
              <a:off x="4901919" y="4200019"/>
              <a:ext cx="611568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31FFA7-9225-0994-446B-FEEED38C19DE}"/>
              </a:ext>
            </a:extLst>
          </p:cNvPr>
          <p:cNvGrpSpPr/>
          <p:nvPr/>
        </p:nvGrpSpPr>
        <p:grpSpPr>
          <a:xfrm>
            <a:off x="8362607" y="4021392"/>
            <a:ext cx="2238037" cy="937543"/>
            <a:chOff x="8362607" y="4021392"/>
            <a:chExt cx="2238037" cy="9375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561C54-3907-0964-97AE-B15EE2D8BD63}"/>
                </a:ext>
              </a:extLst>
            </p:cNvPr>
            <p:cNvSpPr/>
            <p:nvPr/>
          </p:nvSpPr>
          <p:spPr>
            <a:xfrm>
              <a:off x="9147100" y="4021392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2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AC1AC8F-37CB-B847-AE06-AB0C411A3EBF}"/>
                </a:ext>
              </a:extLst>
            </p:cNvPr>
            <p:cNvSpPr/>
            <p:nvPr/>
          </p:nvSpPr>
          <p:spPr>
            <a:xfrm>
              <a:off x="8362607" y="4271948"/>
              <a:ext cx="672206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364F2C-A7AF-5013-9E03-454ED8FCF8C3}"/>
              </a:ext>
            </a:extLst>
          </p:cNvPr>
          <p:cNvGrpSpPr/>
          <p:nvPr/>
        </p:nvGrpSpPr>
        <p:grpSpPr>
          <a:xfrm>
            <a:off x="8315017" y="2907154"/>
            <a:ext cx="2227036" cy="974252"/>
            <a:chOff x="8315017" y="2907154"/>
            <a:chExt cx="2227036" cy="97425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C5429C-4595-7B9C-4BEF-EF480F2F002C}"/>
                </a:ext>
              </a:extLst>
            </p:cNvPr>
            <p:cNvSpPr/>
            <p:nvPr/>
          </p:nvSpPr>
          <p:spPr>
            <a:xfrm>
              <a:off x="9088509" y="2907154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1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89CB4EA8-F00C-9AAC-B262-A0234DCF7221}"/>
                </a:ext>
              </a:extLst>
            </p:cNvPr>
            <p:cNvSpPr/>
            <p:nvPr/>
          </p:nvSpPr>
          <p:spPr>
            <a:xfrm rot="20043762">
              <a:off x="8315017" y="3456488"/>
              <a:ext cx="702683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01876-8BE3-69DC-851A-E47B748E9BC6}"/>
              </a:ext>
            </a:extLst>
          </p:cNvPr>
          <p:cNvGrpSpPr/>
          <p:nvPr/>
        </p:nvGrpSpPr>
        <p:grpSpPr>
          <a:xfrm>
            <a:off x="8361988" y="5090569"/>
            <a:ext cx="2287457" cy="982603"/>
            <a:chOff x="8361988" y="5090569"/>
            <a:chExt cx="2287457" cy="9826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D47B535-E683-CDCB-4577-549FC4EC45D2}"/>
                </a:ext>
              </a:extLst>
            </p:cNvPr>
            <p:cNvSpPr/>
            <p:nvPr/>
          </p:nvSpPr>
          <p:spPr>
            <a:xfrm>
              <a:off x="9195901" y="5135629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3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90D7E53E-C371-1A33-72E2-95CD97A81EE9}"/>
                </a:ext>
              </a:extLst>
            </p:cNvPr>
            <p:cNvSpPr/>
            <p:nvPr/>
          </p:nvSpPr>
          <p:spPr>
            <a:xfrm rot="1520258">
              <a:off x="8361988" y="5090569"/>
              <a:ext cx="757645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</p:spTree>
    <p:extLst>
      <p:ext uri="{BB962C8B-B14F-4D97-AF65-F5344CB8AC3E}">
        <p14:creationId xmlns:p14="http://schemas.microsoft.com/office/powerpoint/2010/main" val="117492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9390-9BE6-9945-2A20-A26702ED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FabricSolutionDeployment Developer Sample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BA33-7668-A2BE-0CAF-402D11DAE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Sample application demonstrating solution deployment workflows</a:t>
            </a:r>
          </a:p>
          <a:p>
            <a:pPr lvl="1"/>
            <a:r>
              <a:rPr lang="en-US" dirty="0"/>
              <a:t>Created as a .NET 8 console application using the Fabric REST API .NET SDK</a:t>
            </a:r>
          </a:p>
          <a:p>
            <a:pPr lvl="1"/>
            <a:r>
              <a:rPr lang="en-US" dirty="0"/>
              <a:t>Provides easy learning path for developers to download project and get up and running</a:t>
            </a:r>
          </a:p>
          <a:p>
            <a:pPr lvl="1"/>
            <a:r>
              <a:rPr lang="en-US" dirty="0">
                <a:hlinkClick r:id="rId2"/>
              </a:rPr>
              <a:t>https://github.com/FabricDevCamp/FabricSolutionDeployment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A9D96-FFF6-CCCD-F8F4-E88352379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93" y="2940412"/>
            <a:ext cx="5925671" cy="3775298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79CA93-0653-C218-DB4B-A1A803B38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058" y="2940412"/>
            <a:ext cx="3042394" cy="28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911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71CD5-DA20-C458-B115-0BEEF02A2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2E625ED-9B65-9F07-8DD5-AE5480C5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5" y="2928619"/>
            <a:ext cx="9527637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/>
              <a:t>Solution Deployment using the Fabric REST APIs</a:t>
            </a:r>
          </a:p>
        </p:txBody>
      </p:sp>
    </p:spTree>
    <p:extLst>
      <p:ext uri="{BB962C8B-B14F-4D97-AF65-F5344CB8AC3E}">
        <p14:creationId xmlns:p14="http://schemas.microsoft.com/office/powerpoint/2010/main" val="32199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F761-1D1D-48BD-F53A-07935D85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REST API Design and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CA1D6-9C5D-3332-2286-71FDB8AAB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Fabric REST API used to create workspaces and deploy workspace items</a:t>
            </a:r>
          </a:p>
          <a:p>
            <a:pPr lvl="1"/>
            <a:r>
              <a:rPr lang="en-US" dirty="0"/>
              <a:t>Fabric REST API designed to be accessible to </a:t>
            </a:r>
            <a:r>
              <a:rPr lang="en-US" sz="1600" b="1" dirty="0">
                <a:solidFill>
                  <a:srgbClr val="8A0000"/>
                </a:solidFill>
              </a:rPr>
              <a:t>any</a:t>
            </a:r>
            <a:r>
              <a:rPr lang="en-US" dirty="0"/>
              <a:t> developer on </a:t>
            </a:r>
            <a:r>
              <a:rPr lang="en-US" sz="1600" b="1" dirty="0">
                <a:solidFill>
                  <a:srgbClr val="8A0000"/>
                </a:solidFill>
              </a:rPr>
              <a:t>any</a:t>
            </a:r>
            <a:r>
              <a:rPr lang="en-US" dirty="0"/>
              <a:t> development platform</a:t>
            </a:r>
          </a:p>
          <a:p>
            <a:pPr lvl="1"/>
            <a:r>
              <a:rPr lang="en-US" dirty="0"/>
              <a:t>Built using principles of REST and open security standards (i.e. </a:t>
            </a:r>
            <a:r>
              <a:rPr lang="en-US" sz="1600" b="1" dirty="0">
                <a:solidFill>
                  <a:srgbClr val="680000"/>
                </a:solidFill>
              </a:rPr>
              <a:t>OAuth2</a:t>
            </a:r>
            <a:r>
              <a:rPr lang="en-US" dirty="0"/>
              <a:t> and </a:t>
            </a:r>
            <a:r>
              <a:rPr lang="en-US" sz="1600" b="1" dirty="0">
                <a:solidFill>
                  <a:srgbClr val="680000"/>
                </a:solidFill>
              </a:rPr>
              <a:t>Open ID Connect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Public cloud endpoint accessible through base URL of </a:t>
            </a:r>
            <a:r>
              <a:rPr lang="en-US" sz="1600" b="1" dirty="0">
                <a:solidFill>
                  <a:srgbClr val="8A0000"/>
                </a:solidFill>
              </a:rPr>
              <a:t>https://api.fabric.microsoft.com/v1</a:t>
            </a:r>
            <a:endParaRPr lang="en-US" b="1" dirty="0">
              <a:solidFill>
                <a:srgbClr val="8A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D6C16-F4EE-C164-2946-1DA9ABF02DD3}"/>
              </a:ext>
            </a:extLst>
          </p:cNvPr>
          <p:cNvSpPr/>
          <p:nvPr/>
        </p:nvSpPr>
        <p:spPr bwMode="auto">
          <a:xfrm>
            <a:off x="1051391" y="2994289"/>
            <a:ext cx="2102069" cy="1890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6D9BB-2D21-F766-BE34-E85EAE9EDB46}"/>
              </a:ext>
            </a:extLst>
          </p:cNvPr>
          <p:cNvSpPr/>
          <p:nvPr/>
        </p:nvSpPr>
        <p:spPr bwMode="auto">
          <a:xfrm>
            <a:off x="8439230" y="3001422"/>
            <a:ext cx="2372070" cy="1890198"/>
          </a:xfrm>
          <a:prstGeom prst="rect">
            <a:avLst/>
          </a:prstGeom>
          <a:solidFill>
            <a:srgbClr val="16786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REST API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9F60A9-723B-9497-9F85-CC98C39216E4}"/>
              </a:ext>
            </a:extLst>
          </p:cNvPr>
          <p:cNvGrpSpPr/>
          <p:nvPr/>
        </p:nvGrpSpPr>
        <p:grpSpPr>
          <a:xfrm>
            <a:off x="3329575" y="3001422"/>
            <a:ext cx="4813740" cy="1789481"/>
            <a:chOff x="3524308" y="3955098"/>
            <a:chExt cx="4813740" cy="1789481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13CC549-2E75-59C7-C5DA-670C2DDFCFEF}"/>
                </a:ext>
              </a:extLst>
            </p:cNvPr>
            <p:cNvSpPr/>
            <p:nvPr/>
          </p:nvSpPr>
          <p:spPr bwMode="auto">
            <a:xfrm>
              <a:off x="3524309" y="3955098"/>
              <a:ext cx="4813739" cy="93796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C9F703-22F5-849D-B4C4-56B3A4F8E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8196" y="4180306"/>
              <a:ext cx="3398815" cy="449619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942EEBE-7073-57BE-1841-5EAE5A63FEC0}"/>
                </a:ext>
              </a:extLst>
            </p:cNvPr>
            <p:cNvSpPr/>
            <p:nvPr/>
          </p:nvSpPr>
          <p:spPr bwMode="auto">
            <a:xfrm>
              <a:off x="5082125" y="4405115"/>
              <a:ext cx="1934886" cy="1189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78000"/>
              </a:schemeClr>
            </a:solidFill>
            <a:ln w="12700">
              <a:solidFill>
                <a:schemeClr val="bg2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access token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76B5A84C-F9F5-F100-5998-C1DDECAD9CDB}"/>
                </a:ext>
              </a:extLst>
            </p:cNvPr>
            <p:cNvSpPr/>
            <p:nvPr/>
          </p:nvSpPr>
          <p:spPr bwMode="auto">
            <a:xfrm flipH="1">
              <a:off x="3524308" y="5094709"/>
              <a:ext cx="4813738" cy="473079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HTTP Response: 200 OK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4757A62-7A21-063F-39A9-56173888D37F}"/>
                </a:ext>
              </a:extLst>
            </p:cNvPr>
            <p:cNvSpPr/>
            <p:nvPr/>
          </p:nvSpPr>
          <p:spPr bwMode="auto">
            <a:xfrm>
              <a:off x="6016180" y="4893064"/>
              <a:ext cx="1239300" cy="85151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JSON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8097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D1F5-0925-5335-DDFA-DDC50B94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API Caller Identity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069A3-CB9B-DB7B-2936-ED7CDC7890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14056"/>
          </a:xfrm>
        </p:spPr>
        <p:txBody>
          <a:bodyPr/>
          <a:lstStyle/>
          <a:p>
            <a:r>
              <a:rPr lang="en-US" dirty="0"/>
              <a:t>Fabric REST API supports executing API calls under two identity types</a:t>
            </a:r>
          </a:p>
          <a:p>
            <a:pPr lvl="1"/>
            <a:r>
              <a:rPr lang="en-US" b="1" dirty="0">
                <a:solidFill>
                  <a:srgbClr val="8A0000"/>
                </a:solidFill>
              </a:rPr>
              <a:t>User principal (UPN)</a:t>
            </a:r>
          </a:p>
          <a:p>
            <a:pPr lvl="1"/>
            <a:r>
              <a:rPr lang="en-US" b="1" dirty="0">
                <a:solidFill>
                  <a:srgbClr val="8A0000"/>
                </a:solidFill>
              </a:rPr>
              <a:t>Service principal (SPN)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 marL="404813" lvl="1" indent="0">
              <a:spcBef>
                <a:spcPts val="1200"/>
              </a:spcBef>
              <a:buNone/>
            </a:pPr>
            <a:endParaRPr lang="en-US" dirty="0"/>
          </a:p>
          <a:p>
            <a:pPr marL="407988" lvl="2">
              <a:spcBef>
                <a:spcPts val="1200"/>
              </a:spcBef>
            </a:pPr>
            <a:endParaRPr lang="en-US" dirty="0"/>
          </a:p>
          <a:p>
            <a:pPr marL="407988" lvl="2">
              <a:spcBef>
                <a:spcPts val="120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Service principals often better choice for custom applications</a:t>
            </a:r>
          </a:p>
          <a:p>
            <a:pPr lvl="1"/>
            <a:r>
              <a:rPr lang="en-US" dirty="0"/>
              <a:t>Eliminates blocking issues with MFA and interactive login requirements</a:t>
            </a:r>
          </a:p>
          <a:p>
            <a:pPr lvl="1"/>
            <a:r>
              <a:rPr lang="en-US" dirty="0"/>
              <a:t>Eliminates dependencies on specific users (e.g. what to do when user leaves organization)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8D8B5-DE11-8E9A-8A6F-F3EF5CE4F9D3}"/>
              </a:ext>
            </a:extLst>
          </p:cNvPr>
          <p:cNvGrpSpPr/>
          <p:nvPr/>
        </p:nvGrpSpPr>
        <p:grpSpPr>
          <a:xfrm>
            <a:off x="1189678" y="2585959"/>
            <a:ext cx="6460075" cy="1564800"/>
            <a:chOff x="1220885" y="3534879"/>
            <a:chExt cx="8443450" cy="25115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B78086-C507-2321-C6F8-20B4A66D50C0}"/>
                </a:ext>
              </a:extLst>
            </p:cNvPr>
            <p:cNvSpPr/>
            <p:nvPr/>
          </p:nvSpPr>
          <p:spPr>
            <a:xfrm>
              <a:off x="5375588" y="3534879"/>
              <a:ext cx="4288747" cy="251150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Fabric REST API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Entra Id Tenant Owned by ISV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CCE1B4-A626-3F96-C126-F0991783BA25}"/>
                </a:ext>
              </a:extLst>
            </p:cNvPr>
            <p:cNvSpPr/>
            <p:nvPr/>
          </p:nvSpPr>
          <p:spPr>
            <a:xfrm>
              <a:off x="1220885" y="3534879"/>
              <a:ext cx="1171782" cy="25114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Custom ISV Application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AF51E9D-F0E8-49BD-6BBE-12431ED22A1D}"/>
                </a:ext>
              </a:extLst>
            </p:cNvPr>
            <p:cNvSpPr/>
            <p:nvPr/>
          </p:nvSpPr>
          <p:spPr bwMode="auto">
            <a:xfrm>
              <a:off x="2392667" y="3802081"/>
              <a:ext cx="2822821" cy="498598"/>
            </a:xfrm>
            <a:prstGeom prst="rightArrow">
              <a:avLst>
                <a:gd name="adj1" fmla="val 58333"/>
                <a:gd name="adj2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rgbClr val="996633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call as user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6C2848E0-8BF0-1D05-D4B3-6457A278EE2F}"/>
                </a:ext>
              </a:extLst>
            </p:cNvPr>
            <p:cNvSpPr/>
            <p:nvPr/>
          </p:nvSpPr>
          <p:spPr bwMode="auto">
            <a:xfrm>
              <a:off x="2392667" y="4947398"/>
              <a:ext cx="2822821" cy="498598"/>
            </a:xfrm>
            <a:prstGeom prst="rightArrow">
              <a:avLst>
                <a:gd name="adj1" fmla="val 58333"/>
                <a:gd name="adj2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rgbClr val="996633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call as service principal</a:t>
              </a:r>
            </a:p>
          </p:txBody>
        </p:sp>
        <p:sp>
          <p:nvSpPr>
            <p:cNvPr id="8" name="Flowchart: Document 7">
              <a:extLst>
                <a:ext uri="{FF2B5EF4-FFF2-40B4-BE49-F238E27FC236}">
                  <a16:creationId xmlns:a16="http://schemas.microsoft.com/office/drawing/2014/main" id="{3CA87ADE-9C1A-A555-CA92-093D2F132E7C}"/>
                </a:ext>
              </a:extLst>
            </p:cNvPr>
            <p:cNvSpPr/>
            <p:nvPr/>
          </p:nvSpPr>
          <p:spPr bwMode="auto">
            <a:xfrm>
              <a:off x="2552768" y="4229992"/>
              <a:ext cx="551602" cy="498599"/>
            </a:xfrm>
            <a:prstGeom prst="flowChartDocument">
              <a:avLst/>
            </a:prstGeom>
            <a:solidFill>
              <a:srgbClr val="8A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UPN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sp>
          <p:nvSpPr>
            <p:cNvPr id="9" name="Flowchart: Document 8">
              <a:extLst>
                <a:ext uri="{FF2B5EF4-FFF2-40B4-BE49-F238E27FC236}">
                  <a16:creationId xmlns:a16="http://schemas.microsoft.com/office/drawing/2014/main" id="{1E3865AB-D779-058C-A87E-1C3A4B272219}"/>
                </a:ext>
              </a:extLst>
            </p:cNvPr>
            <p:cNvSpPr/>
            <p:nvPr/>
          </p:nvSpPr>
          <p:spPr bwMode="auto">
            <a:xfrm>
              <a:off x="2565116" y="5373694"/>
              <a:ext cx="551602" cy="498599"/>
            </a:xfrm>
            <a:prstGeom prst="flowChartDocument">
              <a:avLst/>
            </a:prstGeom>
            <a:solidFill>
              <a:srgbClr val="8A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SPN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823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bric Theme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3c10a0e8-556e-4c2d-9121-1181542ea83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3AD2D799A0384499DFA8618B2D06C3" ma:contentTypeVersion="19" ma:contentTypeDescription="Create a new document." ma:contentTypeScope="" ma:versionID="4ad8bb11041bccc4900be347311affd5">
  <xsd:schema xmlns:xsd="http://www.w3.org/2001/XMLSchema" xmlns:xs="http://www.w3.org/2001/XMLSchema" xmlns:p="http://schemas.microsoft.com/office/2006/metadata/properties" xmlns:ns1="http://schemas.microsoft.com/sharepoint/v3" xmlns:ns3="3c10a0e8-556e-4c2d-9121-1181542ea83c" xmlns:ns4="91f22b01-9196-48cc-8d58-ee179122dd75" targetNamespace="http://schemas.microsoft.com/office/2006/metadata/properties" ma:root="true" ma:fieldsID="55cc422832b79ebb748bec44d447ca3b" ns1:_="" ns3:_="" ns4:_="">
    <xsd:import namespace="http://schemas.microsoft.com/sharepoint/v3"/>
    <xsd:import namespace="3c10a0e8-556e-4c2d-9121-1181542ea83c"/>
    <xsd:import namespace="91f22b01-9196-48cc-8d58-ee179122dd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CR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0a0e8-556e-4c2d-9121-1181542ea8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6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f22b01-9196-48cc-8d58-ee179122dd7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sharepoint/v3"/>
    <ds:schemaRef ds:uri="http://purl.org/dc/terms/"/>
    <ds:schemaRef ds:uri="http://schemas.microsoft.com/office/2006/metadata/properties"/>
    <ds:schemaRef ds:uri="3c10a0e8-556e-4c2d-9121-1181542ea83c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1f22b01-9196-48cc-8d58-ee179122dd7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411704-DA91-4A2A-81D1-00044852D0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c10a0e8-556e-4c2d-9121-1181542ea83c"/>
    <ds:schemaRef ds:uri="91f22b01-9196-48cc-8d58-ee179122dd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14848</TotalTime>
  <Words>1991</Words>
  <Application>Microsoft Office PowerPoint</Application>
  <PresentationFormat>Custom</PresentationFormat>
  <Paragraphs>379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Aptos</vt:lpstr>
      <vt:lpstr>Arial</vt:lpstr>
      <vt:lpstr>Arial Black</vt:lpstr>
      <vt:lpstr>Courier New</vt:lpstr>
      <vt:lpstr>Lucida Console</vt:lpstr>
      <vt:lpstr>Segoe Sans Text</vt:lpstr>
      <vt:lpstr>Segoe UI</vt:lpstr>
      <vt:lpstr>Segoe UI Light</vt:lpstr>
      <vt:lpstr>Segoe UI Semibold</vt:lpstr>
      <vt:lpstr>Wingdings</vt:lpstr>
      <vt:lpstr>Fabric Theme</vt:lpstr>
      <vt:lpstr>Automating Fabric Solution Deployment Guidance and Best Practices with CI/CD for Deploying and Updating Fabric Solutions</vt:lpstr>
      <vt:lpstr>Agenda</vt:lpstr>
      <vt:lpstr>Designing Fabric Solutions</vt:lpstr>
      <vt:lpstr>Deploying Fabric Solutions in Multi-tenant Applications</vt:lpstr>
      <vt:lpstr>Designing Fabric Solutions for Multitenant Environments</vt:lpstr>
      <vt:lpstr>The FabricSolutionDeployment Developer Sample</vt:lpstr>
      <vt:lpstr>Solution Deployment using the Fabric REST APIs</vt:lpstr>
      <vt:lpstr>Fabric REST API Design and Architecture</vt:lpstr>
      <vt:lpstr>Authentication and API Caller Identity</vt:lpstr>
      <vt:lpstr>Fabric REST API Used for Workspace Management</vt:lpstr>
      <vt:lpstr>Workspace Item Types</vt:lpstr>
      <vt:lpstr>Programming with Fabric Item Definitions</vt:lpstr>
      <vt:lpstr>Fabric Item Definition Structure</vt:lpstr>
      <vt:lpstr>Understanding Workspace Item Dependencies</vt:lpstr>
      <vt:lpstr>Creating Workspace Items with Dependencies</vt:lpstr>
      <vt:lpstr>Sequence of Steps in Solution Deployment Workflow</vt:lpstr>
      <vt:lpstr>Deploying Solution using Fabric REST APIs</vt:lpstr>
      <vt:lpstr>Deploy Solution from Workspace Template</vt:lpstr>
      <vt:lpstr>PowerPoint Presentation</vt:lpstr>
      <vt:lpstr>Update Solution from Workspace Template</vt:lpstr>
      <vt:lpstr>PowerPoint Presentation</vt:lpstr>
      <vt:lpstr>Fabric GIT Integration</vt:lpstr>
      <vt:lpstr>Connecting Fabric Workspace to GIT Repositories</vt:lpstr>
      <vt:lpstr> Workspace settings for Git Integration</vt:lpstr>
      <vt:lpstr>Fabric GIT APIs</vt:lpstr>
      <vt:lpstr>Item Definitions maintained inside Git-enabled Repository</vt:lpstr>
      <vt:lpstr>Item Definition Files </vt:lpstr>
      <vt:lpstr>Deploy Solution from Azure Dev Ops Project</vt:lpstr>
      <vt:lpstr>Update Solution from Azure Dev Ops Project</vt:lpstr>
      <vt:lpstr>Feature Branches</vt:lpstr>
      <vt:lpstr>Continuous Integration – Managing Branches</vt:lpstr>
      <vt:lpstr>Continuous Integration – Managing Branches</vt:lpstr>
      <vt:lpstr>Continuous Integration : Development Workflow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81</cp:revision>
  <cp:lastPrinted>2019-05-02T20:11:39Z</cp:lastPrinted>
  <dcterms:created xsi:type="dcterms:W3CDTF">2018-09-21T01:16:59Z</dcterms:created>
  <dcterms:modified xsi:type="dcterms:W3CDTF">2025-02-05T21:09:11Z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0x010100B63AD2D799A0384499DFA8618B2D06C3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