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5" r:id="rId5"/>
    <p:sldId id="265" r:id="rId6"/>
    <p:sldId id="259" r:id="rId7"/>
    <p:sldId id="277" r:id="rId8"/>
    <p:sldId id="260" r:id="rId9"/>
    <p:sldId id="261" r:id="rId10"/>
    <p:sldId id="262" r:id="rId11"/>
    <p:sldId id="263" r:id="rId12"/>
    <p:sldId id="264" r:id="rId13"/>
    <p:sldId id="266" r:id="rId14"/>
    <p:sldId id="267" r:id="rId15"/>
    <p:sldId id="268" r:id="rId16"/>
    <p:sldId id="274" r:id="rId17"/>
    <p:sldId id="270" r:id="rId18"/>
    <p:sldId id="276" r:id="rId19"/>
    <p:sldId id="271" r:id="rId20"/>
    <p:sldId id="272" r:id="rId21"/>
    <p:sldId id="273" r:id="rId22"/>
    <p:sldId id="269" r:id="rId23"/>
  </p:sldIdLst>
  <p:sldSz cx="10080625" cy="7559675"/>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234" y="187"/>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pic>
        <p:nvPicPr>
          <p:cNvPr id="37" name="Imagem 36"/>
          <p:cNvPicPr/>
          <p:nvPr/>
        </p:nvPicPr>
        <p:blipFill>
          <a:blip r:embed="rId2"/>
          <a:stretch>
            <a:fillRect/>
          </a:stretch>
        </p:blipFill>
        <p:spPr>
          <a:xfrm>
            <a:off x="2292120" y="1768680"/>
            <a:ext cx="5495040" cy="4384440"/>
          </a:xfrm>
          <a:prstGeom prst="rect">
            <a:avLst/>
          </a:prstGeom>
          <a:ln>
            <a:noFill/>
          </a:ln>
        </p:spPr>
      </p:pic>
      <p:pic>
        <p:nvPicPr>
          <p:cNvPr id="38" name="Imagem 37"/>
          <p:cNvPicPr/>
          <p:nvPr/>
        </p:nvPicPr>
        <p:blipFill>
          <a:blip r:embed="rId2"/>
          <a:stretch>
            <a:fillRect/>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pt-BR" sz="4400" b="0" strike="noStrike" spc="-1">
                <a:solidFill>
                  <a:srgbClr val="000000"/>
                </a:solidFill>
                <a:uFill>
                  <a:solidFill>
                    <a:srgbClr val="FFFFFF"/>
                  </a:solidFill>
                </a:uFill>
                <a:latin typeface="Arial"/>
              </a:rPr>
              <a:t>Clique para editar o formato do texto do título</a:t>
            </a:r>
          </a:p>
        </p:txBody>
      </p:sp>
      <p:sp>
        <p:nvSpPr>
          <p:cNvPr id="2" name="PlaceHolder 2"/>
          <p:cNvSpPr>
            <a:spLocks noGrp="1"/>
          </p:cNvSpPr>
          <p:nvPr>
            <p:ph type="body"/>
          </p:nvPr>
        </p:nvSpPr>
        <p:spPr>
          <a:xfrm>
            <a:off x="504000" y="1769040"/>
            <a:ext cx="9071640" cy="4384440"/>
          </a:xfrm>
          <a:prstGeom prst="rect">
            <a:avLst/>
          </a:prstGeom>
        </p:spPr>
        <p:txBody>
          <a:bodyPr lIns="0" tIns="0" rIns="0" bIns="0"/>
          <a:lstStyle/>
          <a:p>
            <a:pPr marL="431800" indent="-323850">
              <a:buClr>
                <a:srgbClr val="000000"/>
              </a:buClr>
              <a:buSzPct val="45000"/>
              <a:buFont typeface="Wingdings" charset="2"/>
              <a:buChar char=""/>
            </a:pPr>
            <a:r>
              <a:rPr lang="pt-BR" sz="3200" b="0" strike="noStrike" spc="-1">
                <a:solidFill>
                  <a:srgbClr val="000000"/>
                </a:solidFill>
                <a:uFill>
                  <a:solidFill>
                    <a:srgbClr val="FFFFFF"/>
                  </a:solidFill>
                </a:uFill>
                <a:latin typeface="Arial"/>
              </a:rPr>
              <a:t>Clique para editar o formato do texto da estrutura de tópicos</a:t>
            </a:r>
          </a:p>
          <a:p>
            <a:pPr marL="864235" lvl="1" indent="-323850">
              <a:buClr>
                <a:srgbClr val="000000"/>
              </a:buClr>
              <a:buSzPct val="75000"/>
              <a:buFont typeface="Symbol" charset="2"/>
              <a:buChar char=""/>
            </a:pPr>
            <a:r>
              <a:rPr lang="pt-BR" sz="2800" b="0" strike="noStrike" spc="-1">
                <a:solidFill>
                  <a:srgbClr val="000000"/>
                </a:solidFill>
                <a:uFill>
                  <a:solidFill>
                    <a:srgbClr val="FFFFFF"/>
                  </a:solidFill>
                </a:uFill>
                <a:latin typeface="Arial"/>
              </a:rPr>
              <a:t>2.º nível da estrutura de tópicos</a:t>
            </a:r>
          </a:p>
          <a:p>
            <a:pPr marL="1296035" lvl="2" indent="-288290">
              <a:buClr>
                <a:srgbClr val="000000"/>
              </a:buClr>
              <a:buSzPct val="45000"/>
              <a:buFont typeface="Wingdings" charset="2"/>
              <a:buChar char=""/>
            </a:pPr>
            <a:r>
              <a:rPr lang="pt-BR" sz="2400" b="0" strike="noStrike" spc="-1">
                <a:solidFill>
                  <a:srgbClr val="000000"/>
                </a:solidFill>
                <a:uFill>
                  <a:solidFill>
                    <a:srgbClr val="FFFFFF"/>
                  </a:solidFill>
                </a:uFill>
                <a:latin typeface="Arial"/>
              </a:rPr>
              <a:t>3.º nível da estrutura de tópicos</a:t>
            </a:r>
          </a:p>
          <a:p>
            <a:pPr marL="1727835" lvl="3" indent="-215900">
              <a:buClr>
                <a:srgbClr val="000000"/>
              </a:buClr>
              <a:buSzPct val="75000"/>
              <a:buFont typeface="Symbol" charset="2"/>
              <a:buChar char=""/>
            </a:pPr>
            <a:r>
              <a:rPr lang="pt-BR" sz="2000" b="0" strike="noStrike" spc="-1">
                <a:solidFill>
                  <a:srgbClr val="000000"/>
                </a:solidFill>
                <a:uFill>
                  <a:solidFill>
                    <a:srgbClr val="FFFFFF"/>
                  </a:solidFill>
                </a:uFill>
                <a:latin typeface="Arial"/>
              </a:rPr>
              <a:t>4.º nível da estrutura de tópicos</a:t>
            </a:r>
          </a:p>
          <a:p>
            <a:pPr marL="2160270" lvl="4" indent="-215900">
              <a:buClr>
                <a:srgbClr val="000000"/>
              </a:buClr>
              <a:buSzPct val="45000"/>
              <a:buFont typeface="Wingdings" charset="2"/>
              <a:buChar char=""/>
            </a:pPr>
            <a:r>
              <a:rPr lang="pt-BR" sz="2000" b="0" strike="noStrike" spc="-1">
                <a:solidFill>
                  <a:srgbClr val="000000"/>
                </a:solidFill>
                <a:uFill>
                  <a:solidFill>
                    <a:srgbClr val="FFFFFF"/>
                  </a:solidFill>
                </a:uFill>
                <a:latin typeface="Arial"/>
              </a:rPr>
              <a:t>5.º nível da estrutura de tópicos</a:t>
            </a:r>
          </a:p>
          <a:p>
            <a:pPr marL="2592070" lvl="5" indent="-215900">
              <a:buClr>
                <a:srgbClr val="000000"/>
              </a:buClr>
              <a:buSzPct val="45000"/>
              <a:buFont typeface="Wingdings" charset="2"/>
              <a:buChar char=""/>
            </a:pPr>
            <a:r>
              <a:rPr lang="pt-BR" sz="2000" b="0" strike="noStrike" spc="-1">
                <a:solidFill>
                  <a:srgbClr val="000000"/>
                </a:solidFill>
                <a:uFill>
                  <a:solidFill>
                    <a:srgbClr val="FFFFFF"/>
                  </a:solidFill>
                </a:uFill>
                <a:latin typeface="Arial"/>
              </a:rPr>
              <a:t>6.º nível da estrutura de tópicos</a:t>
            </a:r>
          </a:p>
          <a:p>
            <a:pPr marL="3023870" lvl="6" indent="-215900">
              <a:buClr>
                <a:srgbClr val="000000"/>
              </a:buClr>
              <a:buSzPct val="45000"/>
              <a:buFont typeface="Wingdings" charset="2"/>
              <a:buChar char=""/>
            </a:pPr>
            <a:r>
              <a:rPr lang="pt-BR" sz="2000" b="0" strike="noStrike" spc="-1">
                <a:solidFill>
                  <a:srgbClr val="000000"/>
                </a:solidFill>
                <a:uFill>
                  <a:solidFill>
                    <a:srgbClr val="FFFFFF"/>
                  </a:solidFill>
                </a:uFill>
                <a:latin typeface="Arial"/>
              </a:rPr>
              <a:t>7.º nível da estrutura de tópicos</a:t>
            </a:r>
          </a:p>
        </p:txBody>
      </p:sp>
      <p:sp>
        <p:nvSpPr>
          <p:cNvPr id="3" name="PlaceHolder 3"/>
          <p:cNvSpPr>
            <a:spLocks noGrp="1"/>
          </p:cNvSpPr>
          <p:nvPr>
            <p:ph type="dt"/>
          </p:nvPr>
        </p:nvSpPr>
        <p:spPr>
          <a:xfrm>
            <a:off x="504000" y="6887160"/>
            <a:ext cx="2348280" cy="521280"/>
          </a:xfrm>
          <a:prstGeom prst="rect">
            <a:avLst/>
          </a:prstGeom>
        </p:spPr>
        <p:txBody>
          <a:bodyPr lIns="0" tIns="0" rIns="0" bIns="0"/>
          <a:lstStyle/>
          <a:p>
            <a:r>
              <a:rPr lang="pt-BR" sz="1400" b="0" strike="noStrike" spc="-1">
                <a:solidFill>
                  <a:srgbClr val="000000"/>
                </a:solidFill>
                <a:uFill>
                  <a:solidFill>
                    <a:srgbClr val="FFFFFF"/>
                  </a:solidFill>
                </a:uFill>
                <a:latin typeface="Times New Roman"/>
              </a:rPr>
              <a:t>&lt;data/hora&gt;</a:t>
            </a:r>
          </a:p>
        </p:txBody>
      </p:sp>
      <p:sp>
        <p:nvSpPr>
          <p:cNvPr id="4" name="PlaceHolder 4"/>
          <p:cNvSpPr>
            <a:spLocks noGrp="1"/>
          </p:cNvSpPr>
          <p:nvPr>
            <p:ph type="ftr"/>
          </p:nvPr>
        </p:nvSpPr>
        <p:spPr>
          <a:xfrm>
            <a:off x="3447360" y="6887160"/>
            <a:ext cx="3195000" cy="521280"/>
          </a:xfrm>
          <a:prstGeom prst="rect">
            <a:avLst/>
          </a:prstGeom>
        </p:spPr>
        <p:txBody>
          <a:bodyPr lIns="0" tIns="0" rIns="0" bIns="0"/>
          <a:lstStyle/>
          <a:p>
            <a:pPr algn="ctr"/>
            <a:r>
              <a:rPr lang="pt-BR" sz="1400" b="0" strike="noStrike" spc="-1">
                <a:solidFill>
                  <a:srgbClr val="000000"/>
                </a:solidFill>
                <a:uFill>
                  <a:solidFill>
                    <a:srgbClr val="FFFFFF"/>
                  </a:solidFill>
                </a:uFill>
                <a:latin typeface="Times New Roman"/>
              </a:rPr>
              <a:t>&lt;rodapé&gt;</a:t>
            </a:r>
          </a:p>
        </p:txBody>
      </p:sp>
      <p:sp>
        <p:nvSpPr>
          <p:cNvPr id="5" name="PlaceHolder 5"/>
          <p:cNvSpPr>
            <a:spLocks noGrp="1"/>
          </p:cNvSpPr>
          <p:nvPr>
            <p:ph type="sldNum"/>
          </p:nvPr>
        </p:nvSpPr>
        <p:spPr>
          <a:xfrm>
            <a:off x="7227360" y="6887160"/>
            <a:ext cx="2348280" cy="521280"/>
          </a:xfrm>
          <a:prstGeom prst="rect">
            <a:avLst/>
          </a:prstGeom>
        </p:spPr>
        <p:txBody>
          <a:bodyPr lIns="0" tIns="0" rIns="0" bIns="0"/>
          <a:lstStyle/>
          <a:p>
            <a:pPr algn="r"/>
            <a:fld id="{9C5966F4-1C0A-4620-AFA6-45EE5E70A95D}" type="slidenum">
              <a:rPr lang="pt-BR" sz="1400" b="0" strike="noStrike" spc="-1">
                <a:solidFill>
                  <a:srgbClr val="000000"/>
                </a:solidFill>
                <a:uFill>
                  <a:solidFill>
                    <a:srgbClr val="FFFFFF"/>
                  </a:solidFill>
                </a:uFill>
                <a:latin typeface="Times New Roman"/>
              </a:rPr>
              <a:t>‹nº›</a:t>
            </a:fld>
            <a:endParaRPr lang="pt-BR"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2265840"/>
            <a:ext cx="9071640" cy="1262160"/>
          </a:xfrm>
          <a:prstGeom prst="rect">
            <a:avLst/>
          </a:prstGeom>
          <a:noFill/>
          <a:ln>
            <a:noFill/>
          </a:ln>
        </p:spPr>
        <p:txBody>
          <a:bodyPr lIns="0" tIns="0" rIns="0" bIns="0" anchor="ctr"/>
          <a:lstStyle/>
          <a:p>
            <a:pPr algn="ctr"/>
            <a:r>
              <a:rPr lang="pt-BR" sz="7200" b="0" strike="noStrike" spc="-1" dirty="0" err="1">
                <a:solidFill>
                  <a:srgbClr val="FFFFFF"/>
                </a:solidFill>
                <a:uFill>
                  <a:solidFill>
                    <a:srgbClr val="FFFFFF"/>
                  </a:solidFill>
                </a:uFill>
                <a:latin typeface="Arial Rounded MT Bold" pitchFamily="34" charset="0"/>
              </a:rPr>
              <a:t>Academici</a:t>
            </a:r>
            <a:endParaRPr lang="pt-BR" sz="7200" b="0" strike="noStrike" spc="-1" dirty="0">
              <a:solidFill>
                <a:srgbClr val="FFFFFF"/>
              </a:solidFill>
              <a:uFill>
                <a:solidFill>
                  <a:srgbClr val="FFFFFF"/>
                </a:solidFill>
              </a:uFill>
              <a:latin typeface="Arial Rounded MT Bold" pitchFamily="34" charset="0"/>
            </a:endParaRPr>
          </a:p>
        </p:txBody>
      </p:sp>
      <p:sp>
        <p:nvSpPr>
          <p:cNvPr id="40" name="TextShape 2"/>
          <p:cNvSpPr txBox="1"/>
          <p:nvPr/>
        </p:nvSpPr>
        <p:spPr>
          <a:xfrm>
            <a:off x="1836312" y="3449741"/>
            <a:ext cx="6408000" cy="546120"/>
          </a:xfrm>
          <a:prstGeom prst="rect">
            <a:avLst/>
          </a:prstGeom>
          <a:noFill/>
          <a:ln>
            <a:noFill/>
          </a:ln>
        </p:spPr>
        <p:txBody>
          <a:bodyPr lIns="90000" tIns="45000" rIns="90000" bIns="45000" anchor="ctr"/>
          <a:lstStyle/>
          <a:p>
            <a:pPr algn="ctr"/>
            <a:r>
              <a:rPr lang="pt-BR" sz="3600" b="0" strike="noStrike" spc="-1" dirty="0">
                <a:solidFill>
                  <a:srgbClr val="FFFFFF"/>
                </a:solidFill>
                <a:uFill>
                  <a:solidFill>
                    <a:srgbClr val="FFFFFF"/>
                  </a:solidFill>
                </a:uFill>
                <a:latin typeface="Agency FB" pitchFamily="34" charset="0"/>
              </a:rPr>
              <a:t>Nivelamento Acadêmico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err="1"/>
              <a:t>Elevator</a:t>
            </a:r>
            <a:r>
              <a:rPr lang="pt-BR" dirty="0"/>
              <a:t> </a:t>
            </a:r>
            <a:r>
              <a:rPr lang="pt-BR" dirty="0" err="1"/>
              <a:t>Statement</a:t>
            </a:r>
            <a:endParaRPr lang="pt-BR" dirty="0"/>
          </a:p>
        </p:txBody>
      </p:sp>
      <p:sp>
        <p:nvSpPr>
          <p:cNvPr id="68" name="TextShape 2"/>
          <p:cNvSpPr txBox="1"/>
          <p:nvPr/>
        </p:nvSpPr>
        <p:spPr>
          <a:xfrm>
            <a:off x="504000" y="1769039"/>
            <a:ext cx="9071640" cy="5323165"/>
          </a:xfrm>
          <a:prstGeom prst="rect">
            <a:avLst/>
          </a:prstGeom>
          <a:noFill/>
          <a:ln>
            <a:noFill/>
          </a:ln>
        </p:spPr>
        <p:txBody>
          <a:bodyPr lIns="0" tIns="0" rIns="0" bIns="0"/>
          <a:lstStyle/>
          <a:p>
            <a:pPr algn="just">
              <a:lnSpc>
                <a:spcPct val="114000"/>
              </a:lnSpc>
              <a:spcAft>
                <a:spcPts val="600"/>
              </a:spcAft>
            </a:pPr>
            <a:r>
              <a:rPr lang="pt-BR" sz="2400" b="0" i="1" strike="noStrike" spc="-1" dirty="0">
                <a:solidFill>
                  <a:srgbClr val="FFFFFF"/>
                </a:solidFill>
                <a:uFill>
                  <a:solidFill>
                    <a:srgbClr val="FFFFFF"/>
                  </a:solidFill>
                </a:uFill>
                <a:latin typeface="Agency FB" pitchFamily="34" charset="0"/>
                <a:ea typeface="Microsoft YaHei"/>
              </a:rPr>
              <a:t>Para &lt;&lt;alunos, monitores e professores universitários&gt;&gt; Que &lt;&lt;necessitam de uma plataforma de integração para as monitorias&gt;&gt; O &lt;&lt;</a:t>
            </a:r>
            <a:r>
              <a:rPr lang="pt-BR" sz="2400" b="0" i="1" strike="noStrike" spc="-1" dirty="0" err="1">
                <a:solidFill>
                  <a:srgbClr val="FFFFFF"/>
                </a:solidFill>
                <a:uFill>
                  <a:solidFill>
                    <a:srgbClr val="FFFFFF"/>
                  </a:solidFill>
                </a:uFill>
                <a:latin typeface="Agency FB" pitchFamily="34" charset="0"/>
                <a:ea typeface="Microsoft YaHei"/>
              </a:rPr>
              <a:t>Academicci</a:t>
            </a:r>
            <a:r>
              <a:rPr lang="pt-BR" sz="2400" b="0" i="1" strike="noStrike" spc="-1" dirty="0">
                <a:solidFill>
                  <a:srgbClr val="FFFFFF"/>
                </a:solidFill>
                <a:uFill>
                  <a:solidFill>
                    <a:srgbClr val="FFFFFF"/>
                  </a:solidFill>
                </a:uFill>
                <a:latin typeface="Agency FB" pitchFamily="34" charset="0"/>
                <a:ea typeface="Microsoft YaHei"/>
              </a:rPr>
              <a:t>&gt;&gt;é um &lt;&lt;aplicação baseada em web&gt;&gt; Que &lt;&lt;integra os aspectos da monitoria em um ambiente virtual, possibilitando comunicação, controle e divulgação de conteúdo criando fácil acesso entre alunos e mentores&gt;&gt; Diferentemente do &lt;&lt; controle de chamadas e conteúdos em planilhas e papéis, comunicação informal e distanciamento do docente&gt;&gt; Nosso produto &lt;&lt;busca facilitar a interação entre monitores, professores e alunos; oferecendo gestão do processo de monitoria, possibilitar o compartilhamento de conhecimento de forma real e efetiva e disponibiliza uma plataforma de estudos sanando os problemas gerados atualmente. Automatização dos processos e emissão dos certificados&gt;&gt;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err="1"/>
              <a:t>Product</a:t>
            </a:r>
            <a:r>
              <a:rPr lang="pt-BR" dirty="0"/>
              <a:t> </a:t>
            </a:r>
            <a:r>
              <a:rPr lang="pt-BR" dirty="0" err="1"/>
              <a:t>Backlog</a:t>
            </a:r>
            <a:endParaRPr lang="pt-BR" dirty="0"/>
          </a:p>
        </p:txBody>
      </p:sp>
      <p:pic>
        <p:nvPicPr>
          <p:cNvPr id="70" name="Imagem 69"/>
          <p:cNvPicPr/>
          <p:nvPr/>
        </p:nvPicPr>
        <p:blipFill>
          <a:blip r:embed="rId2"/>
          <a:stretch>
            <a:fillRect/>
          </a:stretch>
        </p:blipFill>
        <p:spPr>
          <a:xfrm>
            <a:off x="144000" y="1944000"/>
            <a:ext cx="9868680" cy="4661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err="1"/>
              <a:t>Product</a:t>
            </a:r>
            <a:r>
              <a:rPr lang="pt-BR" dirty="0"/>
              <a:t> </a:t>
            </a:r>
            <a:r>
              <a:rPr lang="pt-BR" dirty="0" err="1"/>
              <a:t>Backlog</a:t>
            </a:r>
            <a:endParaRPr lang="pt-BR" dirty="0"/>
          </a:p>
        </p:txBody>
      </p:sp>
      <p:pic>
        <p:nvPicPr>
          <p:cNvPr id="72" name="Imagem 71"/>
          <p:cNvPicPr/>
          <p:nvPr/>
        </p:nvPicPr>
        <p:blipFill>
          <a:blip r:embed="rId2"/>
          <a:stretch>
            <a:fillRect/>
          </a:stretch>
        </p:blipFill>
        <p:spPr>
          <a:xfrm>
            <a:off x="216000" y="2426760"/>
            <a:ext cx="9748080" cy="4701240"/>
          </a:xfrm>
          <a:prstGeom prst="rect">
            <a:avLst/>
          </a:prstGeom>
          <a:ln>
            <a:noFill/>
          </a:ln>
        </p:spPr>
      </p:pic>
      <p:sp>
        <p:nvSpPr>
          <p:cNvPr id="73" name="TextShape 2"/>
          <p:cNvSpPr txBox="1"/>
          <p:nvPr/>
        </p:nvSpPr>
        <p:spPr>
          <a:xfrm>
            <a:off x="288000" y="1512000"/>
            <a:ext cx="9504000" cy="715320"/>
          </a:xfrm>
          <a:prstGeom prst="rect">
            <a:avLst/>
          </a:prstGeom>
          <a:noFill/>
          <a:ln>
            <a:noFill/>
          </a:ln>
        </p:spPr>
        <p:txBody>
          <a:bodyPr lIns="90000" tIns="45000" rIns="90000" bIns="45000"/>
          <a:lstStyle/>
          <a:p>
            <a:pPr marL="342900" indent="-342900">
              <a:buClr>
                <a:schemeClr val="bg1"/>
              </a:buClr>
              <a:buSzPct val="100000"/>
              <a:buFont typeface="Arial" pitchFamily="34" charset="0"/>
              <a:buChar char="•"/>
            </a:pPr>
            <a:r>
              <a:rPr lang="pt-BR" sz="2400" b="0" strike="noStrike" spc="-1" dirty="0">
                <a:solidFill>
                  <a:schemeClr val="bg1"/>
                </a:solidFill>
                <a:uFill>
                  <a:solidFill>
                    <a:srgbClr val="FFFFFF"/>
                  </a:solidFill>
                </a:uFill>
                <a:latin typeface="Agency FB" pitchFamily="34" charset="0"/>
              </a:rPr>
              <a:t>Target </a:t>
            </a:r>
            <a:r>
              <a:rPr lang="pt-BR" sz="2400" b="0" strike="noStrike" spc="-1" dirty="0" err="1">
                <a:solidFill>
                  <a:schemeClr val="bg1"/>
                </a:solidFill>
                <a:uFill>
                  <a:solidFill>
                    <a:srgbClr val="FFFFFF"/>
                  </a:solidFill>
                </a:uFill>
                <a:latin typeface="Agency FB" pitchFamily="34" charset="0"/>
              </a:rPr>
              <a:t>Process</a:t>
            </a:r>
            <a:endParaRPr lang="pt-BR" sz="2400" b="0" strike="noStrike" spc="-1" dirty="0">
              <a:solidFill>
                <a:schemeClr val="bg1"/>
              </a:solidFill>
              <a:uFill>
                <a:solidFill>
                  <a:srgbClr val="FFFFFF"/>
                </a:solidFill>
              </a:uFill>
              <a:latin typeface="Agency FB" pitchFamily="34" charset="0"/>
            </a:endParaRPr>
          </a:p>
          <a:p>
            <a:pPr marL="342900" indent="-342900">
              <a:buClr>
                <a:schemeClr val="bg1"/>
              </a:buClr>
              <a:buSzPct val="100000"/>
              <a:buFont typeface="Arial" pitchFamily="34" charset="0"/>
              <a:buChar char="•"/>
            </a:pPr>
            <a:r>
              <a:rPr lang="pt-BR" sz="2400" b="0" strike="noStrike" spc="-1" dirty="0" err="1">
                <a:solidFill>
                  <a:schemeClr val="bg1"/>
                </a:solidFill>
                <a:uFill>
                  <a:solidFill>
                    <a:srgbClr val="FFFFFF"/>
                  </a:solidFill>
                </a:uFill>
                <a:latin typeface="Agency FB" pitchFamily="34" charset="0"/>
              </a:rPr>
              <a:t>Kanban</a:t>
            </a:r>
            <a:endParaRPr lang="pt-BR" sz="2400" b="0" strike="noStrike" spc="-1" dirty="0">
              <a:solidFill>
                <a:schemeClr val="bg1"/>
              </a:solidFill>
              <a:uFill>
                <a:solidFill>
                  <a:srgbClr val="FFFFFF"/>
                </a:solidFill>
              </a:uFill>
              <a:latin typeface="Agency FB"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smtClean="0"/>
              <a:t>Planejamento da Sprint</a:t>
            </a:r>
            <a:endParaRPr lang="pt-BR" dirty="0"/>
          </a:p>
        </p:txBody>
      </p:sp>
      <p:sp>
        <p:nvSpPr>
          <p:cNvPr id="78" name="TextShape 2"/>
          <p:cNvSpPr txBox="1"/>
          <p:nvPr/>
        </p:nvSpPr>
        <p:spPr>
          <a:xfrm>
            <a:off x="504000" y="1769040"/>
            <a:ext cx="9071640" cy="4384440"/>
          </a:xfrm>
          <a:prstGeom prst="rect">
            <a:avLst/>
          </a:prstGeom>
          <a:noFill/>
          <a:ln>
            <a:noFill/>
          </a:ln>
        </p:spPr>
        <p:txBody>
          <a:bodyPr lIns="0" tIns="0" rIns="0" bIns="0"/>
          <a:lstStyle/>
          <a:p>
            <a:pPr marL="450850" indent="-342900">
              <a:buClr>
                <a:srgbClr val="FFFFFF"/>
              </a:buClr>
              <a:buSzPct val="100000"/>
              <a:buFont typeface="Arial" charset="0"/>
              <a:buChar char="•"/>
            </a:pPr>
            <a:r>
              <a:rPr lang="pt-BR" sz="3200" b="0" strike="noStrike" spc="-1" dirty="0" smtClean="0">
                <a:solidFill>
                  <a:schemeClr val="bg1"/>
                </a:solidFill>
                <a:uFill>
                  <a:solidFill>
                    <a:srgbClr val="FFFFFF"/>
                  </a:solidFill>
                </a:uFill>
                <a:latin typeface="Arial Rounded MT Bold" pitchFamily="34" charset="0"/>
              </a:rPr>
              <a:t>Funcionalidades:</a:t>
            </a:r>
            <a:endParaRPr lang="pt-BR" sz="3200" b="0" strike="noStrike" spc="-1" dirty="0" smtClean="0">
              <a:solidFill>
                <a:schemeClr val="bg1"/>
              </a:solidFill>
              <a:uFill>
                <a:solidFill>
                  <a:srgbClr val="FFFFFF"/>
                </a:solidFill>
              </a:uFill>
              <a:latin typeface="Arial Rounded MT Bold" pitchFamily="34" charset="0"/>
              <a:ea typeface="Microsoft YaHei"/>
            </a:endParaRPr>
          </a:p>
          <a:p>
            <a:pPr marL="908050" lvl="1" indent="-342900">
              <a:buClr>
                <a:srgbClr val="FFFFFF"/>
              </a:buClr>
              <a:buSzPct val="100000"/>
              <a:buFont typeface="Arial" charset="0"/>
              <a:buChar char="•"/>
            </a:pPr>
            <a:r>
              <a:rPr lang="pt-BR" sz="4000" b="0" strike="noStrike" spc="-1" dirty="0" smtClean="0">
                <a:solidFill>
                  <a:schemeClr val="bg1"/>
                </a:solidFill>
                <a:uFill>
                  <a:solidFill>
                    <a:srgbClr val="FFFFFF"/>
                  </a:solidFill>
                </a:uFill>
                <a:latin typeface="Agency FB" pitchFamily="34" charset="0"/>
                <a:ea typeface="Microsoft YaHei"/>
              </a:rPr>
              <a:t>Realizar </a:t>
            </a:r>
            <a:r>
              <a:rPr lang="pt-BR" sz="4000" b="0" strike="noStrike" spc="-1" dirty="0" err="1">
                <a:solidFill>
                  <a:schemeClr val="bg1"/>
                </a:solidFill>
                <a:uFill>
                  <a:solidFill>
                    <a:srgbClr val="FFFFFF"/>
                  </a:solidFill>
                </a:uFill>
                <a:latin typeface="Agency FB" pitchFamily="34" charset="0"/>
                <a:ea typeface="Microsoft YaHei"/>
              </a:rPr>
              <a:t>Login</a:t>
            </a:r>
            <a:r>
              <a:rPr lang="pt-BR" sz="4000" b="0" strike="noStrike" spc="-1" dirty="0">
                <a:solidFill>
                  <a:schemeClr val="bg1"/>
                </a:solidFill>
                <a:uFill>
                  <a:solidFill>
                    <a:srgbClr val="FFFFFF"/>
                  </a:solidFill>
                </a:uFill>
                <a:latin typeface="Agency FB" pitchFamily="34" charset="0"/>
                <a:ea typeface="Microsoft YaHei"/>
              </a:rPr>
              <a:t>;</a:t>
            </a:r>
          </a:p>
          <a:p>
            <a:pPr marL="908050" lvl="1" indent="-342900">
              <a:buClr>
                <a:srgbClr val="FFFFFF"/>
              </a:buClr>
              <a:buSzPct val="100000"/>
              <a:buFont typeface="Arial" charset="0"/>
              <a:buChar char="•"/>
            </a:pPr>
            <a:r>
              <a:rPr lang="pt-BR" sz="4000" b="0" strike="noStrike" spc="-1" dirty="0">
                <a:solidFill>
                  <a:schemeClr val="bg1"/>
                </a:solidFill>
                <a:uFill>
                  <a:solidFill>
                    <a:srgbClr val="FFFFFF"/>
                  </a:solidFill>
                </a:uFill>
                <a:latin typeface="Agency FB" pitchFamily="34" charset="0"/>
                <a:ea typeface="Microsoft YaHei"/>
              </a:rPr>
              <a:t>Cadastrar Aluno;</a:t>
            </a:r>
          </a:p>
          <a:p>
            <a:pPr marL="908050" lvl="1" indent="-342900">
              <a:buClr>
                <a:srgbClr val="FFFFFF"/>
              </a:buClr>
              <a:buSzPct val="100000"/>
              <a:buFont typeface="Arial" charset="0"/>
              <a:buChar char="•"/>
            </a:pPr>
            <a:r>
              <a:rPr lang="pt-BR" sz="4000" b="0" strike="noStrike" spc="-1" dirty="0">
                <a:solidFill>
                  <a:schemeClr val="bg1"/>
                </a:solidFill>
                <a:uFill>
                  <a:solidFill>
                    <a:srgbClr val="FFFFFF"/>
                  </a:solidFill>
                </a:uFill>
                <a:latin typeface="Agency FB" pitchFamily="34" charset="0"/>
                <a:ea typeface="Microsoft YaHei"/>
              </a:rPr>
              <a:t>Candidatar a Monitor.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Desenvolvimento</a:t>
            </a:r>
          </a:p>
        </p:txBody>
      </p:sp>
      <p:pic>
        <p:nvPicPr>
          <p:cNvPr id="80" name="Imagem 79"/>
          <p:cNvPicPr/>
          <p:nvPr/>
        </p:nvPicPr>
        <p:blipFill>
          <a:blip r:embed="rId2"/>
          <a:stretch>
            <a:fillRect/>
          </a:stretch>
        </p:blipFill>
        <p:spPr>
          <a:xfrm>
            <a:off x="641520" y="2952000"/>
            <a:ext cx="3534480" cy="2446560"/>
          </a:xfrm>
          <a:prstGeom prst="rect">
            <a:avLst/>
          </a:prstGeom>
          <a:ln>
            <a:noFill/>
          </a:ln>
        </p:spPr>
      </p:pic>
      <p:pic>
        <p:nvPicPr>
          <p:cNvPr id="81" name="Imagem 80"/>
          <p:cNvPicPr/>
          <p:nvPr/>
        </p:nvPicPr>
        <p:blipFill>
          <a:blip r:embed="rId3"/>
          <a:stretch>
            <a:fillRect/>
          </a:stretch>
        </p:blipFill>
        <p:spPr>
          <a:xfrm>
            <a:off x="6408000" y="3111840"/>
            <a:ext cx="2545920" cy="2360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Desenvolvimento</a:t>
            </a:r>
          </a:p>
        </p:txBody>
      </p:sp>
      <p:sp>
        <p:nvSpPr>
          <p:cNvPr id="83" name="TextShape 2"/>
          <p:cNvSpPr txBox="1"/>
          <p:nvPr/>
        </p:nvSpPr>
        <p:spPr>
          <a:xfrm>
            <a:off x="504000" y="1769040"/>
            <a:ext cx="9071640" cy="4384440"/>
          </a:xfrm>
          <a:prstGeom prst="rect">
            <a:avLst/>
          </a:prstGeom>
          <a:noFill/>
          <a:ln>
            <a:noFill/>
          </a:ln>
        </p:spPr>
        <p:txBody>
          <a:bodyPr lIns="0" tIns="0" rIns="0" bIns="0"/>
          <a:lstStyle/>
          <a:p>
            <a:pPr marL="565150" indent="-457200">
              <a:buClr>
                <a:schemeClr val="bg1"/>
              </a:buClr>
              <a:buSzPct val="100000"/>
              <a:buFont typeface="Arial" pitchFamily="34" charset="0"/>
              <a:buChar char="•"/>
            </a:pPr>
            <a:r>
              <a:rPr lang="pt-BR" sz="3200" b="0" strike="noStrike" spc="-1" dirty="0">
                <a:solidFill>
                  <a:schemeClr val="bg1"/>
                </a:solidFill>
                <a:uFill>
                  <a:solidFill>
                    <a:srgbClr val="FFFFFF"/>
                  </a:solidFill>
                </a:uFill>
                <a:latin typeface="Agency FB" pitchFamily="34" charset="0"/>
              </a:rPr>
              <a:t>Gráfico </a:t>
            </a:r>
            <a:r>
              <a:rPr lang="pt-BR" sz="3200" b="0" strike="noStrike" spc="-1" dirty="0" err="1">
                <a:solidFill>
                  <a:schemeClr val="bg1"/>
                </a:solidFill>
                <a:uFill>
                  <a:solidFill>
                    <a:srgbClr val="FFFFFF"/>
                  </a:solidFill>
                </a:uFill>
                <a:latin typeface="Agency FB" pitchFamily="34" charset="0"/>
              </a:rPr>
              <a:t>BurnDown</a:t>
            </a:r>
            <a:endParaRPr lang="pt-BR" sz="3200" b="0" strike="noStrike" spc="-1" dirty="0">
              <a:solidFill>
                <a:schemeClr val="bg1"/>
              </a:solidFill>
              <a:uFill>
                <a:solidFill>
                  <a:srgbClr val="FFFFFF"/>
                </a:solidFill>
              </a:uFill>
              <a:latin typeface="Agency FB" pitchFamily="34" charset="0"/>
            </a:endParaRPr>
          </a:p>
        </p:txBody>
      </p:sp>
      <p:pic>
        <p:nvPicPr>
          <p:cNvPr id="84" name="Imagem 83"/>
          <p:cNvPicPr/>
          <p:nvPr/>
        </p:nvPicPr>
        <p:blipFill>
          <a:blip r:embed="rId2"/>
          <a:stretch>
            <a:fillRect/>
          </a:stretch>
        </p:blipFill>
        <p:spPr>
          <a:xfrm>
            <a:off x="144000" y="2664000"/>
            <a:ext cx="9861840" cy="3922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smtClean="0"/>
              <a:t>Testes</a:t>
            </a:r>
            <a:endParaRPr lang="pt-BR" dirty="0"/>
          </a:p>
        </p:txBody>
      </p:sp>
      <p:sp>
        <p:nvSpPr>
          <p:cNvPr id="83" name="TextShape 2"/>
          <p:cNvSpPr txBox="1"/>
          <p:nvPr/>
        </p:nvSpPr>
        <p:spPr>
          <a:xfrm>
            <a:off x="504000" y="1769040"/>
            <a:ext cx="9071640" cy="4384440"/>
          </a:xfrm>
          <a:prstGeom prst="rect">
            <a:avLst/>
          </a:prstGeom>
          <a:noFill/>
          <a:ln>
            <a:noFill/>
          </a:ln>
        </p:spPr>
        <p:txBody>
          <a:bodyPr lIns="0" tIns="0" rIns="0" bIns="0"/>
          <a:lstStyle/>
          <a:p>
            <a:pPr marL="565150" indent="-457200">
              <a:buClr>
                <a:schemeClr val="bg1"/>
              </a:buClr>
              <a:buSzPct val="100000"/>
              <a:buFont typeface="Arial" pitchFamily="34" charset="0"/>
              <a:buChar char="•"/>
            </a:pPr>
            <a:r>
              <a:rPr lang="pt-BR" sz="3600" b="0" strike="noStrike" spc="-1" dirty="0" smtClean="0">
                <a:solidFill>
                  <a:schemeClr val="bg1"/>
                </a:solidFill>
                <a:uFill>
                  <a:solidFill>
                    <a:srgbClr val="FFFFFF"/>
                  </a:solidFill>
                </a:uFill>
                <a:latin typeface="Agency FB" pitchFamily="34" charset="0"/>
              </a:rPr>
              <a:t>Plano de Testes;</a:t>
            </a:r>
            <a:endParaRPr lang="pt-BR" sz="3600" b="0" strike="noStrike" spc="-1" dirty="0" smtClean="0">
              <a:solidFill>
                <a:schemeClr val="bg1"/>
              </a:solidFill>
              <a:uFill>
                <a:solidFill>
                  <a:srgbClr val="FFFFFF"/>
                </a:solidFill>
              </a:uFill>
              <a:latin typeface="Agency FB" pitchFamily="34" charset="0"/>
            </a:endParaRPr>
          </a:p>
          <a:p>
            <a:pPr marL="565150" indent="-457200">
              <a:buClr>
                <a:schemeClr val="bg1"/>
              </a:buClr>
              <a:buSzPct val="100000"/>
              <a:buFont typeface="Arial" pitchFamily="34" charset="0"/>
              <a:buChar char="•"/>
            </a:pPr>
            <a:r>
              <a:rPr lang="pt-BR" sz="3600" spc="-1" dirty="0" smtClean="0">
                <a:solidFill>
                  <a:schemeClr val="bg1"/>
                </a:solidFill>
                <a:uFill>
                  <a:solidFill>
                    <a:srgbClr val="FFFFFF"/>
                  </a:solidFill>
                </a:uFill>
                <a:latin typeface="Agency FB" pitchFamily="34" charset="0"/>
              </a:rPr>
              <a:t>Casos de Teste: </a:t>
            </a:r>
          </a:p>
          <a:p>
            <a:pPr marL="1022350" lvl="1" indent="-457200">
              <a:buClr>
                <a:schemeClr val="bg1"/>
              </a:buClr>
              <a:buSzPct val="100000"/>
              <a:buFont typeface="Arial" pitchFamily="34" charset="0"/>
              <a:buChar char="•"/>
            </a:pPr>
            <a:r>
              <a:rPr lang="pt-BR" sz="3600" b="0" strike="noStrike" spc="-1" dirty="0" smtClean="0">
                <a:solidFill>
                  <a:schemeClr val="bg1"/>
                </a:solidFill>
                <a:uFill>
                  <a:solidFill>
                    <a:srgbClr val="FFFFFF"/>
                  </a:solidFill>
                </a:uFill>
                <a:latin typeface="Agency FB" pitchFamily="34" charset="0"/>
              </a:rPr>
              <a:t>Unidade</a:t>
            </a:r>
            <a:endParaRPr lang="pt-BR" sz="3600" b="0" strike="noStrike" spc="-1" dirty="0">
              <a:solidFill>
                <a:schemeClr val="bg1"/>
              </a:solidFill>
              <a:uFill>
                <a:solidFill>
                  <a:srgbClr val="FFFFFF"/>
                </a:solidFill>
              </a:uFill>
              <a:latin typeface="Agency FB" pitchFamily="34" charset="0"/>
            </a:endParaRPr>
          </a:p>
        </p:txBody>
      </p:sp>
    </p:spTree>
    <p:extLst>
      <p:ext uri="{BB962C8B-B14F-4D97-AF65-F5344CB8AC3E}">
        <p14:creationId xmlns:p14="http://schemas.microsoft.com/office/powerpoint/2010/main" val="1060820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107429"/>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Artefatos</a:t>
            </a:r>
          </a:p>
        </p:txBody>
      </p:sp>
      <p:sp>
        <p:nvSpPr>
          <p:cNvPr id="4" name="Subtítulo 3"/>
          <p:cNvSpPr>
            <a:spLocks noGrp="1"/>
          </p:cNvSpPr>
          <p:nvPr>
            <p:ph type="subTitle"/>
          </p:nvPr>
        </p:nvSpPr>
        <p:spPr>
          <a:xfrm>
            <a:off x="504000" y="1581573"/>
            <a:ext cx="9071640" cy="2918344"/>
          </a:xfrm>
        </p:spPr>
        <p:txBody>
          <a:bodyPr anchor="t"/>
          <a:lstStyle/>
          <a:p>
            <a:pPr marL="342900" indent="-342900">
              <a:buClr>
                <a:schemeClr val="bg1"/>
              </a:buClr>
              <a:buFont typeface="Arial" pitchFamily="34" charset="0"/>
              <a:buChar char="•"/>
            </a:pPr>
            <a:r>
              <a:rPr lang="pt-BR" sz="2800" dirty="0" smtClean="0">
                <a:solidFill>
                  <a:schemeClr val="bg1"/>
                </a:solidFill>
                <a:latin typeface="Agency FB" pitchFamily="34" charset="0"/>
              </a:rPr>
              <a:t>Documentos de Regras de Negócios; </a:t>
            </a:r>
          </a:p>
          <a:p>
            <a:pPr marL="342900" indent="-342900">
              <a:buClr>
                <a:schemeClr val="bg1"/>
              </a:buClr>
              <a:buFont typeface="Arial" pitchFamily="34" charset="0"/>
              <a:buChar char="•"/>
            </a:pPr>
            <a:r>
              <a:rPr lang="pt-BR" sz="2800" dirty="0" smtClean="0">
                <a:solidFill>
                  <a:schemeClr val="bg1"/>
                </a:solidFill>
                <a:latin typeface="Agency FB" pitchFamily="34" charset="0"/>
              </a:rPr>
              <a:t>Documento de Mensagens;</a:t>
            </a:r>
          </a:p>
          <a:p>
            <a:pPr marL="342900" indent="-342900">
              <a:buClr>
                <a:schemeClr val="bg1"/>
              </a:buClr>
              <a:buFont typeface="Arial" pitchFamily="34" charset="0"/>
              <a:buChar char="•"/>
            </a:pPr>
            <a:r>
              <a:rPr lang="pt-BR" sz="2800" dirty="0" smtClean="0">
                <a:solidFill>
                  <a:schemeClr val="bg1"/>
                </a:solidFill>
                <a:latin typeface="Agency FB" pitchFamily="34" charset="0"/>
              </a:rPr>
              <a:t>Listas de Riscos; </a:t>
            </a:r>
          </a:p>
          <a:p>
            <a:pPr marL="342900" indent="-342900">
              <a:buClr>
                <a:schemeClr val="bg1"/>
              </a:buClr>
              <a:buFont typeface="Arial" pitchFamily="34" charset="0"/>
              <a:buChar char="•"/>
            </a:pPr>
            <a:r>
              <a:rPr lang="pt-BR" sz="2800" dirty="0" smtClean="0">
                <a:solidFill>
                  <a:schemeClr val="bg1"/>
                </a:solidFill>
                <a:latin typeface="Agency FB" pitchFamily="34" charset="0"/>
              </a:rPr>
              <a:t>Documento de Interfaces;</a:t>
            </a:r>
          </a:p>
          <a:p>
            <a:pPr marL="342900" indent="-342900">
              <a:buClr>
                <a:schemeClr val="bg1"/>
              </a:buClr>
              <a:buFont typeface="Arial" pitchFamily="34" charset="0"/>
              <a:buChar char="•"/>
            </a:pPr>
            <a:r>
              <a:rPr lang="pt-BR" sz="2800" dirty="0" err="1" smtClean="0">
                <a:solidFill>
                  <a:schemeClr val="bg1"/>
                </a:solidFill>
                <a:latin typeface="Agency FB" pitchFamily="34" charset="0"/>
              </a:rPr>
              <a:t>Checklist</a:t>
            </a:r>
            <a:r>
              <a:rPr lang="pt-BR" sz="2800" dirty="0" smtClean="0">
                <a:solidFill>
                  <a:schemeClr val="bg1"/>
                </a:solidFill>
                <a:latin typeface="Agency FB" pitchFamily="34" charset="0"/>
              </a:rPr>
              <a:t> </a:t>
            </a:r>
            <a:r>
              <a:rPr lang="pt-BR" sz="2800" dirty="0" err="1" smtClean="0">
                <a:solidFill>
                  <a:schemeClr val="bg1"/>
                </a:solidFill>
                <a:latin typeface="Agency FB" pitchFamily="34" charset="0"/>
              </a:rPr>
              <a:t>Scrum</a:t>
            </a:r>
            <a:r>
              <a:rPr lang="pt-BR" sz="2800" dirty="0" smtClean="0">
                <a:solidFill>
                  <a:schemeClr val="bg1"/>
                </a:solidFill>
                <a:latin typeface="Agency FB" pitchFamily="34" charset="0"/>
              </a:rPr>
              <a:t>;</a:t>
            </a:r>
          </a:p>
          <a:p>
            <a:pPr marL="342900" indent="-342900">
              <a:buClr>
                <a:schemeClr val="bg1"/>
              </a:buClr>
              <a:buFont typeface="Arial" pitchFamily="34" charset="0"/>
              <a:buChar char="•"/>
            </a:pPr>
            <a:endParaRPr lang="pt-BR" sz="2800" dirty="0" smtClean="0">
              <a:solidFill>
                <a:schemeClr val="bg1"/>
              </a:solidFill>
              <a:latin typeface="Agency FB"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107429"/>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Artefatos</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76" y="1403573"/>
            <a:ext cx="4993072" cy="5655868"/>
          </a:xfrm>
          <a:prstGeom prst="rect">
            <a:avLst/>
          </a:prstGeom>
        </p:spPr>
      </p:pic>
    </p:spTree>
    <p:extLst>
      <p:ext uri="{BB962C8B-B14F-4D97-AF65-F5344CB8AC3E}">
        <p14:creationId xmlns:p14="http://schemas.microsoft.com/office/powerpoint/2010/main" val="275615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107429"/>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Artefatos</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287" y="1475582"/>
            <a:ext cx="5582051" cy="4985786"/>
          </a:xfrm>
          <a:prstGeom prst="rect">
            <a:avLst/>
          </a:prstGeom>
        </p:spPr>
      </p:pic>
    </p:spTree>
    <p:extLst>
      <p:ext uri="{BB962C8B-B14F-4D97-AF65-F5344CB8AC3E}">
        <p14:creationId xmlns:p14="http://schemas.microsoft.com/office/powerpoint/2010/main" val="47991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lstStyle/>
          <a:p>
            <a:pPr algn="ctr"/>
            <a:r>
              <a:rPr lang="pt-BR" sz="4400" strike="noStrike" spc="-1" dirty="0">
                <a:solidFill>
                  <a:schemeClr val="bg1"/>
                </a:solidFill>
                <a:uFill>
                  <a:solidFill>
                    <a:srgbClr val="FFFFFF"/>
                  </a:solidFill>
                </a:uFill>
                <a:latin typeface="Arial Rounded MT Bold" pitchFamily="34" charset="0"/>
              </a:rPr>
              <a:t>Equipe</a:t>
            </a:r>
          </a:p>
        </p:txBody>
      </p:sp>
      <p:sp>
        <p:nvSpPr>
          <p:cNvPr id="42" name="TextShape 2"/>
          <p:cNvSpPr txBox="1"/>
          <p:nvPr/>
        </p:nvSpPr>
        <p:spPr>
          <a:xfrm>
            <a:off x="504000" y="1769040"/>
            <a:ext cx="9071640" cy="4384440"/>
          </a:xfrm>
          <a:prstGeom prst="rect">
            <a:avLst/>
          </a:prstGeom>
          <a:noFill/>
          <a:ln>
            <a:noFill/>
          </a:ln>
        </p:spPr>
        <p:txBody>
          <a:bodyPr lIns="0" tIns="0" rIns="0" bIns="0"/>
          <a:lstStyle/>
          <a:p>
            <a:pPr marL="565150" indent="-457200">
              <a:spcAft>
                <a:spcPts val="600"/>
              </a:spcAft>
              <a:buClr>
                <a:schemeClr val="bg1"/>
              </a:buClr>
              <a:buSzPct val="100000"/>
              <a:buFont typeface="Arial" pitchFamily="34" charset="0"/>
              <a:buChar char="•"/>
            </a:pPr>
            <a:r>
              <a:rPr lang="pt-BR" sz="2800" b="0" strike="noStrike" spc="-1" dirty="0" err="1">
                <a:solidFill>
                  <a:srgbClr val="FFFFFF"/>
                </a:solidFill>
                <a:uFill>
                  <a:solidFill>
                    <a:srgbClr val="FFFFFF"/>
                  </a:solidFill>
                </a:uFill>
                <a:latin typeface="Agency FB" pitchFamily="34" charset="0"/>
              </a:rPr>
              <a:t>Scrum</a:t>
            </a:r>
            <a:r>
              <a:rPr lang="pt-BR" sz="2800" b="0" strike="noStrike" spc="-1" dirty="0">
                <a:solidFill>
                  <a:srgbClr val="FFFFFF"/>
                </a:solidFill>
                <a:uFill>
                  <a:solidFill>
                    <a:srgbClr val="FFFFFF"/>
                  </a:solidFill>
                </a:uFill>
                <a:latin typeface="Agency FB" pitchFamily="34" charset="0"/>
              </a:rPr>
              <a:t> Master: Raphael </a:t>
            </a:r>
            <a:r>
              <a:rPr lang="pt-BR" sz="2800" b="0" strike="noStrike" spc="-1" dirty="0" smtClean="0">
                <a:solidFill>
                  <a:srgbClr val="FFFFFF"/>
                </a:solidFill>
                <a:uFill>
                  <a:solidFill>
                    <a:srgbClr val="FFFFFF"/>
                  </a:solidFill>
                </a:uFill>
                <a:latin typeface="Agency FB" pitchFamily="34" charset="0"/>
              </a:rPr>
              <a:t>Guedes</a:t>
            </a:r>
            <a:endParaRPr lang="pt-BR" sz="2800" b="0" strike="noStrike" spc="-1" dirty="0">
              <a:solidFill>
                <a:srgbClr val="FFFFFF"/>
              </a:solidFill>
              <a:uFill>
                <a:solidFill>
                  <a:srgbClr val="FFFFFF"/>
                </a:solidFill>
              </a:uFill>
              <a:latin typeface="Agency FB" pitchFamily="34" charset="0"/>
            </a:endParaRPr>
          </a:p>
          <a:p>
            <a:pPr marL="565150" indent="-457200">
              <a:spcAft>
                <a:spcPts val="600"/>
              </a:spcAft>
              <a:buClr>
                <a:schemeClr val="bg1"/>
              </a:buClr>
              <a:buSzPct val="100000"/>
              <a:buFont typeface="Arial" pitchFamily="34" charset="0"/>
              <a:buChar char="•"/>
            </a:pPr>
            <a:r>
              <a:rPr lang="pt-BR" sz="2800" b="0" strike="noStrike" spc="-1" dirty="0">
                <a:solidFill>
                  <a:srgbClr val="FFFFFF"/>
                </a:solidFill>
                <a:uFill>
                  <a:solidFill>
                    <a:srgbClr val="FFFFFF"/>
                  </a:solidFill>
                </a:uFill>
                <a:latin typeface="Agency FB" pitchFamily="34" charset="0"/>
              </a:rPr>
              <a:t>P.O.: Thaís </a:t>
            </a:r>
            <a:r>
              <a:rPr lang="pt-BR" sz="2800" b="0" strike="noStrike" spc="-1" dirty="0" smtClean="0">
                <a:solidFill>
                  <a:srgbClr val="FFFFFF"/>
                </a:solidFill>
                <a:uFill>
                  <a:solidFill>
                    <a:srgbClr val="FFFFFF"/>
                  </a:solidFill>
                </a:uFill>
                <a:latin typeface="Agency FB" pitchFamily="34" charset="0"/>
              </a:rPr>
              <a:t>Tavares</a:t>
            </a:r>
            <a:endParaRPr lang="pt-BR" sz="2800" b="0" strike="noStrike" spc="-1" dirty="0">
              <a:solidFill>
                <a:srgbClr val="FFFFFF"/>
              </a:solidFill>
              <a:uFill>
                <a:solidFill>
                  <a:srgbClr val="FFFFFF"/>
                </a:solidFill>
              </a:uFill>
              <a:latin typeface="Agency FB" pitchFamily="34" charset="0"/>
            </a:endParaRPr>
          </a:p>
          <a:p>
            <a:pPr marL="565150" indent="-457200">
              <a:spcAft>
                <a:spcPts val="600"/>
              </a:spcAft>
              <a:buClr>
                <a:schemeClr val="bg1"/>
              </a:buClr>
              <a:buSzPct val="100000"/>
              <a:buFont typeface="Arial" pitchFamily="34" charset="0"/>
              <a:buChar char="•"/>
            </a:pPr>
            <a:r>
              <a:rPr lang="pt-BR" sz="2800" b="0" strike="noStrike" spc="-1" dirty="0">
                <a:solidFill>
                  <a:srgbClr val="FFFFFF"/>
                </a:solidFill>
                <a:uFill>
                  <a:solidFill>
                    <a:srgbClr val="FFFFFF"/>
                  </a:solidFill>
                </a:uFill>
                <a:latin typeface="Agency FB" pitchFamily="34" charset="0"/>
              </a:rPr>
              <a:t>Time: Adriana Rodrigues, </a:t>
            </a:r>
            <a:endParaRPr lang="pt-BR" sz="2800" b="0" strike="noStrike" spc="-1" dirty="0" smtClean="0">
              <a:solidFill>
                <a:srgbClr val="FFFFFF"/>
              </a:solidFill>
              <a:uFill>
                <a:solidFill>
                  <a:srgbClr val="FFFFFF"/>
                </a:solidFill>
              </a:uFill>
              <a:latin typeface="Agency FB" pitchFamily="34" charset="0"/>
            </a:endParaRPr>
          </a:p>
          <a:p>
            <a:pPr marL="107950">
              <a:spcAft>
                <a:spcPts val="600"/>
              </a:spcAft>
              <a:buClr>
                <a:schemeClr val="bg1"/>
              </a:buClr>
              <a:buSzPct val="100000"/>
            </a:pPr>
            <a:r>
              <a:rPr lang="pt-BR" sz="2800" b="0" strike="noStrike" spc="-1" dirty="0" smtClean="0">
                <a:solidFill>
                  <a:srgbClr val="FFFFFF"/>
                </a:solidFill>
                <a:uFill>
                  <a:solidFill>
                    <a:srgbClr val="FFFFFF"/>
                  </a:solidFill>
                </a:uFill>
                <a:latin typeface="Agency FB" pitchFamily="34" charset="0"/>
              </a:rPr>
              <a:t>	    Alexandre </a:t>
            </a:r>
            <a:r>
              <a:rPr lang="pt-BR" sz="2800" b="0" strike="noStrike" spc="-1" dirty="0">
                <a:solidFill>
                  <a:srgbClr val="FFFFFF"/>
                </a:solidFill>
                <a:uFill>
                  <a:solidFill>
                    <a:srgbClr val="FFFFFF"/>
                  </a:solidFill>
                </a:uFill>
                <a:latin typeface="Agency FB" pitchFamily="34" charset="0"/>
              </a:rPr>
              <a:t>Rangel, </a:t>
            </a:r>
            <a:endParaRPr lang="pt-BR" sz="2800" b="0" strike="noStrike" spc="-1" dirty="0" smtClean="0">
              <a:solidFill>
                <a:srgbClr val="FFFFFF"/>
              </a:solidFill>
              <a:uFill>
                <a:solidFill>
                  <a:srgbClr val="FFFFFF"/>
                </a:solidFill>
              </a:uFill>
              <a:latin typeface="Agency FB" pitchFamily="34" charset="0"/>
            </a:endParaRPr>
          </a:p>
          <a:p>
            <a:pPr marL="107950">
              <a:spcAft>
                <a:spcPts val="600"/>
              </a:spcAft>
              <a:buClr>
                <a:schemeClr val="bg1"/>
              </a:buClr>
              <a:buSzPct val="100000"/>
            </a:pPr>
            <a:r>
              <a:rPr lang="pt-BR" sz="2800" b="0" strike="noStrike" spc="-1" dirty="0" smtClean="0">
                <a:solidFill>
                  <a:srgbClr val="FFFFFF"/>
                </a:solidFill>
                <a:uFill>
                  <a:solidFill>
                    <a:srgbClr val="FFFFFF"/>
                  </a:solidFill>
                </a:uFill>
                <a:latin typeface="Agency FB" pitchFamily="34" charset="0"/>
              </a:rPr>
              <a:t>  	    Claudio </a:t>
            </a:r>
            <a:r>
              <a:rPr lang="pt-BR" sz="2800" b="0" strike="noStrike" spc="-1" dirty="0">
                <a:solidFill>
                  <a:srgbClr val="FFFFFF"/>
                </a:solidFill>
                <a:uFill>
                  <a:solidFill>
                    <a:srgbClr val="FFFFFF"/>
                  </a:solidFill>
                </a:uFill>
                <a:latin typeface="Agency FB" pitchFamily="34" charset="0"/>
              </a:rPr>
              <a:t>Filho, </a:t>
            </a:r>
            <a:endParaRPr lang="pt-BR" sz="2800" b="0" strike="noStrike" spc="-1" dirty="0" smtClean="0">
              <a:solidFill>
                <a:srgbClr val="FFFFFF"/>
              </a:solidFill>
              <a:uFill>
                <a:solidFill>
                  <a:srgbClr val="FFFFFF"/>
                </a:solidFill>
              </a:uFill>
              <a:latin typeface="Agency FB" pitchFamily="34" charset="0"/>
            </a:endParaRPr>
          </a:p>
          <a:p>
            <a:pPr marL="107950">
              <a:spcAft>
                <a:spcPts val="600"/>
              </a:spcAft>
              <a:buClr>
                <a:schemeClr val="bg1"/>
              </a:buClr>
              <a:buSzPct val="100000"/>
            </a:pPr>
            <a:r>
              <a:rPr lang="pt-BR" sz="2800" b="0" strike="noStrike" spc="-1" dirty="0" smtClean="0">
                <a:solidFill>
                  <a:srgbClr val="FFFFFF"/>
                </a:solidFill>
                <a:uFill>
                  <a:solidFill>
                    <a:srgbClr val="FFFFFF"/>
                  </a:solidFill>
                </a:uFill>
                <a:latin typeface="Agency FB" pitchFamily="34" charset="0"/>
              </a:rPr>
              <a:t>	    Wanderson Inácio.</a:t>
            </a:r>
            <a:endParaRPr lang="pt-BR" sz="2800" b="0" strike="noStrike" spc="-1" dirty="0">
              <a:solidFill>
                <a:srgbClr val="FFFFFF"/>
              </a:solidFill>
              <a:uFill>
                <a:solidFill>
                  <a:srgbClr val="FFFFFF"/>
                </a:solidFill>
              </a:uFill>
              <a:latin typeface="Agency FB"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107429"/>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Artefatos</a:t>
            </a:r>
          </a:p>
        </p:txBody>
      </p:sp>
      <p:pic>
        <p:nvPicPr>
          <p:cNvPr id="2" name="Imagem 1"/>
          <p:cNvPicPr>
            <a:picLocks noChangeAspect="1"/>
          </p:cNvPicPr>
          <p:nvPr/>
        </p:nvPicPr>
        <p:blipFill rotWithShape="1">
          <a:blip r:embed="rId2" cstate="print">
            <a:extLst>
              <a:ext uri="{28A0092B-C50C-407E-A947-70E740481C1C}">
                <a14:useLocalDpi xmlns:a14="http://schemas.microsoft.com/office/drawing/2010/main" val="0"/>
              </a:ext>
            </a:extLst>
          </a:blip>
          <a:srcRect r="26463" b="36180"/>
          <a:stretch/>
        </p:blipFill>
        <p:spPr>
          <a:xfrm>
            <a:off x="1428062" y="1319192"/>
            <a:ext cx="7224500" cy="4980925"/>
          </a:xfrm>
          <a:prstGeom prst="rect">
            <a:avLst/>
          </a:prstGeom>
        </p:spPr>
      </p:pic>
    </p:spTree>
    <p:extLst>
      <p:ext uri="{BB962C8B-B14F-4D97-AF65-F5344CB8AC3E}">
        <p14:creationId xmlns:p14="http://schemas.microsoft.com/office/powerpoint/2010/main" val="428716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107429"/>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Artefatos</a:t>
            </a:r>
          </a:p>
        </p:txBody>
      </p:sp>
      <p:pic>
        <p:nvPicPr>
          <p:cNvPr id="3" name="Imagem 2"/>
          <p:cNvPicPr>
            <a:picLocks noChangeAspect="1"/>
          </p:cNvPicPr>
          <p:nvPr/>
        </p:nvPicPr>
        <p:blipFill rotWithShape="1">
          <a:blip r:embed="rId2">
            <a:extLst>
              <a:ext uri="{28A0092B-C50C-407E-A947-70E740481C1C}">
                <a14:useLocalDpi xmlns:a14="http://schemas.microsoft.com/office/drawing/2010/main" val="0"/>
              </a:ext>
            </a:extLst>
          </a:blip>
          <a:srcRect l="20635" t="36481"/>
          <a:stretch/>
        </p:blipFill>
        <p:spPr>
          <a:xfrm>
            <a:off x="1102642" y="2267669"/>
            <a:ext cx="7875341" cy="3379068"/>
          </a:xfrm>
          <a:prstGeom prst="rect">
            <a:avLst/>
          </a:prstGeom>
        </p:spPr>
      </p:pic>
    </p:spTree>
    <p:extLst>
      <p:ext uri="{BB962C8B-B14F-4D97-AF65-F5344CB8AC3E}">
        <p14:creationId xmlns:p14="http://schemas.microsoft.com/office/powerpoint/2010/main" val="356998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Retrospectiva</a:t>
            </a:r>
          </a:p>
        </p:txBody>
      </p:sp>
      <p:sp>
        <p:nvSpPr>
          <p:cNvPr id="86" name="TextShape 2"/>
          <p:cNvSpPr txBox="1"/>
          <p:nvPr/>
        </p:nvSpPr>
        <p:spPr>
          <a:xfrm>
            <a:off x="504000" y="1547589"/>
            <a:ext cx="9071640" cy="5467181"/>
          </a:xfrm>
          <a:prstGeom prst="rect">
            <a:avLst/>
          </a:prstGeom>
          <a:noFill/>
          <a:ln>
            <a:noFill/>
          </a:ln>
        </p:spPr>
        <p:txBody>
          <a:bodyPr lIns="0" tIns="0" rIns="0" bIns="0"/>
          <a:lstStyle/>
          <a:p>
            <a:pPr marL="431800" indent="-323850" algn="just">
              <a:spcAft>
                <a:spcPts val="600"/>
              </a:spcAft>
              <a:buClr>
                <a:srgbClr val="FFFFFF"/>
              </a:buClr>
              <a:buSzPct val="45000"/>
              <a:buFont typeface="Wingdings" charset="2"/>
              <a:buChar char=""/>
            </a:pPr>
            <a:r>
              <a:rPr lang="pt-BR" sz="2000" b="1" strike="noStrike" spc="-1" dirty="0">
                <a:solidFill>
                  <a:schemeClr val="bg1"/>
                </a:solidFill>
                <a:uFill>
                  <a:solidFill>
                    <a:srgbClr val="FFFFFF"/>
                  </a:solidFill>
                </a:uFill>
                <a:latin typeface="Agency FB" pitchFamily="34" charset="0"/>
              </a:rPr>
              <a:t>Lições </a:t>
            </a:r>
            <a:r>
              <a:rPr lang="pt-BR" sz="2000" b="1" strike="noStrike" spc="-1" dirty="0" smtClean="0">
                <a:solidFill>
                  <a:schemeClr val="bg1"/>
                </a:solidFill>
                <a:uFill>
                  <a:solidFill>
                    <a:srgbClr val="FFFFFF"/>
                  </a:solidFill>
                </a:uFill>
                <a:latin typeface="Agency FB" pitchFamily="34" charset="0"/>
              </a:rPr>
              <a:t>Aprendidas</a:t>
            </a:r>
            <a:endParaRPr lang="pt-BR" sz="2000" b="1" strike="noStrike" spc="-1" dirty="0">
              <a:solidFill>
                <a:schemeClr val="bg1"/>
              </a:solidFill>
              <a:uFill>
                <a:solidFill>
                  <a:srgbClr val="FFFFFF"/>
                </a:solidFill>
              </a:uFill>
              <a:latin typeface="Agency FB" pitchFamily="34" charset="0"/>
            </a:endParaRPr>
          </a:p>
          <a:p>
            <a:pPr marL="431800" indent="-323850" algn="just">
              <a:spcAft>
                <a:spcPts val="600"/>
              </a:spcAft>
              <a:buClr>
                <a:srgbClr val="FFFFFF"/>
              </a:buClr>
              <a:buSzPct val="45000"/>
              <a:buFont typeface="Wingdings" charset="2"/>
              <a:buChar char=""/>
            </a:pPr>
            <a:r>
              <a:rPr lang="pt-BR" sz="2000" b="0" strike="noStrike" spc="-1" dirty="0">
                <a:solidFill>
                  <a:schemeClr val="bg1"/>
                </a:solidFill>
                <a:uFill>
                  <a:solidFill>
                    <a:srgbClr val="FFFFFF"/>
                  </a:solidFill>
                </a:uFill>
                <a:latin typeface="Agency FB" pitchFamily="34" charset="0"/>
              </a:rPr>
              <a:t>A aplicação da metodologia ágil na fabricação de um software quando o prazo é curto e com várias pessoal envolvidas no projeto faz com que o tempo seja melhor aproveitado devido a organização das etapas através das </a:t>
            </a:r>
            <a:r>
              <a:rPr lang="pt-BR" sz="2000" b="0" strike="noStrike" spc="-1" dirty="0" err="1">
                <a:solidFill>
                  <a:schemeClr val="bg1"/>
                </a:solidFill>
                <a:uFill>
                  <a:solidFill>
                    <a:srgbClr val="FFFFFF"/>
                  </a:solidFill>
                </a:uFill>
                <a:latin typeface="Agency FB" pitchFamily="34" charset="0"/>
              </a:rPr>
              <a:t>sprints</a:t>
            </a:r>
            <a:r>
              <a:rPr lang="pt-BR" sz="2000" b="0" strike="noStrike" spc="-1" dirty="0">
                <a:solidFill>
                  <a:schemeClr val="bg1"/>
                </a:solidFill>
                <a:uFill>
                  <a:solidFill>
                    <a:srgbClr val="FFFFFF"/>
                  </a:solidFill>
                </a:uFill>
                <a:latin typeface="Agency FB" pitchFamily="34" charset="0"/>
              </a:rPr>
              <a:t>.</a:t>
            </a:r>
          </a:p>
          <a:p>
            <a:pPr marL="431800" indent="-323850" algn="just">
              <a:spcAft>
                <a:spcPts val="600"/>
              </a:spcAft>
              <a:buClr>
                <a:srgbClr val="FFFFFF"/>
              </a:buClr>
              <a:buSzPct val="45000"/>
              <a:buFont typeface="Wingdings" charset="2"/>
              <a:buChar char=""/>
            </a:pPr>
            <a:r>
              <a:rPr lang="pt-BR" sz="2000" b="0" strike="noStrike" spc="-1" dirty="0">
                <a:solidFill>
                  <a:schemeClr val="bg1"/>
                </a:solidFill>
                <a:uFill>
                  <a:solidFill>
                    <a:srgbClr val="FFFFFF"/>
                  </a:solidFill>
                </a:uFill>
                <a:latin typeface="Agency FB" pitchFamily="34" charset="0"/>
              </a:rPr>
              <a:t>Comprometimento da equipe e bom relacionamento sempre é essencial para desenvolvimento do projeto mesmo com a aplicação da metodologia ágil.</a:t>
            </a:r>
          </a:p>
          <a:p>
            <a:pPr marL="431800" indent="-323850" algn="just">
              <a:spcAft>
                <a:spcPts val="600"/>
              </a:spcAft>
              <a:buClr>
                <a:srgbClr val="FFFFFF"/>
              </a:buClr>
              <a:buSzPct val="45000"/>
              <a:buFont typeface="Wingdings" charset="2"/>
              <a:buChar char=""/>
            </a:pPr>
            <a:r>
              <a:rPr lang="pt-BR" sz="2000" b="0" strike="noStrike" spc="-1" dirty="0">
                <a:solidFill>
                  <a:schemeClr val="bg1"/>
                </a:solidFill>
                <a:uFill>
                  <a:solidFill>
                    <a:srgbClr val="FFFFFF"/>
                  </a:solidFill>
                </a:uFill>
                <a:latin typeface="Agency FB" pitchFamily="34" charset="0"/>
              </a:rPr>
              <a:t>O </a:t>
            </a:r>
            <a:r>
              <a:rPr lang="pt-BR" sz="2000" b="0" strike="noStrike" spc="-1" dirty="0" err="1">
                <a:solidFill>
                  <a:schemeClr val="bg1"/>
                </a:solidFill>
                <a:uFill>
                  <a:solidFill>
                    <a:srgbClr val="FFFFFF"/>
                  </a:solidFill>
                </a:uFill>
                <a:latin typeface="Agency FB" pitchFamily="34" charset="0"/>
              </a:rPr>
              <a:t>Scrum</a:t>
            </a:r>
            <a:r>
              <a:rPr lang="pt-BR" sz="2000" b="0" strike="noStrike" spc="-1" dirty="0">
                <a:solidFill>
                  <a:schemeClr val="bg1"/>
                </a:solidFill>
                <a:uFill>
                  <a:solidFill>
                    <a:srgbClr val="FFFFFF"/>
                  </a:solidFill>
                </a:uFill>
                <a:latin typeface="Agency FB" pitchFamily="34" charset="0"/>
              </a:rPr>
              <a:t> é uma metodologia que quando aplicada, gera um produto melhor, pois ao final de cada </a:t>
            </a:r>
            <a:r>
              <a:rPr lang="pt-BR" sz="2000" b="0" strike="noStrike" spc="-1" dirty="0" err="1">
                <a:solidFill>
                  <a:schemeClr val="bg1"/>
                </a:solidFill>
                <a:uFill>
                  <a:solidFill>
                    <a:srgbClr val="FFFFFF"/>
                  </a:solidFill>
                </a:uFill>
                <a:latin typeface="Agency FB" pitchFamily="34" charset="0"/>
              </a:rPr>
              <a:t>sprint</a:t>
            </a:r>
            <a:r>
              <a:rPr lang="pt-BR" sz="2000" b="0" strike="noStrike" spc="-1" dirty="0">
                <a:solidFill>
                  <a:schemeClr val="bg1"/>
                </a:solidFill>
                <a:uFill>
                  <a:solidFill>
                    <a:srgbClr val="FFFFFF"/>
                  </a:solidFill>
                </a:uFill>
                <a:latin typeface="Agency FB" pitchFamily="34" charset="0"/>
              </a:rPr>
              <a:t> o software fica mais completo e proporciona ao cliente um melhor acompanhamento.</a:t>
            </a:r>
          </a:p>
          <a:p>
            <a:pPr marL="431800" indent="-323850" algn="just">
              <a:spcAft>
                <a:spcPts val="600"/>
              </a:spcAft>
              <a:buClr>
                <a:srgbClr val="FFFFFF"/>
              </a:buClr>
              <a:buSzPct val="45000"/>
              <a:buFont typeface="Wingdings" charset="2"/>
              <a:buChar char=""/>
            </a:pPr>
            <a:r>
              <a:rPr lang="pt-BR" sz="2000" b="0" strike="noStrike" spc="-1" dirty="0">
                <a:solidFill>
                  <a:schemeClr val="bg1"/>
                </a:solidFill>
                <a:uFill>
                  <a:solidFill>
                    <a:srgbClr val="FFFFFF"/>
                  </a:solidFill>
                </a:uFill>
                <a:latin typeface="Agency FB" pitchFamily="34" charset="0"/>
              </a:rPr>
              <a:t>Reuniões agendadas e formulários de </a:t>
            </a:r>
            <a:r>
              <a:rPr lang="pt-BR" sz="2000" b="0" strike="noStrike" spc="-1" dirty="0" err="1">
                <a:solidFill>
                  <a:schemeClr val="bg1"/>
                </a:solidFill>
                <a:uFill>
                  <a:solidFill>
                    <a:srgbClr val="FFFFFF"/>
                  </a:solidFill>
                </a:uFill>
                <a:latin typeface="Agency FB" pitchFamily="34" charset="0"/>
              </a:rPr>
              <a:t>autoavaliação</a:t>
            </a:r>
            <a:r>
              <a:rPr lang="pt-BR" sz="2000" b="0" strike="noStrike" spc="-1" dirty="0">
                <a:solidFill>
                  <a:schemeClr val="bg1"/>
                </a:solidFill>
                <a:uFill>
                  <a:solidFill>
                    <a:srgbClr val="FFFFFF"/>
                  </a:solidFill>
                </a:uFill>
                <a:latin typeface="Agency FB" pitchFamily="34" charset="0"/>
              </a:rPr>
              <a:t> ajudam os integrantes a gerenciarem melhor o tempo e desempenho nas </a:t>
            </a:r>
            <a:r>
              <a:rPr lang="pt-BR" sz="2000" b="0" strike="noStrike" spc="-1" dirty="0" err="1">
                <a:solidFill>
                  <a:schemeClr val="bg1"/>
                </a:solidFill>
                <a:uFill>
                  <a:solidFill>
                    <a:srgbClr val="FFFFFF"/>
                  </a:solidFill>
                </a:uFill>
                <a:latin typeface="Agency FB" pitchFamily="34" charset="0"/>
              </a:rPr>
              <a:t>sprints</a:t>
            </a:r>
            <a:r>
              <a:rPr lang="pt-BR" sz="2000" b="0" strike="noStrike" spc="-1" dirty="0">
                <a:solidFill>
                  <a:schemeClr val="bg1"/>
                </a:solidFill>
                <a:uFill>
                  <a:solidFill>
                    <a:srgbClr val="FFFFFF"/>
                  </a:solidFill>
                </a:uFill>
                <a:latin typeface="Agency FB" pitchFamily="34" charset="0"/>
              </a:rPr>
              <a:t>.</a:t>
            </a:r>
          </a:p>
          <a:p>
            <a:pPr marL="431800" indent="-323850" algn="just">
              <a:spcAft>
                <a:spcPts val="600"/>
              </a:spcAft>
              <a:buClr>
                <a:srgbClr val="FFFFFF"/>
              </a:buClr>
              <a:buSzPct val="45000"/>
              <a:buFont typeface="Wingdings" charset="2"/>
              <a:buChar char=""/>
            </a:pPr>
            <a:r>
              <a:rPr lang="pt-BR" sz="2000" b="0" strike="noStrike" spc="-1" dirty="0">
                <a:solidFill>
                  <a:schemeClr val="bg1"/>
                </a:solidFill>
                <a:uFill>
                  <a:solidFill>
                    <a:srgbClr val="FFFFFF"/>
                  </a:solidFill>
                </a:uFill>
                <a:latin typeface="Agency FB" pitchFamily="34" charset="0"/>
              </a:rPr>
              <a:t>Sinceridade e uma avaliação honesta das habilidades de cada integrante do grupo ajudam em uma divisão de trabalho melhor, onde outro integrante pode assumir responsabilidades de um indivíduo que não possui tanta experiência quanto os outros.</a:t>
            </a:r>
          </a:p>
          <a:p>
            <a:pPr marL="431800" indent="-323850" algn="just">
              <a:spcAft>
                <a:spcPts val="600"/>
              </a:spcAft>
              <a:buClr>
                <a:srgbClr val="FFFFFF"/>
              </a:buClr>
              <a:buSzPct val="45000"/>
              <a:buFont typeface="Wingdings" charset="2"/>
              <a:buChar char=""/>
            </a:pPr>
            <a:r>
              <a:rPr lang="pt-BR" sz="2000" b="0" strike="noStrike" spc="-1" dirty="0">
                <a:solidFill>
                  <a:schemeClr val="bg1"/>
                </a:solidFill>
                <a:uFill>
                  <a:solidFill>
                    <a:srgbClr val="FFFFFF"/>
                  </a:solidFill>
                </a:uFill>
                <a:latin typeface="Agency FB" pitchFamily="34" charset="0"/>
              </a:rPr>
              <a:t>O uso de um </a:t>
            </a:r>
            <a:r>
              <a:rPr lang="pt-BR" sz="2000" b="0" strike="noStrike" spc="-1" dirty="0" err="1">
                <a:solidFill>
                  <a:schemeClr val="bg1"/>
                </a:solidFill>
                <a:uFill>
                  <a:solidFill>
                    <a:srgbClr val="FFFFFF"/>
                  </a:solidFill>
                </a:uFill>
                <a:latin typeface="Agency FB" pitchFamily="34" charset="0"/>
              </a:rPr>
              <a:t>planner</a:t>
            </a:r>
            <a:r>
              <a:rPr lang="pt-BR" sz="2000" b="0" strike="noStrike" spc="-1" dirty="0">
                <a:solidFill>
                  <a:schemeClr val="bg1"/>
                </a:solidFill>
                <a:uFill>
                  <a:solidFill>
                    <a:srgbClr val="FFFFFF"/>
                  </a:solidFill>
                </a:uFill>
                <a:latin typeface="Agency FB" pitchFamily="34" charset="0"/>
              </a:rPr>
              <a:t> de </a:t>
            </a:r>
            <a:r>
              <a:rPr lang="pt-BR" sz="2000" b="0" strike="noStrike" spc="-1" dirty="0" err="1">
                <a:solidFill>
                  <a:schemeClr val="bg1"/>
                </a:solidFill>
                <a:uFill>
                  <a:solidFill>
                    <a:srgbClr val="FFFFFF"/>
                  </a:solidFill>
                </a:uFill>
                <a:latin typeface="Agency FB" pitchFamily="34" charset="0"/>
              </a:rPr>
              <a:t>sprints</a:t>
            </a:r>
            <a:r>
              <a:rPr lang="pt-BR" sz="2000" b="0" strike="noStrike" spc="-1" dirty="0">
                <a:solidFill>
                  <a:schemeClr val="bg1"/>
                </a:solidFill>
                <a:uFill>
                  <a:solidFill>
                    <a:srgbClr val="FFFFFF"/>
                  </a:solidFill>
                </a:uFill>
                <a:latin typeface="Agency FB" pitchFamily="34" charset="0"/>
              </a:rPr>
              <a:t> é essencial para a coesão do grupo e facilitar a autonomia de cada indivíduo.</a:t>
            </a:r>
          </a:p>
          <a:p>
            <a:pPr marL="431800" indent="-323850" algn="just">
              <a:spcAft>
                <a:spcPts val="600"/>
              </a:spcAft>
              <a:buClr>
                <a:srgbClr val="FFFFFF"/>
              </a:buClr>
              <a:buSzPct val="45000"/>
              <a:buFont typeface="Wingdings" charset="2"/>
              <a:buChar char=""/>
            </a:pPr>
            <a:r>
              <a:rPr lang="pt-BR" sz="2000" b="0" strike="noStrike" spc="-1" dirty="0">
                <a:solidFill>
                  <a:schemeClr val="bg1"/>
                </a:solidFill>
                <a:uFill>
                  <a:solidFill>
                    <a:srgbClr val="FFFFFF"/>
                  </a:solidFill>
                </a:uFill>
                <a:latin typeface="Agency FB" pitchFamily="34" charset="0"/>
              </a:rPr>
              <a:t>O planejamento das </a:t>
            </a:r>
            <a:r>
              <a:rPr lang="pt-BR" sz="2000" b="0" strike="noStrike" spc="-1" dirty="0" err="1">
                <a:solidFill>
                  <a:schemeClr val="bg1"/>
                </a:solidFill>
                <a:uFill>
                  <a:solidFill>
                    <a:srgbClr val="FFFFFF"/>
                  </a:solidFill>
                </a:uFill>
                <a:latin typeface="Agency FB" pitchFamily="34" charset="0"/>
              </a:rPr>
              <a:t>sprints</a:t>
            </a:r>
            <a:r>
              <a:rPr lang="pt-BR" sz="2000" b="0" strike="noStrike" spc="-1" dirty="0">
                <a:solidFill>
                  <a:schemeClr val="bg1"/>
                </a:solidFill>
                <a:uFill>
                  <a:solidFill>
                    <a:srgbClr val="FFFFFF"/>
                  </a:solidFill>
                </a:uFill>
                <a:latin typeface="Agency FB" pitchFamily="34" charset="0"/>
              </a:rPr>
              <a:t> possibilitou uma visão melhor do projeto em seu todo assim como permitiu melhor percepção do tempo necessário para produzir as funcionalidades necessárias.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smtClean="0"/>
              <a:t>Processo</a:t>
            </a:r>
            <a:endParaRPr lang="pt-BR" dirty="0"/>
          </a:p>
        </p:txBody>
      </p:sp>
      <p:sp>
        <p:nvSpPr>
          <p:cNvPr id="3" name="Retângulo de cantos arredondados 2"/>
          <p:cNvSpPr/>
          <p:nvPr/>
        </p:nvSpPr>
        <p:spPr>
          <a:xfrm>
            <a:off x="575816" y="1907629"/>
            <a:ext cx="9145016" cy="4032448"/>
          </a:xfrm>
          <a:prstGeom prst="round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214" y="2555701"/>
            <a:ext cx="8090196" cy="23137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smtClean="0"/>
              <a:t>Processo</a:t>
            </a:r>
            <a:endParaRPr lang="pt-BR" dirty="0"/>
          </a:p>
        </p:txBody>
      </p:sp>
      <p:sp>
        <p:nvSpPr>
          <p:cNvPr id="44" name="Line 2"/>
          <p:cNvSpPr/>
          <p:nvPr/>
        </p:nvSpPr>
        <p:spPr>
          <a:xfrm>
            <a:off x="1080000" y="3816000"/>
            <a:ext cx="7848000" cy="0"/>
          </a:xfrm>
          <a:prstGeom prst="line">
            <a:avLst/>
          </a:prstGeom>
          <a:ln w="38160">
            <a:solidFill>
              <a:srgbClr val="FFFFFF"/>
            </a:solidFill>
            <a:round/>
            <a:tailEnd type="triangle" w="med" len="med"/>
          </a:ln>
        </p:spPr>
        <p:style>
          <a:lnRef idx="0">
            <a:srgbClr val="FFFFFF"/>
          </a:lnRef>
          <a:fillRef idx="0">
            <a:srgbClr val="FFFFFF"/>
          </a:fillRef>
          <a:effectRef idx="0">
            <a:srgbClr val="FFFFFF"/>
          </a:effectRef>
          <a:fontRef idx="minor"/>
        </p:style>
      </p:sp>
      <p:sp>
        <p:nvSpPr>
          <p:cNvPr id="45" name="CustomShape 3"/>
          <p:cNvSpPr/>
          <p:nvPr/>
        </p:nvSpPr>
        <p:spPr>
          <a:xfrm>
            <a:off x="864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6" name="CustomShape 4"/>
          <p:cNvSpPr/>
          <p:nvPr/>
        </p:nvSpPr>
        <p:spPr>
          <a:xfrm>
            <a:off x="8280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7" name="CustomShape 5"/>
          <p:cNvSpPr/>
          <p:nvPr/>
        </p:nvSpPr>
        <p:spPr>
          <a:xfrm>
            <a:off x="2088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8" name="CustomShape 6"/>
          <p:cNvSpPr/>
          <p:nvPr/>
        </p:nvSpPr>
        <p:spPr>
          <a:xfrm>
            <a:off x="3024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9" name="CustomShape 7"/>
          <p:cNvSpPr/>
          <p:nvPr/>
        </p:nvSpPr>
        <p:spPr>
          <a:xfrm>
            <a:off x="4464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50" name="CustomShape 8"/>
          <p:cNvSpPr/>
          <p:nvPr/>
        </p:nvSpPr>
        <p:spPr>
          <a:xfrm>
            <a:off x="5976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51" name="CustomShape 9"/>
          <p:cNvSpPr/>
          <p:nvPr/>
        </p:nvSpPr>
        <p:spPr>
          <a:xfrm>
            <a:off x="7416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52" name="TextShape 10"/>
          <p:cNvSpPr txBox="1"/>
          <p:nvPr/>
        </p:nvSpPr>
        <p:spPr>
          <a:xfrm>
            <a:off x="359792" y="4104000"/>
            <a:ext cx="1368000" cy="602280"/>
          </a:xfrm>
          <a:prstGeom prst="rect">
            <a:avLst/>
          </a:prstGeom>
          <a:noFill/>
          <a:ln>
            <a:noFill/>
          </a:ln>
        </p:spPr>
        <p:txBody>
          <a:bodyPr lIns="90000" tIns="45000" rIns="90000" bIns="45000"/>
          <a:lstStyle/>
          <a:p>
            <a:pPr algn="ctr"/>
            <a:r>
              <a:rPr lang="pt-BR" sz="1600" b="0" strike="noStrike" spc="-1" dirty="0">
                <a:solidFill>
                  <a:schemeClr val="bg1"/>
                </a:solidFill>
                <a:uFill>
                  <a:solidFill>
                    <a:srgbClr val="FFFFFF"/>
                  </a:solidFill>
                </a:uFill>
                <a:latin typeface="Agency FB" pitchFamily="34" charset="0"/>
              </a:rPr>
              <a:t>Definir Equipe e Processo</a:t>
            </a:r>
          </a:p>
        </p:txBody>
      </p:sp>
      <p:sp>
        <p:nvSpPr>
          <p:cNvPr id="53" name="TextShape 11"/>
          <p:cNvSpPr txBox="1"/>
          <p:nvPr/>
        </p:nvSpPr>
        <p:spPr>
          <a:xfrm>
            <a:off x="1511920" y="4104000"/>
            <a:ext cx="1440000" cy="489960"/>
          </a:xfrm>
          <a:prstGeom prst="rect">
            <a:avLst/>
          </a:prstGeom>
          <a:noFill/>
          <a:ln>
            <a:noFill/>
          </a:ln>
        </p:spPr>
        <p:txBody>
          <a:bodyPr lIns="90000" tIns="45000" rIns="90000" bIns="45000"/>
          <a:lstStyle/>
          <a:p>
            <a:pPr algn="ctr"/>
            <a:r>
              <a:rPr lang="pt-BR" sz="1600" b="0" strike="noStrike" spc="-1">
                <a:solidFill>
                  <a:schemeClr val="bg1"/>
                </a:solidFill>
                <a:uFill>
                  <a:solidFill>
                    <a:srgbClr val="FFFFFF"/>
                  </a:solidFill>
                </a:uFill>
                <a:latin typeface="Agency FB" pitchFamily="34" charset="0"/>
              </a:rPr>
              <a:t>Visão</a:t>
            </a:r>
          </a:p>
        </p:txBody>
      </p:sp>
      <p:sp>
        <p:nvSpPr>
          <p:cNvPr id="54" name="TextShape 12"/>
          <p:cNvSpPr txBox="1"/>
          <p:nvPr/>
        </p:nvSpPr>
        <p:spPr>
          <a:xfrm>
            <a:off x="2376016" y="4101840"/>
            <a:ext cx="1512000" cy="1370160"/>
          </a:xfrm>
          <a:prstGeom prst="rect">
            <a:avLst/>
          </a:prstGeom>
          <a:noFill/>
          <a:ln>
            <a:noFill/>
          </a:ln>
        </p:spPr>
        <p:txBody>
          <a:bodyPr lIns="90000" tIns="45000" rIns="90000" bIns="45000"/>
          <a:lstStyle/>
          <a:p>
            <a:pPr algn="ctr"/>
            <a:r>
              <a:rPr lang="pt-BR" sz="1600" b="0" strike="noStrike" spc="-1" dirty="0" err="1">
                <a:solidFill>
                  <a:schemeClr val="bg1"/>
                </a:solidFill>
                <a:uFill>
                  <a:solidFill>
                    <a:srgbClr val="FFFFFF"/>
                  </a:solidFill>
                </a:uFill>
                <a:latin typeface="Agency FB" pitchFamily="34" charset="0"/>
              </a:rPr>
              <a:t>Product</a:t>
            </a:r>
            <a:endParaRPr lang="pt-BR" sz="1600" b="0" strike="noStrike" spc="-1" dirty="0">
              <a:solidFill>
                <a:schemeClr val="bg1"/>
              </a:solidFill>
              <a:uFill>
                <a:solidFill>
                  <a:srgbClr val="FFFFFF"/>
                </a:solidFill>
              </a:uFill>
              <a:latin typeface="Agency FB" pitchFamily="34" charset="0"/>
            </a:endParaRPr>
          </a:p>
          <a:p>
            <a:pPr algn="ctr"/>
            <a:r>
              <a:rPr lang="pt-BR" sz="1600" b="0" strike="noStrike" spc="-1" dirty="0" err="1">
                <a:solidFill>
                  <a:schemeClr val="bg1"/>
                </a:solidFill>
                <a:uFill>
                  <a:solidFill>
                    <a:srgbClr val="FFFFFF"/>
                  </a:solidFill>
                </a:uFill>
                <a:latin typeface="Agency FB" pitchFamily="34" charset="0"/>
              </a:rPr>
              <a:t>Backlog</a:t>
            </a:r>
            <a:endParaRPr lang="pt-BR" sz="1600" b="0" strike="noStrike" spc="-1" dirty="0">
              <a:solidFill>
                <a:schemeClr val="bg1"/>
              </a:solidFill>
              <a:uFill>
                <a:solidFill>
                  <a:srgbClr val="FFFFFF"/>
                </a:solidFill>
              </a:uFill>
              <a:latin typeface="Agency FB" pitchFamily="34" charset="0"/>
            </a:endParaRPr>
          </a:p>
        </p:txBody>
      </p:sp>
      <p:sp>
        <p:nvSpPr>
          <p:cNvPr id="55" name="TextShape 13"/>
          <p:cNvSpPr txBox="1"/>
          <p:nvPr/>
        </p:nvSpPr>
        <p:spPr>
          <a:xfrm>
            <a:off x="3960192" y="4032000"/>
            <a:ext cx="1296000" cy="689760"/>
          </a:xfrm>
          <a:prstGeom prst="rect">
            <a:avLst/>
          </a:prstGeom>
          <a:noFill/>
          <a:ln>
            <a:noFill/>
          </a:ln>
        </p:spPr>
        <p:txBody>
          <a:bodyPr lIns="90000" tIns="45000" rIns="90000" bIns="45000"/>
          <a:lstStyle/>
          <a:p>
            <a:pPr algn="ctr"/>
            <a:r>
              <a:rPr lang="pt-BR" sz="1600" b="0" strike="noStrike" spc="-1" dirty="0">
                <a:solidFill>
                  <a:schemeClr val="bg1"/>
                </a:solidFill>
                <a:uFill>
                  <a:solidFill>
                    <a:srgbClr val="FFFFFF"/>
                  </a:solidFill>
                </a:uFill>
                <a:latin typeface="Agency FB" pitchFamily="34" charset="0"/>
              </a:rPr>
              <a:t>Planejamento</a:t>
            </a:r>
          </a:p>
          <a:p>
            <a:pPr algn="ctr"/>
            <a:r>
              <a:rPr lang="pt-BR" sz="1600" b="0" strike="noStrike" spc="-1" dirty="0">
                <a:solidFill>
                  <a:schemeClr val="bg1"/>
                </a:solidFill>
                <a:uFill>
                  <a:solidFill>
                    <a:srgbClr val="FFFFFF"/>
                  </a:solidFill>
                </a:uFill>
                <a:latin typeface="Agency FB" pitchFamily="34" charset="0"/>
              </a:rPr>
              <a:t>da </a:t>
            </a:r>
          </a:p>
          <a:p>
            <a:pPr algn="ctr"/>
            <a:r>
              <a:rPr lang="pt-BR" sz="1600" b="0" strike="noStrike" spc="-1" dirty="0">
                <a:solidFill>
                  <a:schemeClr val="bg1"/>
                </a:solidFill>
                <a:uFill>
                  <a:solidFill>
                    <a:srgbClr val="FFFFFF"/>
                  </a:solidFill>
                </a:uFill>
                <a:latin typeface="Agency FB" pitchFamily="34" charset="0"/>
              </a:rPr>
              <a:t>Sprint</a:t>
            </a:r>
          </a:p>
        </p:txBody>
      </p:sp>
      <p:sp>
        <p:nvSpPr>
          <p:cNvPr id="56" name="TextShape 14"/>
          <p:cNvSpPr txBox="1"/>
          <p:nvPr/>
        </p:nvSpPr>
        <p:spPr>
          <a:xfrm>
            <a:off x="5328536" y="4032000"/>
            <a:ext cx="1728000" cy="1008000"/>
          </a:xfrm>
          <a:prstGeom prst="rect">
            <a:avLst/>
          </a:prstGeom>
          <a:noFill/>
          <a:ln>
            <a:noFill/>
          </a:ln>
        </p:spPr>
        <p:txBody>
          <a:bodyPr lIns="90000" tIns="45000" rIns="90000" bIns="45000"/>
          <a:lstStyle/>
          <a:p>
            <a:pPr algn="ctr"/>
            <a:r>
              <a:rPr lang="pt-BR" sz="1600" b="0" strike="noStrike" spc="-1" dirty="0">
                <a:solidFill>
                  <a:schemeClr val="bg1"/>
                </a:solidFill>
                <a:uFill>
                  <a:solidFill>
                    <a:srgbClr val="FFFFFF"/>
                  </a:solidFill>
                </a:uFill>
                <a:latin typeface="Agency FB" pitchFamily="34" charset="0"/>
              </a:rPr>
              <a:t>Desenvolvimento do Produto</a:t>
            </a:r>
          </a:p>
        </p:txBody>
      </p:sp>
      <p:sp>
        <p:nvSpPr>
          <p:cNvPr id="57" name="TextShape 15"/>
          <p:cNvSpPr txBox="1"/>
          <p:nvPr/>
        </p:nvSpPr>
        <p:spPr>
          <a:xfrm>
            <a:off x="6624488" y="4045680"/>
            <a:ext cx="1800000" cy="634320"/>
          </a:xfrm>
          <a:prstGeom prst="rect">
            <a:avLst/>
          </a:prstGeom>
          <a:noFill/>
          <a:ln>
            <a:noFill/>
          </a:ln>
        </p:spPr>
        <p:txBody>
          <a:bodyPr lIns="90000" tIns="45000" rIns="90000" bIns="45000"/>
          <a:lstStyle/>
          <a:p>
            <a:pPr algn="ctr"/>
            <a:r>
              <a:rPr lang="pt-BR" sz="1600" b="0" strike="noStrike" spc="-1" dirty="0">
                <a:solidFill>
                  <a:schemeClr val="bg1"/>
                </a:solidFill>
                <a:uFill>
                  <a:solidFill>
                    <a:srgbClr val="FFFFFF"/>
                  </a:solidFill>
                </a:uFill>
                <a:latin typeface="Agency FB" pitchFamily="34" charset="0"/>
              </a:rPr>
              <a:t>Revisão</a:t>
            </a:r>
          </a:p>
        </p:txBody>
      </p:sp>
      <p:sp>
        <p:nvSpPr>
          <p:cNvPr id="58" name="TextShape 16"/>
          <p:cNvSpPr txBox="1"/>
          <p:nvPr/>
        </p:nvSpPr>
        <p:spPr>
          <a:xfrm>
            <a:off x="7560592" y="4029840"/>
            <a:ext cx="1800000" cy="290160"/>
          </a:xfrm>
          <a:prstGeom prst="rect">
            <a:avLst/>
          </a:prstGeom>
          <a:noFill/>
          <a:ln>
            <a:noFill/>
          </a:ln>
        </p:spPr>
        <p:txBody>
          <a:bodyPr lIns="90000" tIns="45000" rIns="90000" bIns="45000"/>
          <a:lstStyle/>
          <a:p>
            <a:pPr algn="ctr"/>
            <a:r>
              <a:rPr lang="pt-BR" sz="1600" b="0" strike="noStrike" spc="-1" dirty="0">
                <a:solidFill>
                  <a:schemeClr val="bg1"/>
                </a:solidFill>
                <a:uFill>
                  <a:solidFill>
                    <a:srgbClr val="FFFFFF"/>
                  </a:solidFill>
                </a:uFill>
                <a:latin typeface="Agency FB" pitchFamily="34" charset="0"/>
              </a:rPr>
              <a:t>Retrospectiva</a:t>
            </a:r>
          </a:p>
        </p:txBody>
      </p:sp>
      <p:sp>
        <p:nvSpPr>
          <p:cNvPr id="59" name="Line 17"/>
          <p:cNvSpPr/>
          <p:nvPr/>
        </p:nvSpPr>
        <p:spPr>
          <a:xfrm>
            <a:off x="1008000" y="3384000"/>
            <a:ext cx="7560000" cy="0"/>
          </a:xfrm>
          <a:prstGeom prst="line">
            <a:avLst/>
          </a:prstGeom>
          <a:ln w="76200">
            <a:solidFill>
              <a:schemeClr val="bg1"/>
            </a:solidFill>
            <a:round/>
            <a:headEnd type="triangle" w="med" len="med"/>
            <a:tailEnd type="triangle" w="med" len="med"/>
          </a:ln>
        </p:spPr>
        <p:style>
          <a:lnRef idx="0">
            <a:srgbClr val="FFFFFF"/>
          </a:lnRef>
          <a:fillRef idx="0">
            <a:srgbClr val="FFFFFF"/>
          </a:fillRef>
          <a:effectRef idx="0">
            <a:srgbClr val="FFFFFF"/>
          </a:effectRef>
          <a:fontRef idx="minor"/>
        </p:style>
      </p:sp>
      <p:sp>
        <p:nvSpPr>
          <p:cNvPr id="60" name="TextShape 18"/>
          <p:cNvSpPr txBox="1"/>
          <p:nvPr/>
        </p:nvSpPr>
        <p:spPr>
          <a:xfrm>
            <a:off x="4176000" y="2555701"/>
            <a:ext cx="1368000" cy="602280"/>
          </a:xfrm>
          <a:prstGeom prst="rect">
            <a:avLst/>
          </a:prstGeom>
          <a:noFill/>
          <a:ln>
            <a:noFill/>
          </a:ln>
        </p:spPr>
        <p:txBody>
          <a:bodyPr lIns="90000" tIns="45000" rIns="90000" bIns="45000" anchor="ctr"/>
          <a:lstStyle/>
          <a:p>
            <a:pPr algn="ctr"/>
            <a:r>
              <a:rPr lang="pt-BR" sz="4400" b="0" strike="noStrike" spc="-1" dirty="0" err="1">
                <a:solidFill>
                  <a:schemeClr val="bg1"/>
                </a:solidFill>
                <a:uFill>
                  <a:solidFill>
                    <a:srgbClr val="FFFFFF"/>
                  </a:solidFill>
                </a:uFill>
                <a:latin typeface="Agency FB" pitchFamily="34" charset="0"/>
              </a:rPr>
              <a:t>Scrum</a:t>
            </a:r>
            <a:endParaRPr lang="pt-BR" sz="4400" b="0" strike="noStrike" spc="-1" dirty="0">
              <a:solidFill>
                <a:schemeClr val="bg1"/>
              </a:solidFill>
              <a:uFill>
                <a:solidFill>
                  <a:srgbClr val="FFFFFF"/>
                </a:solidFill>
              </a:uFill>
              <a:latin typeface="Agency FB" pitchFamily="34" charset="0"/>
            </a:endParaRPr>
          </a:p>
        </p:txBody>
      </p:sp>
    </p:spTree>
    <p:extLst>
      <p:ext uri="{BB962C8B-B14F-4D97-AF65-F5344CB8AC3E}">
        <p14:creationId xmlns:p14="http://schemas.microsoft.com/office/powerpoint/2010/main" val="416670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smtClean="0"/>
              <a:t>Planejamento</a:t>
            </a:r>
            <a:endParaRPr lang="pt-BR" dirty="0"/>
          </a:p>
        </p:txBody>
      </p:sp>
      <p:sp>
        <p:nvSpPr>
          <p:cNvPr id="75" name="TextShape 2"/>
          <p:cNvSpPr txBox="1"/>
          <p:nvPr/>
        </p:nvSpPr>
        <p:spPr>
          <a:xfrm>
            <a:off x="504000" y="1769040"/>
            <a:ext cx="9071640" cy="4384440"/>
          </a:xfrm>
          <a:prstGeom prst="rect">
            <a:avLst/>
          </a:prstGeom>
          <a:noFill/>
          <a:ln>
            <a:noFill/>
          </a:ln>
        </p:spPr>
        <p:txBody>
          <a:bodyPr lIns="0" tIns="0" rIns="0" bIns="0"/>
          <a:lstStyle/>
          <a:p>
            <a:pPr marL="431800" indent="-323850">
              <a:buClr>
                <a:srgbClr val="FFFFFF"/>
              </a:buClr>
              <a:buSzPct val="45000"/>
              <a:buFont typeface="Wingdings" charset="2"/>
              <a:buChar char=""/>
            </a:pPr>
            <a:r>
              <a:rPr lang="pt-BR" sz="2800" b="0" strike="noStrike" spc="-1">
                <a:solidFill>
                  <a:schemeClr val="bg1"/>
                </a:solidFill>
                <a:uFill>
                  <a:solidFill>
                    <a:srgbClr val="FFFFFF"/>
                  </a:solidFill>
                </a:uFill>
                <a:latin typeface="Arial"/>
              </a:rPr>
              <a:t>Objetivos</a:t>
            </a:r>
          </a:p>
          <a:p>
            <a:pPr marL="431800" indent="-323850">
              <a:buClr>
                <a:srgbClr val="FFFFFF"/>
              </a:buClr>
              <a:buSzPct val="45000"/>
              <a:buFont typeface="Wingdings" charset="2"/>
              <a:buChar char=""/>
            </a:pPr>
            <a:r>
              <a:rPr lang="pt-BR" sz="2800" b="0" strike="noStrike" spc="-1">
                <a:solidFill>
                  <a:schemeClr val="bg1"/>
                </a:solidFill>
                <a:uFill>
                  <a:solidFill>
                    <a:srgbClr val="FFFFFF"/>
                  </a:solidFill>
                </a:uFill>
                <a:latin typeface="Arial"/>
              </a:rPr>
              <a:t>Gerais:</a:t>
            </a:r>
          </a:p>
        </p:txBody>
      </p:sp>
      <p:graphicFrame>
        <p:nvGraphicFramePr>
          <p:cNvPr id="76" name="Table 3"/>
          <p:cNvGraphicFramePr/>
          <p:nvPr/>
        </p:nvGraphicFramePr>
        <p:xfrm>
          <a:off x="1198800" y="2821680"/>
          <a:ext cx="7565400" cy="4637880"/>
        </p:xfrm>
        <a:graphic>
          <a:graphicData uri="http://schemas.openxmlformats.org/drawingml/2006/table">
            <a:tbl>
              <a:tblPr/>
              <a:tblGrid>
                <a:gridCol w="7565400"/>
              </a:tblGrid>
              <a:tr h="2215080">
                <a:tc>
                  <a:txBody>
                    <a:bodyPr/>
                    <a:lstStyle/>
                    <a:p>
                      <a:pPr marL="257175" indent="-128270">
                        <a:lnSpc>
                          <a:spcPct val="100000"/>
                        </a:lnSpc>
                      </a:pPr>
                      <a:r>
                        <a:rPr lang="pt-BR" sz="1800" b="0" strike="noStrike" spc="-1">
                          <a:solidFill>
                            <a:srgbClr val="000000"/>
                          </a:solidFill>
                          <a:uFill>
                            <a:solidFill>
                              <a:srgbClr val="FFFFFF"/>
                            </a:solidFill>
                          </a:uFill>
                          <a:latin typeface="MV Boli" charset="0"/>
                        </a:rPr>
                        <a:t>Plano de Projeto.</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Planejamento da primeira Release.</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Backlog do Produto.</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Visão do Produto.</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Escolha de linguagem e ferramentas para desenvolvimento. </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Apresentação e validação do Backlog e Visão do Produto.</a:t>
                      </a:r>
                      <a:endParaRPr lang="pt-BR" sz="1800" b="0" strike="noStrike" spc="-1">
                        <a:solidFill>
                          <a:srgbClr val="000000"/>
                        </a:solidFill>
                        <a:uFill>
                          <a:solidFill>
                            <a:srgbClr val="FFFFFF"/>
                          </a:solidFill>
                        </a:uFill>
                        <a:latin typeface="MV Boli" charset="0"/>
                        <a:ea typeface="MS Mincho"/>
                      </a:endParaRPr>
                    </a:p>
                  </a:txBody>
                  <a:tcPr marL="90000" marR="90000" marT="46800" marB="468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r>
              <a:tr h="1159200">
                <a:tc>
                  <a:txBody>
                    <a:bodyPr/>
                    <a:lstStyle/>
                    <a:p>
                      <a:pPr marL="257175" indent="-128270">
                        <a:lnSpc>
                          <a:spcPct val="100000"/>
                        </a:lnSpc>
                      </a:pPr>
                      <a:r>
                        <a:rPr lang="pt-BR" sz="1800" b="0" strike="noStrike" spc="-1">
                          <a:solidFill>
                            <a:srgbClr val="000000"/>
                          </a:solidFill>
                          <a:uFill>
                            <a:solidFill>
                              <a:srgbClr val="FFFFFF"/>
                            </a:solidFill>
                          </a:uFill>
                          <a:latin typeface="MV Boli" charset="0"/>
                        </a:rPr>
                        <a:t>Planejamento das Sprints.</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Priorização do Backlog do Produto.</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Priorização do Backlog da Sprint.</a:t>
                      </a:r>
                      <a:endParaRPr lang="pt-BR" sz="1800" b="0" strike="noStrike" spc="-1">
                        <a:solidFill>
                          <a:srgbClr val="000000"/>
                        </a:solidFill>
                        <a:uFill>
                          <a:solidFill>
                            <a:srgbClr val="FFFFFF"/>
                          </a:solidFill>
                        </a:uFill>
                        <a:latin typeface="MV Boli" charset="0"/>
                        <a:ea typeface="MS Mincho"/>
                      </a:endParaRPr>
                    </a:p>
                  </a:txBody>
                  <a:tcPr marL="90000" marR="90000" marT="46800" marB="468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807480">
                <a:tc>
                  <a:txBody>
                    <a:bodyPr/>
                    <a:lstStyle/>
                    <a:p>
                      <a:pPr marL="257175" indent="-128270">
                        <a:lnSpc>
                          <a:spcPct val="100000"/>
                        </a:lnSpc>
                      </a:pPr>
                      <a:r>
                        <a:rPr lang="pt-BR" sz="1800" b="0" strike="noStrike" spc="-1">
                          <a:solidFill>
                            <a:srgbClr val="000000"/>
                          </a:solidFill>
                          <a:uFill>
                            <a:solidFill>
                              <a:srgbClr val="FFFFFF"/>
                            </a:solidFill>
                          </a:uFill>
                          <a:latin typeface="MV Boli" charset="0"/>
                        </a:rPr>
                        <a:t>Implementação das Histórias de Usuário. </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Modelagem do Banco de Dados </a:t>
                      </a:r>
                      <a:endParaRPr lang="pt-BR" sz="1800" b="0" strike="noStrike" spc="-1">
                        <a:solidFill>
                          <a:srgbClr val="000000"/>
                        </a:solidFill>
                        <a:uFill>
                          <a:solidFill>
                            <a:srgbClr val="FFFFFF"/>
                          </a:solidFill>
                        </a:uFill>
                        <a:latin typeface="MV Boli" charset="0"/>
                        <a:ea typeface="MS Mincho"/>
                      </a:endParaRPr>
                    </a:p>
                  </a:txBody>
                  <a:tcPr marL="90000" marR="90000" marT="46800" marB="468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56120">
                <a:tc>
                  <a:txBody>
                    <a:bodyPr/>
                    <a:lstStyle/>
                    <a:p>
                      <a:pPr marL="257175" indent="-128270">
                        <a:lnSpc>
                          <a:spcPct val="100000"/>
                        </a:lnSpc>
                      </a:pPr>
                      <a:r>
                        <a:rPr lang="pt-BR" sz="1800" b="0" strike="noStrike" spc="-1">
                          <a:solidFill>
                            <a:srgbClr val="000000"/>
                          </a:solidFill>
                          <a:uFill>
                            <a:solidFill>
                              <a:srgbClr val="FFFFFF"/>
                            </a:solidFill>
                          </a:uFill>
                          <a:latin typeface="MV Boli" charset="0"/>
                        </a:rPr>
                        <a:t>Teste das Funcionalidades desenvolvidas</a:t>
                      </a:r>
                      <a:endParaRPr lang="pt-BR" sz="1800" b="0" strike="noStrike" spc="-1">
                        <a:solidFill>
                          <a:srgbClr val="000000"/>
                        </a:solidFill>
                        <a:uFill>
                          <a:solidFill>
                            <a:srgbClr val="FFFFFF"/>
                          </a:solidFill>
                        </a:uFill>
                        <a:latin typeface="MV Boli" charset="0"/>
                        <a:ea typeface="MS Mincho"/>
                      </a:endParaRPr>
                    </a:p>
                  </a:txBody>
                  <a:tcPr marL="90000" marR="90000" marT="46800" marB="468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Processo Definido</a:t>
            </a:r>
          </a:p>
        </p:txBody>
      </p:sp>
      <p:pic>
        <p:nvPicPr>
          <p:cNvPr id="62" name="Imagem 61"/>
          <p:cNvPicPr/>
          <p:nvPr/>
        </p:nvPicPr>
        <p:blipFill>
          <a:blip r:embed="rId2"/>
          <a:stretch>
            <a:fillRect/>
          </a:stretch>
        </p:blipFill>
        <p:spPr>
          <a:xfrm>
            <a:off x="16200" y="1715400"/>
            <a:ext cx="10084320" cy="4903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smtClean="0"/>
              <a:t>Fluxo PBMN</a:t>
            </a:r>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40" y="1906947"/>
            <a:ext cx="9925744" cy="5336895"/>
          </a:xfrm>
          <a:prstGeom prst="rect">
            <a:avLst/>
          </a:prstGeom>
        </p:spPr>
      </p:pic>
    </p:spTree>
    <p:extLst>
      <p:ext uri="{BB962C8B-B14F-4D97-AF65-F5344CB8AC3E}">
        <p14:creationId xmlns:p14="http://schemas.microsoft.com/office/powerpoint/2010/main" val="63317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Vision Box</a:t>
            </a:r>
          </a:p>
        </p:txBody>
      </p:sp>
      <p:pic>
        <p:nvPicPr>
          <p:cNvPr id="64" name="Imagem 63"/>
          <p:cNvPicPr/>
          <p:nvPr/>
        </p:nvPicPr>
        <p:blipFill>
          <a:blip r:embed="rId2"/>
          <a:stretch>
            <a:fillRect/>
          </a:stretch>
        </p:blipFill>
        <p:spPr>
          <a:xfrm>
            <a:off x="216000" y="1800000"/>
            <a:ext cx="9648000" cy="5424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Vision Box</a:t>
            </a:r>
          </a:p>
        </p:txBody>
      </p:sp>
      <p:pic>
        <p:nvPicPr>
          <p:cNvPr id="66" name="Imagem 65"/>
          <p:cNvPicPr/>
          <p:nvPr/>
        </p:nvPicPr>
        <p:blipFill>
          <a:blip r:embed="rId2"/>
          <a:stretch>
            <a:fillRect/>
          </a:stretch>
        </p:blipFill>
        <p:spPr>
          <a:xfrm>
            <a:off x="259200" y="1728000"/>
            <a:ext cx="9604800" cy="5400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512</Words>
  <Application>Microsoft Office PowerPoint</Application>
  <PresentationFormat>Personalizar</PresentationFormat>
  <Paragraphs>78</Paragraphs>
  <Slides>22</Slides>
  <Notes>0</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Usuário do Windows</cp:lastModifiedBy>
  <cp:revision>19</cp:revision>
  <dcterms:created xsi:type="dcterms:W3CDTF">2017-12-19T22:09:51Z</dcterms:created>
  <dcterms:modified xsi:type="dcterms:W3CDTF">2017-12-19T22:35:29Z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1046-10.1.0.5656</vt:lpwstr>
  </property>
</Properties>
</file>