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404050" cy="36004500"/>
  <p:notesSz cx="6731000" cy="98631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AEAEA"/>
    <a:srgbClr val="CC99FF"/>
    <a:srgbClr val="FF6600"/>
    <a:srgbClr val="DDDDDD"/>
    <a:srgbClr val="FF0000"/>
    <a:srgbClr val="CC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51" autoAdjust="0"/>
    <p:restoredTop sz="99375" autoAdjust="0"/>
  </p:normalViewPr>
  <p:slideViewPr>
    <p:cSldViewPr>
      <p:cViewPr>
        <p:scale>
          <a:sx n="40" d="100"/>
          <a:sy n="40" d="100"/>
        </p:scale>
        <p:origin x="-462" y="2004"/>
      </p:cViewPr>
      <p:guideLst>
        <p:guide orient="horz" pos="12172"/>
        <p:guide orient="horz" pos="2088"/>
        <p:guide orient="horz" pos="20072"/>
        <p:guide orient="horz" pos="3516"/>
        <p:guide orient="horz" pos="22075"/>
        <p:guide orient="horz" pos="5935"/>
        <p:guide orient="horz" pos="21508"/>
        <p:guide orient="horz" pos="15763"/>
        <p:guide pos="10660"/>
        <p:guide pos="12202"/>
        <p:guide pos="1134"/>
        <p:guide pos="9752"/>
        <p:guide pos="10206"/>
        <p:guide pos="6124"/>
        <p:guide pos="17101"/>
        <p:guide pos="1927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pPr>
              <a:defRPr/>
            </a:pPr>
            <a:fld id="{22F8DB8E-FD95-4535-B739-24FC52E858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89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3" y="11185525"/>
            <a:ext cx="27543125" cy="77168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925" y="20402550"/>
            <a:ext cx="22682200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C3DEC-8BF7-4995-91D0-2E7B28E996A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F4DB2-ADB2-4F02-B4CE-4081AB0ABC0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8600" y="3200400"/>
            <a:ext cx="6884988" cy="28803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463" y="3200400"/>
            <a:ext cx="20505737" cy="28803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BCB26-8270-4534-8568-6902AE215AA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41BD-5397-4AA3-B39E-67C40BDBE5B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0" y="23136225"/>
            <a:ext cx="27544713" cy="7151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0" y="15260638"/>
            <a:ext cx="27544713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923D7-5360-4FF9-A65F-972E40B0A78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463" y="10401300"/>
            <a:ext cx="13695362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8225" y="10401300"/>
            <a:ext cx="13695363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3ADBD-8D03-4041-9380-DDA5BBE6617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41450"/>
            <a:ext cx="2916237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838" y="8059738"/>
            <a:ext cx="1431607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838" y="11418888"/>
            <a:ext cx="1431607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788" y="8059738"/>
            <a:ext cx="1432242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788" y="11418888"/>
            <a:ext cx="1432242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F6A9-C60F-409A-A0BD-E8E195EB97E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D2BB-D541-4F58-AF57-1005B4BF52D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55856-C711-4A41-862E-70B4915CB6E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33513"/>
            <a:ext cx="10660062" cy="6100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838" y="1433513"/>
            <a:ext cx="18113375" cy="30729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838" y="7534275"/>
            <a:ext cx="10660062" cy="24628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A65C8-A0C8-4AD3-BF46-9BD210C556C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588" y="25203150"/>
            <a:ext cx="19442112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588" y="3217863"/>
            <a:ext cx="19442112" cy="2160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588" y="28178125"/>
            <a:ext cx="19442112" cy="422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F8975-7486-4715-B78B-5E942B6F35B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463" y="3200400"/>
            <a:ext cx="275431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0905" tIns="195452" rIns="390905" bIns="195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463" y="10401300"/>
            <a:ext cx="27543125" cy="2160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os estilos do texto mestre</a:t>
            </a:r>
          </a:p>
          <a:p>
            <a:pPr lvl="1"/>
            <a:r>
              <a:rPr lang="en-GB" smtClean="0"/>
              <a:t>Segundo nível</a:t>
            </a:r>
          </a:p>
          <a:p>
            <a:pPr lvl="2"/>
            <a:r>
              <a:rPr lang="en-GB" smtClean="0"/>
              <a:t>Terceiro nível</a:t>
            </a:r>
          </a:p>
          <a:p>
            <a:pPr lvl="3"/>
            <a:r>
              <a:rPr lang="en-GB" smtClean="0"/>
              <a:t>Quarto nível</a:t>
            </a:r>
          </a:p>
          <a:p>
            <a:pPr lvl="4"/>
            <a:r>
              <a:rPr lang="en-GB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463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>
              <a:defRPr sz="6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2804100"/>
            <a:ext cx="10261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ctr">
              <a:defRPr sz="6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r">
              <a:defRPr sz="6000"/>
            </a:lvl1pPr>
          </a:lstStyle>
          <a:p>
            <a:pPr>
              <a:defRPr/>
            </a:pPr>
            <a:fld id="{293EE641-06D3-4A29-BFA0-F076226D8CC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2pPr>
      <a:lvl3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3pPr>
      <a:lvl4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4pPr>
      <a:lvl5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5pPr>
      <a:lvl6pPr marL="4572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6pPr>
      <a:lvl7pPr marL="9144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7pPr>
      <a:lvl8pPr marL="13716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8pPr>
      <a:lvl9pPr marL="18288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9pPr>
    </p:titleStyle>
    <p:bodyStyle>
      <a:lvl1pPr marL="1465263" indent="-146526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3700">
          <a:solidFill>
            <a:schemeClr val="tx1"/>
          </a:solidFill>
          <a:latin typeface="+mn-lt"/>
          <a:ea typeface="+mn-ea"/>
          <a:cs typeface="+mn-cs"/>
        </a:defRPr>
      </a:lvl1pPr>
      <a:lvl2pPr marL="3176588" indent="-1222375" algn="l" defTabSz="3910013" rtl="0" eaLnBrk="0" fontAlgn="base" hangingPunct="0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</a:defRPr>
      </a:lvl2pPr>
      <a:lvl3pPr marL="4886325" indent="-97631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</a:defRPr>
      </a:lvl3pPr>
      <a:lvl4pPr marL="6840538" indent="-976313" algn="l" defTabSz="3910013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</a:defRPr>
      </a:lvl4pPr>
      <a:lvl5pPr marL="87963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5pPr>
      <a:lvl6pPr marL="92535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6pPr>
      <a:lvl7pPr marL="97107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7pPr>
      <a:lvl8pPr marL="101679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8pPr>
      <a:lvl9pPr marL="106251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8"/>
          <p:cNvSpPr txBox="1">
            <a:spLocks noChangeArrowheads="1"/>
          </p:cNvSpPr>
          <p:nvPr/>
        </p:nvSpPr>
        <p:spPr bwMode="auto">
          <a:xfrm>
            <a:off x="1800425" y="5688882"/>
            <a:ext cx="28803200" cy="162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/>
          <a:p>
            <a:pPr algn="ctr" defTabSz="863600"/>
            <a:r>
              <a:rPr lang="pt-BR" sz="5000" b="1" dirty="0" smtClean="0">
                <a:latin typeface="Arial" charset="0"/>
              </a:rPr>
              <a:t>Estudo sobre técnicas de determinação de tamanho de </a:t>
            </a:r>
            <a:r>
              <a:rPr lang="pt-BR" sz="5000" b="1" i="1" dirty="0" smtClean="0">
                <a:latin typeface="Arial" charset="0"/>
              </a:rPr>
              <a:t>software</a:t>
            </a:r>
            <a:r>
              <a:rPr lang="pt-BR" sz="5000" b="1" dirty="0" smtClean="0">
                <a:latin typeface="Arial" charset="0"/>
              </a:rPr>
              <a:t>: </a:t>
            </a:r>
          </a:p>
          <a:p>
            <a:pPr algn="ctr" defTabSz="863600"/>
            <a:r>
              <a:rPr lang="pt-BR" sz="5000" b="1" dirty="0" smtClean="0">
                <a:latin typeface="Arial" charset="0"/>
              </a:rPr>
              <a:t>Uma análise comparativa entre pontos por função e pontos por caso de uso.</a:t>
            </a:r>
            <a:endParaRPr lang="en-GB" sz="5000" b="1" dirty="0">
              <a:latin typeface="Arial" charset="0"/>
            </a:endParaRPr>
          </a:p>
        </p:txBody>
      </p:sp>
      <p:sp>
        <p:nvSpPr>
          <p:cNvPr id="2051" name="Text Box 31"/>
          <p:cNvSpPr txBox="1">
            <a:spLocks noChangeArrowheads="1"/>
          </p:cNvSpPr>
          <p:nvPr/>
        </p:nvSpPr>
        <p:spPr bwMode="auto">
          <a:xfrm>
            <a:off x="1656409" y="10153378"/>
            <a:ext cx="28587176" cy="341124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/>
          <a:p>
            <a:pPr algn="just" defTabSz="863600"/>
            <a:r>
              <a:rPr lang="pt-BR" sz="3600" b="1" dirty="0" smtClean="0">
                <a:latin typeface="+mj-lt"/>
                <a:cs typeface="Arial" pitchFamily="34" charset="0"/>
              </a:rPr>
              <a:t>A Engenharia de Software é a disciplina que lida com a produção e entrega de </a:t>
            </a:r>
            <a:r>
              <a:rPr lang="pt-BR" sz="3600" b="1" i="1" dirty="0" smtClean="0">
                <a:latin typeface="+mj-lt"/>
                <a:cs typeface="Arial" pitchFamily="34" charset="0"/>
              </a:rPr>
              <a:t>Software</a:t>
            </a:r>
            <a:r>
              <a:rPr lang="pt-BR" sz="3600" b="1" dirty="0" smtClean="0">
                <a:latin typeface="+mj-lt"/>
                <a:cs typeface="Arial" pitchFamily="34" charset="0"/>
              </a:rPr>
              <a:t> dentro de um determinado prazo e orçamento, com a finalidade de atender as necessidades dos usuários. Entretanto, os impactos na produtividade e qualidade de </a:t>
            </a:r>
            <a:r>
              <a:rPr lang="pt-BR" sz="3600" b="1" i="1" dirty="0" smtClean="0">
                <a:latin typeface="+mj-lt"/>
                <a:cs typeface="Arial" pitchFamily="34" charset="0"/>
              </a:rPr>
              <a:t>Software</a:t>
            </a:r>
            <a:r>
              <a:rPr lang="pt-BR" sz="3600" b="1" dirty="0" smtClean="0">
                <a:latin typeface="+mj-lt"/>
                <a:cs typeface="Arial" pitchFamily="34" charset="0"/>
              </a:rPr>
              <a:t> acontecem por haver uma grande dificuldade em estabelecer um tipo de métrica para estimar os custos de cada projeto [4]. Por tal razão, </a:t>
            </a:r>
            <a:r>
              <a:rPr lang="en-US" sz="3600" b="1" dirty="0" err="1" smtClean="0">
                <a:latin typeface="+mj-lt"/>
                <a:cs typeface="Arial" pitchFamily="34" charset="0"/>
              </a:rPr>
              <a:t>McDonnel</a:t>
            </a:r>
            <a:r>
              <a:rPr lang="en-US" sz="3600" b="1" dirty="0" smtClean="0">
                <a:latin typeface="+mj-lt"/>
                <a:cs typeface="Arial" pitchFamily="34" charset="0"/>
              </a:rPr>
              <a:t> </a:t>
            </a:r>
            <a:r>
              <a:rPr lang="pt-BR" sz="3600" b="1" dirty="0" smtClean="0">
                <a:latin typeface="+mj-lt"/>
                <a:cs typeface="Arial" pitchFamily="34" charset="0"/>
              </a:rPr>
              <a:t>[3] descreve e compara brevemente várias medidas baseadas em funções. A mais conhecida é a contagem de Pontos por Função (PF) que foi proposta por A</a:t>
            </a:r>
            <a:r>
              <a:rPr lang="en-US" sz="3600" b="1" dirty="0" err="1" smtClean="0">
                <a:latin typeface="+mj-lt"/>
                <a:cs typeface="Arial" pitchFamily="34" charset="0"/>
              </a:rPr>
              <a:t>lbrecht</a:t>
            </a:r>
            <a:r>
              <a:rPr lang="en-US" sz="3600" b="1" dirty="0" smtClean="0">
                <a:latin typeface="+mj-lt"/>
                <a:cs typeface="Arial" pitchFamily="34" charset="0"/>
              </a:rPr>
              <a:t> </a:t>
            </a:r>
            <a:r>
              <a:rPr lang="pt-BR" sz="3600" b="1" dirty="0" smtClean="0">
                <a:latin typeface="+mj-lt"/>
                <a:cs typeface="Arial" pitchFamily="34" charset="0"/>
              </a:rPr>
              <a:t>[1]. Outra métrica que vem sendo explorada é conhecida como Pontos por Caso de Uso (PCU) que foi desenvolvida por </a:t>
            </a:r>
            <a:r>
              <a:rPr lang="en-US" sz="3600" b="1" dirty="0" err="1" smtClean="0">
                <a:latin typeface="+mj-lt"/>
                <a:cs typeface="Arial" pitchFamily="34" charset="0"/>
              </a:rPr>
              <a:t>Karner</a:t>
            </a:r>
            <a:r>
              <a:rPr lang="en-US" sz="3600" b="1" dirty="0" smtClean="0">
                <a:latin typeface="+mj-lt"/>
                <a:cs typeface="Arial" pitchFamily="34" charset="0"/>
              </a:rPr>
              <a:t> </a:t>
            </a:r>
            <a:r>
              <a:rPr lang="pt-BR" sz="3600" b="1" dirty="0" smtClean="0">
                <a:latin typeface="+mj-lt"/>
                <a:cs typeface="Arial" pitchFamily="34" charset="0"/>
              </a:rPr>
              <a:t>[2]. Com base nas afirmações mencionadas, foi produzida uma ferramenta que auxilia na escolha entre a melhor técnica, de acordo com fatores do projeto.</a:t>
            </a:r>
            <a:endParaRPr lang="pt-BR" sz="3600" b="1" dirty="0">
              <a:latin typeface="+mj-lt"/>
              <a:cs typeface="Arial" pitchFamily="34" charset="0"/>
            </a:endParaRPr>
          </a:p>
        </p:txBody>
      </p:sp>
      <p:sp>
        <p:nvSpPr>
          <p:cNvPr id="2052" name="Rectangle 71"/>
          <p:cNvSpPr>
            <a:spLocks noChangeArrowheads="1"/>
          </p:cNvSpPr>
          <p:nvPr/>
        </p:nvSpPr>
        <p:spPr bwMode="auto">
          <a:xfrm>
            <a:off x="15598775" y="17548225"/>
            <a:ext cx="32404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053" name="Rectangle 73"/>
          <p:cNvSpPr>
            <a:spLocks noChangeArrowheads="1"/>
          </p:cNvSpPr>
          <p:nvPr/>
        </p:nvSpPr>
        <p:spPr bwMode="auto">
          <a:xfrm>
            <a:off x="15589250" y="17567275"/>
            <a:ext cx="32404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060" name="Text Box 250"/>
          <p:cNvSpPr txBox="1">
            <a:spLocks noChangeArrowheads="1"/>
          </p:cNvSpPr>
          <p:nvPr/>
        </p:nvSpPr>
        <p:spPr bwMode="auto">
          <a:xfrm>
            <a:off x="1584401" y="7345066"/>
            <a:ext cx="28947216" cy="856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/>
          <a:p>
            <a:pPr algn="ctr" defTabSz="863600"/>
            <a:r>
              <a:rPr lang="pt-BR" sz="5000" b="1" dirty="0" smtClean="0">
                <a:latin typeface="Arial" charset="0"/>
              </a:rPr>
              <a:t>Andrea das Neves Amorim¹; Eliza Santos </a:t>
            </a:r>
            <a:r>
              <a:rPr lang="pt-BR" sz="5000" b="1" dirty="0" smtClean="0">
                <a:latin typeface="Arial" charset="0"/>
              </a:rPr>
              <a:t>Gotardi¹; </a:t>
            </a:r>
            <a:r>
              <a:rPr lang="pt-BR" sz="5000" b="1" dirty="0" smtClean="0">
                <a:latin typeface="Arial" charset="0"/>
              </a:rPr>
              <a:t>Gabriel Lara </a:t>
            </a:r>
            <a:r>
              <a:rPr lang="pt-BR" sz="5000" b="1" dirty="0">
                <a:latin typeface="Arial" charset="0"/>
              </a:rPr>
              <a:t>Baptista¹</a:t>
            </a:r>
            <a:endParaRPr lang="pt-BR" sz="4000" b="1" dirty="0" smtClean="0">
              <a:latin typeface="Arial" charset="0"/>
            </a:endParaRP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1440385" y="33123930"/>
            <a:ext cx="28803078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863600"/>
            <a:r>
              <a:rPr lang="en-US" sz="2800" dirty="0" smtClean="0">
                <a:latin typeface="Arial" charset="0"/>
              </a:rPr>
              <a:t>[1] ALBRECHT, A. J. Measuring application development productivity, Proc. IBM Application Development Symposium, 1979.</a:t>
            </a:r>
          </a:p>
          <a:p>
            <a:pPr defTabSz="863600"/>
            <a:r>
              <a:rPr lang="en-US" sz="2800" dirty="0" smtClean="0">
                <a:latin typeface="Arial" charset="0"/>
              </a:rPr>
              <a:t>[2] KARNER, G. Resource Estimation for </a:t>
            </a:r>
            <a:r>
              <a:rPr lang="en-US" sz="2800" dirty="0" err="1" smtClean="0">
                <a:latin typeface="Arial" charset="0"/>
              </a:rPr>
              <a:t>Objectory</a:t>
            </a:r>
            <a:r>
              <a:rPr lang="en-US" sz="2800" dirty="0" smtClean="0">
                <a:latin typeface="Arial" charset="0"/>
              </a:rPr>
              <a:t> Projects. </a:t>
            </a:r>
            <a:r>
              <a:rPr lang="en-US" sz="2800" dirty="0" err="1" smtClean="0">
                <a:latin typeface="Arial" charset="0"/>
              </a:rPr>
              <a:t>Objectory</a:t>
            </a:r>
            <a:r>
              <a:rPr lang="en-US" sz="2800" dirty="0" smtClean="0">
                <a:latin typeface="Arial" charset="0"/>
              </a:rPr>
              <a:t> Systems, 1993.</a:t>
            </a:r>
          </a:p>
          <a:p>
            <a:pPr defTabSz="863600"/>
            <a:r>
              <a:rPr lang="en-US" sz="2800" dirty="0" smtClean="0">
                <a:latin typeface="Arial" charset="0"/>
              </a:rPr>
              <a:t>[3] MCDONNELL, L. M. Assessment Policy as Persuasion and Regulation. American Journal of Education, 1994.</a:t>
            </a:r>
          </a:p>
          <a:p>
            <a:pPr defTabSz="863600"/>
            <a:r>
              <a:rPr lang="en-US" sz="2800" dirty="0" smtClean="0">
                <a:latin typeface="Arial" charset="0"/>
              </a:rPr>
              <a:t>[4] SOMMERVILLE, I. Engenharia de Software. 8ª ed. São Paulo: Pearson Addison-Wesley, 2007.</a:t>
            </a:r>
          </a:p>
          <a:p>
            <a:pPr defTabSz="863600"/>
            <a:endParaRPr lang="pt-BR" sz="2800" dirty="0">
              <a:latin typeface="Arial" charset="0"/>
            </a:endParaRPr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1368253" y="29391708"/>
            <a:ext cx="1468975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863600"/>
            <a:r>
              <a:rPr lang="pt-BR" sz="4000" b="1" dirty="0" smtClean="0">
                <a:latin typeface="Arial" charset="0"/>
              </a:rPr>
              <a:t>CONCLUSÕES</a:t>
            </a:r>
            <a:endParaRPr lang="pt-BR" sz="4000" b="1" dirty="0">
              <a:latin typeface="Arial" charset="0"/>
            </a:endParaRPr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224361" y="20090482"/>
            <a:ext cx="2930802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863600"/>
            <a:r>
              <a:rPr lang="pt-BR" sz="4000" b="1" dirty="0" smtClean="0">
                <a:latin typeface="Arial" charset="0"/>
              </a:rPr>
              <a:t>  RESULTADOS </a:t>
            </a:r>
            <a:endParaRPr lang="pt-BR" sz="4000" b="1" dirty="0">
              <a:latin typeface="Arial" charset="0"/>
            </a:endParaRPr>
          </a:p>
        </p:txBody>
      </p:sp>
      <p:sp>
        <p:nvSpPr>
          <p:cNvPr id="2417" name="Text Box 369"/>
          <p:cNvSpPr txBox="1">
            <a:spLocks noChangeArrowheads="1"/>
          </p:cNvSpPr>
          <p:nvPr/>
        </p:nvSpPr>
        <p:spPr bwMode="auto">
          <a:xfrm>
            <a:off x="1368376" y="30171602"/>
            <a:ext cx="28731193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863600"/>
            <a:r>
              <a:rPr lang="pt-BR" sz="3600" b="1" dirty="0" smtClean="0">
                <a:latin typeface="+mj-lt"/>
              </a:rPr>
              <a:t>Os resultados obtidos com a ferramenta foram satisfatórios, pois agregam informação útil e auxiliam o gerente de projetos na escolha entre a melhor técnica. Com isso a pesquisa responde que existem situações em que uma das técnicas em determinados projetos torna-se mais vantajosa do que a outra.</a:t>
            </a:r>
            <a:endParaRPr lang="pt-BR" sz="3600" b="1" dirty="0">
              <a:latin typeface="+mj-lt"/>
            </a:endParaRPr>
          </a:p>
        </p:txBody>
      </p:sp>
      <p:sp>
        <p:nvSpPr>
          <p:cNvPr id="2418" name="Text Box 370"/>
          <p:cNvSpPr txBox="1">
            <a:spLocks noChangeArrowheads="1"/>
          </p:cNvSpPr>
          <p:nvPr/>
        </p:nvSpPr>
        <p:spPr bwMode="auto">
          <a:xfrm>
            <a:off x="1440386" y="20810562"/>
            <a:ext cx="7128791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863600"/>
            <a:r>
              <a:rPr lang="pt-BR" sz="3600" b="1" dirty="0" smtClean="0">
                <a:latin typeface="+mj-lt"/>
              </a:rPr>
              <a:t>Tabela de decisão entre  Pontos por Função (PF) e Pontos por Caso de Uso  (PCU).</a:t>
            </a:r>
            <a:endParaRPr lang="pt-BR" sz="3600" b="1" dirty="0">
              <a:latin typeface="+mj-lt"/>
            </a:endParaRPr>
          </a:p>
        </p:txBody>
      </p:sp>
      <p:pic>
        <p:nvPicPr>
          <p:cNvPr id="1090" name="Picture 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5281" y="22826786"/>
            <a:ext cx="727280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07895"/>
              </p:ext>
            </p:extLst>
          </p:nvPr>
        </p:nvGraphicFramePr>
        <p:xfrm>
          <a:off x="1584401" y="22825714"/>
          <a:ext cx="6912768" cy="6537960"/>
        </p:xfrm>
        <a:graphic>
          <a:graphicData uri="http://schemas.openxmlformats.org/drawingml/2006/table">
            <a:tbl>
              <a:tblPr/>
              <a:tblGrid>
                <a:gridCol w="5087032"/>
                <a:gridCol w="1825736"/>
              </a:tblGrid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Características do Projeto </a:t>
                      </a:r>
                      <a:endParaRPr lang="pt-BR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Recomendação</a:t>
                      </a:r>
                      <a:endParaRPr lang="pt-BR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Profissional certificado pela IFPUG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Profissional não certificado pela IFPUG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PF/PCU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Projeto Simples/ Pequeno porte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PF/PCU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Projeto de médio porte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PF/PCU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Projeto de grande porte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Projeto complexo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Calculo Automático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Calculo Manual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Requisitos modelados em caso de uso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PF/PCU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Requisitos descritos de forma textual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Projeto em fase Inicial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Projeto em fase intermediaria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Projeto em fase final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Facilidade de Implantar, operar e Mudar.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PF/PCU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Reusabilidade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Processamento Complexo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PF/PCU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Configuração de Equipamento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Presença de analista experiente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Desenvolvedores em meio-expediente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Equipe motivada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PF/PCU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Arial"/>
                        </a:rPr>
                        <a:t>Familiaridade com RUP ou outro processo formal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Experiência com a aplicação em desenvolvimento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Experiência em Orientação a Objetos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Linguagem de programação difícil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PCU</a:t>
                      </a:r>
                      <a:endParaRPr lang="pt-BR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5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Linguagem de programação simples</a:t>
                      </a:r>
                      <a:endParaRPr lang="pt-BR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PF</a:t>
                      </a:r>
                      <a:endParaRPr lang="pt-BR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sp>
        <p:nvSpPr>
          <p:cNvPr id="34" name="Text Box 370"/>
          <p:cNvSpPr txBox="1">
            <a:spLocks noChangeArrowheads="1"/>
          </p:cNvSpPr>
          <p:nvPr/>
        </p:nvSpPr>
        <p:spPr bwMode="auto">
          <a:xfrm>
            <a:off x="9505282" y="20882570"/>
            <a:ext cx="7416824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863600"/>
            <a:r>
              <a:rPr lang="pt-BR" sz="3600" b="1" dirty="0" smtClean="0">
                <a:latin typeface="+mj-lt"/>
              </a:rPr>
              <a:t>Fluxograma base para construção da ferramenta comparativa entre PF e  PCU</a:t>
            </a:r>
            <a:endParaRPr lang="pt-BR" sz="3600" b="1" dirty="0">
              <a:latin typeface="+mj-lt"/>
            </a:endParaRPr>
          </a:p>
        </p:txBody>
      </p:sp>
      <p:sp>
        <p:nvSpPr>
          <p:cNvPr id="36" name="Text Box 370"/>
          <p:cNvSpPr txBox="1">
            <a:spLocks noChangeArrowheads="1"/>
          </p:cNvSpPr>
          <p:nvPr/>
        </p:nvSpPr>
        <p:spPr bwMode="auto">
          <a:xfrm>
            <a:off x="17354153" y="20954578"/>
            <a:ext cx="13033448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863600"/>
            <a:r>
              <a:rPr lang="pt-BR" sz="3600" b="1" dirty="0">
                <a:latin typeface="+mj-lt"/>
              </a:rPr>
              <a:t>Interface gráfica da ferramenta desenvolvida e possibilidades de recomendações para cada projeto apresentado.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8170" y="22754778"/>
            <a:ext cx="8280920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95113" y="22754778"/>
            <a:ext cx="44644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95113" y="23762890"/>
            <a:ext cx="4464496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95113" y="25347066"/>
            <a:ext cx="4392488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88196" y="26283170"/>
            <a:ext cx="4399405" cy="146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95113" y="27291282"/>
            <a:ext cx="446449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84401" y="1224387"/>
            <a:ext cx="2916324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 Box 250"/>
          <p:cNvSpPr txBox="1">
            <a:spLocks noChangeArrowheads="1"/>
          </p:cNvSpPr>
          <p:nvPr/>
        </p:nvSpPr>
        <p:spPr bwMode="auto">
          <a:xfrm>
            <a:off x="1736801" y="8497194"/>
            <a:ext cx="28947216" cy="70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/>
          <a:p>
            <a:pPr algn="ctr" defTabSz="863600"/>
            <a:r>
              <a:rPr lang="pt-BR" sz="4000" dirty="0" smtClean="0">
                <a:latin typeface="Arial" charset="0"/>
              </a:rPr>
              <a:t>¹Universidade </a:t>
            </a:r>
            <a:r>
              <a:rPr lang="pt-BR" sz="4000" dirty="0" smtClean="0">
                <a:latin typeface="Arial" charset="0"/>
              </a:rPr>
              <a:t>Nove de Julho – São Paulo – SP – Brasil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584401" y="14833898"/>
            <a:ext cx="28587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b="1" dirty="0" smtClean="0">
                <a:latin typeface="+mj-lt"/>
              </a:rPr>
              <a:t>Este trabalho visou conhecer as principais características das métricas PF e PCU, onde o foco principal foi comparar PF e PCU,  no que diz respeito a que tipo de projeto uma métrica é melhor do que a outra. O trabalho ainda teve como objetivo construir uma ferramenta de análise de cenário para a tomada de decisão entre as duas técnicas.</a:t>
            </a:r>
            <a:endParaRPr lang="pt-BR" sz="3600" b="1" dirty="0">
              <a:latin typeface="+mj-lt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1584401" y="17714218"/>
            <a:ext cx="285151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b="1" dirty="0" smtClean="0">
                <a:latin typeface="+mj-lt"/>
              </a:rPr>
              <a:t>Foi elaborado um estudo bibliográfico para obter um entendimento teórico sobre as definições de parâmetros das técnicas PF e PCU. Em seguida, foi analisado o conjunto de práticas de cada </a:t>
            </a:r>
            <a:r>
              <a:rPr lang="pt-BR" sz="3600" b="1" dirty="0" smtClean="0">
                <a:latin typeface="+mj-lt"/>
                <a:cs typeface="Arial" pitchFamily="34" charset="0"/>
              </a:rPr>
              <a:t>técnica</a:t>
            </a:r>
            <a:r>
              <a:rPr lang="pt-BR" sz="3600" b="1" dirty="0" smtClean="0">
                <a:latin typeface="+mj-lt"/>
              </a:rPr>
              <a:t>, com a finalidade de obter o maior número de resultados de comparações entre elas. Em seguida, foi desenvolvido a ferramenta, com base na linguagem C#, tendo como requisitos a tabulação da análise feita anteriormente entre PF e PCU.</a:t>
            </a:r>
          </a:p>
          <a:p>
            <a:pPr algn="just"/>
            <a:endParaRPr lang="pt-BR" sz="3600" b="1" dirty="0">
              <a:latin typeface="+mj-lt"/>
            </a:endParaRPr>
          </a:p>
        </p:txBody>
      </p:sp>
      <p:sp>
        <p:nvSpPr>
          <p:cNvPr id="30" name="Text Box 250"/>
          <p:cNvSpPr txBox="1">
            <a:spLocks noChangeArrowheads="1"/>
          </p:cNvSpPr>
          <p:nvPr/>
        </p:nvSpPr>
        <p:spPr bwMode="auto">
          <a:xfrm>
            <a:off x="1584401" y="9433299"/>
            <a:ext cx="29099616" cy="70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/>
          <a:p>
            <a:pPr defTabSz="863600"/>
            <a:r>
              <a:rPr lang="pt-BR" sz="4000" b="1" dirty="0" smtClean="0">
                <a:latin typeface="Arial" charset="0"/>
              </a:rPr>
              <a:t>INTRODUÇÃO</a:t>
            </a:r>
          </a:p>
        </p:txBody>
      </p:sp>
      <p:sp>
        <p:nvSpPr>
          <p:cNvPr id="35" name="Text Box 250"/>
          <p:cNvSpPr txBox="1">
            <a:spLocks noChangeArrowheads="1"/>
          </p:cNvSpPr>
          <p:nvPr/>
        </p:nvSpPr>
        <p:spPr bwMode="auto">
          <a:xfrm>
            <a:off x="1368377" y="14041810"/>
            <a:ext cx="29315640" cy="70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/>
          <a:p>
            <a:pPr defTabSz="863600"/>
            <a:r>
              <a:rPr lang="pt-BR" sz="4000" b="1" dirty="0" smtClean="0">
                <a:latin typeface="Arial" charset="0"/>
              </a:rPr>
              <a:t> OBJETIVO</a:t>
            </a:r>
          </a:p>
        </p:txBody>
      </p:sp>
      <p:sp>
        <p:nvSpPr>
          <p:cNvPr id="37" name="Text Box 250"/>
          <p:cNvSpPr txBox="1">
            <a:spLocks noChangeArrowheads="1"/>
          </p:cNvSpPr>
          <p:nvPr/>
        </p:nvSpPr>
        <p:spPr bwMode="auto">
          <a:xfrm>
            <a:off x="1368377" y="16850122"/>
            <a:ext cx="29315640" cy="70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/>
          <a:p>
            <a:pPr defTabSz="863600"/>
            <a:r>
              <a:rPr lang="pt-BR" sz="4000" b="1" dirty="0" smtClean="0">
                <a:latin typeface="Arial" charset="0"/>
              </a:rPr>
              <a:t> MÉTODOS</a:t>
            </a:r>
          </a:p>
        </p:txBody>
      </p:sp>
      <p:sp>
        <p:nvSpPr>
          <p:cNvPr id="45" name="Text Box 250"/>
          <p:cNvSpPr txBox="1">
            <a:spLocks noChangeArrowheads="1"/>
          </p:cNvSpPr>
          <p:nvPr/>
        </p:nvSpPr>
        <p:spPr bwMode="auto">
          <a:xfrm>
            <a:off x="1368377" y="32205099"/>
            <a:ext cx="14329592" cy="70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/>
          <a:p>
            <a:pPr defTabSz="863600"/>
            <a:r>
              <a:rPr lang="pt-BR" sz="4000" b="1" dirty="0" smtClean="0">
                <a:latin typeface="Arial" charset="0"/>
              </a:rPr>
              <a:t>REFERÊNCIAS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663</Words>
  <Application>Microsoft Office PowerPoint</Application>
  <PresentationFormat>Personalizar</PresentationFormat>
  <Paragraphs>73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Default Design</vt:lpstr>
      <vt:lpstr>Apresentação do PowerPoint</vt:lpstr>
    </vt:vector>
  </TitlesOfParts>
  <Company>UFSCar - DEMa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OPEY A.</dc:creator>
  <cp:lastModifiedBy>Gabriel Lara Baptista</cp:lastModifiedBy>
  <cp:revision>191</cp:revision>
  <cp:lastPrinted>2007-08-20T22:32:50Z</cp:lastPrinted>
  <dcterms:created xsi:type="dcterms:W3CDTF">2000-11-13T13:31:19Z</dcterms:created>
  <dcterms:modified xsi:type="dcterms:W3CDTF">2012-10-31T15:09:40Z</dcterms:modified>
</cp:coreProperties>
</file>