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5" r:id="rId4"/>
    <p:sldId id="316" r:id="rId5"/>
    <p:sldId id="290" r:id="rId6"/>
    <p:sldId id="325" r:id="rId7"/>
    <p:sldId id="326" r:id="rId8"/>
    <p:sldId id="324" r:id="rId9"/>
    <p:sldId id="318" r:id="rId10"/>
    <p:sldId id="327" r:id="rId11"/>
    <p:sldId id="332" r:id="rId12"/>
    <p:sldId id="297" r:id="rId13"/>
    <p:sldId id="356" r:id="rId14"/>
    <p:sldId id="335" r:id="rId15"/>
    <p:sldId id="339" r:id="rId16"/>
    <p:sldId id="340" r:id="rId17"/>
    <p:sldId id="341" r:id="rId18"/>
    <p:sldId id="346" r:id="rId19"/>
    <p:sldId id="347" r:id="rId20"/>
    <p:sldId id="348" r:id="rId21"/>
    <p:sldId id="354" r:id="rId22"/>
    <p:sldId id="355" r:id="rId23"/>
    <p:sldId id="296" r:id="rId24"/>
    <p:sldId id="349" r:id="rId25"/>
    <p:sldId id="350" r:id="rId26"/>
    <p:sldId id="342" r:id="rId27"/>
    <p:sldId id="351" r:id="rId28"/>
    <p:sldId id="353" r:id="rId29"/>
    <p:sldId id="305" r:id="rId30"/>
    <p:sldId id="333" r:id="rId31"/>
    <p:sldId id="334" r:id="rId32"/>
    <p:sldId id="357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1631" autoAdjust="0"/>
  </p:normalViewPr>
  <p:slideViewPr>
    <p:cSldViewPr>
      <p:cViewPr>
        <p:scale>
          <a:sx n="100" d="100"/>
          <a:sy n="100" d="100"/>
        </p:scale>
        <p:origin x="-109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Chaos Report (STANDISH, 2009)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Plan1!$A$2:$A$4</c:f>
              <c:strCache>
                <c:ptCount val="3"/>
                <c:pt idx="0">
                  <c:v>Projetos encerrados com sucesso (32%)</c:v>
                </c:pt>
                <c:pt idx="1">
                  <c:v>Projetos atrasados, acima do custo, e/ou com menos funcionalidades (44%)</c:v>
                </c:pt>
                <c:pt idx="2">
                  <c:v>Projetos cancelados ou nunca usados (24%)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0.32000000000000006</c:v>
                </c:pt>
                <c:pt idx="1">
                  <c:v>0.44000000000000006</c:v>
                </c:pt>
                <c:pt idx="2">
                  <c:v>0.24000000000000002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"/>
          <c:y val="0.79589397546236951"/>
          <c:w val="0.99940737095363053"/>
          <c:h val="0.19015253616553746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Alto</c:v>
                </c:pt>
              </c:strCache>
            </c:strRef>
          </c:tx>
          <c:marker>
            <c:spPr>
              <a:solidFill>
                <a:srgbClr val="FF0000"/>
              </a:solidFill>
            </c:spPr>
          </c:marker>
          <c:cat>
            <c:strRef>
              <c:f>Plan1!$A$2:$A$10</c:f>
              <c:strCache>
                <c:ptCount val="9"/>
                <c:pt idx="0">
                  <c:v>Melhores Práticas</c:v>
                </c:pt>
                <c:pt idx="1">
                  <c:v>Princípios Lean</c:v>
                </c:pt>
                <c:pt idx="2">
                  <c:v>Passos para um SMD</c:v>
                </c:pt>
                <c:pt idx="3">
                  <c:v>Papéis da Medição</c:v>
                </c:pt>
                <c:pt idx="4">
                  <c:v>CMMI-DEV</c:v>
                </c:pt>
                <c:pt idx="5">
                  <c:v>MPS.BR</c:v>
                </c:pt>
                <c:pt idx="6">
                  <c:v>Scrum</c:v>
                </c:pt>
                <c:pt idx="7">
                  <c:v>ISO 15939</c:v>
                </c:pt>
                <c:pt idx="8">
                  <c:v>Stage-gates</c:v>
                </c:pt>
              </c:strCache>
            </c:strRef>
          </c:cat>
          <c:val>
            <c:numRef>
              <c:f>Plan1!$B$2:$B$10</c:f>
              <c:numCache>
                <c:formatCode>0%</c:formatCode>
                <c:ptCount val="9"/>
                <c:pt idx="0">
                  <c:v>0.92</c:v>
                </c:pt>
                <c:pt idx="1">
                  <c:v>0.91</c:v>
                </c:pt>
                <c:pt idx="2">
                  <c:v>0.69000000000000006</c:v>
                </c:pt>
                <c:pt idx="3">
                  <c:v>0.85000000000000009</c:v>
                </c:pt>
                <c:pt idx="4">
                  <c:v>0.66</c:v>
                </c:pt>
                <c:pt idx="5">
                  <c:v>0.65</c:v>
                </c:pt>
                <c:pt idx="6">
                  <c:v>0.71000000000000008</c:v>
                </c:pt>
                <c:pt idx="7">
                  <c:v>1</c:v>
                </c:pt>
                <c:pt idx="8">
                  <c:v>0.77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Baixo</c:v>
                </c:pt>
              </c:strCache>
            </c:strRef>
          </c:tx>
          <c:marker>
            <c:spPr>
              <a:solidFill>
                <a:srgbClr val="FFFF00"/>
              </a:solidFill>
            </c:spPr>
          </c:marker>
          <c:cat>
            <c:strRef>
              <c:f>Plan1!$A$2:$A$10</c:f>
              <c:strCache>
                <c:ptCount val="9"/>
                <c:pt idx="0">
                  <c:v>Melhores Práticas</c:v>
                </c:pt>
                <c:pt idx="1">
                  <c:v>Princípios Lean</c:v>
                </c:pt>
                <c:pt idx="2">
                  <c:v>Passos para um SMD</c:v>
                </c:pt>
                <c:pt idx="3">
                  <c:v>Papéis da Medição</c:v>
                </c:pt>
                <c:pt idx="4">
                  <c:v>CMMI-DEV</c:v>
                </c:pt>
                <c:pt idx="5">
                  <c:v>MPS.BR</c:v>
                </c:pt>
                <c:pt idx="6">
                  <c:v>Scrum</c:v>
                </c:pt>
                <c:pt idx="7">
                  <c:v>ISO 15939</c:v>
                </c:pt>
                <c:pt idx="8">
                  <c:v>Stage-gates</c:v>
                </c:pt>
              </c:strCache>
            </c:strRef>
          </c:cat>
          <c:val>
            <c:numRef>
              <c:f>Plan1!$C$2:$C$10</c:f>
              <c:numCache>
                <c:formatCode>0%</c:formatCode>
                <c:ptCount val="9"/>
                <c:pt idx="0">
                  <c:v>0.82</c:v>
                </c:pt>
                <c:pt idx="1">
                  <c:v>0.80999999999999994</c:v>
                </c:pt>
                <c:pt idx="2">
                  <c:v>0.59</c:v>
                </c:pt>
                <c:pt idx="3">
                  <c:v>0.75</c:v>
                </c:pt>
                <c:pt idx="4">
                  <c:v>0.55999999999999994</c:v>
                </c:pt>
                <c:pt idx="5">
                  <c:v>0.54999999999999993</c:v>
                </c:pt>
                <c:pt idx="6">
                  <c:v>0.61</c:v>
                </c:pt>
                <c:pt idx="7">
                  <c:v>0.89999999999999991</c:v>
                </c:pt>
                <c:pt idx="8">
                  <c:v>0.66999999999999993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Médio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c:spPr>
          </c:marker>
          <c:cat>
            <c:strRef>
              <c:f>Plan1!$A$2:$A$10</c:f>
              <c:strCache>
                <c:ptCount val="9"/>
                <c:pt idx="0">
                  <c:v>Melhores Práticas</c:v>
                </c:pt>
                <c:pt idx="1">
                  <c:v>Princípios Lean</c:v>
                </c:pt>
                <c:pt idx="2">
                  <c:v>Passos para um SMD</c:v>
                </c:pt>
                <c:pt idx="3">
                  <c:v>Papéis da Medição</c:v>
                </c:pt>
                <c:pt idx="4">
                  <c:v>CMMI-DEV</c:v>
                </c:pt>
                <c:pt idx="5">
                  <c:v>MPS.BR</c:v>
                </c:pt>
                <c:pt idx="6">
                  <c:v>Scrum</c:v>
                </c:pt>
                <c:pt idx="7">
                  <c:v>ISO 15939</c:v>
                </c:pt>
                <c:pt idx="8">
                  <c:v>Stage-gates</c:v>
                </c:pt>
              </c:strCache>
            </c:strRef>
          </c:cat>
          <c:val>
            <c:numRef>
              <c:f>Plan1!$D$2:$D$10</c:f>
              <c:numCache>
                <c:formatCode>0%</c:formatCode>
                <c:ptCount val="9"/>
                <c:pt idx="0">
                  <c:v>0.87</c:v>
                </c:pt>
                <c:pt idx="1">
                  <c:v>0.86</c:v>
                </c:pt>
                <c:pt idx="2">
                  <c:v>0.64</c:v>
                </c:pt>
                <c:pt idx="3">
                  <c:v>0.8</c:v>
                </c:pt>
                <c:pt idx="4">
                  <c:v>0.61</c:v>
                </c:pt>
                <c:pt idx="5">
                  <c:v>0.6</c:v>
                </c:pt>
                <c:pt idx="6">
                  <c:v>0.66</c:v>
                </c:pt>
                <c:pt idx="7">
                  <c:v>0.95</c:v>
                </c:pt>
                <c:pt idx="8">
                  <c:v>0.72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299648"/>
        <c:axId val="102148352"/>
      </c:lineChart>
      <c:catAx>
        <c:axId val="19029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Conceito</a:t>
                </a:r>
              </a:p>
            </c:rich>
          </c:tx>
          <c:layout/>
          <c:overlay val="0"/>
        </c:title>
        <c:numFmt formatCode="m/d/yyyy" sourceLinked="1"/>
        <c:majorTickMark val="none"/>
        <c:minorTickMark val="none"/>
        <c:tickLblPos val="nextTo"/>
        <c:crossAx val="102148352"/>
        <c:crosses val="autoZero"/>
        <c:auto val="1"/>
        <c:lblAlgn val="ctr"/>
        <c:lblOffset val="100"/>
        <c:noMultiLvlLbl val="0"/>
      </c:catAx>
      <c:valAx>
        <c:axId val="10214835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Taxa de aderência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1902996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400"/>
            </a:pPr>
            <a:endParaRPr lang="pt-BR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5CE2B-7BEE-4267-B9C2-6B6BD40B467A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89141B-DFB4-490D-B83A-1F835D187AAB}">
      <dgm:prSet phldrT="[Texto]" custT="1"/>
      <dgm:spPr/>
      <dgm:t>
        <a:bodyPr/>
        <a:lstStyle/>
        <a:p>
          <a:r>
            <a:rPr lang="pt-BR" sz="2000" dirty="0" smtClean="0"/>
            <a:t>Levantamento bibliográfico</a:t>
          </a:r>
          <a:endParaRPr lang="pt-BR" sz="2000" dirty="0"/>
        </a:p>
      </dgm:t>
    </dgm:pt>
    <dgm:pt modelId="{9E62B23B-BC09-462D-BCE3-FFD1193FB883}" type="parTrans" cxnId="{D78DAABD-FAEA-4DF9-9CBB-616550A2FD7D}">
      <dgm:prSet/>
      <dgm:spPr/>
      <dgm:t>
        <a:bodyPr/>
        <a:lstStyle/>
        <a:p>
          <a:endParaRPr lang="pt-BR" sz="2000"/>
        </a:p>
      </dgm:t>
    </dgm:pt>
    <dgm:pt modelId="{5E9C4305-F94A-4155-8053-F3DEC31B8590}" type="sibTrans" cxnId="{D78DAABD-FAEA-4DF9-9CBB-616550A2FD7D}">
      <dgm:prSet/>
      <dgm:spPr/>
      <dgm:t>
        <a:bodyPr/>
        <a:lstStyle/>
        <a:p>
          <a:endParaRPr lang="pt-BR" sz="2000"/>
        </a:p>
      </dgm:t>
    </dgm:pt>
    <dgm:pt modelId="{CAA79D4B-8774-44AC-AD45-3DF1FF7BEF3D}">
      <dgm:prSet phldrT="[Texto]" custT="1"/>
      <dgm:spPr/>
      <dgm:t>
        <a:bodyPr/>
        <a:lstStyle/>
        <a:p>
          <a:r>
            <a:rPr lang="pt-BR" sz="2000" dirty="0" smtClean="0"/>
            <a:t>Análise crítica de modelos existentes</a:t>
          </a:r>
          <a:endParaRPr lang="pt-BR" sz="2000" dirty="0"/>
        </a:p>
      </dgm:t>
    </dgm:pt>
    <dgm:pt modelId="{3921AF65-E282-45E8-A7A1-B91B716FD45C}" type="parTrans" cxnId="{2A030B28-9DF3-45AB-AE95-BF66CFBCEA1E}">
      <dgm:prSet/>
      <dgm:spPr/>
      <dgm:t>
        <a:bodyPr/>
        <a:lstStyle/>
        <a:p>
          <a:endParaRPr lang="pt-BR" sz="2000"/>
        </a:p>
      </dgm:t>
    </dgm:pt>
    <dgm:pt modelId="{4A26D3E2-0804-42F2-8E54-FFD4CEBB5428}" type="sibTrans" cxnId="{2A030B28-9DF3-45AB-AE95-BF66CFBCEA1E}">
      <dgm:prSet/>
      <dgm:spPr/>
      <dgm:t>
        <a:bodyPr/>
        <a:lstStyle/>
        <a:p>
          <a:endParaRPr lang="pt-BR" sz="2000"/>
        </a:p>
      </dgm:t>
    </dgm:pt>
    <dgm:pt modelId="{C6C9C45A-8E1E-4FDB-BD8F-37694935FE4F}">
      <dgm:prSet phldrT="[Texto]" custT="1"/>
      <dgm:spPr/>
      <dgm:t>
        <a:bodyPr/>
        <a:lstStyle/>
        <a:p>
          <a:r>
            <a:rPr lang="pt-BR" sz="2000" dirty="0" smtClean="0"/>
            <a:t>Formulação do modelo conceitual</a:t>
          </a:r>
          <a:endParaRPr lang="pt-BR" sz="2000" dirty="0"/>
        </a:p>
      </dgm:t>
    </dgm:pt>
    <dgm:pt modelId="{A29E4C0E-CE29-4F5C-8814-41CB9BFC5210}" type="parTrans" cxnId="{FA07FD17-685F-4D3A-8C28-8CA74D832827}">
      <dgm:prSet/>
      <dgm:spPr/>
      <dgm:t>
        <a:bodyPr/>
        <a:lstStyle/>
        <a:p>
          <a:endParaRPr lang="pt-BR" sz="2000"/>
        </a:p>
      </dgm:t>
    </dgm:pt>
    <dgm:pt modelId="{367A7C0F-259C-4766-8BFC-FED5D3ACF7CD}" type="sibTrans" cxnId="{FA07FD17-685F-4D3A-8C28-8CA74D832827}">
      <dgm:prSet/>
      <dgm:spPr/>
      <dgm:t>
        <a:bodyPr/>
        <a:lstStyle/>
        <a:p>
          <a:endParaRPr lang="pt-BR" sz="2000"/>
        </a:p>
      </dgm:t>
    </dgm:pt>
    <dgm:pt modelId="{4162E4CE-8335-4637-82D2-B1182EC5DC29}">
      <dgm:prSet phldrT="[Texto]" custT="1"/>
      <dgm:spPr/>
      <dgm:t>
        <a:bodyPr/>
        <a:lstStyle/>
        <a:p>
          <a:r>
            <a:rPr lang="pt-BR" sz="2000" dirty="0" smtClean="0"/>
            <a:t>Apresentação do modelo conceitual em empresa piloto</a:t>
          </a:r>
          <a:endParaRPr lang="pt-BR" sz="2000" dirty="0"/>
        </a:p>
      </dgm:t>
    </dgm:pt>
    <dgm:pt modelId="{DCA0FC68-1882-4F8E-82EC-0AF2879C894B}" type="parTrans" cxnId="{A9643A14-2592-4612-80C1-AF96344D46A5}">
      <dgm:prSet/>
      <dgm:spPr/>
      <dgm:t>
        <a:bodyPr/>
        <a:lstStyle/>
        <a:p>
          <a:endParaRPr lang="pt-BR" sz="2000"/>
        </a:p>
      </dgm:t>
    </dgm:pt>
    <dgm:pt modelId="{46EE7BCF-AACA-4863-B054-D0424693C67B}" type="sibTrans" cxnId="{A9643A14-2592-4612-80C1-AF96344D46A5}">
      <dgm:prSet/>
      <dgm:spPr/>
      <dgm:t>
        <a:bodyPr/>
        <a:lstStyle/>
        <a:p>
          <a:endParaRPr lang="pt-BR" sz="2000"/>
        </a:p>
      </dgm:t>
    </dgm:pt>
    <dgm:pt modelId="{172700AA-4E85-4D1C-A2BC-1A5FE06DF9B4}">
      <dgm:prSet phldrT="[Texto]" custT="1"/>
      <dgm:spPr/>
      <dgm:t>
        <a:bodyPr/>
        <a:lstStyle/>
        <a:p>
          <a:r>
            <a:rPr lang="pt-BR" sz="2000" dirty="0" smtClean="0"/>
            <a:t>Ajustes na apresentação com base na apresentação piloto</a:t>
          </a:r>
          <a:endParaRPr lang="pt-BR" sz="2000" dirty="0"/>
        </a:p>
      </dgm:t>
    </dgm:pt>
    <dgm:pt modelId="{A6BA19E3-88DA-4127-807F-C8437B5E963A}" type="parTrans" cxnId="{B310B2B3-12F6-4CFB-A450-67C56C8C0F38}">
      <dgm:prSet/>
      <dgm:spPr/>
      <dgm:t>
        <a:bodyPr/>
        <a:lstStyle/>
        <a:p>
          <a:endParaRPr lang="pt-BR" sz="2000"/>
        </a:p>
      </dgm:t>
    </dgm:pt>
    <dgm:pt modelId="{DC087179-5BD0-4CDD-B7DF-33DF185BF948}" type="sibTrans" cxnId="{B310B2B3-12F6-4CFB-A450-67C56C8C0F38}">
      <dgm:prSet/>
      <dgm:spPr/>
      <dgm:t>
        <a:bodyPr/>
        <a:lstStyle/>
        <a:p>
          <a:endParaRPr lang="pt-BR" sz="2000"/>
        </a:p>
      </dgm:t>
    </dgm:pt>
    <dgm:pt modelId="{3A7F8D32-F8F3-4833-861E-77F7CDD39716}">
      <dgm:prSet phldrT="[Texto]" custT="1"/>
      <dgm:spPr/>
      <dgm:t>
        <a:bodyPr/>
        <a:lstStyle/>
        <a:p>
          <a:r>
            <a:rPr lang="pt-BR" sz="2000" dirty="0" smtClean="0"/>
            <a:t>Apresentação do modelo em empresas do ramo</a:t>
          </a:r>
          <a:endParaRPr lang="pt-BR" sz="2000" dirty="0"/>
        </a:p>
      </dgm:t>
    </dgm:pt>
    <dgm:pt modelId="{29B9327F-A14B-41C2-AD0F-D6FD755281F2}" type="parTrans" cxnId="{EE28C635-C63A-4705-8C3D-1AFA5476D020}">
      <dgm:prSet/>
      <dgm:spPr/>
      <dgm:t>
        <a:bodyPr/>
        <a:lstStyle/>
        <a:p>
          <a:endParaRPr lang="pt-BR" sz="2000"/>
        </a:p>
      </dgm:t>
    </dgm:pt>
    <dgm:pt modelId="{DB35AB07-5111-43F0-B04D-02170061AD14}" type="sibTrans" cxnId="{EE28C635-C63A-4705-8C3D-1AFA5476D020}">
      <dgm:prSet/>
      <dgm:spPr/>
      <dgm:t>
        <a:bodyPr/>
        <a:lstStyle/>
        <a:p>
          <a:endParaRPr lang="pt-BR" sz="2000"/>
        </a:p>
      </dgm:t>
    </dgm:pt>
    <dgm:pt modelId="{26CB2DDF-B794-4A2B-AB21-20A1FEE1707F}">
      <dgm:prSet phldrT="[Texto]" custT="1"/>
      <dgm:spPr/>
      <dgm:t>
        <a:bodyPr/>
        <a:lstStyle/>
        <a:p>
          <a:r>
            <a:rPr lang="pt-BR" sz="2000" dirty="0" smtClean="0"/>
            <a:t>Ajustes no modelo de acordo com a avaliação das empresas</a:t>
          </a:r>
          <a:endParaRPr lang="pt-BR" sz="2000" dirty="0"/>
        </a:p>
      </dgm:t>
    </dgm:pt>
    <dgm:pt modelId="{4A4BFD8E-C3E1-4150-8B01-FEA7E1521C93}" type="parTrans" cxnId="{E6F0CE8F-162F-43B3-A1AB-637E05A6CDF4}">
      <dgm:prSet/>
      <dgm:spPr/>
      <dgm:t>
        <a:bodyPr/>
        <a:lstStyle/>
        <a:p>
          <a:endParaRPr lang="pt-BR" sz="2000"/>
        </a:p>
      </dgm:t>
    </dgm:pt>
    <dgm:pt modelId="{2CBFE98A-EB9D-4F7A-8BD7-B668A1DB7596}" type="sibTrans" cxnId="{E6F0CE8F-162F-43B3-A1AB-637E05A6CDF4}">
      <dgm:prSet/>
      <dgm:spPr/>
      <dgm:t>
        <a:bodyPr/>
        <a:lstStyle/>
        <a:p>
          <a:endParaRPr lang="pt-BR" sz="2000"/>
        </a:p>
      </dgm:t>
    </dgm:pt>
    <dgm:pt modelId="{78DE0AF3-5341-46B0-B56F-69D407E9DD06}" type="pres">
      <dgm:prSet presAssocID="{C1D5CE2B-7BEE-4267-B9C2-6B6BD40B46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AA6D8B1-A417-434F-B395-4D0CC0E679D1}" type="pres">
      <dgm:prSet presAssocID="{26CB2DDF-B794-4A2B-AB21-20A1FEE1707F}" presName="boxAndChildren" presStyleCnt="0"/>
      <dgm:spPr/>
    </dgm:pt>
    <dgm:pt modelId="{53F17943-3499-42CA-94BE-354B9278CF4D}" type="pres">
      <dgm:prSet presAssocID="{26CB2DDF-B794-4A2B-AB21-20A1FEE1707F}" presName="parentTextBox" presStyleLbl="node1" presStyleIdx="0" presStyleCnt="7"/>
      <dgm:spPr/>
      <dgm:t>
        <a:bodyPr/>
        <a:lstStyle/>
        <a:p>
          <a:endParaRPr lang="pt-BR"/>
        </a:p>
      </dgm:t>
    </dgm:pt>
    <dgm:pt modelId="{232E3138-981F-46AD-9F4C-6E8CD24EA6A9}" type="pres">
      <dgm:prSet presAssocID="{DB35AB07-5111-43F0-B04D-02170061AD14}" presName="sp" presStyleCnt="0"/>
      <dgm:spPr/>
    </dgm:pt>
    <dgm:pt modelId="{A6D07E75-B73D-45B3-B5FA-19D86F4E858E}" type="pres">
      <dgm:prSet presAssocID="{3A7F8D32-F8F3-4833-861E-77F7CDD39716}" presName="arrowAndChildren" presStyleCnt="0"/>
      <dgm:spPr/>
    </dgm:pt>
    <dgm:pt modelId="{3532873F-C619-4B72-A6DD-2FEC91E334A8}" type="pres">
      <dgm:prSet presAssocID="{3A7F8D32-F8F3-4833-861E-77F7CDD39716}" presName="parentTextArrow" presStyleLbl="node1" presStyleIdx="1" presStyleCnt="7"/>
      <dgm:spPr/>
      <dgm:t>
        <a:bodyPr/>
        <a:lstStyle/>
        <a:p>
          <a:endParaRPr lang="pt-BR"/>
        </a:p>
      </dgm:t>
    </dgm:pt>
    <dgm:pt modelId="{477FE9CF-4C43-422F-ABE2-788F55C2EABE}" type="pres">
      <dgm:prSet presAssocID="{DC087179-5BD0-4CDD-B7DF-33DF185BF948}" presName="sp" presStyleCnt="0"/>
      <dgm:spPr/>
    </dgm:pt>
    <dgm:pt modelId="{5E53892B-60B0-4301-B36F-CEE30CF08C58}" type="pres">
      <dgm:prSet presAssocID="{172700AA-4E85-4D1C-A2BC-1A5FE06DF9B4}" presName="arrowAndChildren" presStyleCnt="0"/>
      <dgm:spPr/>
    </dgm:pt>
    <dgm:pt modelId="{B8F4CFF5-0099-4129-968C-078D245D7290}" type="pres">
      <dgm:prSet presAssocID="{172700AA-4E85-4D1C-A2BC-1A5FE06DF9B4}" presName="parentTextArrow" presStyleLbl="node1" presStyleIdx="2" presStyleCnt="7"/>
      <dgm:spPr/>
      <dgm:t>
        <a:bodyPr/>
        <a:lstStyle/>
        <a:p>
          <a:endParaRPr lang="pt-BR"/>
        </a:p>
      </dgm:t>
    </dgm:pt>
    <dgm:pt modelId="{CF506441-6B40-465B-B10C-77479AE373A2}" type="pres">
      <dgm:prSet presAssocID="{46EE7BCF-AACA-4863-B054-D0424693C67B}" presName="sp" presStyleCnt="0"/>
      <dgm:spPr/>
    </dgm:pt>
    <dgm:pt modelId="{1ECD533F-0BE4-4337-82AD-489090D7E26F}" type="pres">
      <dgm:prSet presAssocID="{4162E4CE-8335-4637-82D2-B1182EC5DC29}" presName="arrowAndChildren" presStyleCnt="0"/>
      <dgm:spPr/>
    </dgm:pt>
    <dgm:pt modelId="{F36B4836-E9AD-4FAB-9E94-E718972B3F41}" type="pres">
      <dgm:prSet presAssocID="{4162E4CE-8335-4637-82D2-B1182EC5DC29}" presName="parentTextArrow" presStyleLbl="node1" presStyleIdx="3" presStyleCnt="7"/>
      <dgm:spPr/>
      <dgm:t>
        <a:bodyPr/>
        <a:lstStyle/>
        <a:p>
          <a:endParaRPr lang="pt-BR"/>
        </a:p>
      </dgm:t>
    </dgm:pt>
    <dgm:pt modelId="{1F99AD27-8841-4916-8802-710A72394787}" type="pres">
      <dgm:prSet presAssocID="{367A7C0F-259C-4766-8BFC-FED5D3ACF7CD}" presName="sp" presStyleCnt="0"/>
      <dgm:spPr/>
    </dgm:pt>
    <dgm:pt modelId="{421CB2B5-E19A-4A93-A218-4D9A2CB55D42}" type="pres">
      <dgm:prSet presAssocID="{C6C9C45A-8E1E-4FDB-BD8F-37694935FE4F}" presName="arrowAndChildren" presStyleCnt="0"/>
      <dgm:spPr/>
    </dgm:pt>
    <dgm:pt modelId="{39A1D733-C07E-4E7C-B4F3-563F7FF3AEDD}" type="pres">
      <dgm:prSet presAssocID="{C6C9C45A-8E1E-4FDB-BD8F-37694935FE4F}" presName="parentTextArrow" presStyleLbl="node1" presStyleIdx="4" presStyleCnt="7"/>
      <dgm:spPr/>
      <dgm:t>
        <a:bodyPr/>
        <a:lstStyle/>
        <a:p>
          <a:endParaRPr lang="pt-BR"/>
        </a:p>
      </dgm:t>
    </dgm:pt>
    <dgm:pt modelId="{09F88CFC-958F-46B9-B7E7-63FF5471062B}" type="pres">
      <dgm:prSet presAssocID="{4A26D3E2-0804-42F2-8E54-FFD4CEBB5428}" presName="sp" presStyleCnt="0"/>
      <dgm:spPr/>
    </dgm:pt>
    <dgm:pt modelId="{99BB39CB-700E-4EFE-9369-75D09EAF2B55}" type="pres">
      <dgm:prSet presAssocID="{CAA79D4B-8774-44AC-AD45-3DF1FF7BEF3D}" presName="arrowAndChildren" presStyleCnt="0"/>
      <dgm:spPr/>
    </dgm:pt>
    <dgm:pt modelId="{2F004595-ECEE-475E-A14B-FCF86A0DAFDB}" type="pres">
      <dgm:prSet presAssocID="{CAA79D4B-8774-44AC-AD45-3DF1FF7BEF3D}" presName="parentTextArrow" presStyleLbl="node1" presStyleIdx="5" presStyleCnt="7"/>
      <dgm:spPr/>
      <dgm:t>
        <a:bodyPr/>
        <a:lstStyle/>
        <a:p>
          <a:endParaRPr lang="pt-BR"/>
        </a:p>
      </dgm:t>
    </dgm:pt>
    <dgm:pt modelId="{F4DE0C55-4CCF-421C-AEA4-91C2F4CE0517}" type="pres">
      <dgm:prSet presAssocID="{5E9C4305-F94A-4155-8053-F3DEC31B8590}" presName="sp" presStyleCnt="0"/>
      <dgm:spPr/>
    </dgm:pt>
    <dgm:pt modelId="{8397BCFA-8F9B-4A0C-8EE2-4856EDF81DDF}" type="pres">
      <dgm:prSet presAssocID="{0889141B-DFB4-490D-B83A-1F835D187AAB}" presName="arrowAndChildren" presStyleCnt="0"/>
      <dgm:spPr/>
    </dgm:pt>
    <dgm:pt modelId="{7CE4E6E6-090D-47BF-99AF-7C2B2A36A44C}" type="pres">
      <dgm:prSet presAssocID="{0889141B-DFB4-490D-B83A-1F835D187AAB}" presName="parentTextArrow" presStyleLbl="node1" presStyleIdx="6" presStyleCnt="7"/>
      <dgm:spPr/>
      <dgm:t>
        <a:bodyPr/>
        <a:lstStyle/>
        <a:p>
          <a:endParaRPr lang="pt-BR"/>
        </a:p>
      </dgm:t>
    </dgm:pt>
  </dgm:ptLst>
  <dgm:cxnLst>
    <dgm:cxn modelId="{DFBA1839-85A5-4DDE-8B85-C840161B8D12}" type="presOf" srcId="{0889141B-DFB4-490D-B83A-1F835D187AAB}" destId="{7CE4E6E6-090D-47BF-99AF-7C2B2A36A44C}" srcOrd="0" destOrd="0" presId="urn:microsoft.com/office/officeart/2005/8/layout/process4"/>
    <dgm:cxn modelId="{B310B2B3-12F6-4CFB-A450-67C56C8C0F38}" srcId="{C1D5CE2B-7BEE-4267-B9C2-6B6BD40B467A}" destId="{172700AA-4E85-4D1C-A2BC-1A5FE06DF9B4}" srcOrd="4" destOrd="0" parTransId="{A6BA19E3-88DA-4127-807F-C8437B5E963A}" sibTransId="{DC087179-5BD0-4CDD-B7DF-33DF185BF948}"/>
    <dgm:cxn modelId="{0C38CFA1-2D7A-47F8-9A10-93456055C439}" type="presOf" srcId="{4162E4CE-8335-4637-82D2-B1182EC5DC29}" destId="{F36B4836-E9AD-4FAB-9E94-E718972B3F41}" srcOrd="0" destOrd="0" presId="urn:microsoft.com/office/officeart/2005/8/layout/process4"/>
    <dgm:cxn modelId="{46DF270B-D303-43C0-8B11-D450B2744651}" type="presOf" srcId="{172700AA-4E85-4D1C-A2BC-1A5FE06DF9B4}" destId="{B8F4CFF5-0099-4129-968C-078D245D7290}" srcOrd="0" destOrd="0" presId="urn:microsoft.com/office/officeart/2005/8/layout/process4"/>
    <dgm:cxn modelId="{41225C94-CFA0-4A08-9CD0-47445EBF01AF}" type="presOf" srcId="{CAA79D4B-8774-44AC-AD45-3DF1FF7BEF3D}" destId="{2F004595-ECEE-475E-A14B-FCF86A0DAFDB}" srcOrd="0" destOrd="0" presId="urn:microsoft.com/office/officeart/2005/8/layout/process4"/>
    <dgm:cxn modelId="{E6F0CE8F-162F-43B3-A1AB-637E05A6CDF4}" srcId="{C1D5CE2B-7BEE-4267-B9C2-6B6BD40B467A}" destId="{26CB2DDF-B794-4A2B-AB21-20A1FEE1707F}" srcOrd="6" destOrd="0" parTransId="{4A4BFD8E-C3E1-4150-8B01-FEA7E1521C93}" sibTransId="{2CBFE98A-EB9D-4F7A-8BD7-B668A1DB7596}"/>
    <dgm:cxn modelId="{A550DD25-3A6D-4E6F-A8C8-7CED525DC8E5}" type="presOf" srcId="{C1D5CE2B-7BEE-4267-B9C2-6B6BD40B467A}" destId="{78DE0AF3-5341-46B0-B56F-69D407E9DD06}" srcOrd="0" destOrd="0" presId="urn:microsoft.com/office/officeart/2005/8/layout/process4"/>
    <dgm:cxn modelId="{6400822F-D7A8-442E-A557-205EE915CE60}" type="presOf" srcId="{C6C9C45A-8E1E-4FDB-BD8F-37694935FE4F}" destId="{39A1D733-C07E-4E7C-B4F3-563F7FF3AEDD}" srcOrd="0" destOrd="0" presId="urn:microsoft.com/office/officeart/2005/8/layout/process4"/>
    <dgm:cxn modelId="{3008E60E-A928-4AC1-BE4F-6F033D7FBB85}" type="presOf" srcId="{26CB2DDF-B794-4A2B-AB21-20A1FEE1707F}" destId="{53F17943-3499-42CA-94BE-354B9278CF4D}" srcOrd="0" destOrd="0" presId="urn:microsoft.com/office/officeart/2005/8/layout/process4"/>
    <dgm:cxn modelId="{EE28C635-C63A-4705-8C3D-1AFA5476D020}" srcId="{C1D5CE2B-7BEE-4267-B9C2-6B6BD40B467A}" destId="{3A7F8D32-F8F3-4833-861E-77F7CDD39716}" srcOrd="5" destOrd="0" parTransId="{29B9327F-A14B-41C2-AD0F-D6FD755281F2}" sibTransId="{DB35AB07-5111-43F0-B04D-02170061AD14}"/>
    <dgm:cxn modelId="{D78DAABD-FAEA-4DF9-9CBB-616550A2FD7D}" srcId="{C1D5CE2B-7BEE-4267-B9C2-6B6BD40B467A}" destId="{0889141B-DFB4-490D-B83A-1F835D187AAB}" srcOrd="0" destOrd="0" parTransId="{9E62B23B-BC09-462D-BCE3-FFD1193FB883}" sibTransId="{5E9C4305-F94A-4155-8053-F3DEC31B8590}"/>
    <dgm:cxn modelId="{9F3D6C6D-02EA-485E-9A39-C2454B230D06}" type="presOf" srcId="{3A7F8D32-F8F3-4833-861E-77F7CDD39716}" destId="{3532873F-C619-4B72-A6DD-2FEC91E334A8}" srcOrd="0" destOrd="0" presId="urn:microsoft.com/office/officeart/2005/8/layout/process4"/>
    <dgm:cxn modelId="{A9643A14-2592-4612-80C1-AF96344D46A5}" srcId="{C1D5CE2B-7BEE-4267-B9C2-6B6BD40B467A}" destId="{4162E4CE-8335-4637-82D2-B1182EC5DC29}" srcOrd="3" destOrd="0" parTransId="{DCA0FC68-1882-4F8E-82EC-0AF2879C894B}" sibTransId="{46EE7BCF-AACA-4863-B054-D0424693C67B}"/>
    <dgm:cxn modelId="{2A030B28-9DF3-45AB-AE95-BF66CFBCEA1E}" srcId="{C1D5CE2B-7BEE-4267-B9C2-6B6BD40B467A}" destId="{CAA79D4B-8774-44AC-AD45-3DF1FF7BEF3D}" srcOrd="1" destOrd="0" parTransId="{3921AF65-E282-45E8-A7A1-B91B716FD45C}" sibTransId="{4A26D3E2-0804-42F2-8E54-FFD4CEBB5428}"/>
    <dgm:cxn modelId="{FA07FD17-685F-4D3A-8C28-8CA74D832827}" srcId="{C1D5CE2B-7BEE-4267-B9C2-6B6BD40B467A}" destId="{C6C9C45A-8E1E-4FDB-BD8F-37694935FE4F}" srcOrd="2" destOrd="0" parTransId="{A29E4C0E-CE29-4F5C-8814-41CB9BFC5210}" sibTransId="{367A7C0F-259C-4766-8BFC-FED5D3ACF7CD}"/>
    <dgm:cxn modelId="{7E175684-1792-4F0F-8697-C1EC59E4B98C}" type="presParOf" srcId="{78DE0AF3-5341-46B0-B56F-69D407E9DD06}" destId="{6AA6D8B1-A417-434F-B395-4D0CC0E679D1}" srcOrd="0" destOrd="0" presId="urn:microsoft.com/office/officeart/2005/8/layout/process4"/>
    <dgm:cxn modelId="{9E6A0C59-6732-45C3-A796-3E59DDCC9CE4}" type="presParOf" srcId="{6AA6D8B1-A417-434F-B395-4D0CC0E679D1}" destId="{53F17943-3499-42CA-94BE-354B9278CF4D}" srcOrd="0" destOrd="0" presId="urn:microsoft.com/office/officeart/2005/8/layout/process4"/>
    <dgm:cxn modelId="{5A9F91E1-4DF0-4CE1-BE3B-6CECE49AE563}" type="presParOf" srcId="{78DE0AF3-5341-46B0-B56F-69D407E9DD06}" destId="{232E3138-981F-46AD-9F4C-6E8CD24EA6A9}" srcOrd="1" destOrd="0" presId="urn:microsoft.com/office/officeart/2005/8/layout/process4"/>
    <dgm:cxn modelId="{E8B53374-97D5-4B11-A179-A547DCCBD11E}" type="presParOf" srcId="{78DE0AF3-5341-46B0-B56F-69D407E9DD06}" destId="{A6D07E75-B73D-45B3-B5FA-19D86F4E858E}" srcOrd="2" destOrd="0" presId="urn:microsoft.com/office/officeart/2005/8/layout/process4"/>
    <dgm:cxn modelId="{9B826C21-0C58-4E95-A1BD-A6E97D3BF02E}" type="presParOf" srcId="{A6D07E75-B73D-45B3-B5FA-19D86F4E858E}" destId="{3532873F-C619-4B72-A6DD-2FEC91E334A8}" srcOrd="0" destOrd="0" presId="urn:microsoft.com/office/officeart/2005/8/layout/process4"/>
    <dgm:cxn modelId="{8AEDEA8D-0593-429A-ADE1-A57CAD8EABE3}" type="presParOf" srcId="{78DE0AF3-5341-46B0-B56F-69D407E9DD06}" destId="{477FE9CF-4C43-422F-ABE2-788F55C2EABE}" srcOrd="3" destOrd="0" presId="urn:microsoft.com/office/officeart/2005/8/layout/process4"/>
    <dgm:cxn modelId="{183BFB9A-7B62-43BE-984E-B94B6DB273DD}" type="presParOf" srcId="{78DE0AF3-5341-46B0-B56F-69D407E9DD06}" destId="{5E53892B-60B0-4301-B36F-CEE30CF08C58}" srcOrd="4" destOrd="0" presId="urn:microsoft.com/office/officeart/2005/8/layout/process4"/>
    <dgm:cxn modelId="{68528DF4-25D3-4F0E-A71D-0657F0D9B29C}" type="presParOf" srcId="{5E53892B-60B0-4301-B36F-CEE30CF08C58}" destId="{B8F4CFF5-0099-4129-968C-078D245D7290}" srcOrd="0" destOrd="0" presId="urn:microsoft.com/office/officeart/2005/8/layout/process4"/>
    <dgm:cxn modelId="{3A7D402B-C97F-45F0-9A21-47925195F195}" type="presParOf" srcId="{78DE0AF3-5341-46B0-B56F-69D407E9DD06}" destId="{CF506441-6B40-465B-B10C-77479AE373A2}" srcOrd="5" destOrd="0" presId="urn:microsoft.com/office/officeart/2005/8/layout/process4"/>
    <dgm:cxn modelId="{89BFCEAC-FF6C-499B-B9A6-87DAAD1F1B9C}" type="presParOf" srcId="{78DE0AF3-5341-46B0-B56F-69D407E9DD06}" destId="{1ECD533F-0BE4-4337-82AD-489090D7E26F}" srcOrd="6" destOrd="0" presId="urn:microsoft.com/office/officeart/2005/8/layout/process4"/>
    <dgm:cxn modelId="{CCB5226E-C978-4309-9BBD-792E871942E5}" type="presParOf" srcId="{1ECD533F-0BE4-4337-82AD-489090D7E26F}" destId="{F36B4836-E9AD-4FAB-9E94-E718972B3F41}" srcOrd="0" destOrd="0" presId="urn:microsoft.com/office/officeart/2005/8/layout/process4"/>
    <dgm:cxn modelId="{C56695AE-F634-4F4C-BDC5-E9CF9EFEEC78}" type="presParOf" srcId="{78DE0AF3-5341-46B0-B56F-69D407E9DD06}" destId="{1F99AD27-8841-4916-8802-710A72394787}" srcOrd="7" destOrd="0" presId="urn:microsoft.com/office/officeart/2005/8/layout/process4"/>
    <dgm:cxn modelId="{260C76C2-D400-4CC9-B9A9-699184AAB04B}" type="presParOf" srcId="{78DE0AF3-5341-46B0-B56F-69D407E9DD06}" destId="{421CB2B5-E19A-4A93-A218-4D9A2CB55D42}" srcOrd="8" destOrd="0" presId="urn:microsoft.com/office/officeart/2005/8/layout/process4"/>
    <dgm:cxn modelId="{24E5DBC6-B100-440A-A564-F0D429241FD7}" type="presParOf" srcId="{421CB2B5-E19A-4A93-A218-4D9A2CB55D42}" destId="{39A1D733-C07E-4E7C-B4F3-563F7FF3AEDD}" srcOrd="0" destOrd="0" presId="urn:microsoft.com/office/officeart/2005/8/layout/process4"/>
    <dgm:cxn modelId="{8EAF2BF3-5B5E-4433-99D8-A64510AE862E}" type="presParOf" srcId="{78DE0AF3-5341-46B0-B56F-69D407E9DD06}" destId="{09F88CFC-958F-46B9-B7E7-63FF5471062B}" srcOrd="9" destOrd="0" presId="urn:microsoft.com/office/officeart/2005/8/layout/process4"/>
    <dgm:cxn modelId="{E4BCD441-59E0-4E8A-BB05-B4D71A6844CE}" type="presParOf" srcId="{78DE0AF3-5341-46B0-B56F-69D407E9DD06}" destId="{99BB39CB-700E-4EFE-9369-75D09EAF2B55}" srcOrd="10" destOrd="0" presId="urn:microsoft.com/office/officeart/2005/8/layout/process4"/>
    <dgm:cxn modelId="{A3DE4547-6F2A-48F1-B461-E47C537B3C1F}" type="presParOf" srcId="{99BB39CB-700E-4EFE-9369-75D09EAF2B55}" destId="{2F004595-ECEE-475E-A14B-FCF86A0DAFDB}" srcOrd="0" destOrd="0" presId="urn:microsoft.com/office/officeart/2005/8/layout/process4"/>
    <dgm:cxn modelId="{9D0D1355-E683-4811-8FE8-D98682E7CFE2}" type="presParOf" srcId="{78DE0AF3-5341-46B0-B56F-69D407E9DD06}" destId="{F4DE0C55-4CCF-421C-AEA4-91C2F4CE0517}" srcOrd="11" destOrd="0" presId="urn:microsoft.com/office/officeart/2005/8/layout/process4"/>
    <dgm:cxn modelId="{C8B6FE8A-E3BD-4A4A-8CBF-1D16A66126EC}" type="presParOf" srcId="{78DE0AF3-5341-46B0-B56F-69D407E9DD06}" destId="{8397BCFA-8F9B-4A0C-8EE2-4856EDF81DDF}" srcOrd="12" destOrd="0" presId="urn:microsoft.com/office/officeart/2005/8/layout/process4"/>
    <dgm:cxn modelId="{C10D6166-96CC-47E1-B696-26ECEDAA747C}" type="presParOf" srcId="{8397BCFA-8F9B-4A0C-8EE2-4856EDF81DDF}" destId="{7CE4E6E6-090D-47BF-99AF-7C2B2A36A4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4ABD2-20D5-4C94-A944-96AF9C515792}" type="doc">
      <dgm:prSet loTypeId="urn:microsoft.com/office/officeart/2005/8/layout/cycle8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5BDB5E00-FAFC-44B8-88DB-E26EBE77639C}">
      <dgm:prSet phldrT="[Texto]" custT="1"/>
      <dgm:spPr/>
      <dgm:t>
        <a:bodyPr/>
        <a:lstStyle/>
        <a:p>
          <a:r>
            <a:rPr lang="pt-BR" sz="1500" b="1" u="sng" dirty="0" smtClean="0">
              <a:solidFill>
                <a:schemeClr val="tx1"/>
              </a:solidFill>
            </a:rPr>
            <a:t>Planejamento</a:t>
          </a:r>
          <a:endParaRPr lang="pt-BR" sz="1500" b="1" u="sng" dirty="0">
            <a:solidFill>
              <a:schemeClr val="tx1"/>
            </a:solidFill>
          </a:endParaRPr>
        </a:p>
      </dgm:t>
    </dgm:pt>
    <dgm:pt modelId="{0D4B83CE-78B6-421E-B929-60037436B31F}" type="parTrans" cxnId="{A203EDAD-CF6C-4155-9157-42FAB8965E66}">
      <dgm:prSet/>
      <dgm:spPr/>
      <dgm:t>
        <a:bodyPr/>
        <a:lstStyle/>
        <a:p>
          <a:endParaRPr lang="pt-BR"/>
        </a:p>
      </dgm:t>
    </dgm:pt>
    <dgm:pt modelId="{CA40F72B-C4A1-4F11-82C9-D821D0EDEB6E}" type="sibTrans" cxnId="{A203EDAD-CF6C-4155-9157-42FAB8965E66}">
      <dgm:prSet/>
      <dgm:spPr/>
      <dgm:t>
        <a:bodyPr/>
        <a:lstStyle/>
        <a:p>
          <a:endParaRPr lang="pt-BR"/>
        </a:p>
      </dgm:t>
    </dgm:pt>
    <dgm:pt modelId="{0AEE2F38-9247-4A5D-AADA-1AAE26D118CF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Tarefas</a:t>
          </a:r>
          <a:endParaRPr lang="pt-BR" sz="1500" dirty="0">
            <a:solidFill>
              <a:schemeClr val="tx1"/>
            </a:solidFill>
          </a:endParaRPr>
        </a:p>
      </dgm:t>
    </dgm:pt>
    <dgm:pt modelId="{3D84A854-4E08-4F13-ADC7-7FCE242E08E9}" type="parTrans" cxnId="{48ED984B-5E9D-4394-AAAD-C4C56C075474}">
      <dgm:prSet/>
      <dgm:spPr/>
      <dgm:t>
        <a:bodyPr/>
        <a:lstStyle/>
        <a:p>
          <a:endParaRPr lang="pt-BR"/>
        </a:p>
      </dgm:t>
    </dgm:pt>
    <dgm:pt modelId="{71AED966-EBEC-4FE0-9875-5E90695A5C95}" type="sibTrans" cxnId="{48ED984B-5E9D-4394-AAAD-C4C56C075474}">
      <dgm:prSet/>
      <dgm:spPr/>
      <dgm:t>
        <a:bodyPr/>
        <a:lstStyle/>
        <a:p>
          <a:endParaRPr lang="pt-BR"/>
        </a:p>
      </dgm:t>
    </dgm:pt>
    <dgm:pt modelId="{E6FAE3C3-9DCE-4CB0-A382-82B96B634E51}">
      <dgm:prSet phldrT="[Texto]" custT="1"/>
      <dgm:spPr/>
      <dgm:t>
        <a:bodyPr/>
        <a:lstStyle/>
        <a:p>
          <a:r>
            <a:rPr lang="pt-BR" sz="1500" b="1" u="sng" dirty="0" smtClean="0">
              <a:solidFill>
                <a:schemeClr val="tx1"/>
              </a:solidFill>
            </a:rPr>
            <a:t>Execução</a:t>
          </a:r>
          <a:endParaRPr lang="pt-BR" sz="1500" b="1" u="sng" dirty="0">
            <a:solidFill>
              <a:schemeClr val="tx1"/>
            </a:solidFill>
          </a:endParaRPr>
        </a:p>
      </dgm:t>
    </dgm:pt>
    <dgm:pt modelId="{FC73041E-C8D2-4189-85B0-AE972B5CFB3D}" type="parTrans" cxnId="{074DEB1F-C349-4FEE-9BB5-F62E150911CB}">
      <dgm:prSet/>
      <dgm:spPr/>
      <dgm:t>
        <a:bodyPr/>
        <a:lstStyle/>
        <a:p>
          <a:endParaRPr lang="pt-BR"/>
        </a:p>
      </dgm:t>
    </dgm:pt>
    <dgm:pt modelId="{A00A3953-A4A0-4236-A086-259A07AE46FC}" type="sibTrans" cxnId="{074DEB1F-C349-4FEE-9BB5-F62E150911CB}">
      <dgm:prSet/>
      <dgm:spPr/>
      <dgm:t>
        <a:bodyPr/>
        <a:lstStyle/>
        <a:p>
          <a:endParaRPr lang="pt-BR"/>
        </a:p>
      </dgm:t>
    </dgm:pt>
    <dgm:pt modelId="{6DDAB1C6-B223-4793-BF9C-33E484186441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Monitoramento das tarefas</a:t>
          </a:r>
          <a:endParaRPr lang="pt-BR" sz="1500" dirty="0">
            <a:solidFill>
              <a:schemeClr val="tx1"/>
            </a:solidFill>
          </a:endParaRPr>
        </a:p>
      </dgm:t>
    </dgm:pt>
    <dgm:pt modelId="{DBD5AA59-A317-4FCB-B35E-DC9B45D67058}" type="parTrans" cxnId="{C0D5C70E-FE51-4D83-BCBD-043A0E706D60}">
      <dgm:prSet/>
      <dgm:spPr/>
      <dgm:t>
        <a:bodyPr/>
        <a:lstStyle/>
        <a:p>
          <a:endParaRPr lang="pt-BR"/>
        </a:p>
      </dgm:t>
    </dgm:pt>
    <dgm:pt modelId="{E8FE3E9D-FC34-4198-AC5F-53ABC8C6CB63}" type="sibTrans" cxnId="{C0D5C70E-FE51-4D83-BCBD-043A0E706D60}">
      <dgm:prSet/>
      <dgm:spPr/>
      <dgm:t>
        <a:bodyPr/>
        <a:lstStyle/>
        <a:p>
          <a:endParaRPr lang="pt-BR"/>
        </a:p>
      </dgm:t>
    </dgm:pt>
    <dgm:pt modelId="{BD7CE126-9271-4C1E-A77D-71CFFA7BF8AC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Planejado versus executado</a:t>
          </a:r>
          <a:endParaRPr lang="pt-BR" sz="1500" dirty="0">
            <a:solidFill>
              <a:schemeClr val="tx1"/>
            </a:solidFill>
          </a:endParaRPr>
        </a:p>
      </dgm:t>
    </dgm:pt>
    <dgm:pt modelId="{938E0D9F-806B-47B7-863F-98BB1295B33F}" type="sibTrans" cxnId="{A15F0491-72CF-4B14-99EB-45D9A29F7A05}">
      <dgm:prSet/>
      <dgm:spPr/>
      <dgm:t>
        <a:bodyPr/>
        <a:lstStyle/>
        <a:p>
          <a:endParaRPr lang="pt-BR"/>
        </a:p>
      </dgm:t>
    </dgm:pt>
    <dgm:pt modelId="{B1AFB3EA-1870-48CC-8786-BD4061F88679}" type="parTrans" cxnId="{A15F0491-72CF-4B14-99EB-45D9A29F7A05}">
      <dgm:prSet/>
      <dgm:spPr/>
      <dgm:t>
        <a:bodyPr/>
        <a:lstStyle/>
        <a:p>
          <a:endParaRPr lang="pt-BR"/>
        </a:p>
      </dgm:t>
    </dgm:pt>
    <dgm:pt modelId="{EE7EB73A-B07D-4D9D-961A-A704167BEC5E}">
      <dgm:prSet phldrT="[Texto]" custT="1"/>
      <dgm:spPr/>
      <dgm:t>
        <a:bodyPr/>
        <a:lstStyle/>
        <a:p>
          <a:r>
            <a:rPr lang="pt-BR" sz="1500" b="1" u="sng" dirty="0" smtClean="0">
              <a:solidFill>
                <a:schemeClr val="tx1"/>
              </a:solidFill>
            </a:rPr>
            <a:t>Entrega</a:t>
          </a:r>
          <a:endParaRPr lang="pt-BR" sz="1500" b="1" u="sng" dirty="0">
            <a:solidFill>
              <a:schemeClr val="tx1"/>
            </a:solidFill>
          </a:endParaRPr>
        </a:p>
      </dgm:t>
    </dgm:pt>
    <dgm:pt modelId="{569D757A-9F19-4C79-9DBC-7BC0F173107F}" type="sibTrans" cxnId="{1F72521B-5491-41F5-834A-28F071D37634}">
      <dgm:prSet/>
      <dgm:spPr/>
      <dgm:t>
        <a:bodyPr/>
        <a:lstStyle/>
        <a:p>
          <a:endParaRPr lang="pt-BR"/>
        </a:p>
      </dgm:t>
    </dgm:pt>
    <dgm:pt modelId="{AE8314A6-DE32-4508-87D3-4DA150236025}" type="parTrans" cxnId="{1F72521B-5491-41F5-834A-28F071D37634}">
      <dgm:prSet/>
      <dgm:spPr/>
      <dgm:t>
        <a:bodyPr/>
        <a:lstStyle/>
        <a:p>
          <a:endParaRPr lang="pt-BR"/>
        </a:p>
      </dgm:t>
    </dgm:pt>
    <dgm:pt modelId="{7F6BC577-BE58-4B07-A7F7-E11B48284439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Métricas</a:t>
          </a:r>
          <a:endParaRPr lang="pt-BR" sz="1500" dirty="0">
            <a:solidFill>
              <a:schemeClr val="tx1"/>
            </a:solidFill>
          </a:endParaRPr>
        </a:p>
      </dgm:t>
    </dgm:pt>
    <dgm:pt modelId="{4BE8F77D-25D6-4B79-8603-8192CE6583CC}" type="parTrans" cxnId="{13112BBD-3E6C-41CB-9586-C2944F4345F7}">
      <dgm:prSet/>
      <dgm:spPr/>
      <dgm:t>
        <a:bodyPr/>
        <a:lstStyle/>
        <a:p>
          <a:endParaRPr lang="pt-BR"/>
        </a:p>
      </dgm:t>
    </dgm:pt>
    <dgm:pt modelId="{C5AE7DCF-E1C8-43BA-9BC4-FE2446EE3E8A}" type="sibTrans" cxnId="{13112BBD-3E6C-41CB-9586-C2944F4345F7}">
      <dgm:prSet/>
      <dgm:spPr/>
      <dgm:t>
        <a:bodyPr/>
        <a:lstStyle/>
        <a:p>
          <a:endParaRPr lang="pt-BR"/>
        </a:p>
      </dgm:t>
    </dgm:pt>
    <dgm:pt modelId="{30F10E3A-AE4A-4E52-8334-208000A3F027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Artefatos</a:t>
          </a:r>
          <a:endParaRPr lang="pt-BR" sz="1500" dirty="0">
            <a:solidFill>
              <a:schemeClr val="tx1"/>
            </a:solidFill>
          </a:endParaRPr>
        </a:p>
      </dgm:t>
    </dgm:pt>
    <dgm:pt modelId="{0A7B4E48-CC90-4358-B999-4E66CE4EF940}" type="parTrans" cxnId="{9324FF42-BD45-4AC4-AC92-CFB5A06246F9}">
      <dgm:prSet/>
      <dgm:spPr/>
      <dgm:t>
        <a:bodyPr/>
        <a:lstStyle/>
        <a:p>
          <a:endParaRPr lang="pt-BR"/>
        </a:p>
      </dgm:t>
    </dgm:pt>
    <dgm:pt modelId="{B9099CCB-94DF-4384-B38E-02379AD52216}" type="sibTrans" cxnId="{9324FF42-BD45-4AC4-AC92-CFB5A06246F9}">
      <dgm:prSet/>
      <dgm:spPr/>
      <dgm:t>
        <a:bodyPr/>
        <a:lstStyle/>
        <a:p>
          <a:endParaRPr lang="pt-BR"/>
        </a:p>
      </dgm:t>
    </dgm:pt>
    <dgm:pt modelId="{A73B721D-FDA9-4A01-9039-AA35BACF9819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Níveis de Qualidade</a:t>
          </a:r>
          <a:endParaRPr lang="pt-BR" sz="1500" dirty="0">
            <a:solidFill>
              <a:schemeClr val="tx1"/>
            </a:solidFill>
          </a:endParaRPr>
        </a:p>
      </dgm:t>
    </dgm:pt>
    <dgm:pt modelId="{8D44D426-B08C-4E39-9BD7-8BD57C9566A2}" type="parTrans" cxnId="{95E095AA-C190-4F11-B1A3-DB33C100DBC5}">
      <dgm:prSet/>
      <dgm:spPr/>
      <dgm:t>
        <a:bodyPr/>
        <a:lstStyle/>
        <a:p>
          <a:endParaRPr lang="pt-BR"/>
        </a:p>
      </dgm:t>
    </dgm:pt>
    <dgm:pt modelId="{19822644-AE85-4FF2-A609-E6397E2EC00A}" type="sibTrans" cxnId="{95E095AA-C190-4F11-B1A3-DB33C100DBC5}">
      <dgm:prSet/>
      <dgm:spPr/>
      <dgm:t>
        <a:bodyPr/>
        <a:lstStyle/>
        <a:p>
          <a:endParaRPr lang="pt-BR"/>
        </a:p>
      </dgm:t>
    </dgm:pt>
    <dgm:pt modelId="{6ADC3E89-7268-48A5-8545-82564CFA913B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Garantia da Qualidade</a:t>
          </a:r>
          <a:endParaRPr lang="pt-BR" sz="1500" dirty="0">
            <a:solidFill>
              <a:schemeClr val="tx1"/>
            </a:solidFill>
          </a:endParaRPr>
        </a:p>
      </dgm:t>
    </dgm:pt>
    <dgm:pt modelId="{DABC8536-FDA7-4514-8274-941D5188DDE2}" type="parTrans" cxnId="{D1AA7A7A-D840-4C06-ACE3-2254A7AD855A}">
      <dgm:prSet/>
      <dgm:spPr/>
      <dgm:t>
        <a:bodyPr/>
        <a:lstStyle/>
        <a:p>
          <a:endParaRPr lang="pt-BR"/>
        </a:p>
      </dgm:t>
    </dgm:pt>
    <dgm:pt modelId="{0731947E-F2A0-4BD1-8C46-CF652BD5FBAA}" type="sibTrans" cxnId="{D1AA7A7A-D840-4C06-ACE3-2254A7AD855A}">
      <dgm:prSet/>
      <dgm:spPr/>
      <dgm:t>
        <a:bodyPr/>
        <a:lstStyle/>
        <a:p>
          <a:endParaRPr lang="pt-BR"/>
        </a:p>
      </dgm:t>
    </dgm:pt>
    <dgm:pt modelId="{D5A97B00-ED99-418E-B360-0527BCAD8B2D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Entrega de artefatos</a:t>
          </a:r>
          <a:endParaRPr lang="pt-BR" sz="1500" dirty="0">
            <a:solidFill>
              <a:schemeClr val="tx1"/>
            </a:solidFill>
          </a:endParaRPr>
        </a:p>
      </dgm:t>
    </dgm:pt>
    <dgm:pt modelId="{1086A1AB-CB2E-448B-8FF2-269540E71F46}" type="parTrans" cxnId="{FDAFF64C-EA46-4774-B5B3-2FE08FC88A91}">
      <dgm:prSet/>
      <dgm:spPr/>
      <dgm:t>
        <a:bodyPr/>
        <a:lstStyle/>
        <a:p>
          <a:endParaRPr lang="pt-BR"/>
        </a:p>
      </dgm:t>
    </dgm:pt>
    <dgm:pt modelId="{BCC703EE-12B8-48EA-A45E-C6F2916CBE11}" type="sibTrans" cxnId="{FDAFF64C-EA46-4774-B5B3-2FE08FC88A91}">
      <dgm:prSet/>
      <dgm:spPr/>
      <dgm:t>
        <a:bodyPr/>
        <a:lstStyle/>
        <a:p>
          <a:endParaRPr lang="pt-BR"/>
        </a:p>
      </dgm:t>
    </dgm:pt>
    <dgm:pt modelId="{443BD4E4-1C9D-4910-9496-77A092BEF66B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Medição</a:t>
          </a:r>
          <a:endParaRPr lang="pt-BR" sz="1500" dirty="0">
            <a:solidFill>
              <a:schemeClr val="tx1"/>
            </a:solidFill>
          </a:endParaRPr>
        </a:p>
      </dgm:t>
    </dgm:pt>
    <dgm:pt modelId="{F49B01FF-90DF-42DC-AF42-1FB8F9F76820}" type="parTrans" cxnId="{31478C65-7389-49B6-B0CA-1154FF93D101}">
      <dgm:prSet/>
      <dgm:spPr/>
      <dgm:t>
        <a:bodyPr/>
        <a:lstStyle/>
        <a:p>
          <a:endParaRPr lang="pt-BR"/>
        </a:p>
      </dgm:t>
    </dgm:pt>
    <dgm:pt modelId="{FD18887E-2CE1-4E7D-8CE1-2AFDC0C17BE7}" type="sibTrans" cxnId="{31478C65-7389-49B6-B0CA-1154FF93D101}">
      <dgm:prSet/>
      <dgm:spPr/>
      <dgm:t>
        <a:bodyPr/>
        <a:lstStyle/>
        <a:p>
          <a:endParaRPr lang="pt-BR"/>
        </a:p>
      </dgm:t>
    </dgm:pt>
    <dgm:pt modelId="{059DA668-5E6F-48DD-9599-CA71BD5DA508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Geração dos artefatos planejados</a:t>
          </a:r>
          <a:endParaRPr lang="pt-BR" sz="1500" dirty="0">
            <a:solidFill>
              <a:schemeClr val="tx1"/>
            </a:solidFill>
          </a:endParaRPr>
        </a:p>
      </dgm:t>
    </dgm:pt>
    <dgm:pt modelId="{C75F4996-19AE-4E72-90AC-0E02AD0C9FED}" type="parTrans" cxnId="{BB5657F2-70C3-47DB-9863-3909733635E0}">
      <dgm:prSet/>
      <dgm:spPr/>
      <dgm:t>
        <a:bodyPr/>
        <a:lstStyle/>
        <a:p>
          <a:endParaRPr lang="pt-BR"/>
        </a:p>
      </dgm:t>
    </dgm:pt>
    <dgm:pt modelId="{BFECEBB2-A281-4E49-B4C8-F4A3B2FA802A}" type="sibTrans" cxnId="{BB5657F2-70C3-47DB-9863-3909733635E0}">
      <dgm:prSet/>
      <dgm:spPr/>
      <dgm:t>
        <a:bodyPr/>
        <a:lstStyle/>
        <a:p>
          <a:endParaRPr lang="pt-BR"/>
        </a:p>
      </dgm:t>
    </dgm:pt>
    <dgm:pt modelId="{2DED23AF-133D-49B0-9293-ED3BF730EDD0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Análise do medido</a:t>
          </a:r>
          <a:endParaRPr lang="pt-BR" sz="1500" dirty="0">
            <a:solidFill>
              <a:schemeClr val="tx1"/>
            </a:solidFill>
          </a:endParaRPr>
        </a:p>
      </dgm:t>
    </dgm:pt>
    <dgm:pt modelId="{C54B5DBA-57CD-4CC5-A108-70DFEE9C7699}" type="parTrans" cxnId="{AD8DB3F8-22E6-467A-B438-50ADD3124ADF}">
      <dgm:prSet/>
      <dgm:spPr/>
      <dgm:t>
        <a:bodyPr/>
        <a:lstStyle/>
        <a:p>
          <a:endParaRPr lang="pt-BR"/>
        </a:p>
      </dgm:t>
    </dgm:pt>
    <dgm:pt modelId="{3DBB74FF-D77F-412B-B4F6-DA77D71C094B}" type="sibTrans" cxnId="{AD8DB3F8-22E6-467A-B438-50ADD3124ADF}">
      <dgm:prSet/>
      <dgm:spPr/>
      <dgm:t>
        <a:bodyPr/>
        <a:lstStyle/>
        <a:p>
          <a:endParaRPr lang="pt-BR"/>
        </a:p>
      </dgm:t>
    </dgm:pt>
    <dgm:pt modelId="{BFBF5BF1-87AE-480D-993D-DB45EEDF530A}">
      <dgm:prSet phldrT="[Texto]" custT="1"/>
      <dgm:spPr/>
      <dgm:t>
        <a:bodyPr/>
        <a:lstStyle/>
        <a:p>
          <a:r>
            <a:rPr lang="pt-BR" sz="1500" dirty="0" smtClean="0">
              <a:solidFill>
                <a:schemeClr val="tx1"/>
              </a:solidFill>
            </a:rPr>
            <a:t> Confirmação do nível de qualidade</a:t>
          </a:r>
          <a:endParaRPr lang="pt-BR" sz="1500" dirty="0">
            <a:solidFill>
              <a:schemeClr val="tx1"/>
            </a:solidFill>
          </a:endParaRPr>
        </a:p>
      </dgm:t>
    </dgm:pt>
    <dgm:pt modelId="{CB20C503-EFCD-412A-93C9-8EC822FF8750}" type="parTrans" cxnId="{0282BD66-72CA-44B1-92AD-560D8703EE43}">
      <dgm:prSet/>
      <dgm:spPr/>
      <dgm:t>
        <a:bodyPr/>
        <a:lstStyle/>
        <a:p>
          <a:endParaRPr lang="pt-BR"/>
        </a:p>
      </dgm:t>
    </dgm:pt>
    <dgm:pt modelId="{DB4F8269-528A-4380-980A-3674BADB25F8}" type="sibTrans" cxnId="{0282BD66-72CA-44B1-92AD-560D8703EE43}">
      <dgm:prSet/>
      <dgm:spPr/>
      <dgm:t>
        <a:bodyPr/>
        <a:lstStyle/>
        <a:p>
          <a:endParaRPr lang="pt-BR"/>
        </a:p>
      </dgm:t>
    </dgm:pt>
    <dgm:pt modelId="{3C3B44A7-CD76-4ADE-98CB-992ABF4EEF94}" type="pres">
      <dgm:prSet presAssocID="{9F94ABD2-20D5-4C94-A944-96AF9C51579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14D91A9-B720-421F-9AFC-6C48E002DEDF}" type="pres">
      <dgm:prSet presAssocID="{9F94ABD2-20D5-4C94-A944-96AF9C515792}" presName="wedge1" presStyleLbl="node1" presStyleIdx="0" presStyleCnt="3"/>
      <dgm:spPr/>
      <dgm:t>
        <a:bodyPr/>
        <a:lstStyle/>
        <a:p>
          <a:endParaRPr lang="pt-BR"/>
        </a:p>
      </dgm:t>
    </dgm:pt>
    <dgm:pt modelId="{ACD0DC10-6874-467F-ABE3-8EAA4DAB104E}" type="pres">
      <dgm:prSet presAssocID="{9F94ABD2-20D5-4C94-A944-96AF9C515792}" presName="dummy1a" presStyleCnt="0"/>
      <dgm:spPr/>
      <dgm:t>
        <a:bodyPr/>
        <a:lstStyle/>
        <a:p>
          <a:endParaRPr lang="pt-BR"/>
        </a:p>
      </dgm:t>
    </dgm:pt>
    <dgm:pt modelId="{602F1931-5549-41AC-8D99-913026439728}" type="pres">
      <dgm:prSet presAssocID="{9F94ABD2-20D5-4C94-A944-96AF9C515792}" presName="dummy1b" presStyleCnt="0"/>
      <dgm:spPr/>
      <dgm:t>
        <a:bodyPr/>
        <a:lstStyle/>
        <a:p>
          <a:endParaRPr lang="pt-BR"/>
        </a:p>
      </dgm:t>
    </dgm:pt>
    <dgm:pt modelId="{3BD995F0-9DCB-48C8-8FF2-9E3CE0A41979}" type="pres">
      <dgm:prSet presAssocID="{9F94ABD2-20D5-4C94-A944-96AF9C51579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33AA6F-1FDA-4B3D-BC11-815235B83375}" type="pres">
      <dgm:prSet presAssocID="{9F94ABD2-20D5-4C94-A944-96AF9C515792}" presName="wedge2" presStyleLbl="node1" presStyleIdx="1" presStyleCnt="3"/>
      <dgm:spPr/>
      <dgm:t>
        <a:bodyPr/>
        <a:lstStyle/>
        <a:p>
          <a:endParaRPr lang="pt-BR"/>
        </a:p>
      </dgm:t>
    </dgm:pt>
    <dgm:pt modelId="{255E15B6-14B4-49A0-BB05-6AC8B30BEE64}" type="pres">
      <dgm:prSet presAssocID="{9F94ABD2-20D5-4C94-A944-96AF9C515792}" presName="dummy2a" presStyleCnt="0"/>
      <dgm:spPr/>
      <dgm:t>
        <a:bodyPr/>
        <a:lstStyle/>
        <a:p>
          <a:endParaRPr lang="pt-BR"/>
        </a:p>
      </dgm:t>
    </dgm:pt>
    <dgm:pt modelId="{D2028C28-FE47-4A9F-9903-0FCC9C95E8CF}" type="pres">
      <dgm:prSet presAssocID="{9F94ABD2-20D5-4C94-A944-96AF9C515792}" presName="dummy2b" presStyleCnt="0"/>
      <dgm:spPr/>
      <dgm:t>
        <a:bodyPr/>
        <a:lstStyle/>
        <a:p>
          <a:endParaRPr lang="pt-BR"/>
        </a:p>
      </dgm:t>
    </dgm:pt>
    <dgm:pt modelId="{3D2CF5DC-7BAF-49F8-B4C7-88395015D9C3}" type="pres">
      <dgm:prSet presAssocID="{9F94ABD2-20D5-4C94-A944-96AF9C51579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5B0B8B-005C-41F0-9907-89F610E4A4DE}" type="pres">
      <dgm:prSet presAssocID="{9F94ABD2-20D5-4C94-A944-96AF9C515792}" presName="wedge3" presStyleLbl="node1" presStyleIdx="2" presStyleCnt="3"/>
      <dgm:spPr/>
      <dgm:t>
        <a:bodyPr/>
        <a:lstStyle/>
        <a:p>
          <a:endParaRPr lang="pt-BR"/>
        </a:p>
      </dgm:t>
    </dgm:pt>
    <dgm:pt modelId="{A6951086-24FC-4A6A-8C60-460FB5F24724}" type="pres">
      <dgm:prSet presAssocID="{9F94ABD2-20D5-4C94-A944-96AF9C515792}" presName="dummy3a" presStyleCnt="0"/>
      <dgm:spPr/>
      <dgm:t>
        <a:bodyPr/>
        <a:lstStyle/>
        <a:p>
          <a:endParaRPr lang="pt-BR"/>
        </a:p>
      </dgm:t>
    </dgm:pt>
    <dgm:pt modelId="{F0AE61AD-5623-44E1-8E66-63EF77AEBA46}" type="pres">
      <dgm:prSet presAssocID="{9F94ABD2-20D5-4C94-A944-96AF9C515792}" presName="dummy3b" presStyleCnt="0"/>
      <dgm:spPr/>
      <dgm:t>
        <a:bodyPr/>
        <a:lstStyle/>
        <a:p>
          <a:endParaRPr lang="pt-BR"/>
        </a:p>
      </dgm:t>
    </dgm:pt>
    <dgm:pt modelId="{A10F4043-57DA-487A-A57A-365DDF3134DE}" type="pres">
      <dgm:prSet presAssocID="{9F94ABD2-20D5-4C94-A944-96AF9C51579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45E789-5D3E-42B2-BFBB-9BC919A35A09}" type="pres">
      <dgm:prSet presAssocID="{CA40F72B-C4A1-4F11-82C9-D821D0EDEB6E}" presName="arrowWedge1" presStyleLbl="fgSibTrans2D1" presStyleIdx="0" presStyleCnt="3"/>
      <dgm:spPr/>
      <dgm:t>
        <a:bodyPr/>
        <a:lstStyle/>
        <a:p>
          <a:endParaRPr lang="pt-BR"/>
        </a:p>
      </dgm:t>
    </dgm:pt>
    <dgm:pt modelId="{C5BC02EF-DE2E-483C-AED8-7697808159CB}" type="pres">
      <dgm:prSet presAssocID="{A00A3953-A4A0-4236-A086-259A07AE46FC}" presName="arrowWedge2" presStyleLbl="fgSibTrans2D1" presStyleIdx="1" presStyleCnt="3"/>
      <dgm:spPr/>
      <dgm:t>
        <a:bodyPr/>
        <a:lstStyle/>
        <a:p>
          <a:endParaRPr lang="pt-BR"/>
        </a:p>
      </dgm:t>
    </dgm:pt>
    <dgm:pt modelId="{280994C7-BAB3-4C79-B3CB-2FE106B7660E}" type="pres">
      <dgm:prSet presAssocID="{569D757A-9F19-4C79-9DBC-7BC0F173107F}" presName="arrowWedge3" presStyleLbl="fgSibTrans2D1" presStyleIdx="2" presStyleCnt="3"/>
      <dgm:spPr/>
      <dgm:t>
        <a:bodyPr/>
        <a:lstStyle/>
        <a:p>
          <a:endParaRPr lang="pt-BR"/>
        </a:p>
      </dgm:t>
    </dgm:pt>
  </dgm:ptLst>
  <dgm:cxnLst>
    <dgm:cxn modelId="{DDF9D3CC-A059-4CDE-952D-374148B71B95}" type="presOf" srcId="{A73B721D-FDA9-4A01-9039-AA35BACF9819}" destId="{3BD995F0-9DCB-48C8-8FF2-9E3CE0A41979}" srcOrd="1" destOrd="4" presId="urn:microsoft.com/office/officeart/2005/8/layout/cycle8"/>
    <dgm:cxn modelId="{A83051EA-4E9A-49B2-8B7B-8E970B601ECE}" type="presOf" srcId="{5BDB5E00-FAFC-44B8-88DB-E26EBE77639C}" destId="{3BD995F0-9DCB-48C8-8FF2-9E3CE0A41979}" srcOrd="1" destOrd="0" presId="urn:microsoft.com/office/officeart/2005/8/layout/cycle8"/>
    <dgm:cxn modelId="{F61A6578-93BC-4180-B42D-659EDF7A0347}" type="presOf" srcId="{0AEE2F38-9247-4A5D-AADA-1AAE26D118CF}" destId="{3BD995F0-9DCB-48C8-8FF2-9E3CE0A41979}" srcOrd="1" destOrd="1" presId="urn:microsoft.com/office/officeart/2005/8/layout/cycle8"/>
    <dgm:cxn modelId="{3662809F-88C1-497F-915B-ECBF4B0A5858}" type="presOf" srcId="{443BD4E4-1C9D-4910-9496-77A092BEF66B}" destId="{FF33AA6F-1FDA-4B3D-BC11-815235B83375}" srcOrd="0" destOrd="2" presId="urn:microsoft.com/office/officeart/2005/8/layout/cycle8"/>
    <dgm:cxn modelId="{13112BBD-3E6C-41CB-9586-C2944F4345F7}" srcId="{5BDB5E00-FAFC-44B8-88DB-E26EBE77639C}" destId="{7F6BC577-BE58-4B07-A7F7-E11B48284439}" srcOrd="1" destOrd="0" parTransId="{4BE8F77D-25D6-4B79-8603-8192CE6583CC}" sibTransId="{C5AE7DCF-E1C8-43BA-9BC4-FE2446EE3E8A}"/>
    <dgm:cxn modelId="{196529A6-9CA9-4BE8-8C3D-B0CBA1D3213D}" type="presOf" srcId="{9F94ABD2-20D5-4C94-A944-96AF9C515792}" destId="{3C3B44A7-CD76-4ADE-98CB-992ABF4EEF94}" srcOrd="0" destOrd="0" presId="urn:microsoft.com/office/officeart/2005/8/layout/cycle8"/>
    <dgm:cxn modelId="{9FBFA804-9E69-4517-B552-BC9E5EE51C1D}" type="presOf" srcId="{BFBF5BF1-87AE-480D-993D-DB45EEDF530A}" destId="{935B0B8B-005C-41F0-9907-89F610E4A4DE}" srcOrd="0" destOrd="4" presId="urn:microsoft.com/office/officeart/2005/8/layout/cycle8"/>
    <dgm:cxn modelId="{5D643635-0ED7-44C7-B46C-66B77AA5929B}" type="presOf" srcId="{EE7EB73A-B07D-4D9D-961A-A704167BEC5E}" destId="{935B0B8B-005C-41F0-9907-89F610E4A4DE}" srcOrd="0" destOrd="0" presId="urn:microsoft.com/office/officeart/2005/8/layout/cycle8"/>
    <dgm:cxn modelId="{108DD524-6BA8-4940-9AC9-CDBEC13E41C1}" type="presOf" srcId="{A73B721D-FDA9-4A01-9039-AA35BACF9819}" destId="{314D91A9-B720-421F-9AFC-6C48E002DEDF}" srcOrd="0" destOrd="4" presId="urn:microsoft.com/office/officeart/2005/8/layout/cycle8"/>
    <dgm:cxn modelId="{95E095AA-C190-4F11-B1A3-DB33C100DBC5}" srcId="{5BDB5E00-FAFC-44B8-88DB-E26EBE77639C}" destId="{A73B721D-FDA9-4A01-9039-AA35BACF9819}" srcOrd="3" destOrd="0" parTransId="{8D44D426-B08C-4E39-9BD7-8BD57C9566A2}" sibTransId="{19822644-AE85-4FF2-A609-E6397E2EC00A}"/>
    <dgm:cxn modelId="{A203EDAD-CF6C-4155-9157-42FAB8965E66}" srcId="{9F94ABD2-20D5-4C94-A944-96AF9C515792}" destId="{5BDB5E00-FAFC-44B8-88DB-E26EBE77639C}" srcOrd="0" destOrd="0" parTransId="{0D4B83CE-78B6-421E-B929-60037436B31F}" sibTransId="{CA40F72B-C4A1-4F11-82C9-D821D0EDEB6E}"/>
    <dgm:cxn modelId="{8CF11A75-F0D2-40F4-B838-D58E675D7AEB}" type="presOf" srcId="{BD7CE126-9271-4C1E-A77D-71CFFA7BF8AC}" destId="{A10F4043-57DA-487A-A57A-365DDF3134DE}" srcOrd="1" destOrd="1" presId="urn:microsoft.com/office/officeart/2005/8/layout/cycle8"/>
    <dgm:cxn modelId="{8FC0BA73-8FAA-49FB-B67A-2A29406E5DA6}" type="presOf" srcId="{E6FAE3C3-9DCE-4CB0-A382-82B96B634E51}" destId="{FF33AA6F-1FDA-4B3D-BC11-815235B83375}" srcOrd="0" destOrd="0" presId="urn:microsoft.com/office/officeart/2005/8/layout/cycle8"/>
    <dgm:cxn modelId="{7D35DEDF-0D94-4D54-84C6-2025605DC0E7}" type="presOf" srcId="{059DA668-5E6F-48DD-9599-CA71BD5DA508}" destId="{3D2CF5DC-7BAF-49F8-B4C7-88395015D9C3}" srcOrd="1" destOrd="3" presId="urn:microsoft.com/office/officeart/2005/8/layout/cycle8"/>
    <dgm:cxn modelId="{1F68BD54-0EDD-4DBC-8FA5-09EEC807CE5F}" type="presOf" srcId="{443BD4E4-1C9D-4910-9496-77A092BEF66B}" destId="{3D2CF5DC-7BAF-49F8-B4C7-88395015D9C3}" srcOrd="1" destOrd="2" presId="urn:microsoft.com/office/officeart/2005/8/layout/cycle8"/>
    <dgm:cxn modelId="{C0D5C70E-FE51-4D83-BCBD-043A0E706D60}" srcId="{E6FAE3C3-9DCE-4CB0-A382-82B96B634E51}" destId="{6DDAB1C6-B223-4793-BF9C-33E484186441}" srcOrd="0" destOrd="0" parTransId="{DBD5AA59-A317-4FCB-B35E-DC9B45D67058}" sibTransId="{E8FE3E9D-FC34-4198-AC5F-53ABC8C6CB63}"/>
    <dgm:cxn modelId="{C2FE43E7-CB7C-490C-976B-0E1552B77637}" type="presOf" srcId="{7F6BC577-BE58-4B07-A7F7-E11B48284439}" destId="{3BD995F0-9DCB-48C8-8FF2-9E3CE0A41979}" srcOrd="1" destOrd="2" presId="urn:microsoft.com/office/officeart/2005/8/layout/cycle8"/>
    <dgm:cxn modelId="{2665FFAF-DF89-4F5D-9AD8-E751E8A4A416}" type="presOf" srcId="{6ADC3E89-7268-48A5-8545-82564CFA913B}" destId="{3D2CF5DC-7BAF-49F8-B4C7-88395015D9C3}" srcOrd="1" destOrd="4" presId="urn:microsoft.com/office/officeart/2005/8/layout/cycle8"/>
    <dgm:cxn modelId="{643B0A56-C57D-4B8F-8143-23E537583496}" type="presOf" srcId="{E6FAE3C3-9DCE-4CB0-A382-82B96B634E51}" destId="{3D2CF5DC-7BAF-49F8-B4C7-88395015D9C3}" srcOrd="1" destOrd="0" presId="urn:microsoft.com/office/officeart/2005/8/layout/cycle8"/>
    <dgm:cxn modelId="{051BA10D-2EFA-44CF-B415-1BC5CF1AE279}" type="presOf" srcId="{7F6BC577-BE58-4B07-A7F7-E11B48284439}" destId="{314D91A9-B720-421F-9AFC-6C48E002DEDF}" srcOrd="0" destOrd="2" presId="urn:microsoft.com/office/officeart/2005/8/layout/cycle8"/>
    <dgm:cxn modelId="{A15F0491-72CF-4B14-99EB-45D9A29F7A05}" srcId="{EE7EB73A-B07D-4D9D-961A-A704167BEC5E}" destId="{BD7CE126-9271-4C1E-A77D-71CFFA7BF8AC}" srcOrd="0" destOrd="0" parTransId="{B1AFB3EA-1870-48CC-8786-BD4061F88679}" sibTransId="{938E0D9F-806B-47B7-863F-98BB1295B33F}"/>
    <dgm:cxn modelId="{1F42AE73-D442-4A63-8300-D1BCCB618905}" type="presOf" srcId="{2DED23AF-133D-49B0-9293-ED3BF730EDD0}" destId="{935B0B8B-005C-41F0-9907-89F610E4A4DE}" srcOrd="0" destOrd="2" presId="urn:microsoft.com/office/officeart/2005/8/layout/cycle8"/>
    <dgm:cxn modelId="{B783F741-D05C-4817-9CD9-98E3F3969DB7}" type="presOf" srcId="{30F10E3A-AE4A-4E52-8334-208000A3F027}" destId="{3BD995F0-9DCB-48C8-8FF2-9E3CE0A41979}" srcOrd="1" destOrd="3" presId="urn:microsoft.com/office/officeart/2005/8/layout/cycle8"/>
    <dgm:cxn modelId="{4DA2D48F-2F60-4AEA-9F22-A9730408B9F1}" type="presOf" srcId="{6ADC3E89-7268-48A5-8545-82564CFA913B}" destId="{FF33AA6F-1FDA-4B3D-BC11-815235B83375}" srcOrd="0" destOrd="4" presId="urn:microsoft.com/office/officeart/2005/8/layout/cycle8"/>
    <dgm:cxn modelId="{0BCD5246-6940-4202-BE09-82360A9BEFE3}" type="presOf" srcId="{6DDAB1C6-B223-4793-BF9C-33E484186441}" destId="{3D2CF5DC-7BAF-49F8-B4C7-88395015D9C3}" srcOrd="1" destOrd="1" presId="urn:microsoft.com/office/officeart/2005/8/layout/cycle8"/>
    <dgm:cxn modelId="{0282BD66-72CA-44B1-92AD-560D8703EE43}" srcId="{EE7EB73A-B07D-4D9D-961A-A704167BEC5E}" destId="{BFBF5BF1-87AE-480D-993D-DB45EEDF530A}" srcOrd="3" destOrd="0" parTransId="{CB20C503-EFCD-412A-93C9-8EC822FF8750}" sibTransId="{DB4F8269-528A-4380-980A-3674BADB25F8}"/>
    <dgm:cxn modelId="{42F00D18-BB86-4030-91C0-AFBB7C9AAFB6}" type="presOf" srcId="{D5A97B00-ED99-418E-B360-0527BCAD8B2D}" destId="{A10F4043-57DA-487A-A57A-365DDF3134DE}" srcOrd="1" destOrd="3" presId="urn:microsoft.com/office/officeart/2005/8/layout/cycle8"/>
    <dgm:cxn modelId="{1F72521B-5491-41F5-834A-28F071D37634}" srcId="{9F94ABD2-20D5-4C94-A944-96AF9C515792}" destId="{EE7EB73A-B07D-4D9D-961A-A704167BEC5E}" srcOrd="2" destOrd="0" parTransId="{AE8314A6-DE32-4508-87D3-4DA150236025}" sibTransId="{569D757A-9F19-4C79-9DBC-7BC0F173107F}"/>
    <dgm:cxn modelId="{074DEB1F-C349-4FEE-9BB5-F62E150911CB}" srcId="{9F94ABD2-20D5-4C94-A944-96AF9C515792}" destId="{E6FAE3C3-9DCE-4CB0-A382-82B96B634E51}" srcOrd="1" destOrd="0" parTransId="{FC73041E-C8D2-4189-85B0-AE972B5CFB3D}" sibTransId="{A00A3953-A4A0-4236-A086-259A07AE46FC}"/>
    <dgm:cxn modelId="{E3F90716-C06D-4549-B36B-2C9A626A68F2}" type="presOf" srcId="{EE7EB73A-B07D-4D9D-961A-A704167BEC5E}" destId="{A10F4043-57DA-487A-A57A-365DDF3134DE}" srcOrd="1" destOrd="0" presId="urn:microsoft.com/office/officeart/2005/8/layout/cycle8"/>
    <dgm:cxn modelId="{9324FF42-BD45-4AC4-AC92-CFB5A06246F9}" srcId="{5BDB5E00-FAFC-44B8-88DB-E26EBE77639C}" destId="{30F10E3A-AE4A-4E52-8334-208000A3F027}" srcOrd="2" destOrd="0" parTransId="{0A7B4E48-CC90-4358-B999-4E66CE4EF940}" sibTransId="{B9099CCB-94DF-4384-B38E-02379AD52216}"/>
    <dgm:cxn modelId="{2F0523D7-3E01-45AC-83BB-F7688179A099}" type="presOf" srcId="{5BDB5E00-FAFC-44B8-88DB-E26EBE77639C}" destId="{314D91A9-B720-421F-9AFC-6C48E002DEDF}" srcOrd="0" destOrd="0" presId="urn:microsoft.com/office/officeart/2005/8/layout/cycle8"/>
    <dgm:cxn modelId="{CE7F3D0D-AB16-420B-9A2C-7937951F6D0E}" type="presOf" srcId="{D5A97B00-ED99-418E-B360-0527BCAD8B2D}" destId="{935B0B8B-005C-41F0-9907-89F610E4A4DE}" srcOrd="0" destOrd="3" presId="urn:microsoft.com/office/officeart/2005/8/layout/cycle8"/>
    <dgm:cxn modelId="{D1AA7A7A-D840-4C06-ACE3-2254A7AD855A}" srcId="{E6FAE3C3-9DCE-4CB0-A382-82B96B634E51}" destId="{6ADC3E89-7268-48A5-8545-82564CFA913B}" srcOrd="3" destOrd="0" parTransId="{DABC8536-FDA7-4514-8274-941D5188DDE2}" sibTransId="{0731947E-F2A0-4BD1-8C46-CF652BD5FBAA}"/>
    <dgm:cxn modelId="{21850757-CFC8-4DB5-8691-2948A071CBB9}" type="presOf" srcId="{30F10E3A-AE4A-4E52-8334-208000A3F027}" destId="{314D91A9-B720-421F-9AFC-6C48E002DEDF}" srcOrd="0" destOrd="3" presId="urn:microsoft.com/office/officeart/2005/8/layout/cycle8"/>
    <dgm:cxn modelId="{31478C65-7389-49B6-B0CA-1154FF93D101}" srcId="{E6FAE3C3-9DCE-4CB0-A382-82B96B634E51}" destId="{443BD4E4-1C9D-4910-9496-77A092BEF66B}" srcOrd="1" destOrd="0" parTransId="{F49B01FF-90DF-42DC-AF42-1FB8F9F76820}" sibTransId="{FD18887E-2CE1-4E7D-8CE1-2AFDC0C17BE7}"/>
    <dgm:cxn modelId="{E96C568E-2EED-4671-AE76-5CD019A4E7A0}" type="presOf" srcId="{059DA668-5E6F-48DD-9599-CA71BD5DA508}" destId="{FF33AA6F-1FDA-4B3D-BC11-815235B83375}" srcOrd="0" destOrd="3" presId="urn:microsoft.com/office/officeart/2005/8/layout/cycle8"/>
    <dgm:cxn modelId="{48ED984B-5E9D-4394-AAAD-C4C56C075474}" srcId="{5BDB5E00-FAFC-44B8-88DB-E26EBE77639C}" destId="{0AEE2F38-9247-4A5D-AADA-1AAE26D118CF}" srcOrd="0" destOrd="0" parTransId="{3D84A854-4E08-4F13-ADC7-7FCE242E08E9}" sibTransId="{71AED966-EBEC-4FE0-9875-5E90695A5C95}"/>
    <dgm:cxn modelId="{470D272C-8D8E-4888-A105-BC78B012EFE4}" type="presOf" srcId="{2DED23AF-133D-49B0-9293-ED3BF730EDD0}" destId="{A10F4043-57DA-487A-A57A-365DDF3134DE}" srcOrd="1" destOrd="2" presId="urn:microsoft.com/office/officeart/2005/8/layout/cycle8"/>
    <dgm:cxn modelId="{BB5657F2-70C3-47DB-9863-3909733635E0}" srcId="{E6FAE3C3-9DCE-4CB0-A382-82B96B634E51}" destId="{059DA668-5E6F-48DD-9599-CA71BD5DA508}" srcOrd="2" destOrd="0" parTransId="{C75F4996-19AE-4E72-90AC-0E02AD0C9FED}" sibTransId="{BFECEBB2-A281-4E49-B4C8-F4A3B2FA802A}"/>
    <dgm:cxn modelId="{ADE4A8AF-8F61-424D-9153-CD2BEA7F7613}" type="presOf" srcId="{6DDAB1C6-B223-4793-BF9C-33E484186441}" destId="{FF33AA6F-1FDA-4B3D-BC11-815235B83375}" srcOrd="0" destOrd="1" presId="urn:microsoft.com/office/officeart/2005/8/layout/cycle8"/>
    <dgm:cxn modelId="{AD8DB3F8-22E6-467A-B438-50ADD3124ADF}" srcId="{EE7EB73A-B07D-4D9D-961A-A704167BEC5E}" destId="{2DED23AF-133D-49B0-9293-ED3BF730EDD0}" srcOrd="1" destOrd="0" parTransId="{C54B5DBA-57CD-4CC5-A108-70DFEE9C7699}" sibTransId="{3DBB74FF-D77F-412B-B4F6-DA77D71C094B}"/>
    <dgm:cxn modelId="{9D1F57FB-F809-4FDB-AA05-F100FC46D786}" type="presOf" srcId="{0AEE2F38-9247-4A5D-AADA-1AAE26D118CF}" destId="{314D91A9-B720-421F-9AFC-6C48E002DEDF}" srcOrd="0" destOrd="1" presId="urn:microsoft.com/office/officeart/2005/8/layout/cycle8"/>
    <dgm:cxn modelId="{1A908A6A-05B4-4DCE-AE5B-3661935A48E5}" type="presOf" srcId="{BD7CE126-9271-4C1E-A77D-71CFFA7BF8AC}" destId="{935B0B8B-005C-41F0-9907-89F610E4A4DE}" srcOrd="0" destOrd="1" presId="urn:microsoft.com/office/officeart/2005/8/layout/cycle8"/>
    <dgm:cxn modelId="{FBFB55EE-A951-4282-861A-79CEF4E116E4}" type="presOf" srcId="{BFBF5BF1-87AE-480D-993D-DB45EEDF530A}" destId="{A10F4043-57DA-487A-A57A-365DDF3134DE}" srcOrd="1" destOrd="4" presId="urn:microsoft.com/office/officeart/2005/8/layout/cycle8"/>
    <dgm:cxn modelId="{FDAFF64C-EA46-4774-B5B3-2FE08FC88A91}" srcId="{EE7EB73A-B07D-4D9D-961A-A704167BEC5E}" destId="{D5A97B00-ED99-418E-B360-0527BCAD8B2D}" srcOrd="2" destOrd="0" parTransId="{1086A1AB-CB2E-448B-8FF2-269540E71F46}" sibTransId="{BCC703EE-12B8-48EA-A45E-C6F2916CBE11}"/>
    <dgm:cxn modelId="{D353AFF3-A504-401E-BB1C-F46ABA151B3E}" type="presParOf" srcId="{3C3B44A7-CD76-4ADE-98CB-992ABF4EEF94}" destId="{314D91A9-B720-421F-9AFC-6C48E002DEDF}" srcOrd="0" destOrd="0" presId="urn:microsoft.com/office/officeart/2005/8/layout/cycle8"/>
    <dgm:cxn modelId="{870001D9-540B-4F3E-9E37-4917574AC3C1}" type="presParOf" srcId="{3C3B44A7-CD76-4ADE-98CB-992ABF4EEF94}" destId="{ACD0DC10-6874-467F-ABE3-8EAA4DAB104E}" srcOrd="1" destOrd="0" presId="urn:microsoft.com/office/officeart/2005/8/layout/cycle8"/>
    <dgm:cxn modelId="{19B71515-6D84-4DC1-B66A-6C926D8E4810}" type="presParOf" srcId="{3C3B44A7-CD76-4ADE-98CB-992ABF4EEF94}" destId="{602F1931-5549-41AC-8D99-913026439728}" srcOrd="2" destOrd="0" presId="urn:microsoft.com/office/officeart/2005/8/layout/cycle8"/>
    <dgm:cxn modelId="{A6978668-283C-4D04-A069-70A734B60D74}" type="presParOf" srcId="{3C3B44A7-CD76-4ADE-98CB-992ABF4EEF94}" destId="{3BD995F0-9DCB-48C8-8FF2-9E3CE0A41979}" srcOrd="3" destOrd="0" presId="urn:microsoft.com/office/officeart/2005/8/layout/cycle8"/>
    <dgm:cxn modelId="{92C26324-DA20-4C64-96E4-82B908ADD28D}" type="presParOf" srcId="{3C3B44A7-CD76-4ADE-98CB-992ABF4EEF94}" destId="{FF33AA6F-1FDA-4B3D-BC11-815235B83375}" srcOrd="4" destOrd="0" presId="urn:microsoft.com/office/officeart/2005/8/layout/cycle8"/>
    <dgm:cxn modelId="{53F77C2A-2E7B-4CF4-AFEA-7A029697BD04}" type="presParOf" srcId="{3C3B44A7-CD76-4ADE-98CB-992ABF4EEF94}" destId="{255E15B6-14B4-49A0-BB05-6AC8B30BEE64}" srcOrd="5" destOrd="0" presId="urn:microsoft.com/office/officeart/2005/8/layout/cycle8"/>
    <dgm:cxn modelId="{1DE82662-4E77-448A-A550-D493580C6A21}" type="presParOf" srcId="{3C3B44A7-CD76-4ADE-98CB-992ABF4EEF94}" destId="{D2028C28-FE47-4A9F-9903-0FCC9C95E8CF}" srcOrd="6" destOrd="0" presId="urn:microsoft.com/office/officeart/2005/8/layout/cycle8"/>
    <dgm:cxn modelId="{B3BCE748-6CE7-4BB7-AB8D-25EB6732A74E}" type="presParOf" srcId="{3C3B44A7-CD76-4ADE-98CB-992ABF4EEF94}" destId="{3D2CF5DC-7BAF-49F8-B4C7-88395015D9C3}" srcOrd="7" destOrd="0" presId="urn:microsoft.com/office/officeart/2005/8/layout/cycle8"/>
    <dgm:cxn modelId="{6BAD11E0-86DC-48E3-B194-EF1A6FB1D832}" type="presParOf" srcId="{3C3B44A7-CD76-4ADE-98CB-992ABF4EEF94}" destId="{935B0B8B-005C-41F0-9907-89F610E4A4DE}" srcOrd="8" destOrd="0" presId="urn:microsoft.com/office/officeart/2005/8/layout/cycle8"/>
    <dgm:cxn modelId="{11C27DEB-4A83-48D2-BA91-32C26F6D9089}" type="presParOf" srcId="{3C3B44A7-CD76-4ADE-98CB-992ABF4EEF94}" destId="{A6951086-24FC-4A6A-8C60-460FB5F24724}" srcOrd="9" destOrd="0" presId="urn:microsoft.com/office/officeart/2005/8/layout/cycle8"/>
    <dgm:cxn modelId="{7E0263AC-6987-493A-856A-0740FA84654D}" type="presParOf" srcId="{3C3B44A7-CD76-4ADE-98CB-992ABF4EEF94}" destId="{F0AE61AD-5623-44E1-8E66-63EF77AEBA46}" srcOrd="10" destOrd="0" presId="urn:microsoft.com/office/officeart/2005/8/layout/cycle8"/>
    <dgm:cxn modelId="{253E0EDB-B039-458B-81C8-92EB34C80713}" type="presParOf" srcId="{3C3B44A7-CD76-4ADE-98CB-992ABF4EEF94}" destId="{A10F4043-57DA-487A-A57A-365DDF3134DE}" srcOrd="11" destOrd="0" presId="urn:microsoft.com/office/officeart/2005/8/layout/cycle8"/>
    <dgm:cxn modelId="{3FBCE076-1BF6-4C31-9DB6-7886C9EE8D93}" type="presParOf" srcId="{3C3B44A7-CD76-4ADE-98CB-992ABF4EEF94}" destId="{6345E789-5D3E-42B2-BFBB-9BC919A35A09}" srcOrd="12" destOrd="0" presId="urn:microsoft.com/office/officeart/2005/8/layout/cycle8"/>
    <dgm:cxn modelId="{4595E396-3ED3-46CB-8FA3-F6639F68DB7E}" type="presParOf" srcId="{3C3B44A7-CD76-4ADE-98CB-992ABF4EEF94}" destId="{C5BC02EF-DE2E-483C-AED8-7697808159CB}" srcOrd="13" destOrd="0" presId="urn:microsoft.com/office/officeart/2005/8/layout/cycle8"/>
    <dgm:cxn modelId="{EFFE2DCC-6740-439C-9948-EA662BE580C6}" type="presParOf" srcId="{3C3B44A7-CD76-4ADE-98CB-992ABF4EEF94}" destId="{280994C7-BAB3-4C79-B3CB-2FE106B7660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17943-3499-42CA-94BE-354B9278CF4D}">
      <dsp:nvSpPr>
        <dsp:cNvPr id="0" name=""/>
        <dsp:cNvSpPr/>
      </dsp:nvSpPr>
      <dsp:spPr>
        <a:xfrm>
          <a:off x="0" y="4797221"/>
          <a:ext cx="4128228" cy="5249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Ajustes no modelo de acordo com a avaliação das empresas</a:t>
          </a:r>
          <a:endParaRPr lang="pt-BR" sz="2000" kern="1200" dirty="0"/>
        </a:p>
      </dsp:txBody>
      <dsp:txXfrm>
        <a:off x="0" y="4797221"/>
        <a:ext cx="4128228" cy="524957"/>
      </dsp:txXfrm>
    </dsp:sp>
    <dsp:sp modelId="{3532873F-C619-4B72-A6DD-2FEC91E334A8}">
      <dsp:nvSpPr>
        <dsp:cNvPr id="0" name=""/>
        <dsp:cNvSpPr/>
      </dsp:nvSpPr>
      <dsp:spPr>
        <a:xfrm rot="10800000">
          <a:off x="0" y="399771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Apresentação do modelo em empresas do ramo</a:t>
          </a:r>
          <a:endParaRPr lang="pt-BR" sz="2000" kern="1200" dirty="0"/>
        </a:p>
      </dsp:txBody>
      <dsp:txXfrm rot="10800000">
        <a:off x="0" y="3997711"/>
        <a:ext cx="4128228" cy="524614"/>
      </dsp:txXfrm>
    </dsp:sp>
    <dsp:sp modelId="{B8F4CFF5-0099-4129-968C-078D245D7290}">
      <dsp:nvSpPr>
        <dsp:cNvPr id="0" name=""/>
        <dsp:cNvSpPr/>
      </dsp:nvSpPr>
      <dsp:spPr>
        <a:xfrm rot="10800000">
          <a:off x="0" y="319820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Ajustes na apresentação com base na apresentação piloto</a:t>
          </a:r>
          <a:endParaRPr lang="pt-BR" sz="2000" kern="1200" dirty="0"/>
        </a:p>
      </dsp:txBody>
      <dsp:txXfrm rot="10800000">
        <a:off x="0" y="3198201"/>
        <a:ext cx="4128228" cy="524614"/>
      </dsp:txXfrm>
    </dsp:sp>
    <dsp:sp modelId="{F36B4836-E9AD-4FAB-9E94-E718972B3F41}">
      <dsp:nvSpPr>
        <dsp:cNvPr id="0" name=""/>
        <dsp:cNvSpPr/>
      </dsp:nvSpPr>
      <dsp:spPr>
        <a:xfrm rot="10800000">
          <a:off x="0" y="239869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Apresentação do modelo conceitual em empresa piloto</a:t>
          </a:r>
          <a:endParaRPr lang="pt-BR" sz="2000" kern="1200" dirty="0"/>
        </a:p>
      </dsp:txBody>
      <dsp:txXfrm rot="10800000">
        <a:off x="0" y="2398691"/>
        <a:ext cx="4128228" cy="524614"/>
      </dsp:txXfrm>
    </dsp:sp>
    <dsp:sp modelId="{39A1D733-C07E-4E7C-B4F3-563F7FF3AEDD}">
      <dsp:nvSpPr>
        <dsp:cNvPr id="0" name=""/>
        <dsp:cNvSpPr/>
      </dsp:nvSpPr>
      <dsp:spPr>
        <a:xfrm rot="10800000">
          <a:off x="0" y="159918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Formulação do modelo conceitual</a:t>
          </a:r>
          <a:endParaRPr lang="pt-BR" sz="2000" kern="1200" dirty="0"/>
        </a:p>
      </dsp:txBody>
      <dsp:txXfrm rot="10800000">
        <a:off x="0" y="1599181"/>
        <a:ext cx="4128228" cy="524614"/>
      </dsp:txXfrm>
    </dsp:sp>
    <dsp:sp modelId="{2F004595-ECEE-475E-A14B-FCF86A0DAFDB}">
      <dsp:nvSpPr>
        <dsp:cNvPr id="0" name=""/>
        <dsp:cNvSpPr/>
      </dsp:nvSpPr>
      <dsp:spPr>
        <a:xfrm rot="10800000">
          <a:off x="0" y="79967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Análise crítica de modelos existentes</a:t>
          </a:r>
          <a:endParaRPr lang="pt-BR" sz="2000" kern="1200" dirty="0"/>
        </a:p>
      </dsp:txBody>
      <dsp:txXfrm rot="10800000">
        <a:off x="0" y="799671"/>
        <a:ext cx="4128228" cy="524614"/>
      </dsp:txXfrm>
    </dsp:sp>
    <dsp:sp modelId="{7CE4E6E6-090D-47BF-99AF-7C2B2A36A44C}">
      <dsp:nvSpPr>
        <dsp:cNvPr id="0" name=""/>
        <dsp:cNvSpPr/>
      </dsp:nvSpPr>
      <dsp:spPr>
        <a:xfrm rot="10800000">
          <a:off x="0" y="161"/>
          <a:ext cx="4128228" cy="8073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Levantamento bibliográfico</a:t>
          </a:r>
          <a:endParaRPr lang="pt-BR" sz="2000" kern="1200" dirty="0"/>
        </a:p>
      </dsp:txBody>
      <dsp:txXfrm rot="10800000">
        <a:off x="0" y="161"/>
        <a:ext cx="4128228" cy="524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91A9-B720-421F-9AFC-6C48E002DEDF}">
      <dsp:nvSpPr>
        <dsp:cNvPr id="0" name=""/>
        <dsp:cNvSpPr/>
      </dsp:nvSpPr>
      <dsp:spPr>
        <a:xfrm>
          <a:off x="2007731" y="413899"/>
          <a:ext cx="5348858" cy="5348858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u="sng" kern="1200" dirty="0" smtClean="0">
              <a:solidFill>
                <a:schemeClr val="tx1"/>
              </a:solidFill>
            </a:rPr>
            <a:t>Planejamento</a:t>
          </a:r>
          <a:endParaRPr lang="pt-BR" sz="1500" b="1" u="sng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Tarefas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Métricas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Artefatos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Níveis de Qualidade</a:t>
          </a:r>
          <a:endParaRPr lang="pt-BR" sz="1500" kern="1200" dirty="0">
            <a:solidFill>
              <a:schemeClr val="tx1"/>
            </a:solidFill>
          </a:endParaRPr>
        </a:p>
      </dsp:txBody>
      <dsp:txXfrm>
        <a:off x="4826707" y="1547348"/>
        <a:ext cx="1910306" cy="1591922"/>
      </dsp:txXfrm>
    </dsp:sp>
    <dsp:sp modelId="{FF33AA6F-1FDA-4B3D-BC11-815235B83375}">
      <dsp:nvSpPr>
        <dsp:cNvPr id="0" name=""/>
        <dsp:cNvSpPr/>
      </dsp:nvSpPr>
      <dsp:spPr>
        <a:xfrm>
          <a:off x="1897570" y="604930"/>
          <a:ext cx="5348858" cy="5348858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u="sng" kern="1200" dirty="0" smtClean="0">
              <a:solidFill>
                <a:schemeClr val="tx1"/>
              </a:solidFill>
            </a:rPr>
            <a:t>Execução</a:t>
          </a:r>
          <a:endParaRPr lang="pt-BR" sz="1500" b="1" u="sng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Monitoramento das tarefas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Medição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Geração dos artefatos planejados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Garantia da Qualidade</a:t>
          </a:r>
          <a:endParaRPr lang="pt-BR" sz="1500" kern="1200" dirty="0">
            <a:solidFill>
              <a:schemeClr val="tx1"/>
            </a:solidFill>
          </a:endParaRPr>
        </a:p>
      </dsp:txBody>
      <dsp:txXfrm>
        <a:off x="3171108" y="4075320"/>
        <a:ext cx="2865460" cy="1400891"/>
      </dsp:txXfrm>
    </dsp:sp>
    <dsp:sp modelId="{935B0B8B-005C-41F0-9907-89F610E4A4DE}">
      <dsp:nvSpPr>
        <dsp:cNvPr id="0" name=""/>
        <dsp:cNvSpPr/>
      </dsp:nvSpPr>
      <dsp:spPr>
        <a:xfrm>
          <a:off x="1787409" y="413899"/>
          <a:ext cx="5348858" cy="534885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u="sng" kern="1200" dirty="0" smtClean="0">
              <a:solidFill>
                <a:schemeClr val="tx1"/>
              </a:solidFill>
            </a:rPr>
            <a:t>Entrega</a:t>
          </a:r>
          <a:endParaRPr lang="pt-BR" sz="1500" b="1" u="sng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Planejado versus executado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Análise do medido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Entrega de artefatos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solidFill>
                <a:schemeClr val="tx1"/>
              </a:solidFill>
            </a:rPr>
            <a:t> Confirmação do nível de qualidade</a:t>
          </a:r>
          <a:endParaRPr lang="pt-BR" sz="1500" kern="1200" dirty="0">
            <a:solidFill>
              <a:schemeClr val="tx1"/>
            </a:solidFill>
          </a:endParaRPr>
        </a:p>
      </dsp:txBody>
      <dsp:txXfrm>
        <a:off x="2406985" y="1547348"/>
        <a:ext cx="1910306" cy="1591922"/>
      </dsp:txXfrm>
    </dsp:sp>
    <dsp:sp modelId="{6345E789-5D3E-42B2-BFBB-9BC919A35A09}">
      <dsp:nvSpPr>
        <dsp:cNvPr id="0" name=""/>
        <dsp:cNvSpPr/>
      </dsp:nvSpPr>
      <dsp:spPr>
        <a:xfrm>
          <a:off x="1677053" y="82779"/>
          <a:ext cx="6011098" cy="601109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C02EF-DE2E-483C-AED8-7697808159CB}">
      <dsp:nvSpPr>
        <dsp:cNvPr id="0" name=""/>
        <dsp:cNvSpPr/>
      </dsp:nvSpPr>
      <dsp:spPr>
        <a:xfrm>
          <a:off x="1566450" y="273472"/>
          <a:ext cx="6011098" cy="601109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994C7-BAB3-4C79-B3CB-2FE106B7660E}">
      <dsp:nvSpPr>
        <dsp:cNvPr id="0" name=""/>
        <dsp:cNvSpPr/>
      </dsp:nvSpPr>
      <dsp:spPr>
        <a:xfrm>
          <a:off x="1455848" y="82779"/>
          <a:ext cx="6011098" cy="601109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17CF67-C379-4763-9C46-8B46CB07B47A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66F7D8-B3C4-4CA1-AEBA-CBEE2DE84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38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3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16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5AD928-43DB-4C6E-B970-BBC9F1B34BFE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1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9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1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6F7D8-B3C4-4CA1-AEBA-CBEE2DE843FC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71453-457E-4008-8EBB-8F66293F1EBB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5D2FB-4434-4778-BB77-491DC9CA9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7FF-D767-43BB-8E4D-7A503BA401E7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45047-6877-4E6B-B3BE-BF93F34B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8DC7-7A0F-4961-97CF-811766E23334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7CB49-E36B-403A-99E1-BF4E7E2B40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7F71-F710-4618-BBC2-04571AAFEA16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37788-1D59-4231-BF9E-324833DEB7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48FB-AFA9-4B36-A740-45D4246F64A1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6590A-5961-4753-8F1F-2CA5ADF88A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F022-E767-4F4F-89E6-252CB28DD1BC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7194-32A4-4A0C-94BF-9BB45A7D3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FC936-863C-47D1-8172-D3B54F2618E5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E1B0-50FD-4B99-B511-BA07C854A2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00DA7-1B91-47D0-9E71-AD1283AEB84D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7DA6-4F5B-4720-AD1C-B975FCB899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E4378-8227-4F20-9765-FAF07B71A5FC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2A69-04A4-486C-81C3-1A2A0FCDD0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F84CD-0204-4418-8B63-1F42E85220CE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4E354-2825-4F72-A3A1-ACC99F0864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C80C-28AE-423A-809E-41369BD261D4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BAE2-7E62-4612-BEDC-153932B651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AC973E-810D-4031-97AD-44354707ED07}" type="datetimeFigureOut">
              <a:rPr lang="pt-BR"/>
              <a:pPr>
                <a:defRPr/>
              </a:pPr>
              <a:t>17/02/2013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35565E-2FC1-401B-AB2F-64EB6D6BDC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slide" Target="slide17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12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slide" Target="slide15.xml"/><Relationship Id="rId5" Type="http://schemas.openxmlformats.org/officeDocument/2006/relationships/diagramData" Target="../diagrams/data2.xml"/><Relationship Id="rId15" Type="http://schemas.openxmlformats.org/officeDocument/2006/relationships/slide" Target="slide23.xml"/><Relationship Id="rId10" Type="http://schemas.openxmlformats.org/officeDocument/2006/relationships/slide" Target="slide14.xml"/><Relationship Id="rId4" Type="http://schemas.openxmlformats.org/officeDocument/2006/relationships/image" Target="../media/image2.png"/><Relationship Id="rId9" Type="http://schemas.microsoft.com/office/2007/relationships/diagramDrawing" Target="../diagrams/drawing2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.jpeg"/><Relationship Id="rId7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2.xml"/><Relationship Id="rId10" Type="http://schemas.openxmlformats.org/officeDocument/2006/relationships/slide" Target="slide20.xml"/><Relationship Id="rId4" Type="http://schemas.openxmlformats.org/officeDocument/2006/relationships/image" Target="../media/image2.png"/><Relationship Id="rId9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ctrTitle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pPr eaLnBrk="1" hangingPunct="1"/>
            <a:r>
              <a:rPr lang="pt-BR" sz="3600" dirty="0" smtClean="0"/>
              <a:t>Modelo de processo de desenvolvimento de </a:t>
            </a:r>
            <a:r>
              <a:rPr lang="pt-BR" sz="3600" i="1" dirty="0" smtClean="0"/>
              <a:t>software</a:t>
            </a:r>
            <a:r>
              <a:rPr lang="pt-BR" sz="3600" dirty="0" smtClean="0"/>
              <a:t> integrado a um sistema de medição de desempenho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2800" i="1" dirty="0" smtClean="0"/>
              <a:t>Gabriel L. Baptista</a:t>
            </a:r>
            <a:br>
              <a:rPr lang="pt-BR" sz="2800" i="1" dirty="0" smtClean="0"/>
            </a:br>
            <a:r>
              <a:rPr lang="pt-BR" sz="2800" i="1" dirty="0"/>
              <a:t>Orientador: </a:t>
            </a:r>
            <a:r>
              <a:rPr lang="pt-BR" sz="2800" i="1" dirty="0" smtClean="0"/>
              <a:t>Professor Dr. José Antonio Arantes Salles</a:t>
            </a:r>
            <a:br>
              <a:rPr lang="pt-BR" sz="2800" i="1" dirty="0" smtClean="0"/>
            </a:br>
            <a:r>
              <a:rPr lang="pt-BR" sz="2800" i="1" dirty="0" err="1" smtClean="0"/>
              <a:t>Co-orientadora</a:t>
            </a:r>
            <a:r>
              <a:rPr lang="pt-BR" sz="2800" i="1" dirty="0" smtClean="0"/>
              <a:t>: </a:t>
            </a:r>
            <a:r>
              <a:rPr lang="pt-BR" sz="2800" i="1" dirty="0"/>
              <a:t>Professora Dra. Rosângela Maria </a:t>
            </a:r>
            <a:r>
              <a:rPr lang="pt-BR" sz="2800" i="1" dirty="0" smtClean="0"/>
              <a:t>Vanalle</a:t>
            </a:r>
            <a:br>
              <a:rPr lang="pt-BR" sz="2800" i="1" dirty="0" smtClean="0"/>
            </a:br>
            <a:r>
              <a:rPr lang="pt-BR" sz="2800" i="1" dirty="0"/>
              <a:t/>
            </a:r>
            <a:br>
              <a:rPr lang="pt-BR" sz="2800" i="1" dirty="0"/>
            </a:br>
            <a:r>
              <a:rPr lang="pt-BR" sz="2000" i="1" dirty="0" smtClean="0"/>
              <a:t>Janeiro de 2013</a:t>
            </a:r>
            <a:endParaRPr lang="pt-BR" sz="4800" dirty="0" smtClean="0"/>
          </a:p>
        </p:txBody>
      </p:sp>
      <p:pic>
        <p:nvPicPr>
          <p:cNvPr id="205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-26988"/>
            <a:ext cx="9144000" cy="13684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Metodologia </a:t>
            </a:r>
            <a:br>
              <a:rPr lang="pt-BR" i="1" dirty="0" smtClean="0"/>
            </a:br>
            <a:r>
              <a:rPr lang="pt-BR" i="1" dirty="0" smtClean="0"/>
              <a:t>aplicada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2816203941"/>
              </p:ext>
            </p:extLst>
          </p:nvPr>
        </p:nvGraphicFramePr>
        <p:xfrm>
          <a:off x="155740" y="1419029"/>
          <a:ext cx="4128228" cy="532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283968" y="1412776"/>
            <a:ext cx="4608512" cy="525658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sz="2000" dirty="0" smtClean="0"/>
              <a:t>Apresentação em um conjunto de empresas para validar a </a:t>
            </a:r>
            <a:r>
              <a:rPr lang="pt-BR" sz="2000" dirty="0"/>
              <a:t>aplicabilidade do modelo sugerido, </a:t>
            </a:r>
            <a:r>
              <a:rPr lang="pt-BR" sz="2000" dirty="0" smtClean="0"/>
              <a:t>aprofundando </a:t>
            </a:r>
            <a:r>
              <a:rPr lang="pt-BR" sz="2000" dirty="0"/>
              <a:t>o conhecimento acerca do problema e evoluir a teoria (MIGUEL, 2007). </a:t>
            </a:r>
            <a:endParaRPr lang="pt-BR" sz="2000" dirty="0" smtClean="0"/>
          </a:p>
          <a:p>
            <a:pPr marL="342900" indent="-342900" algn="just">
              <a:buFont typeface="Wingdings" pitchFamily="2" charset="2"/>
              <a:buChar char="ü"/>
              <a:defRPr/>
            </a:pPr>
            <a:endParaRPr lang="pt-BR" sz="2000" dirty="0" smtClean="0"/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sz="2000" dirty="0" smtClean="0"/>
              <a:t>Aplicação de um questionário </a:t>
            </a:r>
            <a:r>
              <a:rPr lang="pt-BR" sz="2000" dirty="0"/>
              <a:t>semiestruturado </a:t>
            </a:r>
            <a:r>
              <a:rPr lang="pt-BR" sz="2000" dirty="0" smtClean="0"/>
              <a:t>para </a:t>
            </a:r>
            <a:r>
              <a:rPr lang="pt-BR" sz="2000" dirty="0"/>
              <a:t>todos os participantes, </a:t>
            </a:r>
            <a:r>
              <a:rPr lang="pt-BR" sz="2000" dirty="0" smtClean="0"/>
              <a:t>de forma a detectar </a:t>
            </a:r>
            <a:r>
              <a:rPr lang="pt-BR" sz="2000" dirty="0"/>
              <a:t>a percepção e avaliação dos mesmos em relação </a:t>
            </a:r>
            <a:r>
              <a:rPr lang="pt-BR" sz="2000" dirty="0" smtClean="0"/>
              <a:t>(</a:t>
            </a:r>
            <a:r>
              <a:rPr lang="pt-BR" sz="2000" dirty="0"/>
              <a:t>SEVERINO, 2007</a:t>
            </a:r>
            <a:r>
              <a:rPr lang="pt-BR" sz="2000" dirty="0" smtClean="0"/>
              <a:t>).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endParaRPr lang="pt-BR" sz="2000" dirty="0" smtClean="0"/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sz="2000" dirty="0" smtClean="0"/>
              <a:t>Um </a:t>
            </a:r>
            <a:r>
              <a:rPr lang="pt-BR" sz="2000" dirty="0"/>
              <a:t>protocolo foi criado para conduzir </a:t>
            </a:r>
            <a:r>
              <a:rPr lang="pt-BR" sz="2000" dirty="0" smtClean="0"/>
              <a:t>as apresentações e </a:t>
            </a:r>
            <a:r>
              <a:rPr lang="pt-BR" sz="2000" dirty="0"/>
              <a:t>um piloto </a:t>
            </a:r>
            <a:r>
              <a:rPr lang="pt-BR" sz="2000" dirty="0" smtClean="0"/>
              <a:t>foi realizado</a:t>
            </a:r>
            <a:r>
              <a:rPr lang="pt-BR" sz="2000" dirty="0"/>
              <a:t> </a:t>
            </a:r>
            <a:r>
              <a:rPr lang="pt-BR" sz="2000" dirty="0" smtClean="0"/>
              <a:t>(MIGUEL</a:t>
            </a:r>
            <a:r>
              <a:rPr lang="pt-BR" sz="2000" dirty="0"/>
              <a:t>, 2007</a:t>
            </a:r>
            <a:r>
              <a:rPr lang="pt-BR" sz="2000" dirty="0" smtClean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983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Características </a:t>
            </a:r>
            <a:br>
              <a:rPr lang="pt-BR" i="1" dirty="0" smtClean="0"/>
            </a:br>
            <a:r>
              <a:rPr lang="pt-BR" i="1" dirty="0" smtClean="0"/>
              <a:t>das Empresas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20351"/>
              </p:ext>
            </p:extLst>
          </p:nvPr>
        </p:nvGraphicFramePr>
        <p:xfrm>
          <a:off x="227484" y="1294170"/>
          <a:ext cx="8737005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96"/>
                <a:gridCol w="4360474"/>
                <a:gridCol w="291233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Principal</a:t>
                      </a:r>
                      <a:r>
                        <a:rPr lang="pt-BR" baseline="0" dirty="0" smtClean="0"/>
                        <a:t> característica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27/03/2012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Departamento de projeto de </a:t>
                      </a:r>
                      <a:r>
                        <a:rPr lang="pt-BR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dentro de uma indústria metalúrgica.</a:t>
                      </a:r>
                    </a:p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(Empresa-piloto)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 de</a:t>
                      </a:r>
                      <a:r>
                        <a:rPr lang="pt-BR" baseline="0" dirty="0" smtClean="0"/>
                        <a:t> softwares aplicativos e </a:t>
                      </a:r>
                      <a:r>
                        <a:rPr lang="pt-BR" i="0" baseline="0" dirty="0" smtClean="0"/>
                        <a:t>produtos embarcados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28/04/2012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de desenvolvimento de software localizada no ABC Paulista.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 de pequeno porte.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24/05/2012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Departamento de Processamento de Dados de uma Seguradora de Saúde da cidade de São Paulo.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 de todo o trabalho dessa equipe era manter os sistemas corporativos.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03/07/2012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Departamento Engenharia de Produto de uma indústria de automação, com sede em São Paulo e escritórios na América Latina e Europa.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foco em 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os produtos de software, inclusive embarcados, oferecidos pela empresa.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16/08/2012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Diretoria e gestores da operação de sistemas de uma consultoria para soluções em tecnologia da informação.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 com mais de 400 colaboradores diretamente ligados à TI e possui certificações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MPs.Br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IBM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Microsoft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Princípios GMQA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o 7"/>
          <p:cNvGrpSpPr/>
          <p:nvPr/>
        </p:nvGrpSpPr>
        <p:grpSpPr>
          <a:xfrm>
            <a:off x="-35784" y="724459"/>
            <a:ext cx="9144000" cy="6367689"/>
            <a:chOff x="0" y="0"/>
            <a:chExt cx="9144000" cy="6858000"/>
          </a:xfrm>
        </p:grpSpPr>
        <p:graphicFrame>
          <p:nvGraphicFramePr>
            <p:cNvPr id="9" name="Diagrama 8"/>
            <p:cNvGraphicFramePr/>
            <p:nvPr>
              <p:extLst>
                <p:ext uri="{D42A27DB-BD31-4B8C-83A1-F6EECF244321}">
                  <p14:modId xmlns:p14="http://schemas.microsoft.com/office/powerpoint/2010/main" val="7391007"/>
                </p:ext>
              </p:extLst>
            </p:nvPr>
          </p:nvGraphicFramePr>
          <p:xfrm>
            <a:off x="0" y="0"/>
            <a:ext cx="9144000" cy="685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0" name="Retângulo 9"/>
            <p:cNvSpPr/>
            <p:nvPr/>
          </p:nvSpPr>
          <p:spPr>
            <a:xfrm>
              <a:off x="3653132" y="3223001"/>
              <a:ext cx="1939955" cy="9642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10" action="ppaction://hlinksldjump"/>
                </a:rPr>
                <a:t>G</a:t>
              </a:r>
              <a:r>
                <a:rPr lang="pt-BR" sz="4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11" action="ppaction://hlinksldjump"/>
                </a:rPr>
                <a:t>M</a:t>
              </a:r>
              <a:r>
                <a:rPr lang="pt-BR" sz="4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12" action="ppaction://hlinksldjump"/>
                </a:rPr>
                <a:t>Q</a:t>
              </a:r>
              <a:r>
                <a:rPr lang="pt-BR" sz="4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13" action="ppaction://hlinksldjump"/>
                </a:rPr>
                <a:t>A</a:t>
              </a:r>
              <a:endParaRPr lang="pt-BR" sz="4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1" name="Retângulo de cantos arredondados 10">
            <a:hlinkClick r:id="rId14" action="ppaction://hlinksldjump"/>
          </p:cNvPr>
          <p:cNvSpPr/>
          <p:nvPr/>
        </p:nvSpPr>
        <p:spPr>
          <a:xfrm>
            <a:off x="227484" y="6021288"/>
            <a:ext cx="1295598" cy="6424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Conceitual</a:t>
            </a:r>
            <a:endParaRPr lang="pt-BR" dirty="0"/>
          </a:p>
        </p:txBody>
      </p:sp>
      <p:sp>
        <p:nvSpPr>
          <p:cNvPr id="12" name="Retângulo de cantos arredondados 11">
            <a:hlinkClick r:id="rId15" action="ppaction://hlinksldjump"/>
          </p:cNvPr>
          <p:cNvSpPr/>
          <p:nvPr/>
        </p:nvSpPr>
        <p:spPr>
          <a:xfrm>
            <a:off x="7442002" y="6021288"/>
            <a:ext cx="1295598" cy="6424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GMQA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Modelo GMQA</a:t>
            </a:r>
            <a:br>
              <a:rPr lang="pt-BR" i="1" dirty="0" smtClean="0"/>
            </a:br>
            <a:r>
              <a:rPr lang="pt-BR" i="1" dirty="0" smtClean="0"/>
              <a:t>Conceitual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35176" y="6237312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b="1" dirty="0"/>
              <a:t>Gestão, Medição, Qualidade e seus Artefatos</a:t>
            </a:r>
            <a:endParaRPr lang="pt-BR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1302345"/>
            <a:ext cx="7727902" cy="49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de cantos arredondados 57">
            <a:hlinkClick r:id="rId6" action="ppaction://hlinksldjump"/>
          </p:cNvPr>
          <p:cNvSpPr/>
          <p:nvPr/>
        </p:nvSpPr>
        <p:spPr>
          <a:xfrm>
            <a:off x="227484" y="6102960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7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Princípio de </a:t>
            </a:r>
            <a:br>
              <a:rPr lang="pt-BR" i="1" dirty="0" smtClean="0"/>
            </a:br>
            <a:r>
              <a:rPr lang="pt-BR" i="1" dirty="0" smtClean="0"/>
              <a:t>Gestão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Contínua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Organizada em ciclos, de acordo com a priorização definida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Entregas parciais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Ciclos de no máximo um mês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Separação ou não das macroatividades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Não é recomendado a interrupção de um ciclo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Três fases: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Planejamento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Execução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Entrega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3200" dirty="0"/>
          </a:p>
        </p:txBody>
      </p:sp>
      <p:sp>
        <p:nvSpPr>
          <p:cNvPr id="7" name="Retângulo de cantos arredondados 6">
            <a:hlinkClick r:id="rId4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7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Princípio de </a:t>
            </a:r>
            <a:br>
              <a:rPr lang="pt-BR" i="1" dirty="0" smtClean="0"/>
            </a:br>
            <a:r>
              <a:rPr lang="pt-BR" i="1" dirty="0" smtClean="0"/>
              <a:t>Medição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Controle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Entendimento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Avaliação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Previsão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Alinhado a objetivos estratégicos da empresa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Pontos mínimos de medição exigidos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O modelo sugere um conjunto de métricas</a:t>
            </a:r>
            <a:endParaRPr lang="pt-BR" sz="3200" dirty="0"/>
          </a:p>
        </p:txBody>
      </p:sp>
      <p:sp>
        <p:nvSpPr>
          <p:cNvPr id="8" name="Retângulo de cantos arredondados 7">
            <a:hlinkClick r:id="rId5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Princípio de </a:t>
            </a:r>
            <a:br>
              <a:rPr lang="pt-BR" i="1" dirty="0" smtClean="0"/>
            </a:br>
            <a:r>
              <a:rPr lang="pt-BR" i="1" dirty="0" smtClean="0"/>
              <a:t>Garantia da Qualidade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Aplicação de Técnicas de Verificação, Validação, Garantia da Qualidade do Produto e do Processo.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/>
              <a:t>Quanto mais cedo um problema for detectado, melhor!</a:t>
            </a:r>
          </a:p>
          <a:p>
            <a:pPr algn="just">
              <a:defRPr/>
            </a:pPr>
            <a:endParaRPr lang="pt-BR" sz="3200" dirty="0" smtClean="0"/>
          </a:p>
        </p:txBody>
      </p:sp>
      <p:sp>
        <p:nvSpPr>
          <p:cNvPr id="8" name="Retângulo de cantos arredondados 7">
            <a:hlinkClick r:id="rId5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Princípio de </a:t>
            </a:r>
            <a:br>
              <a:rPr lang="pt-BR" i="1" dirty="0" smtClean="0"/>
            </a:br>
            <a:r>
              <a:rPr lang="pt-BR" i="1" dirty="0" smtClean="0"/>
              <a:t>Geração de Artefatos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Artefato = Documentação do Projeto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Controle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Comprovação do andamento do projeto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Definição dos artefatos a serem produzidos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Definição dos responsáveis pela geração dos artefatos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Diferentes abordagem de desenvolvimento geram diferentes artefatos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O modelo sugere um conjunto de artefatos</a:t>
            </a:r>
          </a:p>
        </p:txBody>
      </p:sp>
      <p:sp>
        <p:nvSpPr>
          <p:cNvPr id="8" name="Retângulo de cantos arredondados 7">
            <a:hlinkClick r:id="rId5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Macroatividade </a:t>
            </a:r>
            <a:br>
              <a:rPr lang="pt-BR" i="1" dirty="0" smtClean="0"/>
            </a:br>
            <a:r>
              <a:rPr lang="pt-BR" i="1" dirty="0" smtClean="0"/>
              <a:t>de Arquitetura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Avaliação dos pedidos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Transformação de necessidades em software modelado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/>
              <a:t>Escolha de tecnologia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Definição do que deve ser reutilizado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Decisão do que será gerado para reuso</a:t>
            </a:r>
          </a:p>
        </p:txBody>
      </p:sp>
      <p:sp>
        <p:nvSpPr>
          <p:cNvPr id="8" name="Retângulo de cantos arredondados 7">
            <a:hlinkClick r:id="rId4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0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Macroatividade </a:t>
            </a:r>
            <a:br>
              <a:rPr lang="pt-BR" i="1" dirty="0" smtClean="0"/>
            </a:br>
            <a:r>
              <a:rPr lang="pt-BR" i="1" dirty="0" smtClean="0"/>
              <a:t>de Desenvolvimento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Codificação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Garantia da </a:t>
            </a:r>
            <a:r>
              <a:rPr lang="pt-BR" sz="3200" dirty="0" err="1" smtClean="0"/>
              <a:t>manutenibilidade</a:t>
            </a:r>
            <a:endParaRPr lang="pt-BR" sz="32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Determinação das situações de teste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Análise da cobertura dos testes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3200" dirty="0" smtClean="0"/>
          </a:p>
        </p:txBody>
      </p:sp>
      <p:sp>
        <p:nvSpPr>
          <p:cNvPr id="8" name="Retângulo de cantos arredondados 7">
            <a:hlinkClick r:id="rId4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5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smtClean="0"/>
              <a:t>Programação</a:t>
            </a:r>
            <a:endParaRPr lang="pt-BR" smtClean="0"/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36513" y="1196975"/>
            <a:ext cx="9144001" cy="5256213"/>
          </a:xfrm>
          <a:prstGeom prst="rect">
            <a:avLst/>
          </a:prstGeom>
        </p:spPr>
        <p:txBody>
          <a:bodyPr anchor="t"/>
          <a:lstStyle/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Contextualização do problema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Problema</a:t>
            </a:r>
            <a:endParaRPr lang="pt-PT" sz="2400" dirty="0">
              <a:latin typeface="Arial" pitchFamily="34" charset="0"/>
              <a:cs typeface="Arial" pitchFamily="34" charset="0"/>
            </a:endParaRP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Justificativa </a:t>
            </a:r>
            <a:r>
              <a:rPr lang="pt-PT" sz="2400" dirty="0">
                <a:latin typeface="Arial" pitchFamily="34" charset="0"/>
                <a:cs typeface="Arial" pitchFamily="34" charset="0"/>
              </a:rPr>
              <a:t>do estudo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ea typeface="+mj-ea"/>
                <a:cs typeface="Arial" pitchFamily="34" charset="0"/>
              </a:rPr>
              <a:t>Conceitos aplicados no modelo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ea typeface="+mj-ea"/>
                <a:cs typeface="Arial" pitchFamily="34" charset="0"/>
              </a:rPr>
              <a:t>Metodologia aplicada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ea typeface="+mj-ea"/>
                <a:cs typeface="Arial" pitchFamily="34" charset="0"/>
              </a:rPr>
              <a:t>Característica das empresas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Modelo GMQA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>
                <a:latin typeface="Arial" pitchFamily="34" charset="0"/>
                <a:cs typeface="Arial" pitchFamily="34" charset="0"/>
              </a:rPr>
              <a:t>Resultados do questionário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Avaliação da Aderência do Modelo</a:t>
            </a:r>
            <a:endParaRPr lang="pt-PT" sz="2400" dirty="0">
              <a:latin typeface="Arial" pitchFamily="34" charset="0"/>
              <a:cs typeface="Arial" pitchFamily="34" charset="0"/>
            </a:endParaRP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ea typeface="+mj-ea"/>
                <a:cs typeface="Arial" pitchFamily="34" charset="0"/>
              </a:rPr>
              <a:t>Conclusão</a:t>
            </a:r>
          </a:p>
          <a:p>
            <a:pPr marL="742950" indent="-742950" fontAlgn="auto">
              <a:spcAft>
                <a:spcPts val="0"/>
              </a:spcAft>
              <a:buFontTx/>
              <a:buAutoNum type="arabicPeriod"/>
              <a:defRPr/>
            </a:pPr>
            <a:r>
              <a:rPr lang="pt-PT" sz="2400" dirty="0" smtClean="0">
                <a:latin typeface="Arial" pitchFamily="34" charset="0"/>
                <a:ea typeface="+mj-ea"/>
                <a:cs typeface="Arial" pitchFamily="34" charset="0"/>
              </a:rPr>
              <a:t>Referências</a:t>
            </a:r>
            <a:endParaRPr lang="pt-BR" sz="24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Macroatividade </a:t>
            </a:r>
            <a:br>
              <a:rPr lang="pt-BR" i="1" dirty="0" smtClean="0"/>
            </a:br>
            <a:r>
              <a:rPr lang="pt-BR" i="1" dirty="0" smtClean="0"/>
              <a:t>de Implantação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Instalação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Treinamento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Acompanhamento após instalação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3200" dirty="0" smtClean="0"/>
              <a:t>Verificação e validação de acordo com as características do cliente</a:t>
            </a:r>
            <a:endParaRPr lang="pt-BR" sz="3200" dirty="0"/>
          </a:p>
        </p:txBody>
      </p:sp>
      <p:sp>
        <p:nvSpPr>
          <p:cNvPr id="8" name="Retângulo de cantos arredondados 7">
            <a:hlinkClick r:id="rId4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Pontos mínimos de </a:t>
            </a:r>
            <a:br>
              <a:rPr lang="pt-BR" i="1" dirty="0" smtClean="0"/>
            </a:br>
            <a:r>
              <a:rPr lang="pt-BR" i="1" dirty="0" smtClean="0"/>
              <a:t>medição exigidos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de cantos arredondados 1">
            <a:hlinkClick r:id="rId5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21869"/>
              </p:ext>
            </p:extLst>
          </p:nvPr>
        </p:nvGraphicFramePr>
        <p:xfrm>
          <a:off x="250824" y="1397000"/>
          <a:ext cx="87136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47"/>
                <a:gridCol w="3038261"/>
                <a:gridCol w="410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Estoque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Descrição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Como medir?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i="0" dirty="0" smtClean="0"/>
                        <a:t>M1</a:t>
                      </a:r>
                    </a:p>
                    <a:p>
                      <a:endParaRPr lang="pt-BR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dirty="0" smtClean="0"/>
                        <a:t>Estoque de necessidades a serem avaliadas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dirty="0" smtClean="0"/>
                        <a:t>Quantidade de requisitos de usuário sem avaliação</a:t>
                      </a:r>
                      <a:endParaRPr lang="pt-BR" sz="2400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i="0" dirty="0" smtClean="0"/>
                        <a:t>M2</a:t>
                      </a:r>
                    </a:p>
                    <a:p>
                      <a:endParaRPr lang="pt-BR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dirty="0" smtClean="0"/>
                        <a:t>Estoque de software arquitetado</a:t>
                      </a:r>
                      <a:endParaRPr lang="pt-BR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dirty="0" smtClean="0"/>
                        <a:t>Quantidade de funcionalidades arquitetadas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i="0" dirty="0" smtClean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0" i="0" dirty="0" smtClean="0"/>
                        <a:t>Estoque de software construído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dirty="0" smtClean="0"/>
                        <a:t>Quantidade de funcionalidades desenvolvidas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Estoque de software descartado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de funcionalidades descartadas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Portões de decisão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de cantos arredondados 1">
            <a:hlinkClick r:id="rId5" action="ppaction://hlinksldjump"/>
          </p:cNvPr>
          <p:cNvSpPr/>
          <p:nvPr/>
        </p:nvSpPr>
        <p:spPr>
          <a:xfrm>
            <a:off x="7421213" y="6016064"/>
            <a:ext cx="1295598" cy="5036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50208"/>
              </p:ext>
            </p:extLst>
          </p:nvPr>
        </p:nvGraphicFramePr>
        <p:xfrm>
          <a:off x="250824" y="1340768"/>
          <a:ext cx="871366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32"/>
                <a:gridCol w="2304256"/>
                <a:gridCol w="5184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Portão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Descrição 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Como decidir?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 smtClean="0"/>
                        <a:t>G1</a:t>
                      </a:r>
                    </a:p>
                    <a:p>
                      <a:endParaRPr lang="pt-BR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Priorização dos requisitos de usuário</a:t>
                      </a:r>
                      <a:r>
                        <a:rPr lang="pt-BR" sz="2000" b="0" i="0" baseline="0" dirty="0" smtClean="0"/>
                        <a:t> que serão arquitetados</a:t>
                      </a:r>
                      <a:endParaRPr lang="pt-BR" sz="2000" b="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Existe M2 /</a:t>
                      </a:r>
                      <a:r>
                        <a:rPr lang="pt-BR" sz="2000" b="0" i="0" baseline="0" dirty="0" smtClean="0"/>
                        <a:t> M3 mais prioritários?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O que tenho em M1 relevante e autorizado para análise?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Tenho que transferir algo para M4?</a:t>
                      </a:r>
                      <a:endParaRPr lang="pt-BR" sz="2000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 smtClean="0"/>
                        <a:t>G2</a:t>
                      </a:r>
                    </a:p>
                    <a:p>
                      <a:endParaRPr lang="pt-BR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Definição</a:t>
                      </a:r>
                      <a:r>
                        <a:rPr lang="pt-BR" sz="2000" b="0" i="0" baseline="0" dirty="0" smtClean="0"/>
                        <a:t> do que será desenvolvido</a:t>
                      </a:r>
                      <a:endParaRPr lang="pt-BR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Tenho em M2 algo que deve ser reavaliado</a:t>
                      </a:r>
                      <a:r>
                        <a:rPr lang="pt-BR" sz="2000" b="0" i="0" baseline="0" dirty="0" smtClean="0"/>
                        <a:t> (M1)?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Tenho capacidade de execução do desenvolvimento?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Tenho altos estoques em M1/M3?</a:t>
                      </a:r>
                      <a:endParaRPr lang="pt-BR" sz="2000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 smtClean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Definição</a:t>
                      </a:r>
                      <a:r>
                        <a:rPr lang="pt-BR" sz="2000" b="0" i="0" baseline="0" dirty="0" smtClean="0"/>
                        <a:t> do que será implantado</a:t>
                      </a:r>
                      <a:endParaRPr lang="pt-BR" sz="2000" b="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 smtClean="0"/>
                        <a:t>Tenho em M3 algo que deve ser reavaliado</a:t>
                      </a:r>
                      <a:r>
                        <a:rPr lang="pt-BR" sz="2000" b="0" i="0" baseline="0" dirty="0" smtClean="0"/>
                        <a:t> (M1)?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Tenho capacidade de execução da implantação?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baseline="0" dirty="0" smtClean="0"/>
                        <a:t>Tenho altos estoques em M1/M2?</a:t>
                      </a:r>
                      <a:endParaRPr lang="pt-BR" sz="2000" b="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Modelo GMQA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35176" y="6237312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b="1" dirty="0"/>
              <a:t>Gestão, Medição, Qualidade e seus Artefatos</a:t>
            </a:r>
            <a:endParaRPr lang="pt-BR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o 4"/>
          <p:cNvGrpSpPr/>
          <p:nvPr/>
        </p:nvGrpSpPr>
        <p:grpSpPr>
          <a:xfrm>
            <a:off x="684213" y="1125538"/>
            <a:ext cx="8343900" cy="4905375"/>
            <a:chOff x="684213" y="1125538"/>
            <a:chExt cx="8343900" cy="4905375"/>
          </a:xfrm>
        </p:grpSpPr>
        <p:sp>
          <p:nvSpPr>
            <p:cNvPr id="83" name="Fluxograma: Decisão 82"/>
            <p:cNvSpPr/>
            <p:nvPr/>
          </p:nvSpPr>
          <p:spPr>
            <a:xfrm>
              <a:off x="6310313" y="5200650"/>
              <a:ext cx="1854200" cy="83026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500" dirty="0">
                  <a:latin typeface="Arial Narrow" pitchFamily="34" charset="0"/>
                </a:rPr>
                <a:t>Possível evolução?</a:t>
              </a: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684213" y="1125538"/>
              <a:ext cx="8343900" cy="4814887"/>
              <a:chOff x="684213" y="1125538"/>
              <a:chExt cx="8343900" cy="4814887"/>
            </a:xfrm>
          </p:grpSpPr>
          <p:cxnSp>
            <p:nvCxnSpPr>
              <p:cNvPr id="62" name="Conector de seta reta 61"/>
              <p:cNvCxnSpPr>
                <a:stCxn id="113" idx="2"/>
                <a:endCxn id="68" idx="1"/>
              </p:cNvCxnSpPr>
              <p:nvPr/>
            </p:nvCxnSpPr>
            <p:spPr>
              <a:xfrm>
                <a:off x="2149475" y="1427163"/>
                <a:ext cx="9525" cy="479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uxograma: Processo alternativo 63">
                <a:hlinkClick r:id="rId5" action="ppaction://hlinksldjump"/>
              </p:cNvPr>
              <p:cNvSpPr/>
              <p:nvPr/>
            </p:nvSpPr>
            <p:spPr>
              <a:xfrm>
                <a:off x="1879600" y="2555875"/>
                <a:ext cx="557213" cy="287338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G1</a:t>
                </a:r>
              </a:p>
            </p:txBody>
          </p:sp>
          <p:sp>
            <p:nvSpPr>
              <p:cNvPr id="68" name="Fluxograma: Disco magnético 67">
                <a:hlinkClick r:id="rId6" action="ppaction://hlinksldjump"/>
              </p:cNvPr>
              <p:cNvSpPr/>
              <p:nvPr/>
            </p:nvSpPr>
            <p:spPr>
              <a:xfrm>
                <a:off x="1908175" y="1906588"/>
                <a:ext cx="503238" cy="504825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M1</a:t>
                </a:r>
              </a:p>
            </p:txBody>
          </p:sp>
          <p:cxnSp>
            <p:nvCxnSpPr>
              <p:cNvPr id="69" name="Conector de seta reta 68"/>
              <p:cNvCxnSpPr>
                <a:stCxn id="68" idx="3"/>
                <a:endCxn id="64" idx="0"/>
              </p:cNvCxnSpPr>
              <p:nvPr/>
            </p:nvCxnSpPr>
            <p:spPr>
              <a:xfrm flipH="1">
                <a:off x="2157413" y="2411413"/>
                <a:ext cx="1587" cy="1444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/>
              <p:cNvCxnSpPr>
                <a:stCxn id="64" idx="2"/>
                <a:endCxn id="92" idx="0"/>
              </p:cNvCxnSpPr>
              <p:nvPr/>
            </p:nvCxnSpPr>
            <p:spPr>
              <a:xfrm>
                <a:off x="2157413" y="2843213"/>
                <a:ext cx="1587" cy="163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/>
              <p:cNvCxnSpPr>
                <a:stCxn id="92" idx="3"/>
                <a:endCxn id="74" idx="2"/>
              </p:cNvCxnSpPr>
              <p:nvPr/>
            </p:nvCxnSpPr>
            <p:spPr>
              <a:xfrm flipV="1">
                <a:off x="2916238" y="3325813"/>
                <a:ext cx="576262" cy="4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uxograma: Processo alternativo 72">
                <a:hlinkClick r:id="rId5" action="ppaction://hlinksldjump"/>
              </p:cNvPr>
              <p:cNvSpPr/>
              <p:nvPr/>
            </p:nvSpPr>
            <p:spPr>
              <a:xfrm>
                <a:off x="3463925" y="3735388"/>
                <a:ext cx="555625" cy="260350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G2</a:t>
                </a:r>
              </a:p>
            </p:txBody>
          </p:sp>
          <p:sp>
            <p:nvSpPr>
              <p:cNvPr id="74" name="Fluxograma: Disco magnético 73">
                <a:hlinkClick r:id="rId6" action="ppaction://hlinksldjump"/>
              </p:cNvPr>
              <p:cNvSpPr/>
              <p:nvPr/>
            </p:nvSpPr>
            <p:spPr>
              <a:xfrm>
                <a:off x="3492500" y="3074988"/>
                <a:ext cx="503238" cy="503237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M2</a:t>
                </a:r>
              </a:p>
            </p:txBody>
          </p:sp>
          <p:cxnSp>
            <p:nvCxnSpPr>
              <p:cNvPr id="75" name="Conector de seta reta 74"/>
              <p:cNvCxnSpPr>
                <a:stCxn id="74" idx="3"/>
                <a:endCxn id="73" idx="0"/>
              </p:cNvCxnSpPr>
              <p:nvPr/>
            </p:nvCxnSpPr>
            <p:spPr>
              <a:xfrm flipH="1">
                <a:off x="3741738" y="3578225"/>
                <a:ext cx="1587" cy="1571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/>
              <p:cNvCxnSpPr>
                <a:stCxn id="73" idx="2"/>
                <a:endCxn id="94" idx="0"/>
              </p:cNvCxnSpPr>
              <p:nvPr/>
            </p:nvCxnSpPr>
            <p:spPr>
              <a:xfrm>
                <a:off x="3741738" y="3995738"/>
                <a:ext cx="1587" cy="1444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/>
              <p:cNvCxnSpPr>
                <a:stCxn id="94" idx="3"/>
                <a:endCxn id="79" idx="2"/>
              </p:cNvCxnSpPr>
              <p:nvPr/>
            </p:nvCxnSpPr>
            <p:spPr>
              <a:xfrm>
                <a:off x="4500563" y="4464050"/>
                <a:ext cx="57626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Processo alternativo 77">
                <a:hlinkClick r:id="rId5" action="ppaction://hlinksldjump"/>
              </p:cNvPr>
              <p:cNvSpPr/>
              <p:nvPr/>
            </p:nvSpPr>
            <p:spPr>
              <a:xfrm>
                <a:off x="5048250" y="4887913"/>
                <a:ext cx="555625" cy="260350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G3</a:t>
                </a:r>
              </a:p>
            </p:txBody>
          </p:sp>
          <p:sp>
            <p:nvSpPr>
              <p:cNvPr id="79" name="Fluxograma: Disco magnético 78">
                <a:hlinkClick r:id="rId6" action="ppaction://hlinksldjump"/>
              </p:cNvPr>
              <p:cNvSpPr/>
              <p:nvPr/>
            </p:nvSpPr>
            <p:spPr>
              <a:xfrm>
                <a:off x="5076825" y="4211638"/>
                <a:ext cx="503238" cy="503237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M3</a:t>
                </a:r>
              </a:p>
            </p:txBody>
          </p:sp>
          <p:cxnSp>
            <p:nvCxnSpPr>
              <p:cNvPr id="80" name="Conector de seta reta 79"/>
              <p:cNvCxnSpPr>
                <a:stCxn id="79" idx="3"/>
                <a:endCxn id="78" idx="0"/>
              </p:cNvCxnSpPr>
              <p:nvPr/>
            </p:nvCxnSpPr>
            <p:spPr>
              <a:xfrm flipH="1">
                <a:off x="5326063" y="4714875"/>
                <a:ext cx="1587" cy="173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de seta reta 81"/>
              <p:cNvCxnSpPr>
                <a:stCxn id="78" idx="2"/>
                <a:endCxn id="96" idx="0"/>
              </p:cNvCxnSpPr>
              <p:nvPr/>
            </p:nvCxnSpPr>
            <p:spPr>
              <a:xfrm>
                <a:off x="5326063" y="5148263"/>
                <a:ext cx="1587" cy="142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/>
              <p:cNvCxnSpPr>
                <a:stCxn id="96" idx="3"/>
                <a:endCxn id="83" idx="1"/>
              </p:cNvCxnSpPr>
              <p:nvPr/>
            </p:nvCxnSpPr>
            <p:spPr>
              <a:xfrm>
                <a:off x="6084888" y="5614988"/>
                <a:ext cx="225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uxograma: Terminação 86"/>
              <p:cNvSpPr/>
              <p:nvPr/>
            </p:nvSpPr>
            <p:spPr>
              <a:xfrm>
                <a:off x="8416925" y="5464175"/>
                <a:ext cx="611188" cy="301625"/>
              </a:xfrm>
              <a:prstGeom prst="flowChartTermina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Fim</a:t>
                </a:r>
              </a:p>
            </p:txBody>
          </p:sp>
          <p:cxnSp>
            <p:nvCxnSpPr>
              <p:cNvPr id="88" name="Conector de seta reta 87"/>
              <p:cNvCxnSpPr>
                <a:stCxn id="83" idx="3"/>
                <a:endCxn id="87" idx="1"/>
              </p:cNvCxnSpPr>
              <p:nvPr/>
            </p:nvCxnSpPr>
            <p:spPr>
              <a:xfrm flipV="1">
                <a:off x="8164513" y="5614988"/>
                <a:ext cx="2524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aixaDeTexto 65"/>
              <p:cNvSpPr txBox="1">
                <a:spLocks noChangeArrowheads="1"/>
              </p:cNvSpPr>
              <p:nvPr/>
            </p:nvSpPr>
            <p:spPr bwMode="auto">
              <a:xfrm>
                <a:off x="8027988" y="5651500"/>
                <a:ext cx="504825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Não</a:t>
                </a:r>
              </a:p>
            </p:txBody>
          </p:sp>
          <p:sp>
            <p:nvSpPr>
              <p:cNvPr id="92" name="Fluxograma: Processo predefinido 91"/>
              <p:cNvSpPr/>
              <p:nvPr/>
            </p:nvSpPr>
            <p:spPr>
              <a:xfrm>
                <a:off x="1403350" y="3006725"/>
                <a:ext cx="1512888" cy="647700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  <a:hlinkClick r:id="rId7" action="ppaction://hlinksldjump"/>
                  </a:rPr>
                  <a:t>Arquitetura</a:t>
                </a:r>
                <a:endParaRPr lang="pt-BR" sz="1500" dirty="0">
                  <a:latin typeface="Arial Narrow" pitchFamily="34" charset="0"/>
                </a:endParaRPr>
              </a:p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(</a:t>
                </a:r>
                <a:r>
                  <a:rPr lang="pt-BR" sz="1500" dirty="0">
                    <a:latin typeface="Arial Narrow" pitchFamily="34" charset="0"/>
                    <a:hlinkClick r:id="rId8" action="ppaction://hlinksldjump"/>
                  </a:rPr>
                  <a:t>GMQA</a:t>
                </a:r>
                <a:r>
                  <a:rPr lang="pt-BR" sz="1500" dirty="0"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94" name="Fluxograma: Processo predefinido 93"/>
              <p:cNvSpPr/>
              <p:nvPr/>
            </p:nvSpPr>
            <p:spPr>
              <a:xfrm>
                <a:off x="2987675" y="4140200"/>
                <a:ext cx="1512888" cy="647700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Arial Narrow" pitchFamily="34" charset="0"/>
                    <a:hlinkClick r:id="rId9" action="ppaction://hlinksldjump"/>
                  </a:rPr>
                  <a:t>Desenvolvi-</a:t>
                </a:r>
              </a:p>
              <a:p>
                <a:pPr algn="ctr">
                  <a:defRPr/>
                </a:pPr>
                <a:r>
                  <a:rPr lang="pt-BR" sz="1400" dirty="0">
                    <a:latin typeface="Arial Narrow" pitchFamily="34" charset="0"/>
                    <a:hlinkClick r:id="rId9" action="ppaction://hlinksldjump"/>
                  </a:rPr>
                  <a:t>mento</a:t>
                </a:r>
                <a:endParaRPr lang="pt-BR" sz="1400" dirty="0">
                  <a:latin typeface="Arial Narrow" pitchFamily="34" charset="0"/>
                </a:endParaRPr>
              </a:p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(</a:t>
                </a:r>
                <a:r>
                  <a:rPr lang="pt-BR" sz="1500" dirty="0">
                    <a:latin typeface="Arial Narrow" pitchFamily="34" charset="0"/>
                    <a:hlinkClick r:id="rId8" action="ppaction://hlinksldjump"/>
                  </a:rPr>
                  <a:t>GMQA</a:t>
                </a:r>
                <a:r>
                  <a:rPr lang="pt-BR" sz="1500" dirty="0"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96" name="Fluxograma: Processo predefinido 95"/>
              <p:cNvSpPr/>
              <p:nvPr/>
            </p:nvSpPr>
            <p:spPr>
              <a:xfrm>
                <a:off x="4572000" y="5291138"/>
                <a:ext cx="1512888" cy="649287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  <a:hlinkClick r:id="rId10" action="ppaction://hlinksldjump"/>
                  </a:rPr>
                  <a:t>Implantação</a:t>
                </a:r>
                <a:endParaRPr lang="pt-BR" sz="1500" dirty="0">
                  <a:latin typeface="Arial Narrow" pitchFamily="34" charset="0"/>
                </a:endParaRPr>
              </a:p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(</a:t>
                </a:r>
                <a:r>
                  <a:rPr lang="pt-BR" sz="1500" dirty="0">
                    <a:latin typeface="Arial Narrow" pitchFamily="34" charset="0"/>
                    <a:hlinkClick r:id="rId8" action="ppaction://hlinksldjump"/>
                  </a:rPr>
                  <a:t>GMQA</a:t>
                </a:r>
                <a:r>
                  <a:rPr lang="pt-BR" sz="1500" dirty="0"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98" name="Fluxograma: Decisão 97"/>
              <p:cNvSpPr/>
              <p:nvPr/>
            </p:nvSpPr>
            <p:spPr>
              <a:xfrm>
                <a:off x="4787900" y="1801813"/>
                <a:ext cx="2016125" cy="719137"/>
              </a:xfrm>
              <a:prstGeom prst="flowChartDecis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Evolução detectada?</a:t>
                </a:r>
              </a:p>
            </p:txBody>
          </p:sp>
          <p:cxnSp>
            <p:nvCxnSpPr>
              <p:cNvPr id="99" name="Conector de seta reta 98"/>
              <p:cNvCxnSpPr>
                <a:stCxn id="98" idx="1"/>
                <a:endCxn id="68" idx="4"/>
              </p:cNvCxnSpPr>
              <p:nvPr/>
            </p:nvCxnSpPr>
            <p:spPr>
              <a:xfrm flipH="1" flipV="1">
                <a:off x="2411413" y="2159000"/>
                <a:ext cx="2376487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Forma 89"/>
              <p:cNvCxnSpPr>
                <a:stCxn id="83" idx="0"/>
                <a:endCxn id="108" idx="4"/>
              </p:cNvCxnSpPr>
              <p:nvPr/>
            </p:nvCxnSpPr>
            <p:spPr>
              <a:xfrm rot="16200000" flipV="1">
                <a:off x="6326981" y="4290219"/>
                <a:ext cx="1819275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uxograma: Processo 104"/>
              <p:cNvSpPr/>
              <p:nvPr/>
            </p:nvSpPr>
            <p:spPr>
              <a:xfrm>
                <a:off x="5041900" y="2987675"/>
                <a:ext cx="1512888" cy="647700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Aguarda Evolução</a:t>
                </a:r>
              </a:p>
            </p:txBody>
          </p:sp>
          <p:cxnSp>
            <p:nvCxnSpPr>
              <p:cNvPr id="106" name="Conector angulado 105"/>
              <p:cNvCxnSpPr>
                <a:stCxn id="98" idx="2"/>
                <a:endCxn id="105" idx="0"/>
              </p:cNvCxnSpPr>
              <p:nvPr/>
            </p:nvCxnSpPr>
            <p:spPr>
              <a:xfrm rot="16200000" flipH="1">
                <a:off x="5563394" y="2753519"/>
                <a:ext cx="466725" cy="158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angulado 106"/>
              <p:cNvCxnSpPr>
                <a:stCxn id="105" idx="3"/>
                <a:endCxn id="108" idx="2"/>
              </p:cNvCxnSpPr>
              <p:nvPr/>
            </p:nvCxnSpPr>
            <p:spPr>
              <a:xfrm flipV="1">
                <a:off x="6554788" y="3309938"/>
                <a:ext cx="609600" cy="158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uxograma: Conector 107"/>
              <p:cNvSpPr/>
              <p:nvPr/>
            </p:nvSpPr>
            <p:spPr>
              <a:xfrm>
                <a:off x="7164388" y="3236913"/>
                <a:ext cx="144462" cy="14446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1500">
                  <a:latin typeface="Arial Narrow" pitchFamily="34" charset="0"/>
                </a:endParaRPr>
              </a:p>
            </p:txBody>
          </p:sp>
          <p:cxnSp>
            <p:nvCxnSpPr>
              <p:cNvPr id="109" name="Forma 100"/>
              <p:cNvCxnSpPr>
                <a:stCxn id="108" idx="0"/>
                <a:endCxn id="98" idx="3"/>
              </p:cNvCxnSpPr>
              <p:nvPr/>
            </p:nvCxnSpPr>
            <p:spPr>
              <a:xfrm rot="16200000" flipV="1">
                <a:off x="6482556" y="2483644"/>
                <a:ext cx="1074738" cy="4318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CaixaDeTexto 101"/>
              <p:cNvSpPr txBox="1">
                <a:spLocks noChangeArrowheads="1"/>
              </p:cNvSpPr>
              <p:nvPr/>
            </p:nvSpPr>
            <p:spPr bwMode="auto">
              <a:xfrm>
                <a:off x="5867400" y="2555875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Não</a:t>
                </a:r>
              </a:p>
            </p:txBody>
          </p:sp>
          <p:sp>
            <p:nvSpPr>
              <p:cNvPr id="111" name="CaixaDeTexto 102"/>
              <p:cNvSpPr txBox="1">
                <a:spLocks noChangeArrowheads="1"/>
              </p:cNvSpPr>
              <p:nvPr/>
            </p:nvSpPr>
            <p:spPr bwMode="auto">
              <a:xfrm>
                <a:off x="3348038" y="1916113"/>
                <a:ext cx="79216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Evolução</a:t>
                </a:r>
              </a:p>
            </p:txBody>
          </p:sp>
          <p:sp>
            <p:nvSpPr>
              <p:cNvPr id="112" name="CaixaDeTexto 103"/>
              <p:cNvSpPr txBox="1">
                <a:spLocks noChangeArrowheads="1"/>
              </p:cNvSpPr>
              <p:nvPr/>
            </p:nvSpPr>
            <p:spPr bwMode="auto">
              <a:xfrm>
                <a:off x="2124075" y="1484313"/>
                <a:ext cx="792163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Necessidade</a:t>
                </a:r>
              </a:p>
            </p:txBody>
          </p:sp>
          <p:sp>
            <p:nvSpPr>
              <p:cNvPr id="113" name="Fluxograma: Terminação 112"/>
              <p:cNvSpPr/>
              <p:nvPr/>
            </p:nvSpPr>
            <p:spPr>
              <a:xfrm>
                <a:off x="1692275" y="1125538"/>
                <a:ext cx="914400" cy="301625"/>
              </a:xfrm>
              <a:prstGeom prst="flowChartTermina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Início</a:t>
                </a:r>
              </a:p>
            </p:txBody>
          </p:sp>
          <p:cxnSp>
            <p:nvCxnSpPr>
              <p:cNvPr id="114" name="Conector angulado 113"/>
              <p:cNvCxnSpPr>
                <a:stCxn id="73" idx="1"/>
                <a:endCxn id="116" idx="6"/>
              </p:cNvCxnSpPr>
              <p:nvPr/>
            </p:nvCxnSpPr>
            <p:spPr>
              <a:xfrm rot="10800000">
                <a:off x="827088" y="3865563"/>
                <a:ext cx="2636837" cy="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angulado 114"/>
              <p:cNvCxnSpPr>
                <a:stCxn id="78" idx="1"/>
                <a:endCxn id="116" idx="4"/>
              </p:cNvCxnSpPr>
              <p:nvPr/>
            </p:nvCxnSpPr>
            <p:spPr>
              <a:xfrm rot="10800000">
                <a:off x="755650" y="3937000"/>
                <a:ext cx="4292600" cy="1081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uxograma: Conector 115"/>
              <p:cNvSpPr/>
              <p:nvPr/>
            </p:nvSpPr>
            <p:spPr>
              <a:xfrm>
                <a:off x="684213" y="3792538"/>
                <a:ext cx="142875" cy="14446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1500">
                  <a:latin typeface="Arial Narrow" pitchFamily="34" charset="0"/>
                </a:endParaRPr>
              </a:p>
            </p:txBody>
          </p:sp>
          <p:cxnSp>
            <p:nvCxnSpPr>
              <p:cNvPr id="117" name="Forma 128"/>
              <p:cNvCxnSpPr>
                <a:stCxn id="116" idx="0"/>
                <a:endCxn id="127" idx="4"/>
              </p:cNvCxnSpPr>
              <p:nvPr/>
            </p:nvCxnSpPr>
            <p:spPr>
              <a:xfrm rot="5400000" flipH="1" flipV="1">
                <a:off x="246856" y="3280569"/>
                <a:ext cx="1020763" cy="317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CaixaDeTexto 129"/>
              <p:cNvSpPr txBox="1">
                <a:spLocks noChangeArrowheads="1"/>
              </p:cNvSpPr>
              <p:nvPr/>
            </p:nvSpPr>
            <p:spPr bwMode="auto">
              <a:xfrm>
                <a:off x="827088" y="1916113"/>
                <a:ext cx="79216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Retrabalho</a:t>
                </a:r>
              </a:p>
            </p:txBody>
          </p:sp>
          <p:sp>
            <p:nvSpPr>
              <p:cNvPr id="119" name="Fluxograma: Disco magnético 118">
                <a:hlinkClick r:id="rId6" action="ppaction://hlinksldjump"/>
              </p:cNvPr>
              <p:cNvSpPr/>
              <p:nvPr/>
            </p:nvSpPr>
            <p:spPr>
              <a:xfrm>
                <a:off x="3492500" y="2444750"/>
                <a:ext cx="503238" cy="504825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500" dirty="0">
                    <a:latin typeface="Arial Narrow" pitchFamily="34" charset="0"/>
                  </a:rPr>
                  <a:t>M4</a:t>
                </a:r>
              </a:p>
            </p:txBody>
          </p:sp>
          <p:cxnSp>
            <p:nvCxnSpPr>
              <p:cNvPr id="121" name="Conector de seta reta 120"/>
              <p:cNvCxnSpPr>
                <a:stCxn id="64" idx="3"/>
                <a:endCxn id="119" idx="2"/>
              </p:cNvCxnSpPr>
              <p:nvPr/>
            </p:nvCxnSpPr>
            <p:spPr>
              <a:xfrm flipV="1">
                <a:off x="2436813" y="2697163"/>
                <a:ext cx="1055687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aixaDeTexto 133"/>
              <p:cNvSpPr txBox="1">
                <a:spLocks noChangeArrowheads="1"/>
              </p:cNvSpPr>
              <p:nvPr/>
            </p:nvSpPr>
            <p:spPr bwMode="auto">
              <a:xfrm>
                <a:off x="2484438" y="2420938"/>
                <a:ext cx="792162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Descarte</a:t>
                </a:r>
              </a:p>
            </p:txBody>
          </p:sp>
          <p:sp>
            <p:nvSpPr>
              <p:cNvPr id="124" name="CaixaDeTexto 134"/>
              <p:cNvSpPr txBox="1">
                <a:spLocks noChangeArrowheads="1"/>
              </p:cNvSpPr>
              <p:nvPr/>
            </p:nvSpPr>
            <p:spPr bwMode="auto">
              <a:xfrm>
                <a:off x="1547813" y="3860800"/>
                <a:ext cx="79216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Troca de prioridade</a:t>
                </a:r>
              </a:p>
            </p:txBody>
          </p:sp>
          <p:sp>
            <p:nvSpPr>
              <p:cNvPr id="126" name="CaixaDeTexto 135"/>
              <p:cNvSpPr txBox="1">
                <a:spLocks noChangeArrowheads="1"/>
              </p:cNvSpPr>
              <p:nvPr/>
            </p:nvSpPr>
            <p:spPr bwMode="auto">
              <a:xfrm>
                <a:off x="1619250" y="5013325"/>
                <a:ext cx="792163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Troca de prioridade</a:t>
                </a:r>
              </a:p>
            </p:txBody>
          </p:sp>
          <p:sp>
            <p:nvSpPr>
              <p:cNvPr id="127" name="Fluxograma: Conector 126"/>
              <p:cNvSpPr/>
              <p:nvPr/>
            </p:nvSpPr>
            <p:spPr>
              <a:xfrm>
                <a:off x="685800" y="2628900"/>
                <a:ext cx="144463" cy="14287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1500">
                  <a:latin typeface="Arial Narrow" pitchFamily="34" charset="0"/>
                </a:endParaRPr>
              </a:p>
            </p:txBody>
          </p:sp>
          <p:cxnSp>
            <p:nvCxnSpPr>
              <p:cNvPr id="128" name="Conector angulado 127"/>
              <p:cNvCxnSpPr>
                <a:stCxn id="64" idx="1"/>
                <a:endCxn id="127" idx="6"/>
              </p:cNvCxnSpPr>
              <p:nvPr/>
            </p:nvCxnSpPr>
            <p:spPr>
              <a:xfrm rot="10800000" flipV="1">
                <a:off x="830263" y="2698750"/>
                <a:ext cx="1049337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CaixaDeTexto 59"/>
              <p:cNvSpPr txBox="1">
                <a:spLocks noChangeArrowheads="1"/>
              </p:cNvSpPr>
              <p:nvPr/>
            </p:nvSpPr>
            <p:spPr bwMode="auto">
              <a:xfrm>
                <a:off x="958850" y="2538413"/>
                <a:ext cx="792163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Troca de </a:t>
                </a:r>
              </a:p>
              <a:p>
                <a:pPr algn="just" eaLnBrk="1" hangingPunct="1"/>
                <a:r>
                  <a:rPr lang="pt-BR" sz="1500">
                    <a:latin typeface="Arial Narrow" pitchFamily="34" charset="0"/>
                  </a:rPr>
                  <a:t>prioridade</a:t>
                </a:r>
              </a:p>
            </p:txBody>
          </p:sp>
          <p:cxnSp>
            <p:nvCxnSpPr>
              <p:cNvPr id="137" name="Forma 128"/>
              <p:cNvCxnSpPr>
                <a:stCxn id="127" idx="0"/>
                <a:endCxn id="68" idx="2"/>
              </p:cNvCxnSpPr>
              <p:nvPr/>
            </p:nvCxnSpPr>
            <p:spPr>
              <a:xfrm rot="5400000" flipH="1" flipV="1">
                <a:off x="1098550" y="1819275"/>
                <a:ext cx="469900" cy="114935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6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Resultados do </a:t>
            </a:r>
            <a:br>
              <a:rPr lang="pt-BR" i="1" dirty="0" smtClean="0"/>
            </a:br>
            <a:r>
              <a:rPr lang="pt-BR" i="1" dirty="0" smtClean="0"/>
              <a:t>questionário aplicado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25703"/>
              </p:ext>
            </p:extLst>
          </p:nvPr>
        </p:nvGraphicFramePr>
        <p:xfrm>
          <a:off x="227484" y="1556795"/>
          <a:ext cx="851011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684"/>
                <a:gridCol w="2653432"/>
              </a:tblGrid>
              <a:tr h="258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Fator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Resultado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47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j-lt"/>
                        </a:rPr>
                        <a:t>Os diagramas apresentados pelo modelo são </a:t>
                      </a:r>
                      <a:r>
                        <a:rPr lang="pt-BR" sz="2000" dirty="0" smtClean="0">
                          <a:effectLst/>
                          <a:latin typeface="+mj-lt"/>
                        </a:rPr>
                        <a:t>claros?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73% sim, 27% com certeza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11238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j-lt"/>
                        </a:rPr>
                        <a:t>O modelo apresentado pode ser considerado uma abordagem válida para observar o estoque de software em uma </a:t>
                      </a:r>
                      <a:r>
                        <a:rPr lang="pt-BR" sz="2000" dirty="0" smtClean="0">
                          <a:effectLst/>
                          <a:latin typeface="+mj-lt"/>
                        </a:rPr>
                        <a:t>empresa?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73% sim, 27% com certeza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835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j-lt"/>
                        </a:rPr>
                        <a:t>Já houve a preocupação com a medição do estoque de software em sua </a:t>
                      </a:r>
                      <a:r>
                        <a:rPr lang="pt-BR" sz="2000" dirty="0" smtClean="0">
                          <a:effectLst/>
                          <a:latin typeface="+mj-lt"/>
                        </a:rPr>
                        <a:t>empresa?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45%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835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j-lt"/>
                        </a:rPr>
                        <a:t>Existe possibilidade de aplicar os conceitos apresentados pelo modelo em sua rotina de </a:t>
                      </a:r>
                      <a:r>
                        <a:rPr lang="pt-BR" sz="2000" dirty="0" smtClean="0">
                          <a:effectLst/>
                          <a:latin typeface="+mj-lt"/>
                        </a:rPr>
                        <a:t>trabalho?</a:t>
                      </a:r>
                      <a:endParaRPr lang="pt-BR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82% sim, 9% com certeza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2324754" y="6390620"/>
            <a:ext cx="641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i="1" dirty="0" smtClean="0"/>
              <a:t>11 pessoas de cinco empresas responderam ao questionário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011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Resultados do </a:t>
            </a:r>
            <a:br>
              <a:rPr lang="pt-BR" i="1" dirty="0" smtClean="0"/>
            </a:br>
            <a:r>
              <a:rPr lang="pt-BR" i="1" dirty="0" smtClean="0"/>
              <a:t>questionário aplicado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05355"/>
              </p:ext>
            </p:extLst>
          </p:nvPr>
        </p:nvGraphicFramePr>
        <p:xfrm>
          <a:off x="227484" y="1556795"/>
          <a:ext cx="851011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684"/>
                <a:gridCol w="2653432"/>
              </a:tblGrid>
              <a:tr h="288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Fator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Resultado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3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O modelo apresentado é próximo à rotina de trabalho que executo </a:t>
                      </a:r>
                      <a:r>
                        <a:rPr lang="pt-BR" sz="2000" dirty="0" smtClean="0">
                          <a:effectLst/>
                          <a:latin typeface="+mn-lt"/>
                        </a:rPr>
                        <a:t>na empresa?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55%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63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O modelo proposto afetaria o tempo de desenvolvimento de software </a:t>
                      </a:r>
                      <a:r>
                        <a:rPr lang="pt-BR" sz="2000" dirty="0" smtClean="0">
                          <a:effectLst/>
                          <a:latin typeface="+mn-lt"/>
                        </a:rPr>
                        <a:t>na empresa </a:t>
                      </a:r>
                      <a:r>
                        <a:rPr lang="pt-BR" sz="2000" dirty="0">
                          <a:effectLst/>
                          <a:latin typeface="+mn-lt"/>
                        </a:rPr>
                        <a:t>positivamente (redução de tempo de desenvolvimento</a:t>
                      </a:r>
                      <a:r>
                        <a:rPr lang="pt-BR" sz="2000" dirty="0" smtClean="0">
                          <a:effectLst/>
                          <a:latin typeface="+mn-lt"/>
                        </a:rPr>
                        <a:t>)?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64% sim, 9% com certeza sim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3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modelo proposto afetaria o atendimento das necessidades do cliente em sua empresa (melhoria na qualidade de entrega</a:t>
                      </a: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91% sim, 9% com certeza sim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63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 um processo formal aplicado?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64% não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324754" y="6402856"/>
            <a:ext cx="641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i="1" dirty="0" smtClean="0"/>
              <a:t>11 pessoas de cinco empresas responderam ao questionário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532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Avaliação da </a:t>
            </a:r>
            <a:br>
              <a:rPr lang="pt-BR" i="1" dirty="0" smtClean="0"/>
            </a:br>
            <a:r>
              <a:rPr lang="pt-BR" i="1" dirty="0" smtClean="0"/>
              <a:t>aderência do modelo</a:t>
            </a:r>
            <a:endParaRPr lang="pt-BR" dirty="0" smtClean="0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1055535025"/>
              </p:ext>
            </p:extLst>
          </p:nvPr>
        </p:nvGraphicFramePr>
        <p:xfrm>
          <a:off x="0" y="1397000"/>
          <a:ext cx="9036496" cy="534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51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Conclusão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379" y="1237229"/>
            <a:ext cx="9144000" cy="558924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 objetivo de desenvolver um modelo de processo de desenvolvimento de software integrado a conceitos de um sistema de medição de desempenho foi atingido.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Apesar do pequeno número de apresentações e de tais terem sido feitas em uma região específica, o retorno daqueles que avaliaram o modelo foi positivo.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 modelo também passou pelo clive de algumas avaliações acadêmicas em congressos e jornais, o que o sustentam ainda mais.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/>
              <a:t>A teoria aplicada no início do estudo sofreu pouca mudança. Em contrapartida, o modelo foi alterado de forma considerável em relação ao seu visual e acesso às informações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39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Conclusão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0" y="1268760"/>
            <a:ext cx="9144000" cy="558924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/>
              <a:t>Os estoques apresentados pelo modelo foram comumente detectados nas empresas estudadas.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Existem </a:t>
            </a:r>
            <a:r>
              <a:rPr lang="pt-BR" sz="2400" dirty="0"/>
              <a:t>grandes indícios de que esses são estoques comuns em todas as empresas de desenvolvimento de </a:t>
            </a:r>
            <a:r>
              <a:rPr lang="pt-BR" sz="2400" i="1" dirty="0"/>
              <a:t>software</a:t>
            </a:r>
            <a:r>
              <a:rPr lang="pt-BR" sz="2400" dirty="0"/>
              <a:t>. Não é possível generalizar tal afirmação pela limitação da pesquisa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 modelo pode ainda ser utilizado como ferramenta para definição de equipe e até mesmo como indicador para determinar capacidade produtiva de uma empresa no que tange o desenvolvimento de software.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425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Referências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pt-BR" sz="1600" dirty="0"/>
              <a:t>ASSOCIAÇÃO BRASILEIRA DE NORMAS TÉCNICAS. </a:t>
            </a:r>
            <a:r>
              <a:rPr lang="pt-BR" sz="1600" b="1" dirty="0"/>
              <a:t>ABNT NBR ISO/IEC 15939:2009 Engenharia de sistemas e de software - Processo de medição</a:t>
            </a:r>
            <a:r>
              <a:rPr lang="pt-BR" sz="1600" dirty="0"/>
              <a:t>. </a:t>
            </a:r>
            <a:r>
              <a:rPr lang="en-US" sz="1600" dirty="0"/>
              <a:t>Rio de Janeiro. 2009.</a:t>
            </a:r>
            <a:endParaRPr lang="pt-BR" sz="1600" dirty="0"/>
          </a:p>
          <a:p>
            <a:endParaRPr lang="pt-BR" sz="1600" dirty="0"/>
          </a:p>
          <a:p>
            <a:r>
              <a:rPr lang="en-US" sz="1600" dirty="0"/>
              <a:t>BOOCH, G. Leaving Kansas. </a:t>
            </a:r>
            <a:r>
              <a:rPr lang="en-US" sz="1600" b="1" dirty="0"/>
              <a:t>IEEE Software</a:t>
            </a:r>
            <a:r>
              <a:rPr lang="en-US" sz="1600" dirty="0"/>
              <a:t>, 1998.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COOPER, R. G. </a:t>
            </a:r>
            <a:r>
              <a:rPr lang="en-US" sz="1600" b="1" dirty="0"/>
              <a:t>Doing it Right: Winning with New Products</a:t>
            </a:r>
            <a:r>
              <a:rPr lang="en-US" sz="1600" dirty="0"/>
              <a:t>. Product Development Institute Inc. Hamilton. </a:t>
            </a:r>
            <a:r>
              <a:rPr lang="pt-BR" sz="1600" dirty="0"/>
              <a:t>2007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/>
              <a:t>DIJKSTRA, E. W. </a:t>
            </a:r>
            <a:r>
              <a:rPr lang="en-US" sz="1600" b="1" dirty="0"/>
              <a:t>The humble programmer</a:t>
            </a:r>
            <a:r>
              <a:rPr lang="en-US" sz="1600" dirty="0"/>
              <a:t>. Communications of the ACM. ACM: </a:t>
            </a:r>
            <a:r>
              <a:rPr lang="en-US" sz="1600" dirty="0" err="1"/>
              <a:t>Commun</a:t>
            </a:r>
            <a:r>
              <a:rPr lang="en-US" sz="1600" dirty="0"/>
              <a:t>. 1972. p. 859-866.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HUMPHREY, W. </a:t>
            </a:r>
            <a:r>
              <a:rPr lang="en-US" sz="1600" b="1" dirty="0"/>
              <a:t>A discipline for software engineering. SEI series in software engineering</a:t>
            </a:r>
            <a:r>
              <a:rPr lang="en-US" sz="1600" dirty="0"/>
              <a:t>. Pittsburgh: Addison-Wesley, 1995.</a:t>
            </a:r>
            <a:endParaRPr lang="pt-BR" sz="1600" dirty="0"/>
          </a:p>
          <a:p>
            <a:endParaRPr lang="en-US" sz="1600" dirty="0" smtClean="0"/>
          </a:p>
          <a:p>
            <a:r>
              <a:rPr lang="en-US" sz="1600" dirty="0" smtClean="0"/>
              <a:t>HUMPHREY</a:t>
            </a:r>
            <a:r>
              <a:rPr lang="en-US" sz="1600" dirty="0"/>
              <a:t>, W. S. </a:t>
            </a:r>
            <a:r>
              <a:rPr lang="en-US" sz="1600" b="1" dirty="0"/>
              <a:t>Managing the software process</a:t>
            </a:r>
            <a:r>
              <a:rPr lang="en-US" sz="1600" dirty="0"/>
              <a:t>. Pittsburgh: Addison-Wesley Professional, 1989.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JONES, C. </a:t>
            </a:r>
            <a:r>
              <a:rPr lang="en-US" sz="1600" b="1" dirty="0"/>
              <a:t>Applied Software Measurement:</a:t>
            </a:r>
            <a:r>
              <a:rPr lang="en-US" sz="1600" dirty="0"/>
              <a:t> Global Analysis of Productivity and Quality. the U.S.A.: McGraw-Hill, 2008.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MIGUEL, P. A. C. Implementação da gestão de portfolio de novos produtos: um estudo de caso. </a:t>
            </a:r>
            <a:r>
              <a:rPr lang="pt-BR" sz="1600" b="1" dirty="0"/>
              <a:t>Produção</a:t>
            </a:r>
            <a:r>
              <a:rPr lang="pt-BR" sz="1600" dirty="0"/>
              <a:t>, v. 18, n. 2, 2008.</a:t>
            </a:r>
          </a:p>
        </p:txBody>
      </p:sp>
    </p:spTree>
    <p:extLst>
      <p:ext uri="{BB962C8B-B14F-4D97-AF65-F5344CB8AC3E}">
        <p14:creationId xmlns:p14="http://schemas.microsoft.com/office/powerpoint/2010/main" val="6412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Contextualização </a:t>
            </a:r>
            <a:br>
              <a:rPr lang="pt-BR" i="1" dirty="0" smtClean="0"/>
            </a:br>
            <a:r>
              <a:rPr lang="pt-BR" i="1" dirty="0" smtClean="0"/>
              <a:t>do Problema</a:t>
            </a:r>
            <a:endParaRPr lang="pt-BR" dirty="0" smtClean="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497888" cy="5256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defRPr/>
            </a:pPr>
            <a:r>
              <a:rPr lang="it-IT" sz="2800" dirty="0"/>
              <a:t>A engenharia de </a:t>
            </a:r>
            <a:r>
              <a:rPr lang="it-IT" sz="2800" i="1" dirty="0"/>
              <a:t>software</a:t>
            </a:r>
            <a:r>
              <a:rPr lang="it-IT" sz="2800" dirty="0"/>
              <a:t>, disciplina que se preocupa com todos os aspectos da produção de </a:t>
            </a:r>
            <a:r>
              <a:rPr lang="it-IT" sz="2800" i="1" dirty="0"/>
              <a:t>software</a:t>
            </a:r>
            <a:r>
              <a:rPr lang="it-IT" sz="2800" dirty="0"/>
              <a:t>, vem sofrendo ao longo dos anos com a questão de conseguir atingir </a:t>
            </a:r>
            <a:r>
              <a:rPr lang="it-IT" sz="2800" b="1" dirty="0"/>
              <a:t>prazos</a:t>
            </a:r>
            <a:r>
              <a:rPr lang="it-IT" sz="2800" dirty="0"/>
              <a:t>, </a:t>
            </a:r>
            <a:r>
              <a:rPr lang="it-IT" sz="2800" b="1" dirty="0"/>
              <a:t>custos</a:t>
            </a:r>
            <a:r>
              <a:rPr lang="it-IT" sz="2800" dirty="0"/>
              <a:t> e </a:t>
            </a:r>
            <a:r>
              <a:rPr lang="it-IT" sz="2800" b="1" dirty="0"/>
              <a:t>funcionalidades</a:t>
            </a:r>
            <a:r>
              <a:rPr lang="it-IT" sz="2800" dirty="0"/>
              <a:t> esperados, o que torna tais fatores desafiadores para a área</a:t>
            </a:r>
            <a:r>
              <a:rPr lang="it-IT" sz="2800" dirty="0" smtClean="0"/>
              <a:t>.</a:t>
            </a:r>
          </a:p>
          <a:p>
            <a:pPr algn="just">
              <a:defRPr/>
            </a:pPr>
            <a:endParaRPr lang="it-IT" sz="2800" dirty="0"/>
          </a:p>
          <a:p>
            <a:pPr algn="r">
              <a:defRPr/>
            </a:pPr>
            <a:r>
              <a:rPr lang="it-IT" sz="2000" dirty="0"/>
              <a:t>(DIJKSTRA, 1972; HUMPHREY, 1995; SOMMERVILLE, </a:t>
            </a:r>
            <a:r>
              <a:rPr lang="it-IT" sz="2000" dirty="0" smtClean="0"/>
              <a:t>2011)</a:t>
            </a:r>
            <a:endParaRPr lang="it-IT" sz="20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 anchor="t"/>
          <a:lstStyle/>
          <a:p>
            <a:pPr eaLnBrk="1" hangingPunct="1"/>
            <a:r>
              <a:rPr lang="pt-BR" i="1" dirty="0" smtClean="0"/>
              <a:t>Referências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pt-BR" sz="1600" dirty="0"/>
              <a:t>MINISTÉRIO DA CIÊNCIA E TECNOLOGIA. </a:t>
            </a:r>
            <a:r>
              <a:rPr lang="pt-BR" sz="1600" b="1" dirty="0"/>
              <a:t>Pesquisa de Qualidade no Setor de Software Brasileiro 2009</a:t>
            </a:r>
            <a:r>
              <a:rPr lang="pt-BR" sz="1600" dirty="0"/>
              <a:t>. </a:t>
            </a:r>
            <a:r>
              <a:rPr lang="en-US" sz="1600" dirty="0"/>
              <a:t>Brasília. 2010.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NEELY, A.; GREGORY, M.; PLATTS, K. Performance measurement system design: A literature review and research agenda. </a:t>
            </a:r>
            <a:r>
              <a:rPr lang="pt-BR" sz="1600" b="1" dirty="0" err="1"/>
              <a:t>International</a:t>
            </a:r>
            <a:r>
              <a:rPr lang="pt-BR" sz="1600" b="1" dirty="0"/>
              <a:t> </a:t>
            </a:r>
            <a:r>
              <a:rPr lang="pt-BR" sz="1600" b="1" dirty="0" err="1"/>
              <a:t>Journal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Operations</a:t>
            </a:r>
            <a:r>
              <a:rPr lang="pt-BR" sz="1600" b="1" dirty="0"/>
              <a:t> and </a:t>
            </a:r>
            <a:r>
              <a:rPr lang="pt-BR" sz="1600" b="1" dirty="0" err="1"/>
              <a:t>Production</a:t>
            </a:r>
            <a:r>
              <a:rPr lang="pt-BR" sz="1600" b="1" dirty="0"/>
              <a:t> Management</a:t>
            </a:r>
            <a:r>
              <a:rPr lang="pt-BR" sz="1600" dirty="0"/>
              <a:t>, 1995.</a:t>
            </a:r>
          </a:p>
          <a:p>
            <a:endParaRPr lang="pt-BR" sz="1600" dirty="0" smtClean="0"/>
          </a:p>
          <a:p>
            <a:r>
              <a:rPr lang="en-US" sz="1600" dirty="0"/>
              <a:t>POPPENDIECK, M.; POPPENDIECK, T. </a:t>
            </a:r>
            <a:r>
              <a:rPr lang="en-US" sz="1600" b="1" dirty="0" err="1"/>
              <a:t>Implementando</a:t>
            </a:r>
            <a:r>
              <a:rPr lang="en-US" sz="1600" b="1" dirty="0"/>
              <a:t> o </a:t>
            </a:r>
            <a:r>
              <a:rPr lang="en-US" sz="1600" b="1" dirty="0" err="1"/>
              <a:t>desenvolvimento</a:t>
            </a:r>
            <a:r>
              <a:rPr lang="en-US" sz="1600" b="1" dirty="0"/>
              <a:t> Lean de Software:</a:t>
            </a:r>
            <a:r>
              <a:rPr lang="en-US" sz="1600" dirty="0"/>
              <a:t> do </a:t>
            </a:r>
            <a:r>
              <a:rPr lang="en-US" sz="1600" dirty="0" err="1"/>
              <a:t>conceito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dinheiro</a:t>
            </a:r>
            <a:r>
              <a:rPr lang="en-US" sz="1600" dirty="0"/>
              <a:t>. Porto </a:t>
            </a:r>
            <a:r>
              <a:rPr lang="en-US" sz="1600" dirty="0" err="1"/>
              <a:t>Alegre</a:t>
            </a:r>
            <a:r>
              <a:rPr lang="en-US" sz="1600" dirty="0"/>
              <a:t>: Bookman, 2011.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PRESSMAN, R. S. </a:t>
            </a:r>
            <a:r>
              <a:rPr lang="pt-BR" sz="1600" b="1" dirty="0"/>
              <a:t>Engenharia de Software:</a:t>
            </a:r>
            <a:r>
              <a:rPr lang="pt-BR" sz="1600" dirty="0"/>
              <a:t> Uma abordagem profissional. 7ª. ed. Porto Alegre: AMGH, 2011.</a:t>
            </a:r>
          </a:p>
          <a:p>
            <a:endParaRPr lang="pt-BR" sz="1600" dirty="0" smtClean="0"/>
          </a:p>
          <a:p>
            <a:r>
              <a:rPr lang="en-US" sz="1600" dirty="0"/>
              <a:t>SCHWABER, K.; SUTHERLAND, J. </a:t>
            </a:r>
            <a:r>
              <a:rPr lang="en-US" sz="1600" b="1" dirty="0"/>
              <a:t>The Scrum Guide:</a:t>
            </a:r>
            <a:r>
              <a:rPr lang="en-US" sz="1600" dirty="0"/>
              <a:t> The Definitive Guide to Scrum. the U.S.A.: Scrum.org, 2011.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SEVERINO, A. J. </a:t>
            </a:r>
            <a:r>
              <a:rPr lang="pt-BR" sz="1600" b="1" dirty="0"/>
              <a:t>Metodologia do trabalho científico</a:t>
            </a:r>
            <a:r>
              <a:rPr lang="pt-BR" sz="1600" dirty="0"/>
              <a:t>. 23ª. ed. São Paulo: Cortez, 2007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SOFTEX</a:t>
            </a:r>
            <a:r>
              <a:rPr lang="pt-BR" sz="1600" dirty="0"/>
              <a:t>. </a:t>
            </a:r>
            <a:r>
              <a:rPr lang="pt-BR" sz="1600" b="1" dirty="0"/>
              <a:t>MPS.BR – Melhoria de Processo do Software Brasileiro: Guia Geral</a:t>
            </a:r>
            <a:r>
              <a:rPr lang="pt-BR" sz="1600" dirty="0"/>
              <a:t>. </a:t>
            </a:r>
            <a:r>
              <a:rPr lang="en-US" sz="1600" dirty="0"/>
              <a:t>SOFTEX. Campinas. 2011.</a:t>
            </a:r>
            <a:endParaRPr lang="pt-BR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400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Referências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z="1600" dirty="0"/>
              <a:t>SOFTWARE ENGINEERING INSTITUTE. </a:t>
            </a:r>
            <a:r>
              <a:rPr lang="en-US" sz="1600" b="1" dirty="0"/>
              <a:t>CMMI® for Development V1.3</a:t>
            </a:r>
            <a:r>
              <a:rPr lang="en-US" sz="1600" dirty="0"/>
              <a:t>. Pittsburgh. 2010.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SOMMERVILLE, I. </a:t>
            </a:r>
            <a:r>
              <a:rPr lang="en-US" sz="1600" b="1" dirty="0" err="1"/>
              <a:t>Engenharia</a:t>
            </a:r>
            <a:r>
              <a:rPr lang="en-US" sz="1600" b="1" dirty="0"/>
              <a:t> de Software</a:t>
            </a:r>
            <a:r>
              <a:rPr lang="en-US" sz="1600" dirty="0"/>
              <a:t>. 9ª. ed. São Paulo: Pearson Prentice Hall, 2011.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/>
              <a:t>STANDISH. </a:t>
            </a:r>
            <a:r>
              <a:rPr lang="en-US" sz="1600" b="1" dirty="0"/>
              <a:t>CHAOS Summary 2009</a:t>
            </a:r>
            <a:r>
              <a:rPr lang="en-US" sz="1600" dirty="0"/>
              <a:t>. The Standish Group International. Boston. 2009.</a:t>
            </a:r>
            <a:endParaRPr lang="pt-BR" sz="1600" dirty="0"/>
          </a:p>
          <a:p>
            <a:endParaRPr lang="pt-BR" sz="1700" dirty="0" smtClean="0"/>
          </a:p>
        </p:txBody>
      </p:sp>
    </p:spTree>
    <p:extLst>
      <p:ext uri="{BB962C8B-B14F-4D97-AF65-F5344CB8AC3E}">
        <p14:creationId xmlns:p14="http://schemas.microsoft.com/office/powerpoint/2010/main" val="18615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3" descr="logoME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0350"/>
            <a:ext cx="578643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4450"/>
            <a:ext cx="7772400" cy="5813425"/>
          </a:xfrm>
        </p:spPr>
        <p:txBody>
          <a:bodyPr/>
          <a:lstStyle/>
          <a:p>
            <a:pPr eaLnBrk="1" hangingPunct="1"/>
            <a:r>
              <a:rPr lang="pt-BR" sz="9600" b="1" dirty="0" smtClean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419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610262181"/>
              </p:ext>
            </p:extLst>
          </p:nvPr>
        </p:nvGraphicFramePr>
        <p:xfrm>
          <a:off x="0" y="1397000"/>
          <a:ext cx="9144000" cy="546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Contextualização </a:t>
            </a:r>
            <a:br>
              <a:rPr lang="pt-BR" i="1" dirty="0" smtClean="0"/>
            </a:br>
            <a:r>
              <a:rPr lang="pt-BR" i="1" dirty="0" smtClean="0"/>
              <a:t>do Problema</a:t>
            </a:r>
            <a:endParaRPr lang="pt-BR" dirty="0" smtClean="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Problema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2800" dirty="0" smtClean="0"/>
              <a:t>A </a:t>
            </a:r>
            <a:r>
              <a:rPr lang="pt-BR" sz="2800" dirty="0"/>
              <a:t>proposta de um modelo de processo de </a:t>
            </a:r>
            <a:r>
              <a:rPr lang="pt-BR" sz="2800" dirty="0" smtClean="0"/>
              <a:t>software </a:t>
            </a:r>
            <a:r>
              <a:rPr lang="pt-BR" sz="2800" dirty="0"/>
              <a:t>integrado a um sistema de medição de desempenho pode aprimorar os conceitos de gestão do desenvolvimento de software, direcionando esforços para obtenção de melhores resultados para a organização como um </a:t>
            </a:r>
            <a:r>
              <a:rPr lang="pt-BR" sz="2800" dirty="0" smtClean="0"/>
              <a:t>todo?</a:t>
            </a:r>
            <a:endParaRPr lang="pt-BR" sz="1600" dirty="0"/>
          </a:p>
          <a:p>
            <a:pPr algn="ctr">
              <a:defRPr/>
            </a:pPr>
            <a:endParaRPr lang="pt-BR" sz="20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Objetivo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pt-BR" sz="3600" dirty="0" smtClean="0"/>
              <a:t>Desenvolver </a:t>
            </a:r>
            <a:r>
              <a:rPr lang="pt-BR" sz="3600" dirty="0"/>
              <a:t>um modelo de processo de desenvolvimento de </a:t>
            </a:r>
            <a:r>
              <a:rPr lang="pt-BR" sz="3600" dirty="0" smtClean="0"/>
              <a:t>software* </a:t>
            </a:r>
            <a:r>
              <a:rPr lang="pt-BR" sz="3600" dirty="0"/>
              <a:t>que abranja e integre os conceitos de um sistema de medição de desempenho</a:t>
            </a:r>
            <a:r>
              <a:rPr lang="pt-BR" sz="3600" dirty="0" smtClean="0"/>
              <a:t>.</a:t>
            </a:r>
          </a:p>
          <a:p>
            <a:pPr algn="ctr"/>
            <a:endParaRPr lang="pt-BR" sz="2800" b="1" dirty="0"/>
          </a:p>
          <a:p>
            <a:pPr algn="r"/>
            <a:r>
              <a:rPr lang="pt-BR" sz="2800" dirty="0"/>
              <a:t>* </a:t>
            </a:r>
            <a:r>
              <a:rPr lang="pt-BR" sz="2800" dirty="0" smtClean="0"/>
              <a:t>Base teórica possível de adaptação </a:t>
            </a:r>
            <a:r>
              <a:rPr lang="pt-BR" sz="2800" dirty="0"/>
              <a:t>para que as empresas de desenvolvimento possam criar os processos para produção do software adequados para cada realidade.</a:t>
            </a:r>
          </a:p>
          <a:p>
            <a:pPr algn="r"/>
            <a:r>
              <a:rPr lang="pt-BR" sz="2400" dirty="0"/>
              <a:t>(PRESSMAN, 2011)</a:t>
            </a:r>
            <a:endParaRPr lang="pt-BR" sz="2800" b="1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5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Objetivos </a:t>
            </a:r>
            <a:br>
              <a:rPr lang="pt-BR" i="1" dirty="0" smtClean="0"/>
            </a:br>
            <a:r>
              <a:rPr lang="pt-BR" i="1" dirty="0" smtClean="0"/>
              <a:t>Específicos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pt-BR" sz="2400" dirty="0" smtClean="0"/>
              <a:t>Levantar </a:t>
            </a:r>
            <a:r>
              <a:rPr lang="pt-BR" sz="2400" dirty="0"/>
              <a:t>e analisar as metodologias existentes para desenvolvimento de software;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2400" dirty="0"/>
              <a:t>Levantar os sistemas de medição de desempenho mais referenciados na atualidade e escolher o mais adequado aos objetivos propostos, definindo indicadores de desempenho a serem utilizados no modelo;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2400" dirty="0" smtClean="0"/>
              <a:t>Avaliar </a:t>
            </a:r>
            <a:r>
              <a:rPr lang="pt-BR" sz="2400" dirty="0"/>
              <a:t>a aplicabilidade do modelo em </a:t>
            </a:r>
            <a:r>
              <a:rPr lang="pt-BR" sz="2400" dirty="0" smtClean="0"/>
              <a:t>cinco empresas </a:t>
            </a:r>
            <a:r>
              <a:rPr lang="pt-BR" sz="2400" dirty="0"/>
              <a:t>a serem </a:t>
            </a:r>
            <a:r>
              <a:rPr lang="pt-BR" sz="2400" dirty="0" smtClean="0"/>
              <a:t>selecionadas, sendo a primeira a empresa-piloto;</a:t>
            </a:r>
            <a:endParaRPr lang="pt-BR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/>
              <a:t>Revisar o modelo de acordo com os resultados obtidos durante as avaliações e sistematizá-lo de forma a permitir sua divulgação e aplicação de forma mais generalizada.</a:t>
            </a:r>
            <a:endParaRPr lang="pt-BR" sz="2400" b="1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7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Justificativa </a:t>
            </a:r>
            <a:br>
              <a:rPr lang="pt-BR" i="1" dirty="0" smtClean="0"/>
            </a:br>
            <a:r>
              <a:rPr lang="pt-BR" i="1" dirty="0" smtClean="0"/>
              <a:t>do estudo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just">
              <a:defRPr/>
            </a:pPr>
            <a:r>
              <a:rPr lang="pt-BR" sz="2800" dirty="0" smtClean="0"/>
              <a:t>Infelizmente </a:t>
            </a:r>
            <a:r>
              <a:rPr lang="pt-BR" sz="2800" dirty="0"/>
              <a:t>os desenvolvedores de </a:t>
            </a:r>
            <a:r>
              <a:rPr lang="pt-BR" sz="2800" i="1" dirty="0"/>
              <a:t>software</a:t>
            </a:r>
            <a:r>
              <a:rPr lang="pt-BR" sz="2800" dirty="0"/>
              <a:t> estão muito distantes de outros profissionais quanto ao estabelecimento de padrões de medição e objetivos relevantes.</a:t>
            </a:r>
          </a:p>
          <a:p>
            <a:pPr algn="r">
              <a:defRPr/>
            </a:pPr>
            <a:r>
              <a:rPr lang="pt-BR" sz="2000" dirty="0"/>
              <a:t>(JONES, 2008)</a:t>
            </a:r>
          </a:p>
          <a:p>
            <a:pPr algn="r">
              <a:defRPr/>
            </a:pPr>
            <a:endParaRPr lang="pt-BR" sz="2000" dirty="0"/>
          </a:p>
          <a:p>
            <a:pPr algn="just">
              <a:defRPr/>
            </a:pPr>
            <a:r>
              <a:rPr lang="pt-BR" sz="2800" dirty="0"/>
              <a:t>Somente 39,6% das empresas medem o desempenho do processo de </a:t>
            </a:r>
            <a:r>
              <a:rPr lang="pt-BR" sz="2800" i="1" dirty="0"/>
              <a:t>software</a:t>
            </a:r>
            <a:r>
              <a:rPr lang="pt-BR" sz="2800" dirty="0"/>
              <a:t> de forma sistemática.</a:t>
            </a:r>
          </a:p>
          <a:p>
            <a:pPr algn="r">
              <a:defRPr/>
            </a:pPr>
            <a:r>
              <a:rPr lang="pt-BR" sz="2000" dirty="0"/>
              <a:t>(MCT, </a:t>
            </a:r>
            <a:r>
              <a:rPr lang="pt-BR" sz="2000" dirty="0" smtClean="0"/>
              <a:t>2010).</a:t>
            </a:r>
            <a:endParaRPr lang="pt-BR" sz="20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3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84" y="240060"/>
            <a:ext cx="240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ítulo 1"/>
          <p:cNvSpPr>
            <a:spLocks noGrp="1"/>
          </p:cNvSpPr>
          <p:nvPr>
            <p:ph type="ctrTitle"/>
          </p:nvPr>
        </p:nvSpPr>
        <p:spPr>
          <a:xfrm>
            <a:off x="0" y="-26988"/>
            <a:ext cx="9144000" cy="1368426"/>
          </a:xfrm>
        </p:spPr>
        <p:txBody>
          <a:bodyPr/>
          <a:lstStyle/>
          <a:p>
            <a:pPr eaLnBrk="1" hangingPunct="1"/>
            <a:r>
              <a:rPr lang="pt-BR" i="1" dirty="0" smtClean="0"/>
              <a:t>Conceitos </a:t>
            </a:r>
            <a:br>
              <a:rPr lang="pt-BR" i="1" dirty="0" smtClean="0"/>
            </a:br>
            <a:r>
              <a:rPr lang="pt-BR" i="1" dirty="0" smtClean="0"/>
              <a:t>aplicados no modelo</a:t>
            </a:r>
            <a:endParaRPr lang="pt-BR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76250"/>
            <a:ext cx="142875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0825" y="1341438"/>
            <a:ext cx="8569325" cy="5256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69551"/>
              </p:ext>
            </p:extLst>
          </p:nvPr>
        </p:nvGraphicFramePr>
        <p:xfrm>
          <a:off x="216412" y="1484784"/>
          <a:ext cx="8569326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240"/>
                <a:gridCol w="3672086"/>
              </a:tblGrid>
              <a:tr h="405645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Conceito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Referência</a:t>
                      </a:r>
                      <a:endParaRPr lang="pt-BR" sz="2200" dirty="0"/>
                    </a:p>
                  </a:txBody>
                  <a:tcPr/>
                </a:tc>
              </a:tr>
              <a:tr h="71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Melhores Práticas no Desenvolvimento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(BOOCH, 1998)</a:t>
                      </a:r>
                      <a:endParaRPr lang="pt-BR" sz="2200" dirty="0"/>
                    </a:p>
                  </a:txBody>
                  <a:tcPr/>
                </a:tc>
              </a:tr>
              <a:tr h="71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Princípios Lean para desenvolvimento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(POPPENDIECK e POPPENDIECK,  2011)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Passos para desenvolver um SMD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(NEELY et. al, 1995)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Papéis da Medição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(HUMPHREY, 1989)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CMMI-DEV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(SEI, 2010)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MPS.BR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(SOFTEX, 2011)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(SHWABER e SUTHERLAND, 2011)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ISO 15939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(ABNT, 2007)</a:t>
                      </a:r>
                      <a:endParaRPr lang="pt-BR" sz="2200" dirty="0"/>
                    </a:p>
                  </a:txBody>
                  <a:tcPr/>
                </a:tc>
              </a:tr>
              <a:tr h="405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err="1" smtClean="0"/>
                        <a:t>Stage-Gates</a:t>
                      </a:r>
                      <a:endParaRPr lang="pt-BR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(COOPER, 2007)</a:t>
                      </a:r>
                      <a:endParaRPr lang="pt-BR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anchor="ctr">
        <a:noAutofit/>
      </a:bodyPr>
      <a:lstStyle>
        <a:defPPr algn="just">
          <a:buFont typeface="Arial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1980</Words>
  <Application>Microsoft Office PowerPoint</Application>
  <PresentationFormat>Apresentação na tela (4:3)</PresentationFormat>
  <Paragraphs>330</Paragraphs>
  <Slides>32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Modelo de processo de desenvolvimento de software integrado a um sistema de medição de desempenho   Gabriel L. Baptista Orientador: Professor Dr. José Antonio Arantes Salles Co-orientadora: Professora Dra. Rosângela Maria Vanalle  Janeiro de 2013</vt:lpstr>
      <vt:lpstr>Programação</vt:lpstr>
      <vt:lpstr>Contextualização  do Problema</vt:lpstr>
      <vt:lpstr>Contextualização  do Problema</vt:lpstr>
      <vt:lpstr>Problema</vt:lpstr>
      <vt:lpstr>Objetivo</vt:lpstr>
      <vt:lpstr>Objetivos  Específicos</vt:lpstr>
      <vt:lpstr>Justificativa  do estudo</vt:lpstr>
      <vt:lpstr>Conceitos  aplicados no modelo</vt:lpstr>
      <vt:lpstr>Metodologia  aplicada</vt:lpstr>
      <vt:lpstr>Características  das Empresas</vt:lpstr>
      <vt:lpstr>Princípios GMQA</vt:lpstr>
      <vt:lpstr>Modelo GMQA Conceitual</vt:lpstr>
      <vt:lpstr>Princípio de  Gestão</vt:lpstr>
      <vt:lpstr>Princípio de  Medição</vt:lpstr>
      <vt:lpstr>Princípio de  Garantia da Qualidade</vt:lpstr>
      <vt:lpstr>Princípio de  Geração de Artefatos</vt:lpstr>
      <vt:lpstr>Macroatividade  de Arquitetura</vt:lpstr>
      <vt:lpstr>Macroatividade  de Desenvolvimento</vt:lpstr>
      <vt:lpstr>Macroatividade  de Implantação</vt:lpstr>
      <vt:lpstr>Pontos mínimos de  medição exigidos</vt:lpstr>
      <vt:lpstr>Portões de decisão</vt:lpstr>
      <vt:lpstr>Modelo GMQA</vt:lpstr>
      <vt:lpstr>Resultados do  questionário aplicado</vt:lpstr>
      <vt:lpstr>Resultados do  questionário aplicado</vt:lpstr>
      <vt:lpstr>Avaliação da  aderência do modelo</vt:lpstr>
      <vt:lpstr>Conclusão</vt:lpstr>
      <vt:lpstr>Conclusão</vt:lpstr>
      <vt:lpstr>Referências</vt:lpstr>
      <vt:lpstr>Referências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estudo sobre a gestão da qualidade no processo de produção de software: diagnóstico de um departamento de projeto e desenvolvimento de software.  Gabriel L. Baptista  Abril de 2011</dc:title>
  <dc:creator>Gabriel</dc:creator>
  <cp:lastModifiedBy>Gabriel Lara Baptista</cp:lastModifiedBy>
  <cp:revision>205</cp:revision>
  <dcterms:created xsi:type="dcterms:W3CDTF">2011-04-05T18:33:29Z</dcterms:created>
  <dcterms:modified xsi:type="dcterms:W3CDTF">2013-02-18T01:01:25Z</dcterms:modified>
</cp:coreProperties>
</file>