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A9A6E91-453C-41AB-935D-2805F976124A}" type="datetimeFigureOut">
              <a:rPr lang="ru-RU" smtClean="0"/>
              <a:t>13.05.2013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D37C281-CC64-49D1-A374-3AE63E6F565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908720"/>
            <a:ext cx="7344816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 smtClean="0"/>
              <a:t>Comparativo </a:t>
            </a:r>
            <a:br>
              <a:rPr lang="pt-BR" sz="4800" dirty="0" smtClean="0"/>
            </a:br>
            <a:r>
              <a:rPr lang="pt-BR" sz="4800" dirty="0" smtClean="0"/>
              <a:t>Esfoço X Escopo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Sistema de Avaliação Docente  SAD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27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agora?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pt-BR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mtClean="0"/>
              <a:t>?????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48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57200"/>
            <a:ext cx="8064896" cy="739552"/>
          </a:xfrm>
        </p:spPr>
        <p:txBody>
          <a:bodyPr/>
          <a:lstStyle/>
          <a:p>
            <a:r>
              <a:rPr lang="pt-BR" dirty="0" smtClean="0"/>
              <a:t>Componentes do grupo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792"/>
            <a:ext cx="8075240" cy="4615407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Rafael </a:t>
            </a:r>
            <a:r>
              <a:rPr lang="pt-BR" dirty="0"/>
              <a:t>Lopes De </a:t>
            </a:r>
            <a:r>
              <a:rPr lang="pt-BR" dirty="0" smtClean="0"/>
              <a:t>Abreu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Rafael Yure Da Silveira Braga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Raphael </a:t>
            </a:r>
            <a:r>
              <a:rPr lang="pt-BR" dirty="0"/>
              <a:t>Rezende (Desenvolvimento Web)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Raul </a:t>
            </a:r>
            <a:r>
              <a:rPr lang="pt-BR" dirty="0"/>
              <a:t>De Matos </a:t>
            </a:r>
            <a:r>
              <a:rPr lang="pt-BR" dirty="0" smtClean="0"/>
              <a:t>Barca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Rhaissa </a:t>
            </a:r>
            <a:r>
              <a:rPr lang="pt-BR" dirty="0"/>
              <a:t>Nogueira </a:t>
            </a:r>
            <a:r>
              <a:rPr lang="pt-BR" dirty="0" smtClean="0"/>
              <a:t>Arantes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Rogerio </a:t>
            </a:r>
            <a:r>
              <a:rPr lang="pt-BR" dirty="0"/>
              <a:t>Tristao </a:t>
            </a:r>
            <a:r>
              <a:rPr lang="pt-BR" dirty="0" smtClean="0"/>
              <a:t>Junior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Ruben </a:t>
            </a:r>
            <a:r>
              <a:rPr lang="pt-BR" dirty="0"/>
              <a:t>Borges </a:t>
            </a:r>
            <a:r>
              <a:rPr lang="pt-BR" dirty="0" smtClean="0"/>
              <a:t>Ramos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Thais </a:t>
            </a:r>
            <a:r>
              <a:rPr lang="pt-BR" dirty="0"/>
              <a:t>Cardoso Moura De </a:t>
            </a:r>
            <a:r>
              <a:rPr lang="pt-BR" dirty="0" smtClean="0"/>
              <a:t>Souza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Ulysses </a:t>
            </a:r>
            <a:r>
              <a:rPr lang="pt-BR" dirty="0"/>
              <a:t>Alexandre </a:t>
            </a:r>
            <a:r>
              <a:rPr lang="pt-BR" dirty="0" smtClean="0"/>
              <a:t>Alves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Vinicius </a:t>
            </a:r>
            <a:r>
              <a:rPr lang="pt-BR" dirty="0"/>
              <a:t>Dantas </a:t>
            </a:r>
            <a:r>
              <a:rPr lang="pt-BR" dirty="0" smtClean="0"/>
              <a:t>Coutinho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Wilker Machado (Concorrência e Dispositivos Móveis)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64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horas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Disciplina:</a:t>
            </a:r>
          </a:p>
          <a:p>
            <a:pPr lvl="1"/>
            <a:r>
              <a:rPr lang="pt-BR" dirty="0" smtClean="0"/>
              <a:t>48 horas teóricas</a:t>
            </a:r>
          </a:p>
          <a:p>
            <a:pPr lvl="1"/>
            <a:r>
              <a:rPr lang="pt-BR" dirty="0" smtClean="0"/>
              <a:t>16 horas práticas</a:t>
            </a:r>
          </a:p>
          <a:p>
            <a:pPr lvl="1"/>
            <a:endParaRPr lang="pt-BR" dirty="0"/>
          </a:p>
          <a:p>
            <a:r>
              <a:rPr lang="pt-BR" dirty="0" smtClean="0"/>
              <a:t>Estimativa do projeto:</a:t>
            </a:r>
          </a:p>
          <a:p>
            <a:pPr lvl="1"/>
            <a:r>
              <a:rPr lang="pt-BR" dirty="0" smtClean="0"/>
              <a:t>40 horas por aluno na disciplina, ou seja, para os alunos da disciplina de integração 360 horas, e para os alunos de outras disciplinas 120 horas, dando um total de 480 horas no total, desconsiderando horas extra-classe e a integração com as demais disciplinas.</a:t>
            </a:r>
          </a:p>
          <a:p>
            <a:pPr lvl="1"/>
            <a:endParaRPr lang="pt-BR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97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Porcentagem de participação </a:t>
            </a:r>
            <a:r>
              <a:rPr lang="pt-BR" sz="1200" dirty="0" smtClean="0"/>
              <a:t>(até 13/05/2013)</a:t>
            </a:r>
            <a:endParaRPr lang="ru-RU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Rafael Lopes De Abreu </a:t>
            </a:r>
            <a:r>
              <a:rPr lang="pt-BR" dirty="0" smtClean="0">
                <a:solidFill>
                  <a:srgbClr val="FF0000"/>
                </a:solidFill>
              </a:rPr>
              <a:t>0%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Rafael Yure Da Silveira Braga </a:t>
            </a:r>
            <a:r>
              <a:rPr lang="pt-BR" dirty="0" smtClean="0">
                <a:solidFill>
                  <a:srgbClr val="FF0000"/>
                </a:solidFill>
              </a:rPr>
              <a:t>10%</a:t>
            </a:r>
            <a:endParaRPr lang="pt-BR" dirty="0"/>
          </a:p>
          <a:p>
            <a:r>
              <a:rPr lang="pt-BR" dirty="0"/>
              <a:t>Raphael </a:t>
            </a:r>
            <a:r>
              <a:rPr lang="pt-BR" dirty="0" smtClean="0"/>
              <a:t>Rezende </a:t>
            </a:r>
            <a:r>
              <a:rPr lang="pt-BR" dirty="0">
                <a:solidFill>
                  <a:srgbClr val="FF0000"/>
                </a:solidFill>
              </a:rPr>
              <a:t>0%</a:t>
            </a:r>
            <a:endParaRPr lang="pt-BR" dirty="0"/>
          </a:p>
          <a:p>
            <a:r>
              <a:rPr lang="pt-BR" dirty="0">
                <a:solidFill>
                  <a:srgbClr val="00B050"/>
                </a:solidFill>
              </a:rPr>
              <a:t>Raul De Matos </a:t>
            </a:r>
            <a:r>
              <a:rPr lang="pt-BR" dirty="0" smtClean="0">
                <a:solidFill>
                  <a:srgbClr val="00B050"/>
                </a:solidFill>
              </a:rPr>
              <a:t>Barca 100%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>
                <a:solidFill>
                  <a:srgbClr val="00B050"/>
                </a:solidFill>
              </a:rPr>
              <a:t>Rhaissa Nogueira </a:t>
            </a:r>
            <a:r>
              <a:rPr lang="pt-BR" dirty="0" smtClean="0">
                <a:solidFill>
                  <a:srgbClr val="00B050"/>
                </a:solidFill>
              </a:rPr>
              <a:t>Arantes 100%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 smtClean="0">
                <a:solidFill>
                  <a:srgbClr val="00B050"/>
                </a:solidFill>
              </a:rPr>
              <a:t>Rogerio Tristao Junior </a:t>
            </a:r>
            <a:r>
              <a:rPr lang="pt-BR" dirty="0">
                <a:solidFill>
                  <a:srgbClr val="00B050"/>
                </a:solidFill>
              </a:rPr>
              <a:t>100%</a:t>
            </a:r>
            <a:endParaRPr lang="pt-BR" dirty="0" smtClean="0">
              <a:solidFill>
                <a:srgbClr val="00B050"/>
              </a:solidFill>
            </a:endParaRPr>
          </a:p>
          <a:p>
            <a:r>
              <a:rPr lang="pt-BR" dirty="0" smtClean="0"/>
              <a:t>Ruben </a:t>
            </a:r>
            <a:r>
              <a:rPr lang="pt-BR" dirty="0"/>
              <a:t>Borges </a:t>
            </a:r>
            <a:r>
              <a:rPr lang="pt-BR" dirty="0" smtClean="0"/>
              <a:t>Ramos </a:t>
            </a:r>
            <a:r>
              <a:rPr lang="pt-BR" dirty="0">
                <a:solidFill>
                  <a:srgbClr val="FF0000"/>
                </a:solidFill>
              </a:rPr>
              <a:t>1</a:t>
            </a:r>
            <a:r>
              <a:rPr lang="pt-BR" dirty="0" smtClean="0">
                <a:solidFill>
                  <a:srgbClr val="FF0000"/>
                </a:solidFill>
              </a:rPr>
              <a:t>0</a:t>
            </a:r>
            <a:r>
              <a:rPr lang="pt-BR" dirty="0">
                <a:solidFill>
                  <a:srgbClr val="FF0000"/>
                </a:solidFill>
              </a:rPr>
              <a:t>%</a:t>
            </a:r>
            <a:endParaRPr lang="pt-BR" dirty="0"/>
          </a:p>
          <a:p>
            <a:r>
              <a:rPr lang="pt-BR" dirty="0">
                <a:solidFill>
                  <a:srgbClr val="00B050"/>
                </a:solidFill>
              </a:rPr>
              <a:t>Thais Cardoso Moura De </a:t>
            </a:r>
            <a:r>
              <a:rPr lang="pt-BR" dirty="0" smtClean="0">
                <a:solidFill>
                  <a:srgbClr val="00B050"/>
                </a:solidFill>
              </a:rPr>
              <a:t>Souza </a:t>
            </a:r>
            <a:r>
              <a:rPr lang="pt-BR" dirty="0">
                <a:solidFill>
                  <a:srgbClr val="00B050"/>
                </a:solidFill>
              </a:rPr>
              <a:t>100%</a:t>
            </a:r>
          </a:p>
          <a:p>
            <a:r>
              <a:rPr lang="pt-BR" dirty="0"/>
              <a:t>Ulysses Alexandre </a:t>
            </a:r>
            <a:r>
              <a:rPr lang="pt-BR" dirty="0" smtClean="0"/>
              <a:t>Alves </a:t>
            </a:r>
            <a:r>
              <a:rPr lang="pt-BR" dirty="0" smtClean="0">
                <a:solidFill>
                  <a:srgbClr val="FF0000"/>
                </a:solidFill>
              </a:rPr>
              <a:t>30</a:t>
            </a:r>
            <a:r>
              <a:rPr lang="pt-BR" dirty="0">
                <a:solidFill>
                  <a:srgbClr val="FF0000"/>
                </a:solidFill>
              </a:rPr>
              <a:t>%</a:t>
            </a:r>
            <a:endParaRPr lang="pt-BR" dirty="0"/>
          </a:p>
          <a:p>
            <a:r>
              <a:rPr lang="pt-BR" dirty="0">
                <a:solidFill>
                  <a:srgbClr val="00B050"/>
                </a:solidFill>
              </a:rPr>
              <a:t>Vinicius Dantas </a:t>
            </a:r>
            <a:r>
              <a:rPr lang="pt-BR" dirty="0" smtClean="0">
                <a:solidFill>
                  <a:srgbClr val="00B050"/>
                </a:solidFill>
              </a:rPr>
              <a:t>Coutinho 60</a:t>
            </a:r>
            <a:r>
              <a:rPr lang="pt-BR" dirty="0">
                <a:solidFill>
                  <a:srgbClr val="00B050"/>
                </a:solidFill>
              </a:rPr>
              <a:t>%</a:t>
            </a:r>
          </a:p>
          <a:p>
            <a:r>
              <a:rPr lang="pt-BR" dirty="0"/>
              <a:t>Wilker Machado </a:t>
            </a:r>
            <a:r>
              <a:rPr lang="pt-BR" dirty="0">
                <a:solidFill>
                  <a:srgbClr val="FF0000"/>
                </a:solidFill>
              </a:rPr>
              <a:t>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29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Artefatos até o momento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Plano de Projeto Preliminar</a:t>
            </a:r>
          </a:p>
          <a:p>
            <a:r>
              <a:rPr lang="pt-BR" dirty="0" smtClean="0"/>
              <a:t>Especificação de Requisitos Preliminar</a:t>
            </a:r>
          </a:p>
          <a:p>
            <a:r>
              <a:rPr lang="pt-BR" dirty="0" smtClean="0"/>
              <a:t>Glossário</a:t>
            </a:r>
          </a:p>
          <a:p>
            <a:r>
              <a:rPr lang="pt-BR" dirty="0" smtClean="0"/>
              <a:t>Plano de Gerência de Configuração (em andamento)</a:t>
            </a:r>
          </a:p>
          <a:p>
            <a:r>
              <a:rPr lang="pt-BR" dirty="0" smtClean="0"/>
              <a:t>Propostas de Arquitetura – CERCOMP</a:t>
            </a:r>
          </a:p>
          <a:p>
            <a:r>
              <a:rPr lang="pt-BR" dirty="0" smtClean="0"/>
              <a:t>Itens ds Planilha do MPS.Br catalogados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05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Reuniões - Requisitos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Até a data de hoje tivemos duas reuniões com o fornecedor de requisitos e uma parte interessada, assim identificamos os seguintes pontos:</a:t>
            </a:r>
          </a:p>
          <a:p>
            <a:pPr lvl="1"/>
            <a:r>
              <a:rPr lang="pt-BR" dirty="0" smtClean="0"/>
              <a:t>A integração com o SICAD e o Sistema de Avaliação do Docente pelo Discente ainda é abstrata e não depende apenas do esforço da nossa equipe;</a:t>
            </a:r>
          </a:p>
          <a:p>
            <a:pPr lvl="1"/>
            <a:r>
              <a:rPr lang="pt-BR" dirty="0" smtClean="0"/>
              <a:t>O sistema terá que tratar tanto progressão horizontal quanto estágio probatório;</a:t>
            </a:r>
          </a:p>
          <a:p>
            <a:pPr lvl="1"/>
            <a:r>
              <a:rPr lang="pt-BR" dirty="0" smtClean="0"/>
              <a:t>Como inserir requisitos de integração e de dispositivos móveis no escopo do nosso projeto?</a:t>
            </a:r>
          </a:p>
          <a:p>
            <a:pPr marL="365760" lvl="1" indent="0">
              <a:buNone/>
            </a:pPr>
            <a:endParaRPr lang="pt-BR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81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Temos como um grande risco o CERCOMP não fornecer uma forma de integração para o projeto. Até o momento estamos com 3 propostas de integração para apresentar, porém sem nenhuma garantia de aceitação ou não;</a:t>
            </a:r>
          </a:p>
          <a:p>
            <a:r>
              <a:rPr lang="pt-BR" dirty="0" smtClean="0"/>
              <a:t>Dificuldade de levantar e validar os requisitos;</a:t>
            </a:r>
          </a:p>
          <a:p>
            <a:r>
              <a:rPr lang="pt-BR" dirty="0" smtClean="0"/>
              <a:t>Esforço de equipe reduzido por conta de alunos desistentes e/ou não ativos no projeto;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386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Esforço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solidFill>
                  <a:schemeClr val="tx1"/>
                </a:solidFill>
              </a:rPr>
              <a:t>Ativos 11 alunos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Inicio do projeto: 02/04/13 (à 29 dias)</a:t>
            </a:r>
          </a:p>
          <a:p>
            <a:pPr marL="0" indent="0">
              <a:buNone/>
            </a:pP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Já foram </a:t>
            </a:r>
            <a:r>
              <a:rPr lang="pt-BR" sz="2000" dirty="0" smtClean="0">
                <a:solidFill>
                  <a:srgbClr val="FF0000"/>
                </a:solidFill>
              </a:rPr>
              <a:t>15,6 horas</a:t>
            </a:r>
            <a:r>
              <a:rPr lang="pt-BR" sz="2000" dirty="0" smtClean="0">
                <a:solidFill>
                  <a:schemeClr val="tx1"/>
                </a:solidFill>
              </a:rPr>
              <a:t> por aluno, ou seja, restam seriam 172,26 hs trabalhadas, logo ainda teriamos </a:t>
            </a:r>
            <a:r>
              <a:rPr lang="pt-BR" sz="2000" dirty="0" smtClean="0">
                <a:solidFill>
                  <a:srgbClr val="00B050"/>
                </a:solidFill>
              </a:rPr>
              <a:t>307,74 horas restantes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44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Esforço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solidFill>
                  <a:schemeClr val="tx1"/>
                </a:solidFill>
              </a:rPr>
              <a:t>Ativos </a:t>
            </a:r>
            <a:r>
              <a:rPr lang="pt-BR" sz="2000" dirty="0">
                <a:solidFill>
                  <a:schemeClr val="tx1"/>
                </a:solidFill>
              </a:rPr>
              <a:t>~6 </a:t>
            </a:r>
            <a:r>
              <a:rPr lang="pt-BR" sz="2000" dirty="0" smtClean="0">
                <a:solidFill>
                  <a:schemeClr val="tx1"/>
                </a:solidFill>
              </a:rPr>
              <a:t>alunos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Inicio do projeto: 02/04/13 (à 29 dias)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Já foram </a:t>
            </a:r>
            <a:r>
              <a:rPr lang="pt-BR" sz="2000" dirty="0" smtClean="0">
                <a:solidFill>
                  <a:srgbClr val="FF0000"/>
                </a:solidFill>
              </a:rPr>
              <a:t>15,6 horas</a:t>
            </a:r>
            <a:r>
              <a:rPr lang="pt-BR" sz="2000" dirty="0" smtClean="0">
                <a:solidFill>
                  <a:schemeClr val="tx1"/>
                </a:solidFill>
              </a:rPr>
              <a:t> por aluno, ou seja, restam 93,96 horas trabalhadas, logo </a:t>
            </a:r>
            <a:r>
              <a:rPr lang="pt-BR" sz="2000" dirty="0" smtClean="0">
                <a:solidFill>
                  <a:srgbClr val="00B050"/>
                </a:solidFill>
              </a:rPr>
              <a:t>146,04 horas restantes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 A contar </a:t>
            </a:r>
            <a:r>
              <a:rPr lang="pt-BR" sz="2000" dirty="0">
                <a:solidFill>
                  <a:schemeClr val="tx1"/>
                </a:solidFill>
              </a:rPr>
              <a:t>de </a:t>
            </a:r>
            <a:r>
              <a:rPr lang="pt-BR" sz="2000" dirty="0" smtClean="0">
                <a:solidFill>
                  <a:schemeClr val="tx1"/>
                </a:solidFill>
              </a:rPr>
              <a:t>hoje 13/05 </a:t>
            </a:r>
            <a:r>
              <a:rPr lang="pt-BR" sz="2000" dirty="0">
                <a:solidFill>
                  <a:schemeClr val="tx1"/>
                </a:solidFill>
              </a:rPr>
              <a:t>– 45 dias para o fim do </a:t>
            </a:r>
            <a:r>
              <a:rPr lang="pt-BR" sz="2000" dirty="0" smtClean="0">
                <a:solidFill>
                  <a:schemeClr val="tx1"/>
                </a:solidFill>
              </a:rPr>
              <a:t>projeto, ou seja: 146,04 horas para terminar o projeto arquitetural, programar, validar requisitos, criar e executar planos de testes e gerar todos os entregáveis da gerência de projetos.</a:t>
            </a:r>
          </a:p>
          <a:p>
            <a:pPr lvl="2"/>
            <a:endParaRPr lang="pt-BR" sz="16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973910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139</TotalTime>
  <Words>486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Thatch</vt:lpstr>
      <vt:lpstr>Comparativo  Esfoço X Escopo</vt:lpstr>
      <vt:lpstr>Componentes do grupo</vt:lpstr>
      <vt:lpstr>Distribuição de horas</vt:lpstr>
      <vt:lpstr>Porcentagem de participação (até 13/05/2013)</vt:lpstr>
      <vt:lpstr>Artefatos até o momento</vt:lpstr>
      <vt:lpstr>Reuniões - Requisitos</vt:lpstr>
      <vt:lpstr>Riscos</vt:lpstr>
      <vt:lpstr>Esforço</vt:lpstr>
      <vt:lpstr>Esforço</vt:lpstr>
      <vt:lpstr>E agora?</vt:lpstr>
    </vt:vector>
  </TitlesOfParts>
  <Company>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Comparativo  Esfoço X Escopo</dc:title>
  <dc:creator>MX</dc:creator>
  <cp:lastModifiedBy>MX</cp:lastModifiedBy>
  <cp:revision>9</cp:revision>
  <dcterms:created xsi:type="dcterms:W3CDTF">2013-05-13T15:31:28Z</dcterms:created>
  <dcterms:modified xsi:type="dcterms:W3CDTF">2013-05-13T17:51:14Z</dcterms:modified>
</cp:coreProperties>
</file>