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3.xml" ContentType="application/vnd.openxmlformats-officedocument.presentationml.comment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Rogerio Tristão Junior" lastIdx="1" clrIdx="0"/>
  <p:cmAuthor id="1" initials="" name="Rhaissa Nogueir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1D5A314-5F48-408E-AD22-3597E4B0C54D}">
  <a:tblStyle styleName="Table_0" styleId="{A1D5A314-5F48-408E-AD22-3597E4B0C54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3.xml" Type="http://schemas.openxmlformats.org/officeDocument/2006/relationships/theme" Id="rId1"/><Relationship Target="slides/slide7.xml" Type="http://schemas.openxmlformats.org/officeDocument/2006/relationships/slide" Id="rId1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1">
    <p:pos y="0" x="6000"/>
    <p:text>Rafael, pode da um parecer aqui pra gente?</p:text>
  </p:cm>
  <p:cm idx="3" authorId="1">
    <p:pos y="100" x="6000"/>
    <p:text>Thaís, você acha que tem necessidade desse slide?</p:text>
  </p:cm>
  <p:cm idx="4" authorId="1">
    <p:pos y="200" x="6000"/>
    <p:text>Raul, Vinicius,Rogério, Wilker, Ulysses, por favor, dê um feedback aqui</p:text>
  </p:cm>
  <p:cm idx="5" authorId="1">
    <p:pos y="300" x="6000"/>
    <p:text>Thaís, por favor, coloque aqui um comentário sobre como está suas atividades</p:text>
  </p:cm>
  <p:cm idx="6" authorId="1">
    <p:pos y="400" x="6000"/>
    <p:text>Rafael Yure, da uma olhada nisso aqui pra mim?</p:text>
  </p:cm>
  <p:cm idx="7" authorId="1">
    <p:pos y="500" x="6000"/>
    <p:text>Vinícius, por favor, pode dar uma visão geral aqui das métricas geradas la?</p:text>
  </p:cm>
  <p:cm idx="8" authorId="1">
    <p:pos y="600" x="6000"/>
    <p:text>Qual o usuário do Hudson msm? avadoc-20131?</p:text>
  </p:cm>
  <p:cm idx="9" authorId="1">
    <p:pos y="700" x="6000"/>
    <p:text>Sala 201 - Centro de Aulas A
Projeto SAD - 20:30h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Algumas irei completar mais tarde.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1">
    <p:pos y="0" x="6000"/>
    <p:text>Todos, por favor, dêem uma atenção maior nisso aqui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Escopo: </a:t>
            </a:r>
          </a:p>
          <a:p>
            <a:pPr rtl="0" lvl="0"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escopo no decorrer do projeto teve que ser adequado para atender não só a necessidade do cliente, mas para se enquadrar tanto ao tempo ao grupo oferecido quanto ao conhecimento prévio em desenvolvimento do time do projeto.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Esforço:</a:t>
            </a:r>
          </a:p>
          <a:p>
            <a:pPr rtl="0" lvl="0"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poucos integrantes do grupo tinham conhecimento em desenvolvimento web, tivemos uma dificuldade muito grande no desenvolvimento, o que ocasionou horas a mais de esforço de todos.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 Humanos</a:t>
            </a:r>
          </a:p>
          <a:p>
            <a:pPr rtl="0" lvl="0"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latin typeface="Times New Roman"/>
                <a:ea typeface="Times New Roman"/>
                <a:cs typeface="Times New Roman"/>
                <a:sym typeface="Times New Roman"/>
              </a:rPr>
              <a:t>O grupo contava com 11 pessoas, uma dessas porém desistiu da matéria e dessas 10 restantes, apenas 2 ou 3 tinham conhecimentos suficientes sobre as tecnologias que iriam ser usadas no projeto.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/>
        </p:nvSpPr>
        <p:spPr>
          <a:xfrm>
            <a:off y="0" x="0"/>
            <a:ext cy="4964100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ctr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ctr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ctr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ctr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y="2550225" x="2258800"/>
            <a:ext cy="14400" cx="46217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52" name="Shape 52"/>
          <p:cNvSpPr/>
          <p:nvPr/>
        </p:nvSpPr>
        <p:spPr>
          <a:xfrm>
            <a:off y="4040396" x="0"/>
            <a:ext cy="1058821" cx="9143999"/>
          </a:xfrm>
          <a:custGeom>
            <a:pathLst>
              <a:path w="9144000" extrusionOk="0" h="1440573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/>
        </p:nvSpPr>
        <p:spPr>
          <a:xfrm>
            <a:off y="0" x="0"/>
            <a:ext cy="1249799" cx="9144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>
            <a:off y="301687" x="0"/>
            <a:ext cy="1058821" cx="9143999"/>
          </a:xfrm>
          <a:custGeom>
            <a:pathLst>
              <a:path w="9144000" extrusionOk="0" h="1440573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56" name="Shape 56"/>
          <p:cNvCxnSpPr/>
          <p:nvPr/>
        </p:nvCxnSpPr>
        <p:spPr>
          <a:xfrm rot="10800000" flipH="1">
            <a:off y="1045040" x="2258963"/>
            <a:ext cy="9300" cx="46023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/>
            </a:lvl6pPr>
            <a:lvl7pPr rtl="0">
              <a:buNone/>
              <a:defRPr/>
            </a:lvl7pPr>
            <a:lvl8pPr rtl="0">
              <a:buNone/>
              <a:defRPr/>
            </a:lvl8pPr>
            <a:lvl9pPr rtl="0"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/>
        </p:nvSpPr>
        <p:spPr>
          <a:xfrm>
            <a:off y="0" x="0"/>
            <a:ext cy="6278399" cx="445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1" name="Shape 61"/>
          <p:cNvSpPr/>
          <p:nvPr/>
        </p:nvSpPr>
        <p:spPr>
          <a:xfrm flipH="1">
            <a:off y="5013041" x="3434"/>
            <a:ext cy="1374347" cx="4453249"/>
          </a:xfrm>
          <a:custGeom>
            <a:pathLst>
              <a:path w="4453250" extrusionOk="0" h="1869860">
                <a:moveTo>
                  <a:pt y="1726390" x="4447791"/>
                </a:moveTo>
                <a:lnTo>
                  <a:pt y="1869860" x="4219291"/>
                </a:lnTo>
                <a:lnTo>
                  <a:pt y="1715763" x="3980162"/>
                </a:lnTo>
                <a:lnTo>
                  <a:pt y="1864546" x="3746348"/>
                </a:lnTo>
                <a:lnTo>
                  <a:pt y="1726390" x="3512534"/>
                </a:lnTo>
                <a:lnTo>
                  <a:pt y="1864546" x="3284033"/>
                </a:lnTo>
                <a:lnTo>
                  <a:pt y="1731704" x="3044905"/>
                </a:lnTo>
                <a:lnTo>
                  <a:pt y="1864546" x="2805777"/>
                </a:lnTo>
                <a:lnTo>
                  <a:pt y="1731704" x="2571963"/>
                </a:lnTo>
                <a:lnTo>
                  <a:pt y="1864546" x="2343462"/>
                </a:lnTo>
                <a:lnTo>
                  <a:pt y="1726390" x="2104334"/>
                </a:lnTo>
                <a:lnTo>
                  <a:pt y="1869860" x="1865206"/>
                </a:lnTo>
                <a:lnTo>
                  <a:pt y="1715763" x="1631391"/>
                </a:lnTo>
                <a:lnTo>
                  <a:pt y="1869860" x="1402891"/>
                </a:lnTo>
                <a:lnTo>
                  <a:pt y="1726390" x="1163763"/>
                </a:lnTo>
                <a:lnTo>
                  <a:pt y="1869860" x="935262"/>
                </a:lnTo>
                <a:lnTo>
                  <a:pt y="1726390" x="696134"/>
                </a:lnTo>
                <a:lnTo>
                  <a:pt y="1864546" x="457006"/>
                </a:lnTo>
                <a:lnTo>
                  <a:pt y="1726390" x="217877"/>
                </a:lnTo>
                <a:lnTo>
                  <a:pt y="1869860" x="5"/>
                </a:lnTo>
                <a:cubicBezTo>
                  <a:pt y="1246574" x="3"/>
                  <a:pt y="623287" x="2"/>
                  <a:pt y="1" x="0"/>
                </a:cubicBezTo>
                <a:lnTo>
                  <a:pt y="0" x="445325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62" name="Shape 62"/>
          <p:cNvCxnSpPr/>
          <p:nvPr/>
        </p:nvCxnSpPr>
        <p:spPr>
          <a:xfrm>
            <a:off y="992104" x="409699"/>
            <a:ext cy="0" cx="36600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4840199" cx="35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y="17761" x="457200"/>
            <a:ext cy="1143000" cx="35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buNone/>
              <a:defRPr sz="2400"/>
            </a:lvl1pPr>
            <a:lvl2pPr rtl="0">
              <a:buNone/>
              <a:defRPr sz="2400"/>
            </a:lvl2pPr>
            <a:lvl3pPr rtl="0">
              <a:buNone/>
              <a:defRPr sz="2400"/>
            </a:lvl3pPr>
            <a:lvl4pPr rtl="0">
              <a:buNone/>
              <a:defRPr sz="2400"/>
            </a:lvl4pPr>
            <a:lvl5pPr rtl="0">
              <a:buNone/>
              <a:defRPr sz="2400"/>
            </a:lvl5pPr>
            <a:lvl6pPr rtl="0">
              <a:buNone/>
              <a:defRPr sz="2400"/>
            </a:lvl6pPr>
            <a:lvl7pPr rtl="0">
              <a:buNone/>
              <a:defRPr sz="2400"/>
            </a:lvl7pPr>
            <a:lvl8pPr rtl="0">
              <a:buNone/>
              <a:defRPr sz="2400"/>
            </a:lvl8pPr>
            <a:lvl9pPr rtl="0"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600200" x="5021123"/>
            <a:ext cy="4840199" cx="35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0" x="0"/>
            <a:ext cy="1249799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8" name="Shape 68"/>
          <p:cNvSpPr/>
          <p:nvPr/>
        </p:nvSpPr>
        <p:spPr>
          <a:xfrm>
            <a:off y="301687" x="0"/>
            <a:ext cy="1058821" cx="9143999"/>
          </a:xfrm>
          <a:custGeom>
            <a:pathLst>
              <a:path w="9144000" extrusionOk="0" h="1440573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69" name="Shape 69"/>
          <p:cNvCxnSpPr/>
          <p:nvPr/>
        </p:nvCxnSpPr>
        <p:spPr>
          <a:xfrm rot="10800000" flipH="1">
            <a:off y="1045040" x="2258963"/>
            <a:ext cy="9300" cx="46023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70" name="Shape 7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/>
        </p:nvSpPr>
        <p:spPr>
          <a:xfrm rot="10800000">
            <a:off y="5483652" x="-5937"/>
            <a:ext cy="1374347" cx="4453249"/>
          </a:xfrm>
          <a:custGeom>
            <a:pathLst>
              <a:path w="4453250" extrusionOk="0" h="1869860">
                <a:moveTo>
                  <a:pt y="1726390" x="4447791"/>
                </a:moveTo>
                <a:lnTo>
                  <a:pt y="1869860" x="4219291"/>
                </a:lnTo>
                <a:lnTo>
                  <a:pt y="1715763" x="3980162"/>
                </a:lnTo>
                <a:lnTo>
                  <a:pt y="1864546" x="3746348"/>
                </a:lnTo>
                <a:lnTo>
                  <a:pt y="1726390" x="3512534"/>
                </a:lnTo>
                <a:lnTo>
                  <a:pt y="1864546" x="3284033"/>
                </a:lnTo>
                <a:lnTo>
                  <a:pt y="1731704" x="3044905"/>
                </a:lnTo>
                <a:lnTo>
                  <a:pt y="1864546" x="2805777"/>
                </a:lnTo>
                <a:lnTo>
                  <a:pt y="1731704" x="2571963"/>
                </a:lnTo>
                <a:lnTo>
                  <a:pt y="1864546" x="2343462"/>
                </a:lnTo>
                <a:lnTo>
                  <a:pt y="1726390" x="2104334"/>
                </a:lnTo>
                <a:lnTo>
                  <a:pt y="1869860" x="1865206"/>
                </a:lnTo>
                <a:lnTo>
                  <a:pt y="1715763" x="1631391"/>
                </a:lnTo>
                <a:lnTo>
                  <a:pt y="1869860" x="1402891"/>
                </a:lnTo>
                <a:lnTo>
                  <a:pt y="1726390" x="1163763"/>
                </a:lnTo>
                <a:lnTo>
                  <a:pt y="1869860" x="935262"/>
                </a:lnTo>
                <a:lnTo>
                  <a:pt y="1726390" x="696134"/>
                </a:lnTo>
                <a:lnTo>
                  <a:pt y="1864546" x="457006"/>
                </a:lnTo>
                <a:lnTo>
                  <a:pt y="1726390" x="217877"/>
                </a:lnTo>
                <a:lnTo>
                  <a:pt y="1869860" x="5"/>
                </a:lnTo>
                <a:cubicBezTo>
                  <a:pt y="1246574" x="3"/>
                  <a:pt y="623287" x="2"/>
                  <a:pt y="1" x="0"/>
                </a:cubicBezTo>
                <a:lnTo>
                  <a:pt y="0" x="445325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73" name="Shape 73"/>
          <p:cNvCxnSpPr/>
          <p:nvPr/>
        </p:nvCxnSpPr>
        <p:spPr>
          <a:xfrm>
            <a:off y="5879569" x="388492"/>
            <a:ext cy="4799" cx="37085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74" name="Shape 74"/>
          <p:cNvSpPr txBox="1"/>
          <p:nvPr>
            <p:ph idx="1" type="body"/>
          </p:nvPr>
        </p:nvSpPr>
        <p:spPr>
          <a:xfrm>
            <a:off y="5991680" x="388492"/>
            <a:ext cy="516899" cx="364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88900" mar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indent="88900" mar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indent="88900" mar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indent="88900" mar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indent="88900" mar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 indent="88900" mar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 indent="88900" mar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 indent="88900" mar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 indent="88900" mar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8278" x="0"/>
            <a:ext cy="6849600" cx="9144067"/>
            <a:chOff y="14677" x="0"/>
            <a:chExt cy="6849600" cx="9144067"/>
          </a:xfrm>
        </p:grpSpPr>
        <p:sp>
          <p:nvSpPr>
            <p:cNvPr id="6" name="Shape 6"/>
            <p:cNvSpPr/>
            <p:nvPr/>
          </p:nvSpPr>
          <p:spPr>
            <a:xfrm>
              <a:off y="14677" x="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14677" x="234838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" name="Shape 8"/>
            <p:cNvSpPr/>
            <p:nvPr/>
          </p:nvSpPr>
          <p:spPr>
            <a:xfrm>
              <a:off y="14677" x="46967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9" name="Shape 9"/>
            <p:cNvSpPr/>
            <p:nvPr/>
          </p:nvSpPr>
          <p:spPr>
            <a:xfrm>
              <a:off y="14677" x="70451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14677" x="93935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14677" x="117419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14677" x="140903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14677" x="164387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14677" x="187871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14677" x="211355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14677" x="234839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14677" x="2583228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4677" x="281806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4677" x="305290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14677" x="328774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14677" x="352258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2" name="Shape 22"/>
            <p:cNvSpPr/>
            <p:nvPr/>
          </p:nvSpPr>
          <p:spPr>
            <a:xfrm>
              <a:off y="14677" x="375742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3" name="Shape 23"/>
            <p:cNvSpPr/>
            <p:nvPr/>
          </p:nvSpPr>
          <p:spPr>
            <a:xfrm>
              <a:off y="14677" x="399226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4" name="Shape 24"/>
            <p:cNvSpPr/>
            <p:nvPr/>
          </p:nvSpPr>
          <p:spPr>
            <a:xfrm>
              <a:off y="14677" x="422710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5" name="Shape 25"/>
            <p:cNvSpPr/>
            <p:nvPr/>
          </p:nvSpPr>
          <p:spPr>
            <a:xfrm>
              <a:off y="14677" x="446194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6" name="Shape 26"/>
            <p:cNvSpPr/>
            <p:nvPr/>
          </p:nvSpPr>
          <p:spPr>
            <a:xfrm>
              <a:off y="14677" x="469678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14677" x="4931619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14677" x="516645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14677" x="540129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14677" x="563613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14677" x="587097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14677" x="6105814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14677" x="634065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14677" x="657549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14677" x="681033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14677" x="704517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14677" x="7280009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14677" x="751484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14677" x="774968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14677" x="798452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14677" x="8219364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14677" x="845420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14677" x="868904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14677" x="892386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2794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2794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2794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2794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2794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2794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2794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2794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2794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4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4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2.xml" Type="http://schemas.openxmlformats.org/officeDocument/2006/relationships/comments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s.inf.ufg.br/redmine/projects/avadoc-012013-/issues/gantt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3.xml" Type="http://schemas.openxmlformats.org/officeDocument/2006/relationships/comments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y="2756417" x="614225"/>
            <a:ext cy="2245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pt-BR">
                <a:solidFill>
                  <a:srgbClr val="FFFFFF"/>
                </a:solidFill>
              </a:rPr>
              <a:t>Sistema de Avaliação Docente </a:t>
            </a:r>
          </a:p>
        </p:txBody>
      </p:sp>
      <p:sp>
        <p:nvSpPr>
          <p:cNvPr id="78" name="Shape 78"/>
          <p:cNvSpPr/>
          <p:nvPr/>
        </p:nvSpPr>
        <p:spPr>
          <a:xfrm>
            <a:off y="611950" x="1712250"/>
            <a:ext cy="2625675" cx="57194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 txBox="1"/>
          <p:nvPr/>
        </p:nvSpPr>
        <p:spPr>
          <a:xfrm>
            <a:off y="5371500" x="419500"/>
            <a:ext cy="1231200" cx="8517899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15000"/>
              </a:lnSpc>
              <a:buNone/>
            </a:pPr>
            <a:r>
              <a:rPr sz="1800" lang="pt-BR"/>
              <a:t> Rafael Braga </a:t>
            </a:r>
            <a:r>
              <a:rPr b="1" sz="1800" lang="pt-BR"/>
              <a:t>|</a:t>
            </a:r>
            <a:r>
              <a:rPr sz="1800" lang="pt-BR"/>
              <a:t>  Raphael Rezende </a:t>
            </a:r>
            <a:r>
              <a:rPr b="1" sz="1800" lang="pt-BR"/>
              <a:t>|</a:t>
            </a:r>
            <a:r>
              <a:rPr sz="1800" lang="pt-BR"/>
              <a:t>  Raul Barca </a:t>
            </a:r>
            <a:r>
              <a:rPr b="1" sz="1800" lang="pt-BR"/>
              <a:t>|</a:t>
            </a:r>
            <a:r>
              <a:rPr sz="1800" lang="pt-BR"/>
              <a:t>  Rhaissa Nogueira </a:t>
            </a:r>
            <a:r>
              <a:rPr b="1" sz="1800" lang="pt-BR"/>
              <a:t>|</a:t>
            </a:r>
            <a:r>
              <a:rPr sz="1800" lang="pt-BR"/>
              <a:t>        Rogério Tristão </a:t>
            </a:r>
            <a:r>
              <a:rPr b="1" sz="1800" lang="pt-BR"/>
              <a:t>|</a:t>
            </a:r>
            <a:r>
              <a:rPr sz="1800" lang="pt-BR"/>
              <a:t>  Rúben Ramos </a:t>
            </a:r>
            <a:r>
              <a:rPr b="1" sz="1800" lang="pt-BR"/>
              <a:t>|</a:t>
            </a:r>
            <a:r>
              <a:rPr sz="1800" lang="pt-BR"/>
              <a:t>  Thaís Souza </a:t>
            </a:r>
            <a:r>
              <a:rPr b="1" sz="1800" lang="pt-BR"/>
              <a:t>|</a:t>
            </a:r>
            <a:r>
              <a:rPr sz="1800" lang="pt-BR"/>
              <a:t>  Ulysses Alves </a:t>
            </a:r>
            <a:r>
              <a:rPr b="1" sz="1800" lang="pt-BR"/>
              <a:t>|</a:t>
            </a:r>
            <a:r>
              <a:rPr sz="1800" lang="pt-BR"/>
              <a:t>               Vinicius Dantas </a:t>
            </a:r>
            <a:r>
              <a:rPr b="1" sz="1800" lang="pt-BR"/>
              <a:t>|</a:t>
            </a:r>
            <a:r>
              <a:rPr sz="1800" lang="pt-BR"/>
              <a:t> Wilker Machado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1707175" x="457200"/>
            <a:ext cy="4104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just" rtl="0" lvl="0" indent="45720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>
                <a:solidFill>
                  <a:srgbClr val="000000"/>
                </a:solidFill>
              </a:rPr>
              <a:t>Por ser um projeto desenvolvido dentro de um ambiente acadêmico, o principal objetivo do projeto foi adquirir conhecimento do que engloba a área de Engenharia de Software e principalmente na área de Integração de Aplicações.</a:t>
            </a:r>
          </a:p>
          <a:p>
            <a:r>
              <a:t/>
            </a:r>
          </a:p>
          <a:p>
            <a:pPr algn="just"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>
                <a:solidFill>
                  <a:srgbClr val="000000"/>
                </a:solidFill>
              </a:rPr>
              <a:t>De forma paralela, falando no domínio do Sistema de Avaliação Docente (SAD) o nosso objetivo era auxiliar a CAD no trabalho de avaliação do docente, levando em consideração a Resolução CONSUNI 21/2009 no que concerne em avaliação de estágio probatório e progressão horizontal. 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y="170161" x="6096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4000" lang="pt-BR"/>
              <a:t>Objetivos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subTitle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6000" lang="pt-BR">
                <a:solidFill>
                  <a:srgbClr val="000000"/>
                </a:solidFill>
              </a:rPr>
              <a:t>Estatísticas do projeto e as lições aprendidas. </a:t>
            </a:r>
          </a:p>
        </p:txBody>
      </p:sp>
      <p:sp>
        <p:nvSpPr>
          <p:cNvPr id="91" name="Shape 91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pt-B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Estatísticas do projeto e lições aprendidas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170161" x="6096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4000" lang="pt-BR">
                <a:solidFill>
                  <a:srgbClr val="FFFFFF"/>
                </a:solidFill>
              </a:rPr>
              <a:t> </a:t>
            </a:r>
            <a:r>
              <a:rPr b="1" sz="4000" lang="pt-BR">
                <a:solidFill>
                  <a:srgbClr val="FFFFFF"/>
                </a:solidFill>
              </a:rPr>
              <a:t>Previsto X Realizado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y="1859475" x="43653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{A1D5A314-5F48-408E-AD22-3597E4B0C54D}</a:tableStyleId>
              </a:tblPr>
              <a:tblGrid>
                <a:gridCol w="4135450"/>
                <a:gridCol w="4135450"/>
              </a:tblGrid>
              <a:tr h="45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pt-BR"/>
                        <a:t>Previsto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pt-BR"/>
                        <a:t>Realizado</a:t>
                      </a:r>
                    </a:p>
                  </a:txBody>
                  <a:tcPr marR="91425" marB="91425" marT="91425" anchor="ctr" marL="91425"/>
                </a:tc>
              </a:tr>
              <a:tr h="45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Integração com os sistemas da UFG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Integração manual</a:t>
                      </a:r>
                    </a:p>
                  </a:txBody>
                  <a:tcPr marR="91425" marB="91425" marT="91425" anchor="ctr" marL="91425"/>
                </a:tc>
              </a:tr>
              <a:tr h="45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Interface  específica para ambiente móvel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Interface móvel será a mesma da desktop</a:t>
                      </a:r>
                    </a:p>
                  </a:txBody>
                  <a:tcPr marR="91425" marB="91425" marT="91425" anchor="ctr" marL="91425"/>
                </a:tc>
              </a:tr>
              <a:tr h="45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Exportação de dados em XML e ODS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Exportando apenas em XML</a:t>
                      </a:r>
                    </a:p>
                  </a:txBody>
                  <a:tcPr marR="91425" marB="91425" marT="91425" anchor="ctr" marL="91425"/>
                </a:tc>
              </a:tr>
              <a:tr h="45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Cálculo das notas de Estágio Probatório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Implementado</a:t>
                      </a:r>
                    </a:p>
                  </a:txBody>
                  <a:tcPr marR="91425" marB="91425" marT="91425" anchor="ctr" marL="91425"/>
                </a:tc>
              </a:tr>
              <a:tr h="45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Cálculo das notas da Progressão Horizontal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Implementado</a:t>
                      </a:r>
                    </a:p>
                  </a:txBody>
                  <a:tcPr marR="91425" marB="91425" marT="91425" anchor="ctr" marL="91425"/>
                </a:tc>
              </a:tr>
              <a:tr h="45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Contabilização dos pontos das atividades do docente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Implementado</a:t>
                      </a:r>
                    </a:p>
                  </a:txBody>
                  <a:tcPr marR="91425" marB="91425" marT="91425" anchor="ctr" marL="91425"/>
                </a:tc>
              </a:tr>
              <a:tr h="45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Recursos multi-tarefas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Parcial</a:t>
                      </a:r>
                    </a:p>
                  </a:txBody>
                  <a:tcPr marR="91425" marB="91425" marT="91425" anchor="ctr" marL="91425"/>
                </a:tc>
              </a:tr>
              <a:tr h="45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Interface gráfica limpa e responsiva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pt-BR"/>
                        <a:t>Parcial</a:t>
                      </a:r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buClr>
                <a:srgbClr val="000000"/>
              </a:buClr>
              <a:buSzPct val="91666"/>
              <a:buFont typeface="Arial"/>
              <a:buChar char="•"/>
            </a:pPr>
            <a:r>
              <a:rPr lang="pt-BR" i="1"/>
              <a:t>Escopo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91666"/>
              <a:buFont typeface="Arial"/>
              <a:buChar char="•"/>
            </a:pPr>
            <a:r>
              <a:rPr lang="pt-BR" i="1"/>
              <a:t>Esforço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91666"/>
              <a:buFont typeface="Arial"/>
              <a:buChar char="•"/>
            </a:pPr>
            <a:r>
              <a:rPr lang="pt-BR" i="1"/>
              <a:t>Recursos Humanos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91666"/>
              <a:buFont typeface="Arial"/>
              <a:buChar char="•"/>
            </a:pPr>
            <a:r>
              <a:rPr lang="pt-BR" i="1"/>
              <a:t>Qualidade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91666"/>
              <a:buFont typeface="Arial"/>
              <a:buChar char="•"/>
            </a:pPr>
            <a:r>
              <a:rPr lang="pt-BR" i="1"/>
              <a:t>Riscos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91666"/>
              <a:buFont typeface="Arial"/>
              <a:buChar char="•"/>
            </a:pPr>
            <a:r>
              <a:rPr lang="pt-BR" i="1"/>
              <a:t>Comunicação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91666"/>
              <a:buFont typeface="Arial"/>
              <a:buChar char="•"/>
            </a:pPr>
            <a:r>
              <a:rPr lang="pt-BR" i="1"/>
              <a:t>Gerência de Configuração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y="170161" x="6096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4000" lang="pt-BR"/>
              <a:t>Variáveis do Projeto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just" rtl="0" lvl="0">
              <a:buNone/>
            </a:pPr>
            <a:r>
              <a:rPr lang="pt-BR"/>
              <a:t>Para fazer a medição do tempo, levamos em conta o total de horas aproximado de disciplina de Integração voltado para a parte prática, mais uma porcentagem de horas extra classe e outra porcentagem das demais matérias.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lang="pt-BR"/>
              <a:t>Base do cálculo: 48 horas Integração</a:t>
            </a:r>
          </a:p>
          <a:p>
            <a:pPr algn="just" rtl="0" lvl="0">
              <a:buNone/>
            </a:pPr>
            <a:r>
              <a:rPr lang="pt-BR"/>
              <a:t>			      10 horas Desenvolvimento Web</a:t>
            </a:r>
          </a:p>
          <a:p>
            <a:pPr algn="just" rtl="0" lvl="0">
              <a:buNone/>
            </a:pPr>
            <a:r>
              <a:rPr lang="pt-BR"/>
              <a:t>			      10 horas Desenvolvimento Concorrente</a:t>
            </a:r>
          </a:p>
          <a:p>
            <a:pPr algn="just" rtl="0" lvl="0">
              <a:buNone/>
            </a:pPr>
            <a:r>
              <a:rPr lang="pt-BR"/>
              <a:t>			      4 horas Extra-classe</a:t>
            </a:r>
          </a:p>
          <a:p>
            <a:pPr algn="just" rtl="0" lvl="0">
              <a:buNone/>
            </a:pPr>
            <a:r>
              <a:rPr lang="pt-BR"/>
              <a:t>Total:		      </a:t>
            </a:r>
            <a:r>
              <a:rPr b="1" lang="pt-BR"/>
              <a:t>72 horas * 8 = 576 horas + 38 horas + 14 horas = </a:t>
            </a:r>
          </a:p>
          <a:p>
            <a:pPr algn="just" rtl="0" lvl="0" indent="0" marL="2743200">
              <a:buNone/>
            </a:pPr>
            <a:r>
              <a:rPr b="1" sz="2400" lang="pt-BR">
                <a:solidFill>
                  <a:srgbClr val="FF0000"/>
                </a:solidFill>
              </a:rPr>
              <a:t>628 horas PREVISTAS</a:t>
            </a:r>
          </a:p>
          <a:p>
            <a:pPr algn="just" rtl="0" lvl="0">
              <a:buNone/>
            </a:pPr>
            <a:r>
              <a:rPr b="1" lang="pt-BR"/>
              <a:t>				</a:t>
            </a:r>
          </a:p>
          <a:p>
            <a:pPr algn="just" rtl="0" lvl="0">
              <a:buNone/>
            </a:pPr>
            <a:r>
              <a:rPr lang="pt-BR"/>
              <a:t>Alunos na disciplina de integração: 8 alunos</a:t>
            </a:r>
          </a:p>
          <a:p>
            <a:pPr algn="just" rtl="0" lvl="0">
              <a:buNone/>
            </a:pPr>
            <a:r>
              <a:rPr lang="pt-BR"/>
              <a:t>Alunos em demais disciplinas: 2 alunos, sendo que 1 está em duas matérias</a:t>
            </a:r>
          </a:p>
          <a:p>
            <a:r>
              <a:t/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y="170161" x="6096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4000" lang="pt-BR"/>
              <a:t>Tempo estimado x Tempo Gasto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 indent="0" marL="0">
              <a:buNone/>
            </a:pPr>
            <a:r>
              <a:rPr b="1" sz="2400" lang="pt-BR">
                <a:solidFill>
                  <a:srgbClr val="FF0000"/>
                </a:solidFill>
              </a:rPr>
              <a:t>
</a:t>
            </a:r>
            <a:r>
              <a:rPr b="1" sz="2400" lang="pt-BR">
                <a:solidFill>
                  <a:srgbClr val="FF0000"/>
                </a:solidFill>
              </a:rPr>
              <a:t>628 horas previstas X 557.67 horas trabalhadas (até hoje)</a:t>
            </a:r>
          </a:p>
          <a:p>
            <a:pPr rtl="0" lvl="0">
              <a:buNone/>
            </a:pPr>
            <a:r>
              <a:rPr b="1" lang="pt-BR"/>
              <a:t>			Diferença de 70,33 horas entre previsto e realizado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u="sng" b="1" lang="pt-BR">
                <a:solidFill>
                  <a:schemeClr val="hlink"/>
                </a:solidFill>
                <a:hlinkClick r:id="rId3"/>
              </a:rPr>
              <a:t>Gráfico de Gantt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y="170161" x="6096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4000" lang="pt-BR"/>
              <a:t>Tempo estimado x Tempo Gasto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4500" lang="pt-BR"/>
              <a:t>Lições aprendidas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Trabalhar em grupo é um desafio muito grande;</a:t>
            </a:r>
          </a:p>
          <a:p>
            <a:pPr rtl="0" lvl="0">
              <a:buNone/>
            </a:pPr>
            <a:r>
              <a:rPr sz="2400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Ter trocado os papéis dentro do grupo poderia ter ajudado muito na definição das atividades;</a:t>
            </a:r>
          </a:p>
          <a:p>
            <a:pPr rtl="0" lvl="0">
              <a:buNone/>
            </a:pPr>
            <a:r>
              <a:rPr sz="2400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Uma base melhor sobre arquitetura de software teria ajudado muito;</a:t>
            </a:r>
          </a:p>
          <a:p>
            <a:pPr rtl="0" lvl="0">
              <a:buNone/>
            </a:pPr>
            <a:r>
              <a:rPr sz="2400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Aceitar que está errado é uma das partes mais difíceis de um projeto;</a:t>
            </a:r>
          </a:p>
          <a:p>
            <a:pPr rtl="0" lvl="0">
              <a:buNone/>
            </a:pPr>
            <a:r>
              <a:rPr sz="2400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Realizar integração entre aplicações de diferentes desenvolvedoras há diversos problemas</a:t>
            </a:r>
          </a:p>
          <a:p>
            <a:pPr>
              <a:buNone/>
            </a:pPr>
            <a:r>
              <a:rPr sz="2400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A importância de saber codificar e conhecer tecnologias. Tivemos dificuldade na codificação.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