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789EE5-5982-49EE-A11E-8FEA5C82CB56}" type="datetimeFigureOut">
              <a:rPr lang="pt-BR" smtClean="0"/>
              <a:t>08/11/2012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738ACC-DAD9-4497-B2C6-5012EBC837E8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38ACC-DAD9-4497-B2C6-5012EBC837E8}" type="slidenum">
              <a:rPr lang="pt-BR" smtClean="0"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38ACC-DAD9-4497-B2C6-5012EBC837E8}" type="slidenum">
              <a:rPr lang="pt-BR" smtClean="0"/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38ACC-DAD9-4497-B2C6-5012EBC837E8}" type="slidenum">
              <a:rPr lang="pt-BR" smtClean="0"/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38ACC-DAD9-4497-B2C6-5012EBC837E8}" type="slidenum">
              <a:rPr lang="pt-BR" smtClean="0"/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38ACC-DAD9-4497-B2C6-5012EBC837E8}" type="slidenum">
              <a:rPr lang="pt-BR" smtClean="0"/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38ACC-DAD9-4497-B2C6-5012EBC837E8}" type="slidenum">
              <a:rPr lang="pt-BR" smtClean="0"/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38ACC-DAD9-4497-B2C6-5012EBC837E8}" type="slidenum">
              <a:rPr lang="pt-BR" smtClean="0"/>
              <a:t>9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38ACC-DAD9-4497-B2C6-5012EBC837E8}" type="slidenum">
              <a:rPr lang="pt-BR" smtClean="0"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38ACC-DAD9-4497-B2C6-5012EBC837E8}" type="slidenum">
              <a:rPr lang="pt-BR" smtClean="0"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38ACC-DAD9-4497-B2C6-5012EBC837E8}" type="slidenum">
              <a:rPr lang="pt-BR" smtClean="0"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38ACC-DAD9-4497-B2C6-5012EBC837E8}" type="slidenum">
              <a:rPr lang="pt-BR" smtClean="0"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38ACC-DAD9-4497-B2C6-5012EBC837E8}" type="slidenum">
              <a:rPr lang="pt-BR" smtClean="0"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38ACC-DAD9-4497-B2C6-5012EBC837E8}" type="slidenum">
              <a:rPr lang="pt-BR" smtClean="0"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38ACC-DAD9-4497-B2C6-5012EBC837E8}" type="slidenum">
              <a:rPr lang="pt-BR" smtClean="0"/>
              <a:t>16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edondar Retângulo em um Canto Diagonal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CFFE8053-1642-4B64-930C-FCCBBEEE5290}" type="datetimeFigureOut">
              <a:rPr lang="pt-BR" smtClean="0"/>
              <a:t>08/11/2012</a:t>
            </a:fld>
            <a:endParaRPr lang="pt-BR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8499DA8-3435-45D0-A5B4-2EE766BE8549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FE8053-1642-4B64-930C-FCCBBEEE5290}" type="datetimeFigureOut">
              <a:rPr lang="pt-BR" smtClean="0"/>
              <a:t>08/11/2012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499DA8-3435-45D0-A5B4-2EE766BE854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FE8053-1642-4B64-930C-FCCBBEEE5290}" type="datetimeFigureOut">
              <a:rPr lang="pt-BR" smtClean="0"/>
              <a:t>08/11/2012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499DA8-3435-45D0-A5B4-2EE766BE854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FE8053-1642-4B64-930C-FCCBBEEE5290}" type="datetimeFigureOut">
              <a:rPr lang="pt-BR" smtClean="0"/>
              <a:t>08/11/2012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499DA8-3435-45D0-A5B4-2EE766BE854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CFFE8053-1642-4B64-930C-FCCBBEEE5290}" type="datetimeFigureOut">
              <a:rPr lang="pt-BR" smtClean="0"/>
              <a:t>08/11/2012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8499DA8-3435-45D0-A5B4-2EE766BE8549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FE8053-1642-4B64-930C-FCCBBEEE5290}" type="datetimeFigureOut">
              <a:rPr lang="pt-BR" smtClean="0"/>
              <a:t>08/11/2012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18499DA8-3435-45D0-A5B4-2EE766BE8549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FE8053-1642-4B64-930C-FCCBBEEE5290}" type="datetimeFigureOut">
              <a:rPr lang="pt-BR" smtClean="0"/>
              <a:t>08/11/2012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18499DA8-3435-45D0-A5B4-2EE766BE854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FE8053-1642-4B64-930C-FCCBBEEE5290}" type="datetimeFigureOut">
              <a:rPr lang="pt-BR" smtClean="0"/>
              <a:t>08/11/2012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499DA8-3435-45D0-A5B4-2EE766BE8549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FE8053-1642-4B64-930C-FCCBBEEE5290}" type="datetimeFigureOut">
              <a:rPr lang="pt-BR" smtClean="0"/>
              <a:t>08/11/2012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499DA8-3435-45D0-A5B4-2EE766BE854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9" name="Espaço Reservado para Data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CFFE8053-1642-4B64-930C-FCCBBEEE5290}" type="datetimeFigureOut">
              <a:rPr lang="pt-BR" smtClean="0"/>
              <a:t>08/11/2012</a:t>
            </a:fld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8499DA8-3435-45D0-A5B4-2EE766BE8549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3" name="Espaço Reservado para Imagem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pt-B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 no ícone para adicionar uma imagem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CFFE8053-1642-4B64-930C-FCCBBEEE5290}" type="datetimeFigureOut">
              <a:rPr lang="pt-BR" smtClean="0"/>
              <a:t>08/11/2012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8499DA8-3435-45D0-A5B4-2EE766BE8549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edondar Retângulo em um Canto Diagonal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CFFE8053-1642-4B64-930C-FCCBBEEE5290}" type="datetimeFigureOut">
              <a:rPr lang="pt-BR" smtClean="0"/>
              <a:t>08/11/2012</a:t>
            </a:fld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18499DA8-3435-45D0-A5B4-2EE766BE8549}" type="slidenum">
              <a:rPr lang="pt-BR" smtClean="0"/>
              <a:t>‹nº›</a:t>
            </a:fld>
            <a:endParaRPr lang="pt-BR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sz="7200" dirty="0" smtClean="0"/>
              <a:t>HIBERNTATE - CONFIGURAÇÃO</a:t>
            </a:r>
            <a:endParaRPr lang="pt-BR" sz="7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2819400"/>
            <a:ext cx="8514322" cy="1752600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Projeto Sistema de Gestão Bibliográfica (SGB)</a:t>
            </a:r>
          </a:p>
          <a:p>
            <a:r>
              <a:rPr lang="pt-BR" dirty="0" smtClean="0"/>
              <a:t>Fábrica de Software</a:t>
            </a:r>
          </a:p>
          <a:p>
            <a:r>
              <a:rPr lang="pt-BR" dirty="0" smtClean="0"/>
              <a:t>INF - UFG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Configuração do </a:t>
            </a:r>
            <a:r>
              <a:rPr lang="pt-BR" dirty="0" err="1" smtClean="0"/>
              <a:t>Hibernate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i="1" dirty="0" err="1" smtClean="0"/>
              <a:t>persistence</a:t>
            </a:r>
            <a:r>
              <a:rPr lang="pt-BR" i="1" dirty="0" smtClean="0"/>
              <a:t>.</a:t>
            </a:r>
            <a:r>
              <a:rPr lang="pt-BR" i="1" dirty="0" err="1" smtClean="0"/>
              <a:t>xml</a:t>
            </a:r>
            <a:endParaRPr lang="pt-BR" i="1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 O </a:t>
            </a:r>
            <a:r>
              <a:rPr lang="pt-BR" dirty="0" err="1" smtClean="0"/>
              <a:t>persistence</a:t>
            </a:r>
            <a:r>
              <a:rPr lang="pt-BR" dirty="0" smtClean="0"/>
              <a:t>.</a:t>
            </a:r>
            <a:r>
              <a:rPr lang="pt-BR" dirty="0" err="1" smtClean="0"/>
              <a:t>xml</a:t>
            </a:r>
            <a:r>
              <a:rPr lang="pt-BR" dirty="0" smtClean="0"/>
              <a:t>  deve ser colocado na pasta “</a:t>
            </a:r>
            <a:r>
              <a:rPr lang="pt-BR" i="1" dirty="0" smtClean="0"/>
              <a:t>META-INF”</a:t>
            </a:r>
            <a:r>
              <a:rPr lang="pt-BR" dirty="0" smtClean="0"/>
              <a:t> no </a:t>
            </a:r>
            <a:r>
              <a:rPr lang="pt-BR" i="1" dirty="0" err="1" smtClean="0"/>
              <a:t>classpath</a:t>
            </a:r>
            <a:r>
              <a:rPr lang="pt-BR" dirty="0" smtClean="0"/>
              <a:t> da aplicação.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 O uso do </a:t>
            </a:r>
            <a:r>
              <a:rPr lang="pt-BR" dirty="0" err="1" smtClean="0"/>
              <a:t>persistence</a:t>
            </a:r>
            <a:r>
              <a:rPr lang="pt-BR" dirty="0" smtClean="0"/>
              <a:t>.</a:t>
            </a:r>
            <a:r>
              <a:rPr lang="pt-BR" dirty="0" err="1" smtClean="0"/>
              <a:t>xml</a:t>
            </a:r>
            <a:r>
              <a:rPr lang="pt-BR" dirty="0" smtClean="0"/>
              <a:t> dispensa o uso do </a:t>
            </a:r>
            <a:r>
              <a:rPr lang="pt-BR" dirty="0" err="1" smtClean="0"/>
              <a:t>hibernate</a:t>
            </a:r>
            <a:r>
              <a:rPr lang="pt-BR" dirty="0" smtClean="0"/>
              <a:t>.</a:t>
            </a:r>
            <a:r>
              <a:rPr lang="pt-BR" dirty="0" err="1" smtClean="0"/>
              <a:t>cfg</a:t>
            </a:r>
            <a:r>
              <a:rPr lang="pt-BR" dirty="0" smtClean="0"/>
              <a:t>.</a:t>
            </a:r>
            <a:r>
              <a:rPr lang="pt-BR" dirty="0" err="1" smtClean="0"/>
              <a:t>xml</a:t>
            </a:r>
            <a:r>
              <a:rPr lang="pt-BR" dirty="0" smtClean="0"/>
              <a:t>, contudo fica vedado o uso de classes do </a:t>
            </a:r>
            <a:r>
              <a:rPr lang="pt-BR" dirty="0" err="1" smtClean="0"/>
              <a:t>hibernate</a:t>
            </a:r>
            <a:r>
              <a:rPr lang="pt-BR" dirty="0" smtClean="0"/>
              <a:t>  (</a:t>
            </a:r>
            <a:r>
              <a:rPr lang="pt-BR" dirty="0" err="1" smtClean="0"/>
              <a:t>org.hibernate</a:t>
            </a:r>
            <a:r>
              <a:rPr lang="pt-BR" dirty="0" smtClean="0"/>
              <a:t>).</a:t>
            </a:r>
            <a:endParaRPr lang="pt-BR" dirty="0" smtClean="0"/>
          </a:p>
          <a:p>
            <a:pPr algn="just"/>
            <a:endParaRPr lang="pt-B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Configuração do </a:t>
            </a:r>
            <a:r>
              <a:rPr lang="pt-BR" dirty="0" err="1" smtClean="0"/>
              <a:t>Hibernate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i="1" dirty="0" err="1" smtClean="0"/>
              <a:t>persistence</a:t>
            </a:r>
            <a:r>
              <a:rPr lang="pt-BR" i="1" dirty="0" smtClean="0"/>
              <a:t>.</a:t>
            </a:r>
            <a:r>
              <a:rPr lang="pt-BR" i="1" dirty="0" err="1" smtClean="0"/>
              <a:t>xml</a:t>
            </a:r>
            <a:endParaRPr lang="pt-BR" i="1" dirty="0"/>
          </a:p>
        </p:txBody>
      </p:sp>
      <p:pic>
        <p:nvPicPr>
          <p:cNvPr id="6" name="Espaço Reservado para Conteúdo 5" descr="3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46958" y="1646238"/>
            <a:ext cx="8293971" cy="466308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Configuração do </a:t>
            </a:r>
            <a:r>
              <a:rPr lang="pt-BR" dirty="0" err="1" smtClean="0"/>
              <a:t>Hibernate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i="1" dirty="0" err="1" smtClean="0"/>
              <a:t>hibernate</a:t>
            </a:r>
            <a:r>
              <a:rPr lang="pt-BR" i="1" dirty="0" smtClean="0"/>
              <a:t>.</a:t>
            </a:r>
            <a:r>
              <a:rPr lang="pt-BR" i="1" dirty="0" err="1" smtClean="0"/>
              <a:t>cfg</a:t>
            </a:r>
            <a:r>
              <a:rPr lang="pt-BR" i="1" dirty="0" smtClean="0"/>
              <a:t>.</a:t>
            </a:r>
            <a:r>
              <a:rPr lang="pt-BR" i="1" dirty="0" err="1" smtClean="0"/>
              <a:t>xml</a:t>
            </a:r>
            <a:endParaRPr lang="pt-BR" i="1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  As seguintes propriedades definem a URL , username e password do banco de dados:</a:t>
            </a:r>
            <a:endParaRPr lang="pt-BR" dirty="0" smtClean="0"/>
          </a:p>
          <a:p>
            <a:pPr algn="just">
              <a:buNone/>
            </a:pPr>
            <a:endParaRPr lang="pt-BR" dirty="0"/>
          </a:p>
        </p:txBody>
      </p:sp>
      <p:pic>
        <p:nvPicPr>
          <p:cNvPr id="8" name="Imagem 7" descr="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3861048"/>
            <a:ext cx="8028384" cy="11007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Configuração do </a:t>
            </a:r>
            <a:r>
              <a:rPr lang="pt-BR" dirty="0" err="1" smtClean="0"/>
              <a:t>Hibernate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i="1" dirty="0" err="1" smtClean="0"/>
              <a:t>hibernate</a:t>
            </a:r>
            <a:r>
              <a:rPr lang="pt-BR" i="1" dirty="0" smtClean="0"/>
              <a:t>.</a:t>
            </a:r>
            <a:r>
              <a:rPr lang="pt-BR" i="1" dirty="0" err="1" smtClean="0"/>
              <a:t>cfg</a:t>
            </a:r>
            <a:r>
              <a:rPr lang="pt-BR" i="1" dirty="0" smtClean="0"/>
              <a:t>.</a:t>
            </a:r>
            <a:r>
              <a:rPr lang="pt-BR" i="1" dirty="0" err="1" smtClean="0"/>
              <a:t>xml</a:t>
            </a:r>
            <a:endParaRPr lang="pt-BR" i="1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  </a:t>
            </a:r>
            <a:r>
              <a:rPr lang="pt-BR" dirty="0" smtClean="0"/>
              <a:t> O </a:t>
            </a:r>
            <a:r>
              <a:rPr lang="pt-BR" dirty="0" err="1" smtClean="0"/>
              <a:t>hibernate</a:t>
            </a:r>
            <a:r>
              <a:rPr lang="pt-BR" dirty="0" smtClean="0"/>
              <a:t>.</a:t>
            </a:r>
            <a:r>
              <a:rPr lang="pt-BR" dirty="0" err="1" smtClean="0"/>
              <a:t>cfg</a:t>
            </a:r>
            <a:r>
              <a:rPr lang="pt-BR" dirty="0" smtClean="0"/>
              <a:t>.</a:t>
            </a:r>
            <a:r>
              <a:rPr lang="pt-BR" dirty="0" err="1" smtClean="0"/>
              <a:t>xml</a:t>
            </a:r>
            <a:r>
              <a:rPr lang="pt-BR" dirty="0" smtClean="0"/>
              <a:t> deve ser colocado na raiz de um pacote padrão de código- </a:t>
            </a:r>
            <a:r>
              <a:rPr lang="pt-BR" dirty="0" smtClean="0"/>
              <a:t>fonte.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 A configuração da conexão também pode ser realizada de maneira programática.</a:t>
            </a:r>
            <a:endParaRPr lang="pt-BR" dirty="0" smtClean="0"/>
          </a:p>
          <a:p>
            <a:pPr algn="just"/>
            <a:endParaRPr lang="pt-BR" dirty="0" smtClean="0"/>
          </a:p>
          <a:p>
            <a:pPr algn="just"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Configuração do </a:t>
            </a:r>
            <a:r>
              <a:rPr lang="pt-BR" dirty="0" err="1" smtClean="0"/>
              <a:t>Hibernate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i="1" dirty="0" err="1" smtClean="0"/>
              <a:t>hibernate</a:t>
            </a:r>
            <a:r>
              <a:rPr lang="pt-BR" i="1" dirty="0" smtClean="0"/>
              <a:t>.</a:t>
            </a:r>
            <a:r>
              <a:rPr lang="pt-BR" i="1" dirty="0" err="1" smtClean="0"/>
              <a:t>cfg</a:t>
            </a:r>
            <a:r>
              <a:rPr lang="pt-BR" i="1" dirty="0" smtClean="0"/>
              <a:t>.</a:t>
            </a:r>
            <a:r>
              <a:rPr lang="pt-BR" i="1" dirty="0" err="1" smtClean="0"/>
              <a:t>xml</a:t>
            </a:r>
            <a:endParaRPr lang="pt-BR" i="1" dirty="0"/>
          </a:p>
        </p:txBody>
      </p:sp>
      <p:pic>
        <p:nvPicPr>
          <p:cNvPr id="5" name="Espaço Reservado para Conteúdo 4" descr="5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43005" y="1412776"/>
            <a:ext cx="8721483" cy="490344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Configuração do </a:t>
            </a:r>
            <a:r>
              <a:rPr lang="pt-BR" dirty="0" err="1" smtClean="0"/>
              <a:t>Hibernate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i="1" dirty="0" err="1" smtClean="0"/>
              <a:t>hibernate</a:t>
            </a:r>
            <a:r>
              <a:rPr lang="pt-BR" i="1" dirty="0" smtClean="0"/>
              <a:t>.</a:t>
            </a:r>
            <a:r>
              <a:rPr lang="pt-BR" i="1" dirty="0" err="1" smtClean="0"/>
              <a:t>cfg</a:t>
            </a:r>
            <a:r>
              <a:rPr lang="pt-BR" i="1" dirty="0" smtClean="0"/>
              <a:t>.</a:t>
            </a:r>
            <a:r>
              <a:rPr lang="pt-BR" i="1" dirty="0" err="1" smtClean="0"/>
              <a:t>xml</a:t>
            </a:r>
            <a:endParaRPr lang="pt-BR" i="1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  As seguintes propriedades definem a URL , username e password do banco de dados:</a:t>
            </a:r>
            <a:endParaRPr lang="pt-BR" dirty="0" smtClean="0"/>
          </a:p>
          <a:p>
            <a:pPr algn="just">
              <a:buNone/>
            </a:pPr>
            <a:endParaRPr lang="pt-BR" dirty="0"/>
          </a:p>
        </p:txBody>
      </p:sp>
      <p:pic>
        <p:nvPicPr>
          <p:cNvPr id="6" name="Imagem 5" descr="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3717032"/>
            <a:ext cx="7961905" cy="7619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Configuração do </a:t>
            </a:r>
            <a:r>
              <a:rPr lang="pt-BR" dirty="0" err="1" smtClean="0"/>
              <a:t>Hibernate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i="1" dirty="0" err="1" smtClean="0"/>
              <a:t>hibernate</a:t>
            </a:r>
            <a:r>
              <a:rPr lang="pt-BR" i="1" dirty="0" smtClean="0"/>
              <a:t>.</a:t>
            </a:r>
            <a:r>
              <a:rPr lang="pt-BR" i="1" dirty="0" err="1" smtClean="0"/>
              <a:t>cfg</a:t>
            </a:r>
            <a:r>
              <a:rPr lang="pt-BR" i="1" dirty="0" smtClean="0"/>
              <a:t>.</a:t>
            </a:r>
            <a:r>
              <a:rPr lang="pt-BR" i="1" dirty="0" err="1" smtClean="0"/>
              <a:t>xml</a:t>
            </a:r>
            <a:endParaRPr lang="pt-BR" i="1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  Um ponto importante é </a:t>
            </a:r>
            <a:r>
              <a:rPr lang="pt-BR" dirty="0" smtClean="0"/>
              <a:t>o valor das propriedades </a:t>
            </a:r>
            <a:r>
              <a:rPr lang="pt-BR" i="1" dirty="0" err="1" smtClean="0"/>
              <a:t>hibernate</a:t>
            </a:r>
            <a:r>
              <a:rPr lang="pt-BR" i="1" dirty="0" smtClean="0"/>
              <a:t>.hbm2ddl.auto</a:t>
            </a:r>
            <a:r>
              <a:rPr lang="pt-BR" dirty="0" smtClean="0"/>
              <a:t> e </a:t>
            </a:r>
            <a:r>
              <a:rPr lang="pt-BR" i="1" dirty="0" smtClean="0"/>
              <a:t>hbm2ddl.auto. </a:t>
            </a:r>
            <a:r>
              <a:rPr lang="pt-BR" dirty="0" smtClean="0"/>
              <a:t>Estas determinam como a JPA e o </a:t>
            </a:r>
            <a:r>
              <a:rPr lang="pt-BR" dirty="0" err="1" smtClean="0"/>
              <a:t>Hibernate</a:t>
            </a:r>
            <a:r>
              <a:rPr lang="pt-BR" dirty="0" smtClean="0"/>
              <a:t>, respectivamente, </a:t>
            </a:r>
            <a:r>
              <a:rPr lang="pt-BR" dirty="0" smtClean="0"/>
              <a:t>irão gerar o esquema do banco de dados.</a:t>
            </a:r>
            <a:endParaRPr lang="pt-BR" dirty="0" smtClean="0"/>
          </a:p>
          <a:p>
            <a:pPr algn="just"/>
            <a:endParaRPr lang="pt-BR" dirty="0" smtClean="0"/>
          </a:p>
          <a:p>
            <a:pPr algn="just">
              <a:buNone/>
            </a:pPr>
            <a:endParaRPr lang="pt-BR" dirty="0"/>
          </a:p>
        </p:txBody>
      </p:sp>
      <p:pic>
        <p:nvPicPr>
          <p:cNvPr id="5" name="Imagem 4" descr="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5445224"/>
            <a:ext cx="7776864" cy="368042"/>
          </a:xfrm>
          <a:prstGeom prst="rect">
            <a:avLst/>
          </a:prstGeom>
        </p:spPr>
      </p:pic>
      <p:pic>
        <p:nvPicPr>
          <p:cNvPr id="8" name="Imagem 7" descr="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7544" y="4797152"/>
            <a:ext cx="8149999" cy="360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Configuração do </a:t>
            </a:r>
            <a:r>
              <a:rPr lang="pt-BR" dirty="0" err="1" smtClean="0"/>
              <a:t>Hibernate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i="1" dirty="0" err="1" smtClean="0"/>
              <a:t>hibernate</a:t>
            </a:r>
            <a:r>
              <a:rPr lang="pt-BR" i="1" dirty="0" smtClean="0"/>
              <a:t>.</a:t>
            </a:r>
            <a:r>
              <a:rPr lang="pt-BR" i="1" dirty="0" err="1" smtClean="0"/>
              <a:t>cfg</a:t>
            </a:r>
            <a:r>
              <a:rPr lang="pt-BR" i="1" dirty="0" smtClean="0"/>
              <a:t>.</a:t>
            </a:r>
            <a:r>
              <a:rPr lang="pt-BR" i="1" dirty="0" err="1" smtClean="0"/>
              <a:t>xml</a:t>
            </a:r>
            <a:endParaRPr lang="pt-BR" i="1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  No JPA temos:</a:t>
            </a:r>
          </a:p>
          <a:p>
            <a:pPr marL="514350" indent="-514350" algn="just">
              <a:buNone/>
            </a:pPr>
            <a:endParaRPr lang="pt-BR" dirty="0" smtClean="0"/>
          </a:p>
          <a:p>
            <a:pPr marL="514350" indent="-514350" algn="just">
              <a:buFont typeface="+mj-lt"/>
              <a:buAutoNum type="alphaLcParenR"/>
            </a:pPr>
            <a:r>
              <a:rPr lang="pt-BR" dirty="0" err="1" smtClean="0">
                <a:solidFill>
                  <a:srgbClr val="92D050"/>
                </a:solidFill>
              </a:rPr>
              <a:t>validate</a:t>
            </a:r>
            <a:r>
              <a:rPr lang="pt-BR" dirty="0" smtClean="0">
                <a:solidFill>
                  <a:srgbClr val="92D050"/>
                </a:solidFill>
              </a:rPr>
              <a:t>: </a:t>
            </a:r>
            <a:r>
              <a:rPr lang="pt-BR" dirty="0" smtClean="0"/>
              <a:t>valida .o esquema, contudo não realiza alterações nos dados.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pt-BR" dirty="0" err="1" smtClean="0">
                <a:solidFill>
                  <a:srgbClr val="92D050"/>
                </a:solidFill>
              </a:rPr>
              <a:t>update</a:t>
            </a:r>
            <a:r>
              <a:rPr lang="pt-BR" dirty="0" smtClean="0">
                <a:solidFill>
                  <a:srgbClr val="92D050"/>
                </a:solidFill>
              </a:rPr>
              <a:t>: </a:t>
            </a:r>
            <a:r>
              <a:rPr lang="pt-BR" dirty="0" smtClean="0"/>
              <a:t>atualiza o esquema</a:t>
            </a:r>
            <a:r>
              <a:rPr lang="pt-BR" dirty="0" smtClean="0"/>
              <a:t>.</a:t>
            </a:r>
            <a:endParaRPr lang="pt-BR" dirty="0" smtClean="0"/>
          </a:p>
          <a:p>
            <a:pPr marL="514350" indent="-514350" algn="just">
              <a:buFont typeface="+mj-lt"/>
              <a:buAutoNum type="alphaLcParenR"/>
            </a:pPr>
            <a:r>
              <a:rPr lang="pt-BR" dirty="0" err="1" smtClean="0">
                <a:solidFill>
                  <a:srgbClr val="92D050"/>
                </a:solidFill>
              </a:rPr>
              <a:t>c</a:t>
            </a:r>
            <a:r>
              <a:rPr lang="pt-BR" dirty="0" err="1" smtClean="0">
                <a:solidFill>
                  <a:srgbClr val="92D050"/>
                </a:solidFill>
              </a:rPr>
              <a:t>reate</a:t>
            </a:r>
            <a:r>
              <a:rPr lang="pt-BR" dirty="0" smtClean="0">
                <a:solidFill>
                  <a:srgbClr val="92D050"/>
                </a:solidFill>
              </a:rPr>
              <a:t>: </a:t>
            </a:r>
            <a:r>
              <a:rPr lang="pt-BR" dirty="0" smtClean="0"/>
              <a:t>cria </a:t>
            </a:r>
            <a:r>
              <a:rPr lang="pt-BR" dirty="0" smtClean="0"/>
              <a:t>o esquema.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pt-BR" dirty="0" err="1" smtClean="0">
                <a:solidFill>
                  <a:srgbClr val="92D050"/>
                </a:solidFill>
              </a:rPr>
              <a:t>create-drop</a:t>
            </a:r>
            <a:r>
              <a:rPr lang="pt-BR" dirty="0" smtClean="0">
                <a:solidFill>
                  <a:srgbClr val="92D050"/>
                </a:solidFill>
              </a:rPr>
              <a:t>: </a:t>
            </a:r>
            <a:r>
              <a:rPr lang="pt-BR" dirty="0" smtClean="0"/>
              <a:t>remove o esquema e cria-o novamente, apagando toda a última sessão.</a:t>
            </a:r>
          </a:p>
          <a:p>
            <a:pPr marL="514350" indent="-514350" algn="just">
              <a:buNone/>
            </a:pPr>
            <a:endParaRPr lang="pt-BR" dirty="0" smtClean="0"/>
          </a:p>
          <a:p>
            <a:pPr algn="just"/>
            <a:endParaRPr lang="pt-BR" dirty="0" smtClean="0"/>
          </a:p>
          <a:p>
            <a:pPr algn="just"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Instalação do Log4j</a:t>
            </a:r>
            <a:endParaRPr lang="pt-BR" i="1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  É uma implementação do </a:t>
            </a:r>
            <a:r>
              <a:rPr lang="pt-BR" dirty="0" err="1" smtClean="0"/>
              <a:t>Simple</a:t>
            </a:r>
            <a:r>
              <a:rPr lang="pt-BR" dirty="0" smtClean="0"/>
              <a:t> </a:t>
            </a:r>
            <a:r>
              <a:rPr lang="pt-BR" dirty="0" err="1" smtClean="0"/>
              <a:t>Logging</a:t>
            </a:r>
            <a:r>
              <a:rPr lang="pt-BR" dirty="0" smtClean="0"/>
              <a:t> </a:t>
            </a:r>
            <a:r>
              <a:rPr lang="pt-BR" dirty="0" err="1" smtClean="0"/>
              <a:t>Facade</a:t>
            </a:r>
            <a:r>
              <a:rPr lang="pt-BR" dirty="0" smtClean="0"/>
              <a:t> for Java (SLF4J</a:t>
            </a:r>
            <a:r>
              <a:rPr lang="pt-BR" dirty="0" smtClean="0"/>
              <a:t>).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 Permite saber o que o </a:t>
            </a:r>
            <a:r>
              <a:rPr lang="pt-BR" dirty="0" err="1" smtClean="0"/>
              <a:t>Hibernate</a:t>
            </a:r>
            <a:r>
              <a:rPr lang="pt-BR" dirty="0" smtClean="0"/>
              <a:t> está fazendo.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 Sua instalação também se dá pelo </a:t>
            </a:r>
            <a:r>
              <a:rPr lang="pt-BR" dirty="0" err="1" smtClean="0"/>
              <a:t>Maven</a:t>
            </a:r>
            <a:r>
              <a:rPr lang="pt-BR" dirty="0" smtClean="0"/>
              <a:t> e configuração por XML.</a:t>
            </a:r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Instalação do Log4j</a:t>
            </a:r>
            <a:endParaRPr lang="pt-BR" i="1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 Deve-se adicionar:</a:t>
            </a:r>
          </a:p>
          <a:p>
            <a:pPr algn="just">
              <a:buNone/>
            </a:pPr>
            <a:endParaRPr lang="pt-BR" dirty="0" smtClean="0">
              <a:solidFill>
                <a:srgbClr val="92D050"/>
              </a:solidFill>
            </a:endParaRPr>
          </a:p>
          <a:p>
            <a:pPr algn="just">
              <a:buNone/>
            </a:pPr>
            <a:r>
              <a:rPr lang="pt-BR" dirty="0" smtClean="0">
                <a:solidFill>
                  <a:srgbClr val="92D050"/>
                </a:solidFill>
              </a:rPr>
              <a:t>&lt;</a:t>
            </a:r>
            <a:r>
              <a:rPr lang="pt-BR" dirty="0" err="1" smtClean="0">
                <a:solidFill>
                  <a:srgbClr val="92D050"/>
                </a:solidFill>
              </a:rPr>
              <a:t>dependency</a:t>
            </a:r>
            <a:r>
              <a:rPr lang="pt-BR" dirty="0" smtClean="0">
                <a:solidFill>
                  <a:srgbClr val="92D050"/>
                </a:solidFill>
              </a:rPr>
              <a:t>&gt;</a:t>
            </a:r>
          </a:p>
          <a:p>
            <a:pPr lvl="1" algn="just">
              <a:buNone/>
            </a:pPr>
            <a:r>
              <a:rPr lang="pt-BR" dirty="0" smtClean="0">
                <a:solidFill>
                  <a:srgbClr val="92D050"/>
                </a:solidFill>
              </a:rPr>
              <a:t>&lt;</a:t>
            </a:r>
            <a:r>
              <a:rPr lang="pt-BR" dirty="0" err="1" smtClean="0">
                <a:solidFill>
                  <a:srgbClr val="92D050"/>
                </a:solidFill>
              </a:rPr>
              <a:t>groupId</a:t>
            </a:r>
            <a:r>
              <a:rPr lang="pt-BR" dirty="0" smtClean="0">
                <a:solidFill>
                  <a:srgbClr val="92D050"/>
                </a:solidFill>
              </a:rPr>
              <a:t>&gt;log4j&lt;/</a:t>
            </a:r>
            <a:r>
              <a:rPr lang="pt-BR" dirty="0" err="1" smtClean="0">
                <a:solidFill>
                  <a:srgbClr val="92D050"/>
                </a:solidFill>
              </a:rPr>
              <a:t>groupId</a:t>
            </a:r>
            <a:r>
              <a:rPr lang="pt-BR" dirty="0" smtClean="0">
                <a:solidFill>
                  <a:srgbClr val="92D050"/>
                </a:solidFill>
              </a:rPr>
              <a:t>&gt;</a:t>
            </a:r>
          </a:p>
          <a:p>
            <a:pPr lvl="1" algn="just">
              <a:buNone/>
            </a:pPr>
            <a:r>
              <a:rPr lang="pt-BR" dirty="0" smtClean="0">
                <a:solidFill>
                  <a:srgbClr val="92D050"/>
                </a:solidFill>
              </a:rPr>
              <a:t>&lt;</a:t>
            </a:r>
            <a:r>
              <a:rPr lang="pt-BR" dirty="0" err="1" smtClean="0">
                <a:solidFill>
                  <a:srgbClr val="92D050"/>
                </a:solidFill>
              </a:rPr>
              <a:t>artifactId</a:t>
            </a:r>
            <a:r>
              <a:rPr lang="pt-BR" dirty="0" smtClean="0">
                <a:solidFill>
                  <a:srgbClr val="92D050"/>
                </a:solidFill>
              </a:rPr>
              <a:t>&gt;log4j&lt;/</a:t>
            </a:r>
            <a:r>
              <a:rPr lang="pt-BR" dirty="0" err="1" smtClean="0">
                <a:solidFill>
                  <a:srgbClr val="92D050"/>
                </a:solidFill>
              </a:rPr>
              <a:t>artifactId</a:t>
            </a:r>
            <a:r>
              <a:rPr lang="pt-BR" dirty="0" smtClean="0">
                <a:solidFill>
                  <a:srgbClr val="92D050"/>
                </a:solidFill>
              </a:rPr>
              <a:t>&gt;</a:t>
            </a:r>
          </a:p>
          <a:p>
            <a:pPr lvl="1" algn="just">
              <a:buNone/>
            </a:pPr>
            <a:r>
              <a:rPr lang="pt-BR" dirty="0" smtClean="0">
                <a:solidFill>
                  <a:srgbClr val="92D050"/>
                </a:solidFill>
              </a:rPr>
              <a:t>&lt;version&gt;1.2.17&lt;/version&gt;</a:t>
            </a:r>
          </a:p>
          <a:p>
            <a:pPr algn="just">
              <a:buNone/>
            </a:pPr>
            <a:r>
              <a:rPr lang="pt-BR" dirty="0" smtClean="0">
                <a:solidFill>
                  <a:srgbClr val="92D050"/>
                </a:solidFill>
              </a:rPr>
              <a:t>&lt;/</a:t>
            </a:r>
            <a:r>
              <a:rPr lang="pt-BR" dirty="0" err="1" smtClean="0">
                <a:solidFill>
                  <a:srgbClr val="92D050"/>
                </a:solidFill>
              </a:rPr>
              <a:t>dependency</a:t>
            </a:r>
            <a:r>
              <a:rPr lang="pt-BR" dirty="0" smtClean="0">
                <a:solidFill>
                  <a:srgbClr val="92D050"/>
                </a:solidFill>
              </a:rPr>
              <a:t>&gt;</a:t>
            </a:r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 do curso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 Instalação do </a:t>
            </a:r>
            <a:r>
              <a:rPr lang="pt-BR" dirty="0" err="1" smtClean="0"/>
              <a:t>Hibernate</a:t>
            </a:r>
            <a:r>
              <a:rPr lang="pt-BR" dirty="0" smtClean="0"/>
              <a:t>  através do </a:t>
            </a:r>
            <a:r>
              <a:rPr lang="pt-BR" dirty="0" err="1" smtClean="0"/>
              <a:t>Maven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Configuração do </a:t>
            </a:r>
            <a:r>
              <a:rPr lang="pt-BR" dirty="0" err="1" smtClean="0"/>
              <a:t>Hibernate</a:t>
            </a:r>
            <a:r>
              <a:rPr lang="pt-BR" dirty="0" smtClean="0"/>
              <a:t> para conectar ao </a:t>
            </a:r>
            <a:r>
              <a:rPr lang="pt-BR" dirty="0" err="1" smtClean="0"/>
              <a:t>MySQL</a:t>
            </a:r>
            <a:r>
              <a:rPr lang="pt-BR" dirty="0" smtClean="0"/>
              <a:t> (</a:t>
            </a:r>
            <a:r>
              <a:rPr lang="pt-BR" dirty="0" err="1" smtClean="0"/>
              <a:t>persistence</a:t>
            </a:r>
            <a:r>
              <a:rPr lang="pt-BR" dirty="0" smtClean="0"/>
              <a:t>.</a:t>
            </a:r>
            <a:r>
              <a:rPr lang="pt-BR" dirty="0" err="1" smtClean="0"/>
              <a:t>xml</a:t>
            </a:r>
            <a:r>
              <a:rPr lang="pt-BR" dirty="0" smtClean="0"/>
              <a:t> e </a:t>
            </a:r>
            <a:r>
              <a:rPr lang="pt-BR" dirty="0" err="1" smtClean="0"/>
              <a:t>hibernate</a:t>
            </a:r>
            <a:r>
              <a:rPr lang="pt-BR" dirty="0" smtClean="0"/>
              <a:t>.</a:t>
            </a:r>
            <a:r>
              <a:rPr lang="pt-BR" dirty="0" err="1" smtClean="0"/>
              <a:t>cfg</a:t>
            </a:r>
            <a:r>
              <a:rPr lang="pt-BR" dirty="0" smtClean="0"/>
              <a:t>.</a:t>
            </a:r>
            <a:r>
              <a:rPr lang="pt-BR" dirty="0" err="1" smtClean="0"/>
              <a:t>xml</a:t>
            </a:r>
            <a:r>
              <a:rPr lang="pt-BR" dirty="0" smtClean="0"/>
              <a:t>)</a:t>
            </a:r>
          </a:p>
          <a:p>
            <a:endParaRPr lang="pt-BR" dirty="0" smtClean="0"/>
          </a:p>
          <a:p>
            <a:r>
              <a:rPr lang="pt-BR" dirty="0" smtClean="0"/>
              <a:t> Configuração do Log4j para verificação de </a:t>
            </a:r>
            <a:r>
              <a:rPr lang="pt-BR" dirty="0" err="1" smtClean="0"/>
              <a:t>logs</a:t>
            </a:r>
            <a:r>
              <a:rPr lang="pt-BR" dirty="0" smtClean="0"/>
              <a:t> do </a:t>
            </a:r>
            <a:r>
              <a:rPr lang="pt-BR" dirty="0" err="1" smtClean="0"/>
              <a:t>Hibernate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i="1" dirty="0" smtClean="0"/>
              <a:t>Configuração do Log4j</a:t>
            </a:r>
            <a:endParaRPr lang="pt-BR" i="1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dirty="0" smtClean="0"/>
              <a:t> A configuração é realizada pelo arquivo </a:t>
            </a:r>
            <a:r>
              <a:rPr lang="pt-BR" i="1" dirty="0" smtClean="0"/>
              <a:t>log4j.</a:t>
            </a:r>
            <a:r>
              <a:rPr lang="pt-BR" i="1" dirty="0" err="1" smtClean="0"/>
              <a:t>properties</a:t>
            </a:r>
            <a:r>
              <a:rPr lang="pt-BR" i="1" dirty="0" smtClean="0"/>
              <a:t> que deve estar na raiz da pasta de código-fonte padrão do projeto.</a:t>
            </a:r>
          </a:p>
          <a:p>
            <a:pPr algn="just"/>
            <a:endParaRPr lang="pt-BR" i="1" dirty="0" smtClean="0"/>
          </a:p>
          <a:p>
            <a:pPr>
              <a:buNone/>
            </a:pPr>
            <a:r>
              <a:rPr lang="pt-BR" i="1" dirty="0" smtClean="0">
                <a:solidFill>
                  <a:srgbClr val="92D050"/>
                </a:solidFill>
              </a:rPr>
              <a:t>log4j.</a:t>
            </a:r>
            <a:r>
              <a:rPr lang="pt-BR" i="1" dirty="0" err="1" smtClean="0">
                <a:solidFill>
                  <a:srgbClr val="92D050"/>
                </a:solidFill>
              </a:rPr>
              <a:t>rootCategory</a:t>
            </a:r>
            <a:r>
              <a:rPr lang="pt-BR" i="1" dirty="0" smtClean="0">
                <a:solidFill>
                  <a:srgbClr val="92D050"/>
                </a:solidFill>
              </a:rPr>
              <a:t>=INFO, CONSOLE</a:t>
            </a:r>
            <a:endParaRPr lang="pt-BR" dirty="0" smtClean="0">
              <a:solidFill>
                <a:srgbClr val="92D050"/>
              </a:solidFill>
            </a:endParaRPr>
          </a:p>
          <a:p>
            <a:pPr>
              <a:buNone/>
            </a:pPr>
            <a:r>
              <a:rPr lang="pt-BR" dirty="0" smtClean="0">
                <a:solidFill>
                  <a:srgbClr val="92D050"/>
                </a:solidFill>
              </a:rPr>
              <a:t>log4j.</a:t>
            </a:r>
            <a:r>
              <a:rPr lang="pt-BR" dirty="0" err="1" smtClean="0">
                <a:solidFill>
                  <a:srgbClr val="92D050"/>
                </a:solidFill>
              </a:rPr>
              <a:t>appender</a:t>
            </a:r>
            <a:r>
              <a:rPr lang="pt-BR" dirty="0" smtClean="0">
                <a:solidFill>
                  <a:srgbClr val="92D050"/>
                </a:solidFill>
              </a:rPr>
              <a:t>.CONSOLE=</a:t>
            </a:r>
            <a:r>
              <a:rPr lang="pt-BR" dirty="0" err="1" smtClean="0">
                <a:solidFill>
                  <a:srgbClr val="92D050"/>
                </a:solidFill>
              </a:rPr>
              <a:t>org.apache.log4j.ConsoleAppender</a:t>
            </a:r>
            <a:endParaRPr lang="pt-BR" dirty="0" smtClean="0">
              <a:solidFill>
                <a:srgbClr val="92D050"/>
              </a:solidFill>
            </a:endParaRPr>
          </a:p>
          <a:p>
            <a:pPr>
              <a:buNone/>
            </a:pPr>
            <a:r>
              <a:rPr lang="pt-BR" dirty="0" smtClean="0">
                <a:solidFill>
                  <a:srgbClr val="92D050"/>
                </a:solidFill>
              </a:rPr>
              <a:t>log4j.</a:t>
            </a:r>
            <a:r>
              <a:rPr lang="pt-BR" dirty="0" err="1" smtClean="0">
                <a:solidFill>
                  <a:srgbClr val="92D050"/>
                </a:solidFill>
              </a:rPr>
              <a:t>appender</a:t>
            </a:r>
            <a:r>
              <a:rPr lang="pt-BR" dirty="0" smtClean="0">
                <a:solidFill>
                  <a:srgbClr val="92D050"/>
                </a:solidFill>
              </a:rPr>
              <a:t>.CONSOLE.layout=</a:t>
            </a:r>
            <a:r>
              <a:rPr lang="pt-BR" dirty="0" err="1" smtClean="0">
                <a:solidFill>
                  <a:srgbClr val="92D050"/>
                </a:solidFill>
              </a:rPr>
              <a:t>org.apache.log4j.PatternLayout</a:t>
            </a:r>
            <a:endParaRPr lang="pt-BR" dirty="0" smtClean="0">
              <a:solidFill>
                <a:srgbClr val="92D050"/>
              </a:solidFill>
            </a:endParaRPr>
          </a:p>
          <a:p>
            <a:pPr>
              <a:buNone/>
            </a:pPr>
            <a:r>
              <a:rPr lang="pt-BR" dirty="0" smtClean="0">
                <a:solidFill>
                  <a:srgbClr val="92D050"/>
                </a:solidFill>
              </a:rPr>
              <a:t>log4j.</a:t>
            </a:r>
            <a:r>
              <a:rPr lang="pt-BR" dirty="0" err="1" smtClean="0">
                <a:solidFill>
                  <a:srgbClr val="92D050"/>
                </a:solidFill>
              </a:rPr>
              <a:t>appender</a:t>
            </a:r>
            <a:r>
              <a:rPr lang="pt-BR" dirty="0" smtClean="0">
                <a:solidFill>
                  <a:srgbClr val="92D050"/>
                </a:solidFill>
              </a:rPr>
              <a:t>.CONSOLE.layout.</a:t>
            </a:r>
            <a:r>
              <a:rPr lang="pt-BR" dirty="0" err="1" smtClean="0">
                <a:solidFill>
                  <a:srgbClr val="92D050"/>
                </a:solidFill>
              </a:rPr>
              <a:t>ConversionPattern</a:t>
            </a:r>
            <a:r>
              <a:rPr lang="pt-BR" dirty="0" smtClean="0">
                <a:solidFill>
                  <a:srgbClr val="92D050"/>
                </a:solidFill>
              </a:rPr>
              <a:t>=%r [%t] %-5p %c - %m%n</a:t>
            </a:r>
          </a:p>
          <a:p>
            <a:pPr algn="just">
              <a:buNone/>
            </a:pPr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i="1" dirty="0" smtClean="0"/>
              <a:t>Dúvidas?</a:t>
            </a:r>
            <a:endParaRPr lang="pt-BR" i="1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>
              <a:buNone/>
            </a:pPr>
            <a:endParaRPr lang="pt-BR" dirty="0"/>
          </a:p>
        </p:txBody>
      </p:sp>
      <p:pic>
        <p:nvPicPr>
          <p:cNvPr id="4" name="Imagem 3" descr="interrogati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19872" y="2132856"/>
            <a:ext cx="2667000" cy="3248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do </a:t>
            </a:r>
            <a:r>
              <a:rPr lang="pt-BR" dirty="0" err="1" smtClean="0"/>
              <a:t>Hibernate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 A instalação das bibliotecas se dará através do </a:t>
            </a:r>
            <a:r>
              <a:rPr lang="pt-BR" i="1" dirty="0" err="1" smtClean="0"/>
              <a:t>Maven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pPr algn="just"/>
            <a:r>
              <a:rPr lang="pt-BR" dirty="0" smtClean="0"/>
              <a:t> A indicação das bibliotecas a serem baixadas pelo </a:t>
            </a:r>
            <a:r>
              <a:rPr lang="pt-BR" i="1" dirty="0" err="1" smtClean="0"/>
              <a:t>Maven</a:t>
            </a:r>
            <a:r>
              <a:rPr lang="pt-BR" dirty="0" smtClean="0"/>
              <a:t> deve ser realizada no </a:t>
            </a:r>
            <a:r>
              <a:rPr lang="pt-BR" dirty="0" err="1" smtClean="0"/>
              <a:t>pom</a:t>
            </a:r>
            <a:r>
              <a:rPr lang="pt-BR" dirty="0" smtClean="0"/>
              <a:t>.</a:t>
            </a:r>
            <a:r>
              <a:rPr lang="pt-BR" dirty="0" err="1" smtClean="0"/>
              <a:t>xml</a:t>
            </a:r>
            <a:r>
              <a:rPr lang="pt-BR" dirty="0" smtClean="0"/>
              <a:t>, dentro da cláusula </a:t>
            </a:r>
            <a:r>
              <a:rPr lang="pt-BR" i="1" dirty="0" smtClean="0"/>
              <a:t>&lt;</a:t>
            </a:r>
            <a:r>
              <a:rPr lang="pt-BR" i="1" dirty="0" err="1" smtClean="0"/>
              <a:t>dependencies</a:t>
            </a:r>
            <a:r>
              <a:rPr lang="pt-BR" i="1" dirty="0" smtClean="0"/>
              <a:t>&gt;.</a:t>
            </a:r>
          </a:p>
          <a:p>
            <a:pPr algn="just"/>
            <a:endParaRPr lang="pt-BR" i="1" dirty="0" smtClean="0"/>
          </a:p>
          <a:p>
            <a:pPr algn="just"/>
            <a:r>
              <a:rPr lang="pt-BR" i="1" dirty="0" smtClean="0"/>
              <a:t> </a:t>
            </a:r>
            <a:r>
              <a:rPr lang="pt-BR" dirty="0" smtClean="0"/>
              <a:t>No </a:t>
            </a:r>
            <a:r>
              <a:rPr lang="pt-BR" dirty="0" err="1" smtClean="0"/>
              <a:t>NetBeans</a:t>
            </a:r>
            <a:r>
              <a:rPr lang="pt-BR" dirty="0" smtClean="0"/>
              <a:t> o </a:t>
            </a:r>
            <a:r>
              <a:rPr lang="pt-BR" dirty="0" err="1" smtClean="0"/>
              <a:t>pom</a:t>
            </a:r>
            <a:r>
              <a:rPr lang="pt-BR" dirty="0" smtClean="0"/>
              <a:t>.</a:t>
            </a:r>
            <a:r>
              <a:rPr lang="pt-BR" dirty="0" err="1" smtClean="0"/>
              <a:t>xml</a:t>
            </a:r>
            <a:r>
              <a:rPr lang="pt-BR" dirty="0" smtClean="0"/>
              <a:t> fica dentro da pasta “</a:t>
            </a:r>
            <a:r>
              <a:rPr lang="pt-BR" i="1" dirty="0" smtClean="0"/>
              <a:t>Arquivos do Projeto”.</a:t>
            </a:r>
          </a:p>
          <a:p>
            <a:pPr algn="just"/>
            <a:endParaRPr lang="pt-BR" i="1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do </a:t>
            </a:r>
            <a:r>
              <a:rPr lang="pt-BR" dirty="0" err="1" smtClean="0"/>
              <a:t>Hibernate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BR" dirty="0" smtClean="0">
                <a:solidFill>
                  <a:srgbClr val="92D050"/>
                </a:solidFill>
              </a:rPr>
              <a:t>&lt;</a:t>
            </a:r>
            <a:r>
              <a:rPr lang="pt-BR" dirty="0" err="1" smtClean="0">
                <a:solidFill>
                  <a:srgbClr val="92D050"/>
                </a:solidFill>
              </a:rPr>
              <a:t>dependency</a:t>
            </a:r>
            <a:r>
              <a:rPr lang="pt-BR" dirty="0" smtClean="0">
                <a:solidFill>
                  <a:srgbClr val="92D050"/>
                </a:solidFill>
              </a:rPr>
              <a:t>&gt;</a:t>
            </a:r>
          </a:p>
          <a:p>
            <a:pPr lvl="1">
              <a:buNone/>
            </a:pPr>
            <a:r>
              <a:rPr lang="pt-BR" dirty="0" smtClean="0">
                <a:solidFill>
                  <a:srgbClr val="92D050"/>
                </a:solidFill>
              </a:rPr>
              <a:t>&lt;</a:t>
            </a:r>
            <a:r>
              <a:rPr lang="pt-BR" dirty="0" err="1" smtClean="0">
                <a:solidFill>
                  <a:srgbClr val="92D050"/>
                </a:solidFill>
              </a:rPr>
              <a:t>groupId</a:t>
            </a:r>
            <a:r>
              <a:rPr lang="pt-BR" dirty="0" smtClean="0">
                <a:solidFill>
                  <a:srgbClr val="92D050"/>
                </a:solidFill>
              </a:rPr>
              <a:t>&gt;</a:t>
            </a:r>
            <a:r>
              <a:rPr lang="pt-BR" dirty="0" err="1" smtClean="0">
                <a:solidFill>
                  <a:srgbClr val="92D050"/>
                </a:solidFill>
              </a:rPr>
              <a:t>org.hibernate&lt;/groupId&gt;</a:t>
            </a:r>
            <a:endParaRPr lang="pt-BR" dirty="0" smtClean="0">
              <a:solidFill>
                <a:srgbClr val="92D050"/>
              </a:solidFill>
            </a:endParaRPr>
          </a:p>
          <a:p>
            <a:pPr lvl="1">
              <a:buNone/>
            </a:pPr>
            <a:r>
              <a:rPr lang="pt-BR" dirty="0" smtClean="0">
                <a:solidFill>
                  <a:srgbClr val="92D050"/>
                </a:solidFill>
              </a:rPr>
              <a:t>&lt;</a:t>
            </a:r>
            <a:r>
              <a:rPr lang="pt-BR" dirty="0" err="1" smtClean="0">
                <a:solidFill>
                  <a:srgbClr val="92D050"/>
                </a:solidFill>
              </a:rPr>
              <a:t>artifactId</a:t>
            </a:r>
            <a:r>
              <a:rPr lang="pt-BR" dirty="0" smtClean="0">
                <a:solidFill>
                  <a:srgbClr val="92D050"/>
                </a:solidFill>
              </a:rPr>
              <a:t>&gt;</a:t>
            </a:r>
            <a:r>
              <a:rPr lang="pt-BR" dirty="0" err="1" smtClean="0">
                <a:solidFill>
                  <a:srgbClr val="92D050"/>
                </a:solidFill>
              </a:rPr>
              <a:t>hibernate-core</a:t>
            </a:r>
            <a:r>
              <a:rPr lang="pt-BR" dirty="0" smtClean="0">
                <a:solidFill>
                  <a:srgbClr val="92D050"/>
                </a:solidFill>
              </a:rPr>
              <a:t>&lt;/</a:t>
            </a:r>
            <a:r>
              <a:rPr lang="pt-BR" dirty="0" err="1" smtClean="0">
                <a:solidFill>
                  <a:srgbClr val="92D050"/>
                </a:solidFill>
              </a:rPr>
              <a:t>artifactId</a:t>
            </a:r>
            <a:r>
              <a:rPr lang="pt-BR" dirty="0" smtClean="0">
                <a:solidFill>
                  <a:srgbClr val="92D050"/>
                </a:solidFill>
              </a:rPr>
              <a:t>&gt;</a:t>
            </a:r>
          </a:p>
          <a:p>
            <a:pPr lvl="1">
              <a:buNone/>
            </a:pPr>
            <a:r>
              <a:rPr lang="pt-BR" dirty="0" smtClean="0">
                <a:solidFill>
                  <a:srgbClr val="92D050"/>
                </a:solidFill>
              </a:rPr>
              <a:t>&lt;version&gt;4.1.8.Final&lt;/version&gt;</a:t>
            </a:r>
          </a:p>
          <a:p>
            <a:pPr>
              <a:buNone/>
            </a:pPr>
            <a:r>
              <a:rPr lang="pt-BR" dirty="0" smtClean="0">
                <a:solidFill>
                  <a:srgbClr val="92D050"/>
                </a:solidFill>
              </a:rPr>
              <a:t>&lt;/</a:t>
            </a:r>
            <a:r>
              <a:rPr lang="pt-BR" dirty="0" err="1" smtClean="0">
                <a:solidFill>
                  <a:srgbClr val="92D050"/>
                </a:solidFill>
              </a:rPr>
              <a:t>dependency</a:t>
            </a:r>
            <a:r>
              <a:rPr lang="pt-BR" dirty="0" smtClean="0">
                <a:solidFill>
                  <a:srgbClr val="92D050"/>
                </a:solidFill>
              </a:rPr>
              <a:t>&gt;</a:t>
            </a:r>
          </a:p>
          <a:p>
            <a:pPr>
              <a:buNone/>
            </a:pPr>
            <a:endParaRPr lang="pt-BR" dirty="0" smtClean="0">
              <a:solidFill>
                <a:srgbClr val="92D050"/>
              </a:solidFill>
            </a:endParaRPr>
          </a:p>
          <a:p>
            <a:pPr>
              <a:buNone/>
            </a:pPr>
            <a:r>
              <a:rPr lang="pt-BR" dirty="0" smtClean="0">
                <a:solidFill>
                  <a:srgbClr val="92D050"/>
                </a:solidFill>
              </a:rPr>
              <a:t>&lt;</a:t>
            </a:r>
            <a:r>
              <a:rPr lang="pt-BR" dirty="0" err="1" smtClean="0">
                <a:solidFill>
                  <a:srgbClr val="92D050"/>
                </a:solidFill>
              </a:rPr>
              <a:t>dependency</a:t>
            </a:r>
            <a:r>
              <a:rPr lang="pt-BR" dirty="0" smtClean="0">
                <a:solidFill>
                  <a:srgbClr val="92D050"/>
                </a:solidFill>
              </a:rPr>
              <a:t>&gt;</a:t>
            </a:r>
          </a:p>
          <a:p>
            <a:pPr lvl="1">
              <a:buNone/>
            </a:pPr>
            <a:r>
              <a:rPr lang="pt-BR" dirty="0" smtClean="0">
                <a:solidFill>
                  <a:srgbClr val="92D050"/>
                </a:solidFill>
              </a:rPr>
              <a:t>&lt;</a:t>
            </a:r>
            <a:r>
              <a:rPr lang="pt-BR" dirty="0" err="1" smtClean="0">
                <a:solidFill>
                  <a:srgbClr val="92D050"/>
                </a:solidFill>
              </a:rPr>
              <a:t>groupId</a:t>
            </a:r>
            <a:r>
              <a:rPr lang="pt-BR" dirty="0" smtClean="0">
                <a:solidFill>
                  <a:srgbClr val="92D050"/>
                </a:solidFill>
              </a:rPr>
              <a:t>&gt;</a:t>
            </a:r>
            <a:r>
              <a:rPr lang="pt-BR" dirty="0" err="1" smtClean="0">
                <a:solidFill>
                  <a:srgbClr val="92D050"/>
                </a:solidFill>
              </a:rPr>
              <a:t>org.hibernate&lt;/groupId&gt;</a:t>
            </a:r>
            <a:endParaRPr lang="pt-BR" dirty="0" smtClean="0">
              <a:solidFill>
                <a:srgbClr val="92D050"/>
              </a:solidFill>
            </a:endParaRPr>
          </a:p>
          <a:p>
            <a:pPr lvl="1">
              <a:buNone/>
            </a:pPr>
            <a:r>
              <a:rPr lang="pt-BR" dirty="0" smtClean="0">
                <a:solidFill>
                  <a:srgbClr val="92D050"/>
                </a:solidFill>
              </a:rPr>
              <a:t>&lt;</a:t>
            </a:r>
            <a:r>
              <a:rPr lang="pt-BR" dirty="0" err="1" smtClean="0">
                <a:solidFill>
                  <a:srgbClr val="92D050"/>
                </a:solidFill>
              </a:rPr>
              <a:t>artifactId</a:t>
            </a:r>
            <a:r>
              <a:rPr lang="pt-BR" dirty="0" smtClean="0">
                <a:solidFill>
                  <a:srgbClr val="92D050"/>
                </a:solidFill>
              </a:rPr>
              <a:t>&gt;</a:t>
            </a:r>
            <a:r>
              <a:rPr lang="pt-BR" dirty="0" err="1" smtClean="0">
                <a:solidFill>
                  <a:srgbClr val="92D050"/>
                </a:solidFill>
              </a:rPr>
              <a:t>hibernate-entitymanager</a:t>
            </a:r>
            <a:r>
              <a:rPr lang="pt-BR" dirty="0" smtClean="0">
                <a:solidFill>
                  <a:srgbClr val="92D050"/>
                </a:solidFill>
              </a:rPr>
              <a:t>&lt;/</a:t>
            </a:r>
            <a:r>
              <a:rPr lang="pt-BR" dirty="0" err="1" smtClean="0">
                <a:solidFill>
                  <a:srgbClr val="92D050"/>
                </a:solidFill>
              </a:rPr>
              <a:t>artifactId</a:t>
            </a:r>
            <a:r>
              <a:rPr lang="pt-BR" dirty="0" smtClean="0">
                <a:solidFill>
                  <a:srgbClr val="92D050"/>
                </a:solidFill>
              </a:rPr>
              <a:t>&gt;</a:t>
            </a:r>
          </a:p>
          <a:p>
            <a:pPr lvl="1">
              <a:buNone/>
            </a:pPr>
            <a:r>
              <a:rPr lang="pt-BR" dirty="0" smtClean="0">
                <a:solidFill>
                  <a:srgbClr val="92D050"/>
                </a:solidFill>
              </a:rPr>
              <a:t>&lt;version&gt;4.1.8.Final&lt;/version&gt;</a:t>
            </a:r>
          </a:p>
          <a:p>
            <a:pPr>
              <a:buNone/>
            </a:pPr>
            <a:r>
              <a:rPr lang="pt-BR" dirty="0" smtClean="0">
                <a:solidFill>
                  <a:srgbClr val="92D050"/>
                </a:solidFill>
              </a:rPr>
              <a:t>&lt;/</a:t>
            </a:r>
            <a:r>
              <a:rPr lang="pt-BR" dirty="0" err="1" smtClean="0">
                <a:solidFill>
                  <a:srgbClr val="92D050"/>
                </a:solidFill>
              </a:rPr>
              <a:t>dependency</a:t>
            </a:r>
            <a:r>
              <a:rPr lang="pt-BR" dirty="0" smtClean="0">
                <a:solidFill>
                  <a:srgbClr val="92D050"/>
                </a:solidFill>
              </a:rPr>
              <a:t>&gt;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do </a:t>
            </a:r>
            <a:r>
              <a:rPr lang="pt-BR" dirty="0" err="1" smtClean="0"/>
              <a:t>Hibernate</a:t>
            </a:r>
            <a:endParaRPr lang="pt-BR" dirty="0"/>
          </a:p>
        </p:txBody>
      </p:sp>
      <p:pic>
        <p:nvPicPr>
          <p:cNvPr id="4" name="Espaço Reservado para Conteúdo 3" descr="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1484784"/>
            <a:ext cx="8593406" cy="483143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do </a:t>
            </a:r>
            <a:r>
              <a:rPr lang="pt-BR" dirty="0" err="1" smtClean="0"/>
              <a:t>Hibernate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 Após configurado o </a:t>
            </a:r>
            <a:r>
              <a:rPr lang="pt-BR" dirty="0" err="1" smtClean="0"/>
              <a:t>pom</a:t>
            </a:r>
            <a:r>
              <a:rPr lang="pt-BR" dirty="0" smtClean="0"/>
              <a:t>.</a:t>
            </a:r>
            <a:r>
              <a:rPr lang="pt-BR" dirty="0" err="1" smtClean="0"/>
              <a:t>xml</a:t>
            </a:r>
            <a:r>
              <a:rPr lang="pt-BR" dirty="0" smtClean="0"/>
              <a:t>, basta ir com o botão direito no projeto e clicar em “Construir com dependências”.</a:t>
            </a:r>
            <a:endParaRPr lang="pt-BR" dirty="0"/>
          </a:p>
        </p:txBody>
      </p:sp>
      <p:pic>
        <p:nvPicPr>
          <p:cNvPr id="6" name="Imagem 5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3768" y="3284984"/>
            <a:ext cx="4304158" cy="32889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do </a:t>
            </a:r>
            <a:r>
              <a:rPr lang="pt-BR" dirty="0" err="1" smtClean="0"/>
              <a:t>Hibernate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 Existem outros conjuntos de bibliotecas do </a:t>
            </a:r>
            <a:r>
              <a:rPr lang="pt-BR" dirty="0" err="1" smtClean="0"/>
              <a:t>Hibernate</a:t>
            </a:r>
            <a:r>
              <a:rPr lang="pt-BR" dirty="0" smtClean="0"/>
              <a:t> e estes deverão ser acrescidos ao projeto de acordo com a demanda. </a:t>
            </a:r>
          </a:p>
          <a:p>
            <a:pPr algn="just"/>
            <a:endParaRPr lang="pt-BR" dirty="0" smtClean="0"/>
          </a:p>
          <a:p>
            <a:pPr algn="just">
              <a:buNone/>
            </a:pPr>
            <a:r>
              <a:rPr lang="pt-BR" dirty="0" smtClean="0"/>
              <a:t>    Exemplos: </a:t>
            </a:r>
          </a:p>
          <a:p>
            <a:pPr algn="just">
              <a:buNone/>
            </a:pPr>
            <a:r>
              <a:rPr lang="pt-BR" dirty="0" smtClean="0"/>
              <a:t> 		</a:t>
            </a:r>
            <a:r>
              <a:rPr lang="pt-BR" dirty="0" err="1" smtClean="0"/>
              <a:t>hibernate-validator</a:t>
            </a:r>
            <a:r>
              <a:rPr lang="pt-BR" dirty="0" smtClean="0"/>
              <a:t>, </a:t>
            </a:r>
          </a:p>
          <a:p>
            <a:pPr algn="just">
              <a:buNone/>
            </a:pPr>
            <a:r>
              <a:rPr lang="pt-BR" dirty="0" smtClean="0"/>
              <a:t>		</a:t>
            </a:r>
            <a:r>
              <a:rPr lang="pt-BR" dirty="0" err="1" smtClean="0"/>
              <a:t>hibernate-testing</a:t>
            </a:r>
            <a:r>
              <a:rPr lang="pt-BR" dirty="0" smtClean="0"/>
              <a:t> </a:t>
            </a:r>
          </a:p>
          <a:p>
            <a:pPr algn="just">
              <a:buNone/>
            </a:pPr>
            <a:r>
              <a:rPr lang="pt-BR" dirty="0" smtClean="0"/>
              <a:t> 		</a:t>
            </a:r>
            <a:r>
              <a:rPr lang="pt-BR" dirty="0" err="1" smtClean="0"/>
              <a:t>hibernate-tools</a:t>
            </a:r>
            <a:r>
              <a:rPr lang="pt-BR" dirty="0" smtClean="0"/>
              <a:t>, etc.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do </a:t>
            </a:r>
            <a:r>
              <a:rPr lang="pt-BR" dirty="0" err="1" smtClean="0"/>
              <a:t>Hibernate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 De forma análoga, o </a:t>
            </a:r>
            <a:r>
              <a:rPr lang="pt-BR" dirty="0" err="1" smtClean="0"/>
              <a:t>driver</a:t>
            </a:r>
            <a:r>
              <a:rPr lang="pt-BR" dirty="0" smtClean="0"/>
              <a:t> do </a:t>
            </a:r>
            <a:r>
              <a:rPr lang="pt-BR" dirty="0" err="1" smtClean="0"/>
              <a:t>MySQL</a:t>
            </a:r>
            <a:r>
              <a:rPr lang="pt-BR" dirty="0" smtClean="0"/>
              <a:t> deve ser baixado.</a:t>
            </a:r>
          </a:p>
          <a:p>
            <a:pPr algn="just"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>
                <a:solidFill>
                  <a:srgbClr val="92D050"/>
                </a:solidFill>
              </a:rPr>
              <a:t>&lt;</a:t>
            </a:r>
            <a:r>
              <a:rPr lang="pt-BR" dirty="0" err="1" smtClean="0">
                <a:solidFill>
                  <a:srgbClr val="92D050"/>
                </a:solidFill>
              </a:rPr>
              <a:t>dependency</a:t>
            </a:r>
            <a:r>
              <a:rPr lang="pt-BR" dirty="0" smtClean="0">
                <a:solidFill>
                  <a:srgbClr val="92D050"/>
                </a:solidFill>
              </a:rPr>
              <a:t>&gt;</a:t>
            </a:r>
          </a:p>
          <a:p>
            <a:pPr lvl="1">
              <a:buNone/>
            </a:pPr>
            <a:r>
              <a:rPr lang="pt-BR" dirty="0" smtClean="0">
                <a:solidFill>
                  <a:srgbClr val="92D050"/>
                </a:solidFill>
              </a:rPr>
              <a:t>&lt;</a:t>
            </a:r>
            <a:r>
              <a:rPr lang="pt-BR" dirty="0" err="1" smtClean="0">
                <a:solidFill>
                  <a:srgbClr val="92D050"/>
                </a:solidFill>
              </a:rPr>
              <a:t>groupId</a:t>
            </a:r>
            <a:r>
              <a:rPr lang="pt-BR" dirty="0" smtClean="0">
                <a:solidFill>
                  <a:srgbClr val="92D050"/>
                </a:solidFill>
              </a:rPr>
              <a:t>&gt;</a:t>
            </a:r>
            <a:r>
              <a:rPr lang="pt-BR" dirty="0" err="1" smtClean="0">
                <a:solidFill>
                  <a:srgbClr val="92D050"/>
                </a:solidFill>
              </a:rPr>
              <a:t>mysql</a:t>
            </a:r>
            <a:r>
              <a:rPr lang="pt-BR" dirty="0" smtClean="0">
                <a:solidFill>
                  <a:srgbClr val="92D050"/>
                </a:solidFill>
              </a:rPr>
              <a:t>&lt;/</a:t>
            </a:r>
            <a:r>
              <a:rPr lang="pt-BR" dirty="0" err="1" smtClean="0">
                <a:solidFill>
                  <a:srgbClr val="92D050"/>
                </a:solidFill>
              </a:rPr>
              <a:t>groupId</a:t>
            </a:r>
            <a:r>
              <a:rPr lang="pt-BR" dirty="0" smtClean="0">
                <a:solidFill>
                  <a:srgbClr val="92D050"/>
                </a:solidFill>
              </a:rPr>
              <a:t>&gt;</a:t>
            </a:r>
          </a:p>
          <a:p>
            <a:pPr lvl="1">
              <a:buNone/>
            </a:pPr>
            <a:r>
              <a:rPr lang="pt-BR" dirty="0" smtClean="0">
                <a:solidFill>
                  <a:srgbClr val="92D050"/>
                </a:solidFill>
              </a:rPr>
              <a:t>&lt;</a:t>
            </a:r>
            <a:r>
              <a:rPr lang="pt-BR" dirty="0" err="1" smtClean="0">
                <a:solidFill>
                  <a:srgbClr val="92D050"/>
                </a:solidFill>
              </a:rPr>
              <a:t>artifactId</a:t>
            </a:r>
            <a:r>
              <a:rPr lang="pt-BR" dirty="0" smtClean="0">
                <a:solidFill>
                  <a:srgbClr val="92D050"/>
                </a:solidFill>
              </a:rPr>
              <a:t>&gt;</a:t>
            </a:r>
            <a:r>
              <a:rPr lang="pt-BR" dirty="0" err="1" smtClean="0">
                <a:solidFill>
                  <a:srgbClr val="92D050"/>
                </a:solidFill>
              </a:rPr>
              <a:t>mysql-connector-java</a:t>
            </a:r>
            <a:r>
              <a:rPr lang="pt-BR" dirty="0" smtClean="0">
                <a:solidFill>
                  <a:srgbClr val="92D050"/>
                </a:solidFill>
              </a:rPr>
              <a:t>&lt;/</a:t>
            </a:r>
            <a:r>
              <a:rPr lang="pt-BR" dirty="0" err="1" smtClean="0">
                <a:solidFill>
                  <a:srgbClr val="92D050"/>
                </a:solidFill>
              </a:rPr>
              <a:t>artifactId</a:t>
            </a:r>
            <a:r>
              <a:rPr lang="pt-BR" dirty="0" smtClean="0">
                <a:solidFill>
                  <a:srgbClr val="92D050"/>
                </a:solidFill>
              </a:rPr>
              <a:t>&gt;</a:t>
            </a:r>
          </a:p>
          <a:p>
            <a:pPr lvl="1">
              <a:buNone/>
            </a:pPr>
            <a:r>
              <a:rPr lang="pt-BR" dirty="0" smtClean="0">
                <a:solidFill>
                  <a:srgbClr val="92D050"/>
                </a:solidFill>
              </a:rPr>
              <a:t>&lt;version&gt;5.1.21&lt;/version&gt;</a:t>
            </a:r>
          </a:p>
          <a:p>
            <a:pPr>
              <a:buNone/>
            </a:pPr>
            <a:r>
              <a:rPr lang="pt-BR" dirty="0" smtClean="0">
                <a:solidFill>
                  <a:srgbClr val="92D050"/>
                </a:solidFill>
              </a:rPr>
              <a:t>&lt;/</a:t>
            </a:r>
            <a:r>
              <a:rPr lang="pt-BR" dirty="0" err="1" smtClean="0">
                <a:solidFill>
                  <a:srgbClr val="92D050"/>
                </a:solidFill>
              </a:rPr>
              <a:t>dependency</a:t>
            </a:r>
            <a:r>
              <a:rPr lang="pt-BR" dirty="0" smtClean="0">
                <a:solidFill>
                  <a:srgbClr val="92D050"/>
                </a:solidFill>
              </a:rPr>
              <a:t>&gt;</a:t>
            </a:r>
          </a:p>
          <a:p>
            <a:pPr algn="just">
              <a:buNone/>
            </a:pP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Configuração do </a:t>
            </a:r>
            <a:r>
              <a:rPr lang="pt-BR" dirty="0" err="1" smtClean="0"/>
              <a:t>HIbernate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 Há dois caminhos a seguir:</a:t>
            </a:r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>
              <a:buNone/>
            </a:pPr>
            <a:r>
              <a:rPr lang="pt-BR" sz="7200" dirty="0" smtClean="0"/>
              <a:t>JPA x </a:t>
            </a:r>
            <a:r>
              <a:rPr lang="pt-BR" sz="7200" dirty="0" err="1" smtClean="0"/>
              <a:t>Hibernate</a:t>
            </a:r>
            <a:r>
              <a:rPr lang="pt-BR" sz="7200" dirty="0" smtClean="0"/>
              <a:t> </a:t>
            </a:r>
          </a:p>
          <a:p>
            <a:pPr algn="just">
              <a:buNone/>
            </a:pPr>
            <a:r>
              <a:rPr lang="pt-BR" sz="2800" dirty="0" smtClean="0"/>
              <a:t>PERSISTENCE.XML x HIBERNATE.CFG.XML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undição">
  <a:themeElements>
    <a:clrScheme name="Fundição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undição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undiçã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73</TotalTime>
  <Words>581</Words>
  <Application>Microsoft Office PowerPoint</Application>
  <PresentationFormat>Apresentação na tela (4:3)</PresentationFormat>
  <Paragraphs>122</Paragraphs>
  <Slides>21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Fundição</vt:lpstr>
      <vt:lpstr>HIBERNTATE - CONFIGURAÇÃO</vt:lpstr>
      <vt:lpstr>Objetivo do curso</vt:lpstr>
      <vt:lpstr>Instalação do Hibernate</vt:lpstr>
      <vt:lpstr>Instalação do Hibernate</vt:lpstr>
      <vt:lpstr>Instalação do Hibernate</vt:lpstr>
      <vt:lpstr>Instalação do Hibernate</vt:lpstr>
      <vt:lpstr>Instalação do Hibernate</vt:lpstr>
      <vt:lpstr>Instalação do Hibernate</vt:lpstr>
      <vt:lpstr>Configuração do HIbernate</vt:lpstr>
      <vt:lpstr>Configuração do Hibernate persistence.xml</vt:lpstr>
      <vt:lpstr>Configuração do Hibernate persistence.xml</vt:lpstr>
      <vt:lpstr>Configuração do Hibernate hibernate.cfg.xml</vt:lpstr>
      <vt:lpstr>Configuração do Hibernate hibernate.cfg.xml</vt:lpstr>
      <vt:lpstr>Configuração do Hibernate hibernate.cfg.xml</vt:lpstr>
      <vt:lpstr>Configuração do Hibernate hibernate.cfg.xml</vt:lpstr>
      <vt:lpstr>Configuração do Hibernate hibernate.cfg.xml</vt:lpstr>
      <vt:lpstr>Configuração do Hibernate hibernate.cfg.xml</vt:lpstr>
      <vt:lpstr>Instalação do Log4j</vt:lpstr>
      <vt:lpstr>Instalação do Log4j</vt:lpstr>
      <vt:lpstr>Configuração do Log4j</vt:lpstr>
      <vt:lpstr>Dúvidas?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HIBERNTATE - CONFIGURAÇÃO</dc:title>
  <dc:creator>Marquete</dc:creator>
  <cp:lastModifiedBy>Marquete</cp:lastModifiedBy>
  <cp:revision>32</cp:revision>
  <dcterms:created xsi:type="dcterms:W3CDTF">2012-11-08T19:32:51Z</dcterms:created>
  <dcterms:modified xsi:type="dcterms:W3CDTF">2012-11-08T20:46:03Z</dcterms:modified>
</cp:coreProperties>
</file>