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61" r:id="rId5"/>
    <p:sldId id="262" r:id="rId6"/>
    <p:sldId id="263" r:id="rId7"/>
    <p:sldId id="264" r:id="rId8"/>
    <p:sldId id="265" r:id="rId9"/>
    <p:sldId id="266"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86092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1BD095-29DD-430D-9001-6D4A01DD4D12}" type="datetimeFigureOut">
              <a:rPr lang="es-CO" smtClean="0"/>
              <a:t>22/05/2018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321538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229436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3131848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1687395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2140073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829436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1626039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162859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228757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1BD095-29DD-430D-9001-6D4A01DD4D12}" type="datetimeFigureOut">
              <a:rPr lang="es-CO" smtClean="0"/>
              <a:t>22/05/2018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312173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BD095-29DD-430D-9001-6D4A01DD4D12}" type="datetimeFigureOut">
              <a:rPr lang="es-CO" smtClean="0"/>
              <a:t>22/05/2018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66028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BD095-29DD-430D-9001-6D4A01DD4D12}" type="datetimeFigureOut">
              <a:rPr lang="es-CO" smtClean="0"/>
              <a:t>22/05/2018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276392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BD095-29DD-430D-9001-6D4A01DD4D12}" type="datetimeFigureOut">
              <a:rPr lang="es-CO" smtClean="0"/>
              <a:t>22/05/2018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138496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D095-29DD-430D-9001-6D4A01DD4D12}" type="datetimeFigureOut">
              <a:rPr lang="es-CO" smtClean="0"/>
              <a:t>22/05/2018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399361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1BD095-29DD-430D-9001-6D4A01DD4D12}" type="datetimeFigureOut">
              <a:rPr lang="es-CO" smtClean="0"/>
              <a:t>22/05/2018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202511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8F1BD095-29DD-430D-9001-6D4A01DD4D12}" type="datetimeFigureOut">
              <a:rPr lang="es-CO" smtClean="0"/>
              <a:t>22/05/2018</a:t>
            </a:fld>
            <a:endParaRPr lang="es-CO"/>
          </a:p>
        </p:txBody>
      </p:sp>
      <p:sp>
        <p:nvSpPr>
          <p:cNvPr id="6" name="Footer Placeholder 5"/>
          <p:cNvSpPr>
            <a:spLocks noGrp="1"/>
          </p:cNvSpPr>
          <p:nvPr>
            <p:ph type="ftr" sz="quarter" idx="11"/>
          </p:nvPr>
        </p:nvSpPr>
        <p:spPr>
          <a:xfrm>
            <a:off x="1141412" y="5883275"/>
            <a:ext cx="5105400" cy="365125"/>
          </a:xfrm>
        </p:spPr>
        <p:txBody>
          <a:bodyPr/>
          <a:lstStyle/>
          <a:p>
            <a:endParaRPr lang="es-CO"/>
          </a:p>
        </p:txBody>
      </p:sp>
      <p:sp>
        <p:nvSpPr>
          <p:cNvPr id="7" name="Slide Number Placeholder 6"/>
          <p:cNvSpPr>
            <a:spLocks noGrp="1"/>
          </p:cNvSpPr>
          <p:nvPr>
            <p:ph type="sldNum" sz="quarter" idx="12"/>
          </p:nvPr>
        </p:nvSpPr>
        <p:spPr>
          <a:xfrm>
            <a:off x="10742612" y="5883275"/>
            <a:ext cx="322567" cy="365125"/>
          </a:xfrm>
        </p:spPr>
        <p:txBody>
          <a:bodyPr/>
          <a:lstStyle/>
          <a:p>
            <a:fld id="{3FD90C98-A81C-4DBA-9004-E2EE692B41BA}" type="slidenum">
              <a:rPr lang="es-CO" smtClean="0"/>
              <a:t>‹Nº›</a:t>
            </a:fld>
            <a:endParaRPr lang="es-CO"/>
          </a:p>
        </p:txBody>
      </p:sp>
    </p:spTree>
    <p:extLst>
      <p:ext uri="{BB962C8B-B14F-4D97-AF65-F5344CB8AC3E}">
        <p14:creationId xmlns:p14="http://schemas.microsoft.com/office/powerpoint/2010/main" val="66699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F1BD095-29DD-430D-9001-6D4A01DD4D12}" type="datetimeFigureOut">
              <a:rPr lang="es-CO" smtClean="0"/>
              <a:t>22/05/2018</a:t>
            </a:fld>
            <a:endParaRPr lang="es-C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FD90C98-A81C-4DBA-9004-E2EE692B41BA}" type="slidenum">
              <a:rPr lang="es-CO" smtClean="0"/>
              <a:t>‹Nº›</a:t>
            </a:fld>
            <a:endParaRPr lang="es-CO"/>
          </a:p>
        </p:txBody>
      </p:sp>
    </p:spTree>
    <p:extLst>
      <p:ext uri="{BB962C8B-B14F-4D97-AF65-F5344CB8AC3E}">
        <p14:creationId xmlns:p14="http://schemas.microsoft.com/office/powerpoint/2010/main" val="5068084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marchasyrutas.es/blog/wp-content/uploads/2015/11/Ciclismo-en-carretera-Blog-Ciclismo-Decathlon-1024x453.jpg"/>
          <p:cNvPicPr>
            <a:picLocks noChangeAspect="1" noChangeArrowheads="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1" y="0"/>
            <a:ext cx="12189431" cy="539239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p:cNvSpPr txBox="1">
            <a:spLocks/>
          </p:cNvSpPr>
          <p:nvPr/>
        </p:nvSpPr>
        <p:spPr>
          <a:xfrm>
            <a:off x="321900" y="4530357"/>
            <a:ext cx="5471438" cy="2137870"/>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s-CO" sz="3600" b="1"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rPr>
              <a:t>BIKESHARE </a:t>
            </a:r>
            <a:r>
              <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rPr>
              <a:t>STACKOVERFLOWERS</a:t>
            </a:r>
          </a:p>
        </p:txBody>
      </p:sp>
    </p:spTree>
    <p:extLst>
      <p:ext uri="{BB962C8B-B14F-4D97-AF65-F5344CB8AC3E}">
        <p14:creationId xmlns:p14="http://schemas.microsoft.com/office/powerpoint/2010/main" val="362644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tial Circle 1">
            <a:extLst>
              <a:ext uri="{FF2B5EF4-FFF2-40B4-BE49-F238E27FC236}">
                <a16:creationId xmlns:a16="http://schemas.microsoft.com/office/drawing/2014/main" id="{F0AED10F-AEE1-404A-A831-7F21DF3A16E6}"/>
              </a:ext>
            </a:extLst>
          </p:cNvPr>
          <p:cNvSpPr/>
          <p:nvPr/>
        </p:nvSpPr>
        <p:spPr>
          <a:xfrm rot="18777822">
            <a:off x="9448283" y="3713787"/>
            <a:ext cx="914400" cy="914400"/>
          </a:xfrm>
          <a:prstGeom prst="pie">
            <a:avLst>
              <a:gd name="adj1" fmla="val 1592617"/>
              <a:gd name="adj2" fmla="val 3996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Diagramas de Variabilidad</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229" name="Group 228"/>
          <p:cNvGrpSpPr/>
          <p:nvPr/>
        </p:nvGrpSpPr>
        <p:grpSpPr>
          <a:xfrm>
            <a:off x="1075146" y="2379501"/>
            <a:ext cx="790636" cy="722878"/>
            <a:chOff x="1085315" y="2521009"/>
            <a:chExt cx="1683522" cy="1760434"/>
          </a:xfrm>
        </p:grpSpPr>
        <p:sp>
          <p:nvSpPr>
            <p:cNvPr id="230" name="Flowchart: Process 229"/>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id</a:t>
              </a:r>
            </a:p>
          </p:txBody>
        </p:sp>
        <p:sp>
          <p:nvSpPr>
            <p:cNvPr id="231" name="Flowchart: Process 230"/>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Proveedor</a:t>
              </a:r>
            </a:p>
          </p:txBody>
        </p:sp>
      </p:grpSp>
      <p:grpSp>
        <p:nvGrpSpPr>
          <p:cNvPr id="232" name="Group 231"/>
          <p:cNvGrpSpPr/>
          <p:nvPr/>
        </p:nvGrpSpPr>
        <p:grpSpPr>
          <a:xfrm>
            <a:off x="2712721" y="1262257"/>
            <a:ext cx="790636" cy="722878"/>
            <a:chOff x="1085315" y="2521009"/>
            <a:chExt cx="1683522" cy="1760434"/>
          </a:xfrm>
        </p:grpSpPr>
        <p:sp>
          <p:nvSpPr>
            <p:cNvPr id="233" name="Flowchart: Process 232"/>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p:txBody>
        </p:sp>
        <p:sp>
          <p:nvSpPr>
            <p:cNvPr id="234" name="Flowchart: Process 233"/>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Marca</a:t>
              </a:r>
            </a:p>
          </p:txBody>
        </p:sp>
      </p:grpSp>
      <p:grpSp>
        <p:nvGrpSpPr>
          <p:cNvPr id="235" name="Group 234"/>
          <p:cNvGrpSpPr/>
          <p:nvPr/>
        </p:nvGrpSpPr>
        <p:grpSpPr>
          <a:xfrm>
            <a:off x="2495505" y="2379501"/>
            <a:ext cx="1216967" cy="722878"/>
            <a:chOff x="637271" y="2521009"/>
            <a:chExt cx="2591326" cy="1760434"/>
          </a:xfrm>
        </p:grpSpPr>
        <p:sp>
          <p:nvSpPr>
            <p:cNvPr id="236" name="Flowchart: Process 235"/>
            <p:cNvSpPr/>
            <p:nvPr/>
          </p:nvSpPr>
          <p:spPr>
            <a:xfrm>
              <a:off x="637271" y="2521009"/>
              <a:ext cx="2591326"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900" dirty="0"/>
            </a:p>
            <a:p>
              <a:r>
                <a:rPr lang="es-CO" sz="900" dirty="0"/>
                <a:t>Serial</a:t>
              </a:r>
            </a:p>
            <a:p>
              <a:r>
                <a:rPr lang="es-CO" sz="900" dirty="0">
                  <a:solidFill>
                    <a:srgbClr val="FFFF00"/>
                  </a:solidFill>
                </a:rPr>
                <a:t>Precio</a:t>
              </a:r>
            </a:p>
            <a:p>
              <a:r>
                <a:rPr lang="es-CO" sz="900" dirty="0" err="1">
                  <a:solidFill>
                    <a:srgbClr val="FFFF00"/>
                  </a:solidFill>
                </a:rPr>
                <a:t>precioAlquiler</a:t>
              </a:r>
              <a:endParaRPr lang="es-CO" sz="900" dirty="0">
                <a:solidFill>
                  <a:srgbClr val="FFFF00"/>
                </a:solidFill>
              </a:endParaRPr>
            </a:p>
            <a:p>
              <a:r>
                <a:rPr lang="es-CO" sz="900" dirty="0"/>
                <a:t>foto</a:t>
              </a:r>
            </a:p>
          </p:txBody>
        </p:sp>
        <p:sp>
          <p:nvSpPr>
            <p:cNvPr id="237" name="Flowchart: Process 236"/>
            <p:cNvSpPr/>
            <p:nvPr/>
          </p:nvSpPr>
          <p:spPr>
            <a:xfrm>
              <a:off x="637271" y="2521009"/>
              <a:ext cx="2591322" cy="423182"/>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Bicicleta</a:t>
              </a:r>
            </a:p>
          </p:txBody>
        </p:sp>
      </p:grpSp>
      <p:grpSp>
        <p:nvGrpSpPr>
          <p:cNvPr id="238" name="Group 237"/>
          <p:cNvGrpSpPr/>
          <p:nvPr/>
        </p:nvGrpSpPr>
        <p:grpSpPr>
          <a:xfrm>
            <a:off x="4449069" y="2395953"/>
            <a:ext cx="949875" cy="722878"/>
            <a:chOff x="1085315" y="2521009"/>
            <a:chExt cx="1683522" cy="1760434"/>
          </a:xfrm>
        </p:grpSpPr>
        <p:sp>
          <p:nvSpPr>
            <p:cNvPr id="239" name="Flowchart: Process 238"/>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err="1"/>
                <a:t>fechaInicio</a:t>
              </a:r>
              <a:endParaRPr lang="es-CO" sz="900" dirty="0"/>
            </a:p>
            <a:p>
              <a:r>
                <a:rPr lang="es-CO" sz="900" dirty="0" err="1"/>
                <a:t>FechaFin</a:t>
              </a:r>
              <a:endParaRPr lang="es-CO" sz="900" dirty="0"/>
            </a:p>
          </p:txBody>
        </p:sp>
        <p:sp>
          <p:nvSpPr>
            <p:cNvPr id="240" name="Flowchart: Process 239"/>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Prestamo</a:t>
              </a:r>
              <a:endParaRPr lang="es-CO" sz="900" dirty="0"/>
            </a:p>
          </p:txBody>
        </p:sp>
      </p:grpSp>
      <p:grpSp>
        <p:nvGrpSpPr>
          <p:cNvPr id="241" name="Group 240"/>
          <p:cNvGrpSpPr/>
          <p:nvPr/>
        </p:nvGrpSpPr>
        <p:grpSpPr>
          <a:xfrm>
            <a:off x="4525204" y="1262257"/>
            <a:ext cx="790636" cy="722878"/>
            <a:chOff x="1085315" y="2521009"/>
            <a:chExt cx="1683522" cy="1760434"/>
          </a:xfrm>
        </p:grpSpPr>
        <p:sp>
          <p:nvSpPr>
            <p:cNvPr id="242" name="Flowchart: Process 241"/>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Valor</a:t>
              </a:r>
            </a:p>
            <a:p>
              <a:r>
                <a:rPr lang="es-CO" sz="900" dirty="0"/>
                <a:t>fecha</a:t>
              </a:r>
            </a:p>
          </p:txBody>
        </p:sp>
        <p:sp>
          <p:nvSpPr>
            <p:cNvPr id="243" name="Flowchart: Process 242"/>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Multa</a:t>
              </a:r>
            </a:p>
          </p:txBody>
        </p:sp>
      </p:grpSp>
      <p:grpSp>
        <p:nvGrpSpPr>
          <p:cNvPr id="244" name="Group 243"/>
          <p:cNvGrpSpPr/>
          <p:nvPr/>
        </p:nvGrpSpPr>
        <p:grpSpPr>
          <a:xfrm>
            <a:off x="5979618" y="2395953"/>
            <a:ext cx="1003802" cy="722878"/>
            <a:chOff x="1085315" y="2521009"/>
            <a:chExt cx="1683522" cy="1760434"/>
          </a:xfrm>
        </p:grpSpPr>
        <p:sp>
          <p:nvSpPr>
            <p:cNvPr id="245" name="Flowchart: Process 244"/>
            <p:cNvSpPr/>
            <p:nvPr/>
          </p:nvSpPr>
          <p:spPr>
            <a:xfrm>
              <a:off x="1085316" y="2521009"/>
              <a:ext cx="1683521" cy="1760434"/>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err="1"/>
                <a:t>MedioPago</a:t>
              </a:r>
              <a:endParaRPr lang="es-CO" sz="900" dirty="0"/>
            </a:p>
            <a:p>
              <a:r>
                <a:rPr lang="es-CO" sz="900" dirty="0"/>
                <a:t>Valor</a:t>
              </a:r>
            </a:p>
          </p:txBody>
        </p:sp>
        <p:sp>
          <p:nvSpPr>
            <p:cNvPr id="246" name="Flowchart: Process 245"/>
            <p:cNvSpPr/>
            <p:nvPr/>
          </p:nvSpPr>
          <p:spPr>
            <a:xfrm>
              <a:off x="1085315" y="2521009"/>
              <a:ext cx="1683520" cy="423181"/>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Pago</a:t>
              </a:r>
            </a:p>
          </p:txBody>
        </p:sp>
      </p:grpSp>
      <p:grpSp>
        <p:nvGrpSpPr>
          <p:cNvPr id="247" name="Group 246"/>
          <p:cNvGrpSpPr/>
          <p:nvPr/>
        </p:nvGrpSpPr>
        <p:grpSpPr>
          <a:xfrm>
            <a:off x="4525204" y="3529649"/>
            <a:ext cx="790636" cy="722878"/>
            <a:chOff x="1085315" y="2521009"/>
            <a:chExt cx="1683522" cy="1760434"/>
          </a:xfrm>
        </p:grpSpPr>
        <p:sp>
          <p:nvSpPr>
            <p:cNvPr id="248" name="Flowchart: Process 247"/>
            <p:cNvSpPr/>
            <p:nvPr/>
          </p:nvSpPr>
          <p:spPr>
            <a:xfrm>
              <a:off x="1085316" y="2521009"/>
              <a:ext cx="1683521" cy="1760434"/>
            </a:xfrm>
            <a:prstGeom prst="flowChartProces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Tipo</a:t>
              </a:r>
            </a:p>
            <a:p>
              <a:r>
                <a:rPr lang="es-CO" sz="900" dirty="0"/>
                <a:t>Foto</a:t>
              </a:r>
            </a:p>
          </p:txBody>
        </p:sp>
        <p:sp>
          <p:nvSpPr>
            <p:cNvPr id="249" name="Flowchart: Process 248"/>
            <p:cNvSpPr/>
            <p:nvPr/>
          </p:nvSpPr>
          <p:spPr>
            <a:xfrm>
              <a:off x="1085315" y="2521009"/>
              <a:ext cx="1683520" cy="423181"/>
            </a:xfrm>
            <a:prstGeom prst="flowChartProces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Accesorio</a:t>
              </a:r>
            </a:p>
          </p:txBody>
        </p:sp>
      </p:grpSp>
      <p:grpSp>
        <p:nvGrpSpPr>
          <p:cNvPr id="250" name="Group 249"/>
          <p:cNvGrpSpPr/>
          <p:nvPr/>
        </p:nvGrpSpPr>
        <p:grpSpPr>
          <a:xfrm>
            <a:off x="5718477" y="3679719"/>
            <a:ext cx="1488415" cy="722878"/>
            <a:chOff x="1085315" y="2521009"/>
            <a:chExt cx="1683522" cy="1760434"/>
          </a:xfrm>
        </p:grpSpPr>
        <p:sp>
          <p:nvSpPr>
            <p:cNvPr id="251" name="Flowchart: Process 250"/>
            <p:cNvSpPr/>
            <p:nvPr/>
          </p:nvSpPr>
          <p:spPr>
            <a:xfrm>
              <a:off x="1085316" y="2521009"/>
              <a:ext cx="1683521" cy="1760434"/>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err="1"/>
                <a:t>RegistroJson</a:t>
              </a:r>
              <a:endParaRPr lang="es-CO" sz="900" dirty="0"/>
            </a:p>
          </p:txBody>
        </p:sp>
        <p:sp>
          <p:nvSpPr>
            <p:cNvPr id="252" name="Flowchart: Process 251"/>
            <p:cNvSpPr/>
            <p:nvPr/>
          </p:nvSpPr>
          <p:spPr>
            <a:xfrm>
              <a:off x="1085315" y="2521009"/>
              <a:ext cx="1683520" cy="423181"/>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MedioDePagoUso</a:t>
              </a:r>
              <a:endParaRPr lang="es-CO" sz="900" dirty="0"/>
            </a:p>
          </p:txBody>
        </p:sp>
      </p:grpSp>
      <p:grpSp>
        <p:nvGrpSpPr>
          <p:cNvPr id="253" name="Group 252"/>
          <p:cNvGrpSpPr/>
          <p:nvPr/>
        </p:nvGrpSpPr>
        <p:grpSpPr>
          <a:xfrm>
            <a:off x="5969470" y="4779505"/>
            <a:ext cx="1003376" cy="722878"/>
            <a:chOff x="1085315" y="2521009"/>
            <a:chExt cx="1683522" cy="1760434"/>
          </a:xfrm>
        </p:grpSpPr>
        <p:sp>
          <p:nvSpPr>
            <p:cNvPr id="254" name="Flowchart: Process 253"/>
            <p:cNvSpPr/>
            <p:nvPr/>
          </p:nvSpPr>
          <p:spPr>
            <a:xfrm>
              <a:off x="1085316" y="2521009"/>
              <a:ext cx="1683521" cy="1760434"/>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p:txBody>
        </p:sp>
        <p:sp>
          <p:nvSpPr>
            <p:cNvPr id="255" name="Flowchart: Process 254"/>
            <p:cNvSpPr/>
            <p:nvPr/>
          </p:nvSpPr>
          <p:spPr>
            <a:xfrm>
              <a:off x="1085315" y="2521009"/>
              <a:ext cx="1683520" cy="423181"/>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PedioDePago</a:t>
              </a:r>
              <a:endParaRPr lang="es-CO" sz="900" dirty="0"/>
            </a:p>
          </p:txBody>
        </p:sp>
      </p:grpSp>
      <p:grpSp>
        <p:nvGrpSpPr>
          <p:cNvPr id="256" name="Group 255"/>
          <p:cNvGrpSpPr/>
          <p:nvPr/>
        </p:nvGrpSpPr>
        <p:grpSpPr>
          <a:xfrm>
            <a:off x="4627151" y="5886609"/>
            <a:ext cx="1373913" cy="722878"/>
            <a:chOff x="1085315" y="2521009"/>
            <a:chExt cx="1683522" cy="1760434"/>
          </a:xfrm>
        </p:grpSpPr>
        <p:sp>
          <p:nvSpPr>
            <p:cNvPr id="257" name="Flowchart: Process 256"/>
            <p:cNvSpPr/>
            <p:nvPr/>
          </p:nvSpPr>
          <p:spPr>
            <a:xfrm>
              <a:off x="1085316" y="2521009"/>
              <a:ext cx="1683521" cy="1760434"/>
            </a:xfrm>
            <a:prstGeom prst="flowChartProcess">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900" dirty="0"/>
            </a:p>
            <a:p>
              <a:r>
                <a:rPr lang="es-CO" sz="900" dirty="0" err="1"/>
                <a:t>FechaVencimiento</a:t>
              </a:r>
              <a:endParaRPr lang="es-CO" sz="900" dirty="0"/>
            </a:p>
            <a:p>
              <a:r>
                <a:rPr lang="es-CO" sz="900" dirty="0" err="1"/>
                <a:t>NumeroTarjeta</a:t>
              </a:r>
              <a:endParaRPr lang="es-CO" sz="900" dirty="0"/>
            </a:p>
          </p:txBody>
        </p:sp>
        <p:sp>
          <p:nvSpPr>
            <p:cNvPr id="258" name="Flowchart: Process 257"/>
            <p:cNvSpPr/>
            <p:nvPr/>
          </p:nvSpPr>
          <p:spPr>
            <a:xfrm>
              <a:off x="1085315" y="2521009"/>
              <a:ext cx="1683520" cy="423181"/>
            </a:xfrm>
            <a:prstGeom prst="flowChartProcess">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TarjetaDeCredito</a:t>
              </a:r>
              <a:endParaRPr lang="es-CO" sz="900" dirty="0"/>
            </a:p>
          </p:txBody>
        </p:sp>
      </p:grpSp>
      <p:grpSp>
        <p:nvGrpSpPr>
          <p:cNvPr id="259" name="Group 258"/>
          <p:cNvGrpSpPr/>
          <p:nvPr/>
        </p:nvGrpSpPr>
        <p:grpSpPr>
          <a:xfrm>
            <a:off x="6752069" y="5886609"/>
            <a:ext cx="790636" cy="722878"/>
            <a:chOff x="1085315" y="2521009"/>
            <a:chExt cx="1683522" cy="1760434"/>
          </a:xfrm>
        </p:grpSpPr>
        <p:sp>
          <p:nvSpPr>
            <p:cNvPr id="260" name="Flowchart: Process 259"/>
            <p:cNvSpPr/>
            <p:nvPr/>
          </p:nvSpPr>
          <p:spPr>
            <a:xfrm>
              <a:off x="1085316" y="2521009"/>
              <a:ext cx="1683521" cy="1760434"/>
            </a:xfrm>
            <a:prstGeom prst="flowChartProces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Banco</a:t>
              </a:r>
            </a:p>
          </p:txBody>
        </p:sp>
        <p:sp>
          <p:nvSpPr>
            <p:cNvPr id="261" name="Flowchart: Process 260"/>
            <p:cNvSpPr/>
            <p:nvPr/>
          </p:nvSpPr>
          <p:spPr>
            <a:xfrm>
              <a:off x="1085315" y="2521009"/>
              <a:ext cx="1683520" cy="423181"/>
            </a:xfrm>
            <a:prstGeom prst="flowChartProces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PSE</a:t>
              </a:r>
            </a:p>
          </p:txBody>
        </p:sp>
      </p:grpSp>
      <p:grpSp>
        <p:nvGrpSpPr>
          <p:cNvPr id="262" name="Group 261"/>
          <p:cNvGrpSpPr/>
          <p:nvPr/>
        </p:nvGrpSpPr>
        <p:grpSpPr>
          <a:xfrm>
            <a:off x="2367905" y="4673729"/>
            <a:ext cx="1046166" cy="722878"/>
            <a:chOff x="1085315" y="2521009"/>
            <a:chExt cx="1683522" cy="1760434"/>
          </a:xfrm>
        </p:grpSpPr>
        <p:sp>
          <p:nvSpPr>
            <p:cNvPr id="263" name="Flowchart: Process 262"/>
            <p:cNvSpPr/>
            <p:nvPr/>
          </p:nvSpPr>
          <p:spPr>
            <a:xfrm>
              <a:off x="1085315" y="2521009"/>
              <a:ext cx="1683522"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Documento</a:t>
              </a:r>
            </a:p>
            <a:p>
              <a:r>
                <a:rPr lang="es-CO" sz="900" dirty="0"/>
                <a:t>Foto</a:t>
              </a:r>
            </a:p>
          </p:txBody>
        </p:sp>
        <p:sp>
          <p:nvSpPr>
            <p:cNvPr id="264" name="Flowchart: Process 263"/>
            <p:cNvSpPr/>
            <p:nvPr/>
          </p:nvSpPr>
          <p:spPr>
            <a:xfrm>
              <a:off x="1085315" y="2521009"/>
              <a:ext cx="1683520" cy="423182"/>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Biciusuario</a:t>
              </a:r>
              <a:endParaRPr lang="es-CO" sz="900" dirty="0"/>
            </a:p>
          </p:txBody>
        </p:sp>
      </p:grpSp>
      <p:grpSp>
        <p:nvGrpSpPr>
          <p:cNvPr id="265" name="Group 264"/>
          <p:cNvGrpSpPr/>
          <p:nvPr/>
        </p:nvGrpSpPr>
        <p:grpSpPr>
          <a:xfrm>
            <a:off x="2491355" y="5787671"/>
            <a:ext cx="790636" cy="722878"/>
            <a:chOff x="1085315" y="2521009"/>
            <a:chExt cx="1683522" cy="1760434"/>
          </a:xfrm>
        </p:grpSpPr>
        <p:sp>
          <p:nvSpPr>
            <p:cNvPr id="266" name="Flowchart: Process 265"/>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a:t>Valor</a:t>
              </a:r>
            </a:p>
          </p:txBody>
        </p:sp>
        <p:sp>
          <p:nvSpPr>
            <p:cNvPr id="267" name="Flowchart: Process 266"/>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Logro</a:t>
              </a:r>
            </a:p>
          </p:txBody>
        </p:sp>
      </p:grpSp>
      <p:grpSp>
        <p:nvGrpSpPr>
          <p:cNvPr id="268" name="Group 267"/>
          <p:cNvGrpSpPr/>
          <p:nvPr/>
        </p:nvGrpSpPr>
        <p:grpSpPr>
          <a:xfrm>
            <a:off x="344774" y="4000363"/>
            <a:ext cx="1205007" cy="722878"/>
            <a:chOff x="1085315" y="2521009"/>
            <a:chExt cx="1683522" cy="1760434"/>
          </a:xfrm>
        </p:grpSpPr>
        <p:sp>
          <p:nvSpPr>
            <p:cNvPr id="269" name="Flowchart: Process 268"/>
            <p:cNvSpPr/>
            <p:nvPr/>
          </p:nvSpPr>
          <p:spPr>
            <a:xfrm>
              <a:off x="1085316" y="2521009"/>
              <a:ext cx="1683521" cy="1760434"/>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a:p>
              <a:r>
                <a:rPr lang="es-CO" sz="900" dirty="0" err="1"/>
                <a:t>Configuracion</a:t>
              </a:r>
              <a:endParaRPr lang="es-CO" sz="900" dirty="0"/>
            </a:p>
          </p:txBody>
        </p:sp>
        <p:sp>
          <p:nvSpPr>
            <p:cNvPr id="270" name="Flowchart: Process 269"/>
            <p:cNvSpPr/>
            <p:nvPr/>
          </p:nvSpPr>
          <p:spPr>
            <a:xfrm>
              <a:off x="1085315" y="2521009"/>
              <a:ext cx="1683520" cy="423181"/>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Bonificacion</a:t>
              </a:r>
              <a:endParaRPr lang="es-CO" sz="900" dirty="0"/>
            </a:p>
          </p:txBody>
        </p:sp>
      </p:grpSp>
      <p:grpSp>
        <p:nvGrpSpPr>
          <p:cNvPr id="271" name="Group 270"/>
          <p:cNvGrpSpPr/>
          <p:nvPr/>
        </p:nvGrpSpPr>
        <p:grpSpPr>
          <a:xfrm>
            <a:off x="209360" y="5315101"/>
            <a:ext cx="1476490" cy="722878"/>
            <a:chOff x="1085315" y="2521009"/>
            <a:chExt cx="1683522" cy="1760434"/>
          </a:xfrm>
        </p:grpSpPr>
        <p:sp>
          <p:nvSpPr>
            <p:cNvPr id="272" name="Flowchart: Process 271"/>
            <p:cNvSpPr/>
            <p:nvPr/>
          </p:nvSpPr>
          <p:spPr>
            <a:xfrm>
              <a:off x="1085316" y="2521009"/>
              <a:ext cx="1683521" cy="1760434"/>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900" dirty="0"/>
                <a:t>Nombre</a:t>
              </a:r>
            </a:p>
          </p:txBody>
        </p:sp>
        <p:sp>
          <p:nvSpPr>
            <p:cNvPr id="273" name="Flowchart: Process 272"/>
            <p:cNvSpPr/>
            <p:nvPr/>
          </p:nvSpPr>
          <p:spPr>
            <a:xfrm>
              <a:off x="1085315" y="2521009"/>
              <a:ext cx="1683520" cy="423181"/>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err="1"/>
                <a:t>BonificacionGanada</a:t>
              </a:r>
              <a:endParaRPr lang="es-CO" sz="900" dirty="0"/>
            </a:p>
          </p:txBody>
        </p:sp>
      </p:grpSp>
      <p:cxnSp>
        <p:nvCxnSpPr>
          <p:cNvPr id="274" name="Straight Arrow Connector 273"/>
          <p:cNvCxnSpPr>
            <a:stCxn id="236" idx="1"/>
            <a:endCxn id="230" idx="3"/>
          </p:cNvCxnSpPr>
          <p:nvPr/>
        </p:nvCxnSpPr>
        <p:spPr>
          <a:xfrm flipH="1">
            <a:off x="1865782" y="2740940"/>
            <a:ext cx="629723" cy="0"/>
          </a:xfrm>
          <a:prstGeom prst="straightConnector1">
            <a:avLst/>
          </a:prstGeom>
          <a:ln w="28575">
            <a:solidFill>
              <a:schemeClr val="tx1">
                <a:lumMod val="9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39" idx="3"/>
            <a:endCxn id="245" idx="1"/>
          </p:cNvCxnSpPr>
          <p:nvPr/>
        </p:nvCxnSpPr>
        <p:spPr>
          <a:xfrm>
            <a:off x="5398944" y="2757392"/>
            <a:ext cx="58067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39" idx="2"/>
            <a:endCxn id="249" idx="0"/>
          </p:cNvCxnSpPr>
          <p:nvPr/>
        </p:nvCxnSpPr>
        <p:spPr>
          <a:xfrm flipH="1">
            <a:off x="4920522" y="3118831"/>
            <a:ext cx="3485" cy="41081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stCxn id="245" idx="2"/>
            <a:endCxn id="252" idx="0"/>
          </p:cNvCxnSpPr>
          <p:nvPr/>
        </p:nvCxnSpPr>
        <p:spPr>
          <a:xfrm flipH="1">
            <a:off x="6462684" y="3118831"/>
            <a:ext cx="18836" cy="5608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a:stCxn id="251" idx="2"/>
            <a:endCxn id="255" idx="0"/>
          </p:cNvCxnSpPr>
          <p:nvPr/>
        </p:nvCxnSpPr>
        <p:spPr>
          <a:xfrm>
            <a:off x="6462685" y="4402597"/>
            <a:ext cx="8473" cy="37690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258" idx="0"/>
            <a:endCxn id="254" idx="2"/>
          </p:cNvCxnSpPr>
          <p:nvPr/>
        </p:nvCxnSpPr>
        <p:spPr>
          <a:xfrm flipV="1">
            <a:off x="5314107" y="5502383"/>
            <a:ext cx="1157052" cy="384226"/>
          </a:xfrm>
          <a:prstGeom prst="straightConnector1">
            <a:avLst/>
          </a:prstGeom>
          <a:ln w="28575">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61" idx="0"/>
            <a:endCxn id="254" idx="2"/>
          </p:cNvCxnSpPr>
          <p:nvPr/>
        </p:nvCxnSpPr>
        <p:spPr>
          <a:xfrm flipH="1" flipV="1">
            <a:off x="6471159" y="5502383"/>
            <a:ext cx="676228" cy="3842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2367905" y="3593134"/>
            <a:ext cx="1046166" cy="722878"/>
            <a:chOff x="1085315" y="2521009"/>
            <a:chExt cx="1683522" cy="1760434"/>
          </a:xfrm>
        </p:grpSpPr>
        <p:sp>
          <p:nvSpPr>
            <p:cNvPr id="282" name="Flowchart: Process 281"/>
            <p:cNvSpPr/>
            <p:nvPr/>
          </p:nvSpPr>
          <p:spPr>
            <a:xfrm>
              <a:off x="1085316" y="2521009"/>
              <a:ext cx="1683521" cy="1760434"/>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900" dirty="0"/>
            </a:p>
            <a:p>
              <a:endParaRPr lang="es-CO" sz="900" dirty="0"/>
            </a:p>
            <a:p>
              <a:r>
                <a:rPr lang="es-CO" sz="900" dirty="0"/>
                <a:t>Nick</a:t>
              </a:r>
            </a:p>
            <a:p>
              <a:r>
                <a:rPr lang="es-CO" sz="900" dirty="0"/>
                <a:t>Contraseña</a:t>
              </a:r>
            </a:p>
            <a:p>
              <a:r>
                <a:rPr lang="es-CO" sz="900" dirty="0"/>
                <a:t>Rol</a:t>
              </a:r>
            </a:p>
          </p:txBody>
        </p:sp>
        <p:sp>
          <p:nvSpPr>
            <p:cNvPr id="283" name="Flowchart: Process 282"/>
            <p:cNvSpPr/>
            <p:nvPr/>
          </p:nvSpPr>
          <p:spPr>
            <a:xfrm>
              <a:off x="1085315" y="2521009"/>
              <a:ext cx="1683520" cy="423181"/>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Usuario</a:t>
              </a:r>
            </a:p>
          </p:txBody>
        </p:sp>
      </p:grpSp>
      <p:cxnSp>
        <p:nvCxnSpPr>
          <p:cNvPr id="284" name="Straight Arrow Connector 283"/>
          <p:cNvCxnSpPr>
            <a:stCxn id="264" idx="0"/>
            <a:endCxn id="282" idx="2"/>
          </p:cNvCxnSpPr>
          <p:nvPr/>
        </p:nvCxnSpPr>
        <p:spPr>
          <a:xfrm flipV="1">
            <a:off x="2890988" y="4316012"/>
            <a:ext cx="1" cy="357717"/>
          </a:xfrm>
          <a:prstGeom prst="straightConnector1">
            <a:avLst/>
          </a:prstGeom>
          <a:ln w="285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stCxn id="233" idx="2"/>
            <a:endCxn id="237" idx="0"/>
          </p:cNvCxnSpPr>
          <p:nvPr/>
        </p:nvCxnSpPr>
        <p:spPr>
          <a:xfrm flipH="1">
            <a:off x="3103988" y="1985135"/>
            <a:ext cx="4051" cy="394366"/>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a:stCxn id="242" idx="2"/>
            <a:endCxn id="240" idx="0"/>
          </p:cNvCxnSpPr>
          <p:nvPr/>
        </p:nvCxnSpPr>
        <p:spPr>
          <a:xfrm>
            <a:off x="4920522" y="1985135"/>
            <a:ext cx="3484" cy="410818"/>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37" idx="3"/>
            <a:endCxn id="240" idx="1"/>
          </p:cNvCxnSpPr>
          <p:nvPr/>
        </p:nvCxnSpPr>
        <p:spPr>
          <a:xfrm>
            <a:off x="3712470" y="2466386"/>
            <a:ext cx="736599" cy="16452"/>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39" idx="1"/>
            <a:endCxn id="264" idx="3"/>
          </p:cNvCxnSpPr>
          <p:nvPr/>
        </p:nvCxnSpPr>
        <p:spPr>
          <a:xfrm rot="10800000" flipV="1">
            <a:off x="3414070" y="2757392"/>
            <a:ext cx="1035000" cy="2003222"/>
          </a:xfrm>
          <a:prstGeom prst="bentConnector3">
            <a:avLst>
              <a:gd name="adj1" fmla="val 50000"/>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a:stCxn id="267" idx="0"/>
            <a:endCxn id="263" idx="2"/>
          </p:cNvCxnSpPr>
          <p:nvPr/>
        </p:nvCxnSpPr>
        <p:spPr>
          <a:xfrm flipV="1">
            <a:off x="2886673" y="5396607"/>
            <a:ext cx="4315" cy="391064"/>
          </a:xfrm>
          <a:prstGeom prst="line">
            <a:avLst/>
          </a:prstGeom>
          <a:ln w="28575">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stCxn id="273" idx="0"/>
            <a:endCxn id="269" idx="2"/>
          </p:cNvCxnSpPr>
          <p:nvPr/>
        </p:nvCxnSpPr>
        <p:spPr>
          <a:xfrm flipH="1" flipV="1">
            <a:off x="947278" y="4723241"/>
            <a:ext cx="326" cy="5918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1" name="Elbow Connector 290"/>
          <p:cNvCxnSpPr>
            <a:stCxn id="263" idx="1"/>
            <a:endCxn id="272" idx="3"/>
          </p:cNvCxnSpPr>
          <p:nvPr/>
        </p:nvCxnSpPr>
        <p:spPr>
          <a:xfrm rot="10800000" flipV="1">
            <a:off x="1685851" y="5035168"/>
            <a:ext cx="682055" cy="641372"/>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263" idx="3"/>
            <a:endCxn id="257" idx="1"/>
          </p:cNvCxnSpPr>
          <p:nvPr/>
        </p:nvCxnSpPr>
        <p:spPr>
          <a:xfrm>
            <a:off x="3414071" y="5035168"/>
            <a:ext cx="1213081" cy="1212880"/>
          </a:xfrm>
          <a:prstGeom prst="bentConnector3">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55C31838-93D0-4E68-A0D2-C527AFB59FD1}"/>
              </a:ext>
            </a:extLst>
          </p:cNvPr>
          <p:cNvGrpSpPr/>
          <p:nvPr/>
        </p:nvGrpSpPr>
        <p:grpSpPr>
          <a:xfrm>
            <a:off x="7793976" y="904394"/>
            <a:ext cx="3952204" cy="5550649"/>
            <a:chOff x="7386319" y="769971"/>
            <a:chExt cx="3952204" cy="5550649"/>
          </a:xfrm>
        </p:grpSpPr>
        <p:sp>
          <p:nvSpPr>
            <p:cNvPr id="142" name="Flowchart: Process 141">
              <a:extLst>
                <a:ext uri="{FF2B5EF4-FFF2-40B4-BE49-F238E27FC236}">
                  <a16:creationId xmlns:a16="http://schemas.microsoft.com/office/drawing/2014/main" id="{099E1640-7960-4558-9976-CBA7FEF07F61}"/>
                </a:ext>
              </a:extLst>
            </p:cNvPr>
            <p:cNvSpPr/>
            <p:nvPr/>
          </p:nvSpPr>
          <p:spPr>
            <a:xfrm>
              <a:off x="7386319" y="362712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Bicisharing</a:t>
              </a:r>
            </a:p>
          </p:txBody>
        </p:sp>
        <p:grpSp>
          <p:nvGrpSpPr>
            <p:cNvPr id="143" name="Group 142">
              <a:extLst>
                <a:ext uri="{FF2B5EF4-FFF2-40B4-BE49-F238E27FC236}">
                  <a16:creationId xmlns:a16="http://schemas.microsoft.com/office/drawing/2014/main" id="{20D853AA-B19A-4843-8250-D809EEC965C2}"/>
                </a:ext>
              </a:extLst>
            </p:cNvPr>
            <p:cNvGrpSpPr/>
            <p:nvPr/>
          </p:nvGrpSpPr>
          <p:grpSpPr>
            <a:xfrm>
              <a:off x="8667578" y="6136640"/>
              <a:ext cx="860918" cy="183980"/>
              <a:chOff x="7084731" y="2367280"/>
              <a:chExt cx="860918" cy="183980"/>
            </a:xfrm>
          </p:grpSpPr>
          <p:sp>
            <p:nvSpPr>
              <p:cNvPr id="207" name="Flowchart: Process 206">
                <a:extLst>
                  <a:ext uri="{FF2B5EF4-FFF2-40B4-BE49-F238E27FC236}">
                    <a16:creationId xmlns:a16="http://schemas.microsoft.com/office/drawing/2014/main" id="{4EA3CE7A-3E3E-412C-8752-A01DBC9960B9}"/>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Interfaz</a:t>
                </a:r>
              </a:p>
            </p:txBody>
          </p:sp>
          <p:sp>
            <p:nvSpPr>
              <p:cNvPr id="208" name="Oval 207">
                <a:extLst>
                  <a:ext uri="{FF2B5EF4-FFF2-40B4-BE49-F238E27FC236}">
                    <a16:creationId xmlns:a16="http://schemas.microsoft.com/office/drawing/2014/main" id="{D0A69052-B669-47D9-A6E0-7C836272E45A}"/>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5" name="Group 144">
              <a:extLst>
                <a:ext uri="{FF2B5EF4-FFF2-40B4-BE49-F238E27FC236}">
                  <a16:creationId xmlns:a16="http://schemas.microsoft.com/office/drawing/2014/main" id="{D3E7706D-50F5-4E60-ADC7-086A52F2C831}"/>
                </a:ext>
              </a:extLst>
            </p:cNvPr>
            <p:cNvGrpSpPr/>
            <p:nvPr/>
          </p:nvGrpSpPr>
          <p:grpSpPr>
            <a:xfrm>
              <a:off x="8667578" y="5404085"/>
              <a:ext cx="860918" cy="183980"/>
              <a:chOff x="7084731" y="2367280"/>
              <a:chExt cx="860918" cy="183980"/>
            </a:xfrm>
          </p:grpSpPr>
          <p:sp>
            <p:nvSpPr>
              <p:cNvPr id="205" name="Flowchart: Process 204">
                <a:extLst>
                  <a:ext uri="{FF2B5EF4-FFF2-40B4-BE49-F238E27FC236}">
                    <a16:creationId xmlns:a16="http://schemas.microsoft.com/office/drawing/2014/main" id="{8BC5B55E-4DDF-4364-B1B6-AC305351F540}"/>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Inventario</a:t>
                </a:r>
              </a:p>
            </p:txBody>
          </p:sp>
          <p:sp>
            <p:nvSpPr>
              <p:cNvPr id="206" name="Oval 205">
                <a:extLst>
                  <a:ext uri="{FF2B5EF4-FFF2-40B4-BE49-F238E27FC236}">
                    <a16:creationId xmlns:a16="http://schemas.microsoft.com/office/drawing/2014/main" id="{E7CD05DB-0FCC-4D22-82E1-C62D64392EC6}"/>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6" name="Group 145">
              <a:extLst>
                <a:ext uri="{FF2B5EF4-FFF2-40B4-BE49-F238E27FC236}">
                  <a16:creationId xmlns:a16="http://schemas.microsoft.com/office/drawing/2014/main" id="{11A16EF3-5518-4A4D-8CF1-144A65A07B50}"/>
                </a:ext>
              </a:extLst>
            </p:cNvPr>
            <p:cNvGrpSpPr/>
            <p:nvPr/>
          </p:nvGrpSpPr>
          <p:grpSpPr>
            <a:xfrm>
              <a:off x="8667578" y="4671528"/>
              <a:ext cx="860918" cy="183980"/>
              <a:chOff x="7084731" y="2367280"/>
              <a:chExt cx="860918" cy="183980"/>
            </a:xfrm>
          </p:grpSpPr>
          <p:sp>
            <p:nvSpPr>
              <p:cNvPr id="203" name="Flowchart: Process 202">
                <a:extLst>
                  <a:ext uri="{FF2B5EF4-FFF2-40B4-BE49-F238E27FC236}">
                    <a16:creationId xmlns:a16="http://schemas.microsoft.com/office/drawing/2014/main" id="{23EE5D79-EF69-4ADA-B69B-683DBD88FFC2}"/>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Multas</a:t>
                </a:r>
              </a:p>
            </p:txBody>
          </p:sp>
          <p:sp>
            <p:nvSpPr>
              <p:cNvPr id="204" name="Oval 203">
                <a:extLst>
                  <a:ext uri="{FF2B5EF4-FFF2-40B4-BE49-F238E27FC236}">
                    <a16:creationId xmlns:a16="http://schemas.microsoft.com/office/drawing/2014/main" id="{74EC71B7-8669-4533-9677-7B2ABF02BCD2}"/>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7" name="Group 146">
              <a:extLst>
                <a:ext uri="{FF2B5EF4-FFF2-40B4-BE49-F238E27FC236}">
                  <a16:creationId xmlns:a16="http://schemas.microsoft.com/office/drawing/2014/main" id="{BB631942-F16A-4D06-8798-0F157202D550}"/>
                </a:ext>
              </a:extLst>
            </p:cNvPr>
            <p:cNvGrpSpPr/>
            <p:nvPr/>
          </p:nvGrpSpPr>
          <p:grpSpPr>
            <a:xfrm>
              <a:off x="8667578" y="3206414"/>
              <a:ext cx="1134708" cy="183980"/>
              <a:chOff x="7084731" y="2367280"/>
              <a:chExt cx="1134708" cy="183980"/>
            </a:xfrm>
          </p:grpSpPr>
          <p:sp>
            <p:nvSpPr>
              <p:cNvPr id="200" name="Flowchart: Process 199">
                <a:extLst>
                  <a:ext uri="{FF2B5EF4-FFF2-40B4-BE49-F238E27FC236}">
                    <a16:creationId xmlns:a16="http://schemas.microsoft.com/office/drawing/2014/main" id="{6019D6BE-CB86-4995-AB2C-F2D02BA6CF8C}"/>
                  </a:ext>
                </a:extLst>
              </p:cNvPr>
              <p:cNvSpPr/>
              <p:nvPr/>
            </p:nvSpPr>
            <p:spPr>
              <a:xfrm>
                <a:off x="7179908" y="2367280"/>
                <a:ext cx="1039531" cy="183980"/>
              </a:xfrm>
              <a:prstGeom prst="flowChartProcess">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Bonificaciones</a:t>
                </a:r>
              </a:p>
            </p:txBody>
          </p:sp>
          <p:sp>
            <p:nvSpPr>
              <p:cNvPr id="201" name="Oval 200">
                <a:extLst>
                  <a:ext uri="{FF2B5EF4-FFF2-40B4-BE49-F238E27FC236}">
                    <a16:creationId xmlns:a16="http://schemas.microsoft.com/office/drawing/2014/main" id="{7346CD66-305D-4103-8151-B7BAB31EFB26}"/>
                  </a:ext>
                </a:extLst>
              </p:cNvPr>
              <p:cNvSpPr/>
              <p:nvPr/>
            </p:nvSpPr>
            <p:spPr>
              <a:xfrm flipH="1">
                <a:off x="7084731" y="2411681"/>
                <a:ext cx="95178" cy="95178"/>
              </a:xfrm>
              <a:prstGeom prst="ellipse">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8" name="Group 147">
              <a:extLst>
                <a:ext uri="{FF2B5EF4-FFF2-40B4-BE49-F238E27FC236}">
                  <a16:creationId xmlns:a16="http://schemas.microsoft.com/office/drawing/2014/main" id="{27FD6E74-E119-411D-B5CA-9AD2F1CB058B}"/>
                </a:ext>
              </a:extLst>
            </p:cNvPr>
            <p:cNvGrpSpPr/>
            <p:nvPr/>
          </p:nvGrpSpPr>
          <p:grpSpPr>
            <a:xfrm>
              <a:off x="8667578" y="1741300"/>
              <a:ext cx="1053428" cy="183980"/>
              <a:chOff x="7084731" y="2367280"/>
              <a:chExt cx="1053428" cy="183980"/>
            </a:xfrm>
          </p:grpSpPr>
          <p:sp>
            <p:nvSpPr>
              <p:cNvPr id="196" name="Flowchart: Process 195">
                <a:extLst>
                  <a:ext uri="{FF2B5EF4-FFF2-40B4-BE49-F238E27FC236}">
                    <a16:creationId xmlns:a16="http://schemas.microsoft.com/office/drawing/2014/main" id="{E56FC189-64E7-4D56-B8A4-88A4C6872782}"/>
                  </a:ext>
                </a:extLst>
              </p:cNvPr>
              <p:cNvSpPr/>
              <p:nvPr/>
            </p:nvSpPr>
            <p:spPr>
              <a:xfrm>
                <a:off x="7179908" y="2367280"/>
                <a:ext cx="958251"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Gamificacion</a:t>
                </a:r>
              </a:p>
            </p:txBody>
          </p:sp>
          <p:sp>
            <p:nvSpPr>
              <p:cNvPr id="198" name="Oval 197">
                <a:extLst>
                  <a:ext uri="{FF2B5EF4-FFF2-40B4-BE49-F238E27FC236}">
                    <a16:creationId xmlns:a16="http://schemas.microsoft.com/office/drawing/2014/main" id="{31DC5178-2C2C-4F56-94EB-08926FAD0CCB}"/>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49" name="Group 148">
              <a:extLst>
                <a:ext uri="{FF2B5EF4-FFF2-40B4-BE49-F238E27FC236}">
                  <a16:creationId xmlns:a16="http://schemas.microsoft.com/office/drawing/2014/main" id="{DBC70513-18EF-47C6-90F5-249FA5681118}"/>
                </a:ext>
              </a:extLst>
            </p:cNvPr>
            <p:cNvGrpSpPr/>
            <p:nvPr/>
          </p:nvGrpSpPr>
          <p:grpSpPr>
            <a:xfrm>
              <a:off x="8667578" y="3938971"/>
              <a:ext cx="860918" cy="183980"/>
              <a:chOff x="7084731" y="2367280"/>
              <a:chExt cx="860918" cy="183980"/>
            </a:xfrm>
          </p:grpSpPr>
          <p:sp>
            <p:nvSpPr>
              <p:cNvPr id="193" name="Flowchart: Process 192">
                <a:extLst>
                  <a:ext uri="{FF2B5EF4-FFF2-40B4-BE49-F238E27FC236}">
                    <a16:creationId xmlns:a16="http://schemas.microsoft.com/office/drawing/2014/main" id="{C17E8562-C154-4D30-B032-9F0BC3339914}"/>
                  </a:ext>
                </a:extLst>
              </p:cNvPr>
              <p:cNvSpPr/>
              <p:nvPr/>
            </p:nvSpPr>
            <p:spPr>
              <a:xfrm>
                <a:off x="7179909" y="2367280"/>
                <a:ext cx="765740" cy="183980"/>
              </a:xfrm>
              <a:prstGeom prst="flowChartProcess">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Pago</a:t>
                </a:r>
              </a:p>
            </p:txBody>
          </p:sp>
          <p:sp>
            <p:nvSpPr>
              <p:cNvPr id="194" name="Oval 193">
                <a:extLst>
                  <a:ext uri="{FF2B5EF4-FFF2-40B4-BE49-F238E27FC236}">
                    <a16:creationId xmlns:a16="http://schemas.microsoft.com/office/drawing/2014/main" id="{7A1467CB-A3E9-440E-A486-9E3ED1992A99}"/>
                  </a:ext>
                </a:extLst>
              </p:cNvPr>
              <p:cNvSpPr/>
              <p:nvPr/>
            </p:nvSpPr>
            <p:spPr>
              <a:xfrm flipH="1">
                <a:off x="7084731" y="2411681"/>
                <a:ext cx="95178" cy="95178"/>
              </a:xfrm>
              <a:prstGeom prst="ellipse">
                <a:avLst/>
              </a:prstGeom>
              <a:solidFill>
                <a:schemeClr val="tx1">
                  <a:lumMod val="9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50" name="Group 149">
              <a:extLst>
                <a:ext uri="{FF2B5EF4-FFF2-40B4-BE49-F238E27FC236}">
                  <a16:creationId xmlns:a16="http://schemas.microsoft.com/office/drawing/2014/main" id="{1D3D515D-0869-4977-BA34-5FF74ED95820}"/>
                </a:ext>
              </a:extLst>
            </p:cNvPr>
            <p:cNvGrpSpPr/>
            <p:nvPr/>
          </p:nvGrpSpPr>
          <p:grpSpPr>
            <a:xfrm>
              <a:off x="8667578" y="2473857"/>
              <a:ext cx="860918" cy="183980"/>
              <a:chOff x="7084731" y="2367280"/>
              <a:chExt cx="860918" cy="183980"/>
            </a:xfrm>
          </p:grpSpPr>
          <p:sp>
            <p:nvSpPr>
              <p:cNvPr id="190" name="Flowchart: Process 189">
                <a:extLst>
                  <a:ext uri="{FF2B5EF4-FFF2-40B4-BE49-F238E27FC236}">
                    <a16:creationId xmlns:a16="http://schemas.microsoft.com/office/drawing/2014/main" id="{C5115733-325C-4192-BD93-7F9C1CC2AB17}"/>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Préstamo</a:t>
                </a:r>
              </a:p>
            </p:txBody>
          </p:sp>
          <p:sp>
            <p:nvSpPr>
              <p:cNvPr id="191" name="Oval 190">
                <a:extLst>
                  <a:ext uri="{FF2B5EF4-FFF2-40B4-BE49-F238E27FC236}">
                    <a16:creationId xmlns:a16="http://schemas.microsoft.com/office/drawing/2014/main" id="{087B6B30-B77D-493A-9C54-8BBB88AB9531}"/>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51" name="Group 150">
              <a:extLst>
                <a:ext uri="{FF2B5EF4-FFF2-40B4-BE49-F238E27FC236}">
                  <a16:creationId xmlns:a16="http://schemas.microsoft.com/office/drawing/2014/main" id="{11C1758E-7B7E-458E-82F6-F03545097AA0}"/>
                </a:ext>
              </a:extLst>
            </p:cNvPr>
            <p:cNvGrpSpPr/>
            <p:nvPr/>
          </p:nvGrpSpPr>
          <p:grpSpPr>
            <a:xfrm>
              <a:off x="8667578" y="1008743"/>
              <a:ext cx="860918" cy="183980"/>
              <a:chOff x="7084731" y="2367280"/>
              <a:chExt cx="860918" cy="183980"/>
            </a:xfrm>
          </p:grpSpPr>
          <p:sp>
            <p:nvSpPr>
              <p:cNvPr id="188" name="Flowchart: Process 187">
                <a:extLst>
                  <a:ext uri="{FF2B5EF4-FFF2-40B4-BE49-F238E27FC236}">
                    <a16:creationId xmlns:a16="http://schemas.microsoft.com/office/drawing/2014/main" id="{CE0518D2-AFD6-4875-A10B-445458B989E3}"/>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Usuarios</a:t>
                </a:r>
              </a:p>
            </p:txBody>
          </p:sp>
          <p:sp>
            <p:nvSpPr>
              <p:cNvPr id="189" name="Oval 188">
                <a:extLst>
                  <a:ext uri="{FF2B5EF4-FFF2-40B4-BE49-F238E27FC236}">
                    <a16:creationId xmlns:a16="http://schemas.microsoft.com/office/drawing/2014/main" id="{6A04F20E-FCF2-4680-BB14-1CA79BE57EA9}"/>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cxnSp>
          <p:nvCxnSpPr>
            <p:cNvPr id="152" name="Straight Connector 151">
              <a:extLst>
                <a:ext uri="{FF2B5EF4-FFF2-40B4-BE49-F238E27FC236}">
                  <a16:creationId xmlns:a16="http://schemas.microsoft.com/office/drawing/2014/main" id="{2BE7C06B-ECDC-4EED-AEDE-09082531BD5B}"/>
                </a:ext>
              </a:extLst>
            </p:cNvPr>
            <p:cNvCxnSpPr>
              <a:stCxn id="142" idx="3"/>
              <a:endCxn id="189" idx="6"/>
            </p:cNvCxnSpPr>
            <p:nvPr/>
          </p:nvCxnSpPr>
          <p:spPr>
            <a:xfrm flipV="1">
              <a:off x="8152059" y="1100733"/>
              <a:ext cx="515519" cy="26183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7900E01-7605-44C0-8CDF-0D4F17A0969A}"/>
                </a:ext>
              </a:extLst>
            </p:cNvPr>
            <p:cNvCxnSpPr>
              <a:stCxn id="142" idx="3"/>
              <a:endCxn id="191" idx="6"/>
            </p:cNvCxnSpPr>
            <p:nvPr/>
          </p:nvCxnSpPr>
          <p:spPr>
            <a:xfrm flipV="1">
              <a:off x="8152059" y="2565847"/>
              <a:ext cx="515519" cy="11532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907D215-909B-497C-9FFA-1870B3D3E8C1}"/>
                </a:ext>
              </a:extLst>
            </p:cNvPr>
            <p:cNvCxnSpPr>
              <a:stCxn id="142" idx="3"/>
              <a:endCxn id="194" idx="5"/>
            </p:cNvCxnSpPr>
            <p:nvPr/>
          </p:nvCxnSpPr>
          <p:spPr>
            <a:xfrm>
              <a:off x="8152059" y="3719110"/>
              <a:ext cx="529457" cy="3455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2C037BE-968C-42F0-8058-AD950FD1DB01}"/>
                </a:ext>
              </a:extLst>
            </p:cNvPr>
            <p:cNvCxnSpPr>
              <a:stCxn id="142" idx="3"/>
              <a:endCxn id="198" idx="6"/>
            </p:cNvCxnSpPr>
            <p:nvPr/>
          </p:nvCxnSpPr>
          <p:spPr>
            <a:xfrm flipV="1">
              <a:off x="8152059" y="1833290"/>
              <a:ext cx="515519" cy="18858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2E1708E-8D01-45FA-804E-02A0D4A3574C}"/>
                </a:ext>
              </a:extLst>
            </p:cNvPr>
            <p:cNvCxnSpPr>
              <a:stCxn id="142" idx="3"/>
              <a:endCxn id="201" idx="6"/>
            </p:cNvCxnSpPr>
            <p:nvPr/>
          </p:nvCxnSpPr>
          <p:spPr>
            <a:xfrm flipV="1">
              <a:off x="8152059" y="3298404"/>
              <a:ext cx="515519" cy="4207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7829A34-F74A-4853-A7ED-8FD36EE6E16D}"/>
                </a:ext>
              </a:extLst>
            </p:cNvPr>
            <p:cNvCxnSpPr>
              <a:stCxn id="142" idx="3"/>
              <a:endCxn id="204" idx="6"/>
            </p:cNvCxnSpPr>
            <p:nvPr/>
          </p:nvCxnSpPr>
          <p:spPr>
            <a:xfrm>
              <a:off x="8152059" y="3719110"/>
              <a:ext cx="515519" cy="10444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1C222EC-3930-4DA3-93B4-9A85AE024854}"/>
                </a:ext>
              </a:extLst>
            </p:cNvPr>
            <p:cNvCxnSpPr>
              <a:stCxn id="142" idx="3"/>
              <a:endCxn id="206" idx="6"/>
            </p:cNvCxnSpPr>
            <p:nvPr/>
          </p:nvCxnSpPr>
          <p:spPr>
            <a:xfrm>
              <a:off x="8152059" y="3719110"/>
              <a:ext cx="515519" cy="177696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1FFBA42-6AA8-462E-BF86-079535FC72A0}"/>
                </a:ext>
              </a:extLst>
            </p:cNvPr>
            <p:cNvCxnSpPr>
              <a:stCxn id="142" idx="3"/>
              <a:endCxn id="208" idx="6"/>
            </p:cNvCxnSpPr>
            <p:nvPr/>
          </p:nvCxnSpPr>
          <p:spPr>
            <a:xfrm>
              <a:off x="8152059" y="3719110"/>
              <a:ext cx="515519" cy="250952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B59A2AF6-5826-49F8-95F8-6E6EA44E9DBF}"/>
                </a:ext>
              </a:extLst>
            </p:cNvPr>
            <p:cNvGrpSpPr/>
            <p:nvPr/>
          </p:nvGrpSpPr>
          <p:grpSpPr>
            <a:xfrm>
              <a:off x="10450881" y="769971"/>
              <a:ext cx="860918" cy="183980"/>
              <a:chOff x="7084731" y="2367280"/>
              <a:chExt cx="860918" cy="183980"/>
            </a:xfrm>
          </p:grpSpPr>
          <p:sp>
            <p:nvSpPr>
              <p:cNvPr id="186" name="Flowchart: Process 185">
                <a:extLst>
                  <a:ext uri="{FF2B5EF4-FFF2-40B4-BE49-F238E27FC236}">
                    <a16:creationId xmlns:a16="http://schemas.microsoft.com/office/drawing/2014/main" id="{3AD03288-1CF3-47BC-B3E1-725DE0486EC6}"/>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Crear</a:t>
                </a:r>
              </a:p>
            </p:txBody>
          </p:sp>
          <p:sp>
            <p:nvSpPr>
              <p:cNvPr id="187" name="Oval 186">
                <a:extLst>
                  <a:ext uri="{FF2B5EF4-FFF2-40B4-BE49-F238E27FC236}">
                    <a16:creationId xmlns:a16="http://schemas.microsoft.com/office/drawing/2014/main" id="{0E262EEF-CD67-4598-9E10-807CB3209AE7}"/>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1" name="Group 160">
              <a:extLst>
                <a:ext uri="{FF2B5EF4-FFF2-40B4-BE49-F238E27FC236}">
                  <a16:creationId xmlns:a16="http://schemas.microsoft.com/office/drawing/2014/main" id="{17F47815-A4A8-44DC-A386-71A2582C4241}"/>
                </a:ext>
              </a:extLst>
            </p:cNvPr>
            <p:cNvGrpSpPr/>
            <p:nvPr/>
          </p:nvGrpSpPr>
          <p:grpSpPr>
            <a:xfrm>
              <a:off x="10450881" y="1078277"/>
              <a:ext cx="860918" cy="183980"/>
              <a:chOff x="7084731" y="2367280"/>
              <a:chExt cx="860918" cy="183980"/>
            </a:xfrm>
          </p:grpSpPr>
          <p:sp>
            <p:nvSpPr>
              <p:cNvPr id="184" name="Flowchart: Process 183">
                <a:extLst>
                  <a:ext uri="{FF2B5EF4-FFF2-40B4-BE49-F238E27FC236}">
                    <a16:creationId xmlns:a16="http://schemas.microsoft.com/office/drawing/2014/main" id="{3913EB7F-C75B-4F6F-A12D-98EA59A5218B}"/>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Modificar</a:t>
                </a:r>
              </a:p>
            </p:txBody>
          </p:sp>
          <p:sp>
            <p:nvSpPr>
              <p:cNvPr id="185" name="Oval 184">
                <a:extLst>
                  <a:ext uri="{FF2B5EF4-FFF2-40B4-BE49-F238E27FC236}">
                    <a16:creationId xmlns:a16="http://schemas.microsoft.com/office/drawing/2014/main" id="{58FB16AB-7B19-4F51-82C7-ED5B2138F988}"/>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2" name="Group 161">
              <a:extLst>
                <a:ext uri="{FF2B5EF4-FFF2-40B4-BE49-F238E27FC236}">
                  <a16:creationId xmlns:a16="http://schemas.microsoft.com/office/drawing/2014/main" id="{A520ED17-ADF0-4C71-8733-D971E0E52044}"/>
                </a:ext>
              </a:extLst>
            </p:cNvPr>
            <p:cNvGrpSpPr/>
            <p:nvPr/>
          </p:nvGrpSpPr>
          <p:grpSpPr>
            <a:xfrm>
              <a:off x="10450881" y="1355993"/>
              <a:ext cx="860918" cy="183980"/>
              <a:chOff x="7084731" y="2367280"/>
              <a:chExt cx="860918" cy="183980"/>
            </a:xfrm>
          </p:grpSpPr>
          <p:sp>
            <p:nvSpPr>
              <p:cNvPr id="182" name="Flowchart: Process 181">
                <a:extLst>
                  <a:ext uri="{FF2B5EF4-FFF2-40B4-BE49-F238E27FC236}">
                    <a16:creationId xmlns:a16="http://schemas.microsoft.com/office/drawing/2014/main" id="{D77093D0-2184-463A-9AE3-4B88C03646CE}"/>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Validar</a:t>
                </a:r>
              </a:p>
            </p:txBody>
          </p:sp>
          <p:sp>
            <p:nvSpPr>
              <p:cNvPr id="183" name="Oval 182">
                <a:extLst>
                  <a:ext uri="{FF2B5EF4-FFF2-40B4-BE49-F238E27FC236}">
                    <a16:creationId xmlns:a16="http://schemas.microsoft.com/office/drawing/2014/main" id="{16364878-1AFD-44CB-8313-F871CF498A92}"/>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3" name="Group 162">
              <a:extLst>
                <a:ext uri="{FF2B5EF4-FFF2-40B4-BE49-F238E27FC236}">
                  <a16:creationId xmlns:a16="http://schemas.microsoft.com/office/drawing/2014/main" id="{C285BFC9-6F91-44EB-854A-2086E0F86A0A}"/>
                </a:ext>
              </a:extLst>
            </p:cNvPr>
            <p:cNvGrpSpPr/>
            <p:nvPr/>
          </p:nvGrpSpPr>
          <p:grpSpPr>
            <a:xfrm>
              <a:off x="10450881" y="2197444"/>
              <a:ext cx="860918" cy="183980"/>
              <a:chOff x="7084731" y="2367280"/>
              <a:chExt cx="860918" cy="183980"/>
            </a:xfrm>
          </p:grpSpPr>
          <p:sp>
            <p:nvSpPr>
              <p:cNvPr id="180" name="Flowchart: Process 179">
                <a:extLst>
                  <a:ext uri="{FF2B5EF4-FFF2-40B4-BE49-F238E27FC236}">
                    <a16:creationId xmlns:a16="http://schemas.microsoft.com/office/drawing/2014/main" id="{2A20A8B0-F442-4A4F-BE44-9295CA1BE246}"/>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Bicicletas</a:t>
                </a:r>
              </a:p>
            </p:txBody>
          </p:sp>
          <p:sp>
            <p:nvSpPr>
              <p:cNvPr id="181" name="Oval 180">
                <a:extLst>
                  <a:ext uri="{FF2B5EF4-FFF2-40B4-BE49-F238E27FC236}">
                    <a16:creationId xmlns:a16="http://schemas.microsoft.com/office/drawing/2014/main" id="{A31A9DCB-6C0C-4034-B62F-D6C77A3D7472}"/>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grpSp>
          <p:nvGrpSpPr>
            <p:cNvPr id="164" name="Group 163">
              <a:extLst>
                <a:ext uri="{FF2B5EF4-FFF2-40B4-BE49-F238E27FC236}">
                  <a16:creationId xmlns:a16="http://schemas.microsoft.com/office/drawing/2014/main" id="{CEE42F96-ABBA-42C9-A76C-BA64A0EAC6BB}"/>
                </a:ext>
              </a:extLst>
            </p:cNvPr>
            <p:cNvGrpSpPr/>
            <p:nvPr/>
          </p:nvGrpSpPr>
          <p:grpSpPr>
            <a:xfrm>
              <a:off x="10450881" y="2694977"/>
              <a:ext cx="887642" cy="215282"/>
              <a:chOff x="7084731" y="2329429"/>
              <a:chExt cx="887642" cy="215282"/>
            </a:xfrm>
          </p:grpSpPr>
          <p:sp>
            <p:nvSpPr>
              <p:cNvPr id="178" name="Flowchart: Process 177">
                <a:extLst>
                  <a:ext uri="{FF2B5EF4-FFF2-40B4-BE49-F238E27FC236}">
                    <a16:creationId xmlns:a16="http://schemas.microsoft.com/office/drawing/2014/main" id="{A9778033-CFF5-49C2-AE5D-55AB7B1F3AFE}"/>
                  </a:ext>
                </a:extLst>
              </p:cNvPr>
              <p:cNvSpPr/>
              <p:nvPr/>
            </p:nvSpPr>
            <p:spPr>
              <a:xfrm>
                <a:off x="7179907" y="2329429"/>
                <a:ext cx="792466" cy="215282"/>
              </a:xfrm>
              <a:prstGeom prst="flowChartProces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Accesorios</a:t>
                </a:r>
              </a:p>
            </p:txBody>
          </p:sp>
          <p:sp>
            <p:nvSpPr>
              <p:cNvPr id="179" name="Oval 178">
                <a:extLst>
                  <a:ext uri="{FF2B5EF4-FFF2-40B4-BE49-F238E27FC236}">
                    <a16:creationId xmlns:a16="http://schemas.microsoft.com/office/drawing/2014/main" id="{242AD827-AA1B-4F35-9A4C-B753D84C2A0F}"/>
                  </a:ext>
                </a:extLst>
              </p:cNvPr>
              <p:cNvSpPr/>
              <p:nvPr/>
            </p:nvSpPr>
            <p:spPr>
              <a:xfrm flipH="1">
                <a:off x="7084731" y="2411681"/>
                <a:ext cx="95178" cy="95178"/>
              </a:xfrm>
              <a:prstGeom prst="ellipse">
                <a:avLst/>
              </a:prstGeom>
              <a:solidFill>
                <a:schemeClr val="tx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sp>
          <p:nvSpPr>
            <p:cNvPr id="165" name="Flowchart: Process 164">
              <a:extLst>
                <a:ext uri="{FF2B5EF4-FFF2-40B4-BE49-F238E27FC236}">
                  <a16:creationId xmlns:a16="http://schemas.microsoft.com/office/drawing/2014/main" id="{03668AD8-92FF-42B4-9C9A-574F45F5D169}"/>
                </a:ext>
              </a:extLst>
            </p:cNvPr>
            <p:cNvSpPr/>
            <p:nvPr/>
          </p:nvSpPr>
          <p:spPr>
            <a:xfrm>
              <a:off x="10450881" y="3635247"/>
              <a:ext cx="765740" cy="183980"/>
            </a:xfrm>
            <a:prstGeom prst="flowChartProcess">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PSE</a:t>
              </a:r>
            </a:p>
          </p:txBody>
        </p:sp>
        <p:sp>
          <p:nvSpPr>
            <p:cNvPr id="166" name="Flowchart: Process 165">
              <a:extLst>
                <a:ext uri="{FF2B5EF4-FFF2-40B4-BE49-F238E27FC236}">
                  <a16:creationId xmlns:a16="http://schemas.microsoft.com/office/drawing/2014/main" id="{85B06D9E-F648-4386-AD34-4EA240B819D5}"/>
                </a:ext>
              </a:extLst>
            </p:cNvPr>
            <p:cNvSpPr/>
            <p:nvPr/>
          </p:nvSpPr>
          <p:spPr>
            <a:xfrm>
              <a:off x="10450881" y="4177181"/>
              <a:ext cx="765740" cy="183980"/>
            </a:xfrm>
            <a:prstGeom prst="flowChartProcess">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Tarjeta </a:t>
              </a:r>
            </a:p>
          </p:txBody>
        </p:sp>
        <p:cxnSp>
          <p:nvCxnSpPr>
            <p:cNvPr id="167" name="Straight Connector 166">
              <a:extLst>
                <a:ext uri="{FF2B5EF4-FFF2-40B4-BE49-F238E27FC236}">
                  <a16:creationId xmlns:a16="http://schemas.microsoft.com/office/drawing/2014/main" id="{05F16AFE-3845-438C-9C0A-D2D5FA42F18A}"/>
                </a:ext>
              </a:extLst>
            </p:cNvPr>
            <p:cNvCxnSpPr>
              <a:stCxn id="188" idx="3"/>
              <a:endCxn id="187" idx="5"/>
            </p:cNvCxnSpPr>
            <p:nvPr/>
          </p:nvCxnSpPr>
          <p:spPr>
            <a:xfrm flipV="1">
              <a:off x="9528496" y="895612"/>
              <a:ext cx="936323" cy="20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61A6891-6457-4E73-91CA-58724F2F9A69}"/>
                </a:ext>
              </a:extLst>
            </p:cNvPr>
            <p:cNvCxnSpPr>
              <a:stCxn id="188" idx="3"/>
              <a:endCxn id="185" idx="6"/>
            </p:cNvCxnSpPr>
            <p:nvPr/>
          </p:nvCxnSpPr>
          <p:spPr>
            <a:xfrm>
              <a:off x="9528496" y="1100733"/>
              <a:ext cx="922385" cy="69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93CF2E1-CE8C-4945-9675-EB35E235625E}"/>
                </a:ext>
              </a:extLst>
            </p:cNvPr>
            <p:cNvCxnSpPr>
              <a:stCxn id="188" idx="3"/>
              <a:endCxn id="183" idx="6"/>
            </p:cNvCxnSpPr>
            <p:nvPr/>
          </p:nvCxnSpPr>
          <p:spPr>
            <a:xfrm>
              <a:off x="9528496" y="1100733"/>
              <a:ext cx="922385" cy="34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E6F4D69-14E5-4012-B2CF-8220B1E211E1}"/>
                </a:ext>
              </a:extLst>
            </p:cNvPr>
            <p:cNvCxnSpPr>
              <a:stCxn id="190" idx="3"/>
              <a:endCxn id="181" idx="6"/>
            </p:cNvCxnSpPr>
            <p:nvPr/>
          </p:nvCxnSpPr>
          <p:spPr>
            <a:xfrm flipV="1">
              <a:off x="9528496" y="2289434"/>
              <a:ext cx="922385" cy="276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0EF8B4D-C058-4ABB-AA4C-566AEAEFD50A}"/>
                </a:ext>
              </a:extLst>
            </p:cNvPr>
            <p:cNvCxnSpPr>
              <a:stCxn id="190" idx="3"/>
              <a:endCxn id="179" idx="5"/>
            </p:cNvCxnSpPr>
            <p:nvPr/>
          </p:nvCxnSpPr>
          <p:spPr>
            <a:xfrm>
              <a:off x="9528496" y="2565847"/>
              <a:ext cx="936323" cy="2926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id="{F4D4008D-40A2-417F-9597-B35DF753530B}"/>
                </a:ext>
              </a:extLst>
            </p:cNvPr>
            <p:cNvGrpSpPr/>
            <p:nvPr/>
          </p:nvGrpSpPr>
          <p:grpSpPr>
            <a:xfrm>
              <a:off x="10450881" y="6136640"/>
              <a:ext cx="860918" cy="183980"/>
              <a:chOff x="7084731" y="2367280"/>
              <a:chExt cx="860918" cy="183980"/>
            </a:xfrm>
          </p:grpSpPr>
          <p:sp>
            <p:nvSpPr>
              <p:cNvPr id="176" name="Flowchart: Process 175">
                <a:extLst>
                  <a:ext uri="{FF2B5EF4-FFF2-40B4-BE49-F238E27FC236}">
                    <a16:creationId xmlns:a16="http://schemas.microsoft.com/office/drawing/2014/main" id="{02939A8A-92E4-4984-997D-20230D2A378C}"/>
                  </a:ext>
                </a:extLst>
              </p:cNvPr>
              <p:cNvSpPr/>
              <p:nvPr/>
            </p:nvSpPr>
            <p:spPr>
              <a:xfrm>
                <a:off x="7179909" y="2367280"/>
                <a:ext cx="765740" cy="183980"/>
              </a:xfrm>
              <a:prstGeom prst="flowChartProcess">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dirty="0"/>
                  <a:t>Web</a:t>
                </a:r>
              </a:p>
            </p:txBody>
          </p:sp>
          <p:sp>
            <p:nvSpPr>
              <p:cNvPr id="177" name="Oval 176">
                <a:extLst>
                  <a:ext uri="{FF2B5EF4-FFF2-40B4-BE49-F238E27FC236}">
                    <a16:creationId xmlns:a16="http://schemas.microsoft.com/office/drawing/2014/main" id="{E1424E46-A586-4756-9B06-9C2815B098DD}"/>
                  </a:ext>
                </a:extLst>
              </p:cNvPr>
              <p:cNvSpPr/>
              <p:nvPr/>
            </p:nvSpPr>
            <p:spPr>
              <a:xfrm flipH="1">
                <a:off x="7084731" y="2411681"/>
                <a:ext cx="95178" cy="95178"/>
              </a:xfrm>
              <a:prstGeom prst="ellipse">
                <a:avLst/>
              </a:prstGeom>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900"/>
              </a:p>
            </p:txBody>
          </p:sp>
        </p:grpSp>
        <p:cxnSp>
          <p:nvCxnSpPr>
            <p:cNvPr id="173" name="Straight Connector 172">
              <a:extLst>
                <a:ext uri="{FF2B5EF4-FFF2-40B4-BE49-F238E27FC236}">
                  <a16:creationId xmlns:a16="http://schemas.microsoft.com/office/drawing/2014/main" id="{5A75D191-6FB9-4B40-AC8C-DA3EE4127A6D}"/>
                </a:ext>
              </a:extLst>
            </p:cNvPr>
            <p:cNvCxnSpPr>
              <a:stCxn id="207" idx="3"/>
              <a:endCxn id="177" idx="7"/>
            </p:cNvCxnSpPr>
            <p:nvPr/>
          </p:nvCxnSpPr>
          <p:spPr>
            <a:xfrm flipV="1">
              <a:off x="9528496" y="6194979"/>
              <a:ext cx="936323" cy="33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1ED2395-96D2-4C13-9F6F-689D3F011D74}"/>
                </a:ext>
              </a:extLst>
            </p:cNvPr>
            <p:cNvCxnSpPr>
              <a:stCxn id="193" idx="3"/>
              <a:endCxn id="165" idx="1"/>
            </p:cNvCxnSpPr>
            <p:nvPr/>
          </p:nvCxnSpPr>
          <p:spPr>
            <a:xfrm flipV="1">
              <a:off x="9528496" y="3727237"/>
              <a:ext cx="922385" cy="3037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C57E265-148F-4D05-8A0E-578CFB70296B}"/>
                </a:ext>
              </a:extLst>
            </p:cNvPr>
            <p:cNvCxnSpPr>
              <a:stCxn id="193" idx="3"/>
              <a:endCxn id="166" idx="1"/>
            </p:cNvCxnSpPr>
            <p:nvPr/>
          </p:nvCxnSpPr>
          <p:spPr>
            <a:xfrm>
              <a:off x="9528496" y="4030961"/>
              <a:ext cx="922385" cy="23821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122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Productos</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aphicFrame>
        <p:nvGraphicFramePr>
          <p:cNvPr id="9" name="Table 8">
            <a:extLst>
              <a:ext uri="{FF2B5EF4-FFF2-40B4-BE49-F238E27FC236}">
                <a16:creationId xmlns:a16="http://schemas.microsoft.com/office/drawing/2014/main" id="{DE8A35C4-7DC5-4A8C-9F02-5C4ED7B1D633}"/>
              </a:ext>
            </a:extLst>
          </p:cNvPr>
          <p:cNvGraphicFramePr>
            <a:graphicFrameLocks noGrp="1"/>
          </p:cNvGraphicFramePr>
          <p:nvPr>
            <p:extLst>
              <p:ext uri="{D42A27DB-BD31-4B8C-83A1-F6EECF244321}">
                <p14:modId xmlns:p14="http://schemas.microsoft.com/office/powerpoint/2010/main" val="2609282132"/>
              </p:ext>
            </p:extLst>
          </p:nvPr>
        </p:nvGraphicFramePr>
        <p:xfrm>
          <a:off x="3467101" y="1651001"/>
          <a:ext cx="6438899" cy="4091232"/>
        </p:xfrm>
        <a:graphic>
          <a:graphicData uri="http://schemas.openxmlformats.org/drawingml/2006/table">
            <a:tbl>
              <a:tblPr/>
              <a:tblGrid>
                <a:gridCol w="2126492">
                  <a:extLst>
                    <a:ext uri="{9D8B030D-6E8A-4147-A177-3AD203B41FA5}">
                      <a16:colId xmlns:a16="http://schemas.microsoft.com/office/drawing/2014/main" val="275219421"/>
                    </a:ext>
                  </a:extLst>
                </a:gridCol>
                <a:gridCol w="1409172">
                  <a:extLst>
                    <a:ext uri="{9D8B030D-6E8A-4147-A177-3AD203B41FA5}">
                      <a16:colId xmlns:a16="http://schemas.microsoft.com/office/drawing/2014/main" val="3186997330"/>
                    </a:ext>
                  </a:extLst>
                </a:gridCol>
                <a:gridCol w="1409172">
                  <a:extLst>
                    <a:ext uri="{9D8B030D-6E8A-4147-A177-3AD203B41FA5}">
                      <a16:colId xmlns:a16="http://schemas.microsoft.com/office/drawing/2014/main" val="3882953472"/>
                    </a:ext>
                  </a:extLst>
                </a:gridCol>
                <a:gridCol w="1494063">
                  <a:extLst>
                    <a:ext uri="{9D8B030D-6E8A-4147-A177-3AD203B41FA5}">
                      <a16:colId xmlns:a16="http://schemas.microsoft.com/office/drawing/2014/main" val="2816573704"/>
                    </a:ext>
                  </a:extLst>
                </a:gridCol>
              </a:tblGrid>
              <a:tr h="351549">
                <a:tc>
                  <a:txBody>
                    <a:bodyPr/>
                    <a:lstStyle/>
                    <a:p>
                      <a:pPr algn="l" fontAlgn="b"/>
                      <a:r>
                        <a:rPr lang="en-US" sz="1800" b="1" i="0" u="none" strike="noStrike">
                          <a:solidFill>
                            <a:srgbClr val="FFFFFF"/>
                          </a:solidFill>
                          <a:effectLst/>
                          <a:latin typeface="Calibri" panose="020F0502020204030204" pitchFamily="34" charset="0"/>
                        </a:rPr>
                        <a:t>Modulo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1" i="0" u="none" strike="noStrike">
                          <a:solidFill>
                            <a:srgbClr val="FFFFFF"/>
                          </a:solidFill>
                          <a:effectLst/>
                          <a:latin typeface="Calibri" panose="020F0502020204030204" pitchFamily="34" charset="0"/>
                        </a:rPr>
                        <a:t>Enterprise full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1" i="0" u="none" strike="noStrike">
                          <a:solidFill>
                            <a:srgbClr val="FFFFFF"/>
                          </a:solidFill>
                          <a:effectLst/>
                          <a:latin typeface="Calibri" panose="020F0502020204030204" pitchFamily="34" charset="0"/>
                        </a:rPr>
                        <a:t>Enterprise lite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800" b="1" i="0" u="none" strike="noStrike">
                          <a:solidFill>
                            <a:srgbClr val="FFFFFF"/>
                          </a:solidFill>
                          <a:effectLst/>
                          <a:latin typeface="Calibri" panose="020F0502020204030204" pitchFamily="34" charset="0"/>
                        </a:rPr>
                        <a:t>Enterprise Club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673091191"/>
                  </a:ext>
                </a:extLst>
              </a:tr>
              <a:tr h="351549">
                <a:tc>
                  <a:txBody>
                    <a:bodyPr/>
                    <a:lstStyle/>
                    <a:p>
                      <a:pPr algn="l" fontAlgn="b"/>
                      <a:r>
                        <a:rPr lang="en-US" sz="1800" b="0" i="0" u="none" strike="noStrike">
                          <a:solidFill>
                            <a:srgbClr val="FFFFFF"/>
                          </a:solidFill>
                          <a:effectLst/>
                          <a:latin typeface="Calibri" panose="020F0502020204030204" pitchFamily="34" charset="0"/>
                        </a:rPr>
                        <a:t>Préstamo de Bicicletas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extLst>
                  <a:ext uri="{0D108BD9-81ED-4DB2-BD59-A6C34878D82A}">
                    <a16:rowId xmlns:a16="http://schemas.microsoft.com/office/drawing/2014/main" val="604465891"/>
                  </a:ext>
                </a:extLst>
              </a:tr>
              <a:tr h="351549">
                <a:tc>
                  <a:txBody>
                    <a:bodyPr/>
                    <a:lstStyle/>
                    <a:p>
                      <a:pPr algn="l" fontAlgn="b"/>
                      <a:r>
                        <a:rPr lang="en-US" sz="1800" b="0" i="0" u="none" strike="noStrike">
                          <a:solidFill>
                            <a:srgbClr val="000000"/>
                          </a:solidFill>
                          <a:effectLst/>
                          <a:latin typeface="Calibri" panose="020F0502020204030204" pitchFamily="34" charset="0"/>
                        </a:rPr>
                        <a:t>Préstamo de Accesorios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50"/>
                    </a:solidFill>
                  </a:tcPr>
                </a:tc>
                <a:extLst>
                  <a:ext uri="{0D108BD9-81ED-4DB2-BD59-A6C34878D82A}">
                    <a16:rowId xmlns:a16="http://schemas.microsoft.com/office/drawing/2014/main" val="84883238"/>
                  </a:ext>
                </a:extLst>
              </a:tr>
              <a:tr h="351549">
                <a:tc>
                  <a:txBody>
                    <a:bodyPr/>
                    <a:lstStyle/>
                    <a:p>
                      <a:pPr algn="l" fontAlgn="b"/>
                      <a:r>
                        <a:rPr lang="en-US" sz="1800" b="0" i="0" u="none" strike="noStrike">
                          <a:solidFill>
                            <a:srgbClr val="FFFFFF"/>
                          </a:solidFill>
                          <a:effectLst/>
                          <a:latin typeface="Calibri" panose="020F0502020204030204" pitchFamily="34" charset="0"/>
                        </a:rPr>
                        <a:t>Multas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extLst>
                  <a:ext uri="{0D108BD9-81ED-4DB2-BD59-A6C34878D82A}">
                    <a16:rowId xmlns:a16="http://schemas.microsoft.com/office/drawing/2014/main" val="1066759445"/>
                  </a:ext>
                </a:extLst>
              </a:tr>
              <a:tr h="351549">
                <a:tc>
                  <a:txBody>
                    <a:bodyPr/>
                    <a:lstStyle/>
                    <a:p>
                      <a:pPr algn="l" fontAlgn="b"/>
                      <a:r>
                        <a:rPr lang="en-US" sz="1800" b="0" i="0" u="none" strike="noStrike">
                          <a:solidFill>
                            <a:srgbClr val="000000"/>
                          </a:solidFill>
                          <a:effectLst/>
                          <a:latin typeface="Calibri" panose="020F0502020204030204" pitchFamily="34" charset="0"/>
                        </a:rPr>
                        <a:t>PAGO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2722662539"/>
                  </a:ext>
                </a:extLst>
              </a:tr>
              <a:tr h="351549">
                <a:tc>
                  <a:txBody>
                    <a:bodyPr/>
                    <a:lstStyle/>
                    <a:p>
                      <a:pPr algn="l" fontAlgn="b"/>
                      <a:r>
                        <a:rPr lang="en-US" sz="1800" b="0" i="0" u="none" strike="noStrike">
                          <a:solidFill>
                            <a:srgbClr val="000000"/>
                          </a:solidFill>
                          <a:effectLst/>
                          <a:latin typeface="Calibri" panose="020F0502020204030204" pitchFamily="34" charset="0"/>
                        </a:rPr>
                        <a:t>PSE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extLst>
                  <a:ext uri="{0D108BD9-81ED-4DB2-BD59-A6C34878D82A}">
                    <a16:rowId xmlns:a16="http://schemas.microsoft.com/office/drawing/2014/main" val="2828117082"/>
                  </a:ext>
                </a:extLst>
              </a:tr>
              <a:tr h="351549">
                <a:tc>
                  <a:txBody>
                    <a:bodyPr/>
                    <a:lstStyle/>
                    <a:p>
                      <a:pPr algn="l" fontAlgn="b"/>
                      <a:r>
                        <a:rPr lang="en-US" sz="1800" b="0" i="0" u="none" strike="noStrike">
                          <a:solidFill>
                            <a:srgbClr val="000000"/>
                          </a:solidFill>
                          <a:effectLst/>
                          <a:latin typeface="Calibri" panose="020F0502020204030204" pitchFamily="34" charset="0"/>
                        </a:rPr>
                        <a:t>Tarjeta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B0F0"/>
                    </a:solidFill>
                  </a:tcPr>
                </a:tc>
                <a:extLst>
                  <a:ext uri="{0D108BD9-81ED-4DB2-BD59-A6C34878D82A}">
                    <a16:rowId xmlns:a16="http://schemas.microsoft.com/office/drawing/2014/main" val="57267945"/>
                  </a:ext>
                </a:extLst>
              </a:tr>
              <a:tr h="351549">
                <a:tc>
                  <a:txBody>
                    <a:bodyPr/>
                    <a:lstStyle/>
                    <a:p>
                      <a:pPr algn="l" fontAlgn="b"/>
                      <a:r>
                        <a:rPr lang="en-US" sz="1800" b="0" i="0" u="none" strike="noStrike">
                          <a:solidFill>
                            <a:srgbClr val="FFFFFF"/>
                          </a:solidFill>
                          <a:effectLst/>
                          <a:latin typeface="Calibri" panose="020F0502020204030204" pitchFamily="34" charset="0"/>
                        </a:rPr>
                        <a:t>Gamificacion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extLst>
                  <a:ext uri="{0D108BD9-81ED-4DB2-BD59-A6C34878D82A}">
                    <a16:rowId xmlns:a16="http://schemas.microsoft.com/office/drawing/2014/main" val="2642770542"/>
                  </a:ext>
                </a:extLst>
              </a:tr>
              <a:tr h="351549">
                <a:tc>
                  <a:txBody>
                    <a:bodyPr/>
                    <a:lstStyle/>
                    <a:p>
                      <a:pPr algn="l" fontAlgn="b"/>
                      <a:r>
                        <a:rPr lang="en-US" sz="1800" b="0" i="0" u="none" strike="noStrike">
                          <a:solidFill>
                            <a:srgbClr val="000000"/>
                          </a:solidFill>
                          <a:effectLst/>
                          <a:latin typeface="Calibri" panose="020F0502020204030204" pitchFamily="34" charset="0"/>
                        </a:rPr>
                        <a:t>Bonificaciones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ctr" fontAlgn="ctr"/>
                      <a:r>
                        <a:rPr lang="en-US" sz="1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ctr" fontAlgn="ctr"/>
                      <a:r>
                        <a:rPr lang="en-US" sz="1800" b="0" i="0"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extLst>
                  <a:ext uri="{0D108BD9-81ED-4DB2-BD59-A6C34878D82A}">
                    <a16:rowId xmlns:a16="http://schemas.microsoft.com/office/drawing/2014/main" val="3303443832"/>
                  </a:ext>
                </a:extLst>
              </a:tr>
              <a:tr h="351549">
                <a:tc>
                  <a:txBody>
                    <a:bodyPr/>
                    <a:lstStyle/>
                    <a:p>
                      <a:pPr algn="l" fontAlgn="b"/>
                      <a:r>
                        <a:rPr lang="en-US" sz="1800" b="0" i="0" u="none" strike="noStrike">
                          <a:solidFill>
                            <a:srgbClr val="FFFFFF"/>
                          </a:solidFill>
                          <a:effectLst/>
                          <a:latin typeface="Calibri" panose="020F0502020204030204" pitchFamily="34" charset="0"/>
                        </a:rPr>
                        <a:t>Web</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08080"/>
                    </a:solidFill>
                  </a:tcPr>
                </a:tc>
                <a:extLst>
                  <a:ext uri="{0D108BD9-81ED-4DB2-BD59-A6C34878D82A}">
                    <a16:rowId xmlns:a16="http://schemas.microsoft.com/office/drawing/2014/main" val="1190852949"/>
                  </a:ext>
                </a:extLst>
              </a:tr>
              <a:tr h="369126">
                <a:tc>
                  <a:txBody>
                    <a:bodyPr/>
                    <a:lstStyle/>
                    <a:p>
                      <a:pPr algn="l" fontAlgn="b"/>
                      <a:r>
                        <a:rPr lang="en-US" sz="1800" b="0" i="0" u="none" strike="noStrike">
                          <a:solidFill>
                            <a:srgbClr val="FFFFFF"/>
                          </a:solidFill>
                          <a:effectLst/>
                          <a:latin typeface="Calibri" panose="020F0502020204030204" pitchFamily="34" charset="0"/>
                        </a:rPr>
                        <a:t>Usuarios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800" b="0" i="0" u="none" strike="noStrike">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800" b="0" i="0" u="none" strike="noStrike" dirty="0">
                          <a:solidFill>
                            <a:srgbClr val="FFFFFF"/>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573541225"/>
                  </a:ext>
                </a:extLst>
              </a:tr>
            </a:tbl>
          </a:graphicData>
        </a:graphic>
      </p:graphicFrame>
    </p:spTree>
    <p:extLst>
      <p:ext uri="{BB962C8B-B14F-4D97-AF65-F5344CB8AC3E}">
        <p14:creationId xmlns:p14="http://schemas.microsoft.com/office/powerpoint/2010/main" val="382379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Arquitectura</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14" name="Group 13"/>
          <p:cNvGrpSpPr/>
          <p:nvPr/>
        </p:nvGrpSpPr>
        <p:grpSpPr>
          <a:xfrm>
            <a:off x="1029342" y="1822599"/>
            <a:ext cx="3787455" cy="3835152"/>
            <a:chOff x="871091" y="1533832"/>
            <a:chExt cx="3787455" cy="3835152"/>
          </a:xfrm>
        </p:grpSpPr>
        <p:sp>
          <p:nvSpPr>
            <p:cNvPr id="13" name="Rectangle 12"/>
            <p:cNvSpPr/>
            <p:nvPr/>
          </p:nvSpPr>
          <p:spPr>
            <a:xfrm>
              <a:off x="1907245" y="2332783"/>
              <a:ext cx="1042219" cy="45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b="1"/>
            </a:p>
          </p:txBody>
        </p:sp>
        <p:cxnSp>
          <p:nvCxnSpPr>
            <p:cNvPr id="5" name="Straight Connector 4"/>
            <p:cNvCxnSpPr/>
            <p:nvPr/>
          </p:nvCxnSpPr>
          <p:spPr>
            <a:xfrm>
              <a:off x="1907245" y="2380552"/>
              <a:ext cx="1150374" cy="0"/>
            </a:xfrm>
            <a:prstGeom prst="line">
              <a:avLst/>
            </a:prstGeom>
            <a:ln/>
          </p:spPr>
          <p:style>
            <a:lnRef idx="2">
              <a:schemeClr val="accent1"/>
            </a:lnRef>
            <a:fillRef idx="1">
              <a:schemeClr val="lt1"/>
            </a:fillRef>
            <a:effectRef idx="0">
              <a:schemeClr val="accent1"/>
            </a:effectRef>
            <a:fontRef idx="minor">
              <a:schemeClr val="dk1"/>
            </a:fontRef>
          </p:style>
        </p:cxnSp>
        <p:sp>
          <p:nvSpPr>
            <p:cNvPr id="2" name="Cube 1"/>
            <p:cNvSpPr/>
            <p:nvPr/>
          </p:nvSpPr>
          <p:spPr>
            <a:xfrm>
              <a:off x="1091382" y="2070836"/>
              <a:ext cx="953728" cy="619433"/>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&lt;&lt;</a:t>
              </a:r>
              <a:r>
                <a:rPr lang="es-CO" sz="900" b="1" dirty="0" err="1"/>
                <a:t>Device</a:t>
              </a:r>
              <a:r>
                <a:rPr lang="es-CO" sz="900" b="1" dirty="0"/>
                <a:t>&gt;&gt;</a:t>
              </a:r>
            </a:p>
            <a:p>
              <a:pPr algn="ctr"/>
              <a:r>
                <a:rPr lang="es-CO" sz="900" b="1" dirty="0"/>
                <a:t>Web Browser</a:t>
              </a:r>
            </a:p>
          </p:txBody>
        </p:sp>
        <p:sp>
          <p:nvSpPr>
            <p:cNvPr id="8" name="Cube 7"/>
            <p:cNvSpPr/>
            <p:nvPr/>
          </p:nvSpPr>
          <p:spPr>
            <a:xfrm>
              <a:off x="2739551" y="1533832"/>
              <a:ext cx="1918995" cy="3362632"/>
            </a:xfrm>
            <a:prstGeom prst="cube">
              <a:avLst>
                <a:gd name="adj" fmla="val 4053"/>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CO" sz="900" b="1" dirty="0"/>
                <a:t>&lt;&lt;Server&gt;&gt;</a:t>
              </a:r>
            </a:p>
            <a:p>
              <a:pPr algn="ctr"/>
              <a:r>
                <a:rPr lang="es-CO" sz="900" b="1" dirty="0"/>
                <a:t>{{OS Linux – Red </a:t>
              </a:r>
              <a:r>
                <a:rPr lang="es-CO" sz="900" b="1" dirty="0" err="1"/>
                <a:t>Hat</a:t>
              </a:r>
              <a:r>
                <a:rPr lang="es-CO" sz="900" b="1" dirty="0"/>
                <a:t>}}</a:t>
              </a:r>
            </a:p>
            <a:p>
              <a:pPr algn="ctr"/>
              <a:r>
                <a:rPr lang="es-CO" sz="900" b="1" dirty="0"/>
                <a:t>Servidor de Aplicaciones</a:t>
              </a:r>
            </a:p>
          </p:txBody>
        </p:sp>
        <p:sp>
          <p:nvSpPr>
            <p:cNvPr id="9" name="Cube 8"/>
            <p:cNvSpPr/>
            <p:nvPr/>
          </p:nvSpPr>
          <p:spPr>
            <a:xfrm>
              <a:off x="2831690" y="2185052"/>
              <a:ext cx="1661652" cy="1081549"/>
            </a:xfrm>
            <a:prstGeom prst="cube">
              <a:avLst>
                <a:gd name="adj" fmla="val 7078"/>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CO" sz="800" b="1" dirty="0"/>
                <a:t>&lt;&lt;</a:t>
              </a:r>
              <a:r>
                <a:rPr lang="es-CO" sz="800" b="1" dirty="0" err="1"/>
                <a:t>Execution</a:t>
              </a:r>
              <a:r>
                <a:rPr lang="es-CO" sz="800" b="1" dirty="0"/>
                <a:t> </a:t>
              </a:r>
              <a:r>
                <a:rPr lang="es-CO" sz="800" b="1" dirty="0" err="1"/>
                <a:t>Environment</a:t>
              </a:r>
              <a:r>
                <a:rPr lang="es-CO" sz="800" b="1" dirty="0"/>
                <a:t>&gt;&gt;</a:t>
              </a:r>
            </a:p>
            <a:p>
              <a:pPr algn="ctr"/>
              <a:r>
                <a:rPr lang="es-CO" sz="800" b="1" dirty="0" err="1"/>
                <a:t>Glassfish</a:t>
              </a:r>
              <a:endParaRPr lang="es-CO" sz="800" b="1" dirty="0"/>
            </a:p>
          </p:txBody>
        </p:sp>
        <p:sp>
          <p:nvSpPr>
            <p:cNvPr id="10" name="Cube 9"/>
            <p:cNvSpPr/>
            <p:nvPr/>
          </p:nvSpPr>
          <p:spPr>
            <a:xfrm>
              <a:off x="3145352" y="2604391"/>
              <a:ext cx="953728" cy="619433"/>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Bicishare.jar</a:t>
              </a:r>
            </a:p>
          </p:txBody>
        </p:sp>
        <p:sp>
          <p:nvSpPr>
            <p:cNvPr id="11" name="Cube 10"/>
            <p:cNvSpPr/>
            <p:nvPr/>
          </p:nvSpPr>
          <p:spPr>
            <a:xfrm>
              <a:off x="2831690" y="3325593"/>
              <a:ext cx="1661652" cy="1123919"/>
            </a:xfrm>
            <a:prstGeom prst="cube">
              <a:avLst>
                <a:gd name="adj" fmla="val 721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&lt;&lt;RDBMS&gt;&gt;</a:t>
              </a:r>
            </a:p>
            <a:p>
              <a:pPr algn="ctr"/>
              <a:r>
                <a:rPr lang="es-CO" sz="900" b="1" dirty="0"/>
                <a:t>Servidor de base de datos</a:t>
              </a:r>
            </a:p>
            <a:p>
              <a:pPr algn="ctr"/>
              <a:endParaRPr lang="es-CO" sz="900" b="1" dirty="0"/>
            </a:p>
            <a:p>
              <a:pPr algn="ctr"/>
              <a:r>
                <a:rPr lang="es-CO" sz="900" b="1" dirty="0" err="1"/>
                <a:t>PostgreSQL</a:t>
              </a:r>
              <a:r>
                <a:rPr lang="es-CO" sz="900" b="1" dirty="0"/>
                <a:t> 9.5</a:t>
              </a:r>
            </a:p>
          </p:txBody>
        </p:sp>
        <p:sp>
          <p:nvSpPr>
            <p:cNvPr id="12" name="Cube 11"/>
            <p:cNvSpPr/>
            <p:nvPr/>
          </p:nvSpPr>
          <p:spPr>
            <a:xfrm>
              <a:off x="2870265" y="4518984"/>
              <a:ext cx="1503901" cy="248120"/>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Java 8</a:t>
              </a:r>
            </a:p>
          </p:txBody>
        </p:sp>
        <p:sp>
          <p:nvSpPr>
            <p:cNvPr id="6" name="TextBox 5"/>
            <p:cNvSpPr txBox="1"/>
            <p:nvPr/>
          </p:nvSpPr>
          <p:spPr>
            <a:xfrm>
              <a:off x="871091" y="4999652"/>
              <a:ext cx="3736920"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s-CO" b="1" dirty="0">
                  <a:solidFill>
                    <a:schemeClr val="tx1"/>
                  </a:solidFill>
                </a:rPr>
                <a:t>Modelo de </a:t>
              </a:r>
              <a:r>
                <a:rPr lang="es-CO" b="1" dirty="0" err="1">
                  <a:solidFill>
                    <a:schemeClr val="tx1"/>
                  </a:solidFill>
                </a:rPr>
                <a:t>despliege</a:t>
              </a:r>
              <a:r>
                <a:rPr lang="es-CO" b="1" dirty="0">
                  <a:solidFill>
                    <a:schemeClr val="tx1"/>
                  </a:solidFill>
                </a:rPr>
                <a:t> - </a:t>
              </a:r>
              <a:r>
                <a:rPr lang="es-CO" b="1" dirty="0" err="1">
                  <a:solidFill>
                    <a:schemeClr val="tx1"/>
                  </a:solidFill>
                </a:rPr>
                <a:t>Glassfish</a:t>
              </a:r>
              <a:endParaRPr lang="es-CO" b="1" dirty="0">
                <a:solidFill>
                  <a:schemeClr val="tx1"/>
                </a:solidFill>
              </a:endParaRPr>
            </a:p>
          </p:txBody>
        </p:sp>
      </p:grpSp>
      <p:grpSp>
        <p:nvGrpSpPr>
          <p:cNvPr id="36" name="Group 35"/>
          <p:cNvGrpSpPr/>
          <p:nvPr/>
        </p:nvGrpSpPr>
        <p:grpSpPr>
          <a:xfrm>
            <a:off x="7211323" y="2297264"/>
            <a:ext cx="3817071" cy="2984408"/>
            <a:chOff x="7211323" y="2794792"/>
            <a:chExt cx="3817071" cy="2984408"/>
          </a:xfrm>
        </p:grpSpPr>
        <p:grpSp>
          <p:nvGrpSpPr>
            <p:cNvPr id="17" name="Group 16"/>
            <p:cNvGrpSpPr/>
            <p:nvPr/>
          </p:nvGrpSpPr>
          <p:grpSpPr>
            <a:xfrm rot="16200000">
              <a:off x="9287345" y="2187103"/>
              <a:ext cx="351690" cy="2073442"/>
              <a:chOff x="3275012" y="2362200"/>
              <a:chExt cx="351690" cy="2073442"/>
            </a:xfrm>
          </p:grpSpPr>
          <p:cxnSp>
            <p:nvCxnSpPr>
              <p:cNvPr id="20" name="Straight Connector 19"/>
              <p:cNvCxnSpPr/>
              <p:nvPr/>
            </p:nvCxnSpPr>
            <p:spPr>
              <a:xfrm rot="5400000">
                <a:off x="2826185" y="3810176"/>
                <a:ext cx="124934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153108" y="2659155"/>
                <a:ext cx="59549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348381" y="2913038"/>
                <a:ext cx="204952" cy="20495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Block Arc 18"/>
              <p:cNvSpPr/>
              <p:nvPr/>
            </p:nvSpPr>
            <p:spPr>
              <a:xfrm rot="10800000" flipH="1">
                <a:off x="3275012" y="2842068"/>
                <a:ext cx="351690" cy="351690"/>
              </a:xfrm>
              <a:prstGeom prst="blockArc">
                <a:avLst>
                  <a:gd name="adj1" fmla="val 10800000"/>
                  <a:gd name="adj2" fmla="val 163109"/>
                  <a:gd name="adj3" fmla="val 1034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grpSp>
        <p:sp>
          <p:nvSpPr>
            <p:cNvPr id="15" name="Rectangle 14"/>
            <p:cNvSpPr/>
            <p:nvPr/>
          </p:nvSpPr>
          <p:spPr>
            <a:xfrm>
              <a:off x="7254125" y="2794792"/>
              <a:ext cx="1436998" cy="109276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sz="900" b="1" dirty="0" err="1">
                  <a:solidFill>
                    <a:schemeClr val="dk1"/>
                  </a:solidFill>
                </a:rPr>
                <a:t>Hibid</a:t>
              </a:r>
              <a:r>
                <a:rPr lang="es-CO" sz="900" b="1" dirty="0">
                  <a:solidFill>
                    <a:schemeClr val="dk1"/>
                  </a:solidFill>
                </a:rPr>
                <a:t> </a:t>
              </a:r>
              <a:r>
                <a:rPr lang="es-CO" sz="900" b="1" dirty="0" err="1">
                  <a:solidFill>
                    <a:schemeClr val="dk1"/>
                  </a:solidFill>
                </a:rPr>
                <a:t>Application</a:t>
              </a:r>
              <a:endParaRPr lang="es-CO" sz="900" b="1" dirty="0">
                <a:solidFill>
                  <a:schemeClr val="dk1"/>
                </a:solidFill>
              </a:endParaRPr>
            </a:p>
            <a:p>
              <a:pPr algn="ctr"/>
              <a:r>
                <a:rPr lang="es-CO" sz="900" b="1" dirty="0">
                  <a:solidFill>
                    <a:schemeClr val="dk1"/>
                  </a:solidFill>
                </a:rPr>
                <a:t>(</a:t>
              </a:r>
              <a:r>
                <a:rPr lang="es-CO" sz="900" b="1" dirty="0" err="1">
                  <a:solidFill>
                    <a:schemeClr val="dk1"/>
                  </a:solidFill>
                </a:rPr>
                <a:t>Iconic</a:t>
              </a:r>
              <a:r>
                <a:rPr lang="es-CO" sz="900" b="1" dirty="0">
                  <a:solidFill>
                    <a:schemeClr val="dk1"/>
                  </a:solidFill>
                </a:rPr>
                <a:t> 1,3)</a:t>
              </a:r>
            </a:p>
          </p:txBody>
        </p:sp>
        <p:grpSp>
          <p:nvGrpSpPr>
            <p:cNvPr id="23" name="Group 22"/>
            <p:cNvGrpSpPr/>
            <p:nvPr/>
          </p:nvGrpSpPr>
          <p:grpSpPr>
            <a:xfrm>
              <a:off x="8227604" y="2872156"/>
              <a:ext cx="331529" cy="257436"/>
              <a:chOff x="6010277" y="3596809"/>
              <a:chExt cx="1177722" cy="914400"/>
            </a:xfrm>
          </p:grpSpPr>
          <p:sp>
            <p:nvSpPr>
              <p:cNvPr id="22" name="Rectangle 21"/>
              <p:cNvSpPr/>
              <p:nvPr/>
            </p:nvSpPr>
            <p:spPr>
              <a:xfrm>
                <a:off x="6273599" y="3596809"/>
                <a:ext cx="9144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24" name="Rectangle 23"/>
              <p:cNvSpPr/>
              <p:nvPr/>
            </p:nvSpPr>
            <p:spPr>
              <a:xfrm>
                <a:off x="6010277" y="3786978"/>
                <a:ext cx="526644"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25" name="Rectangle 24"/>
              <p:cNvSpPr/>
              <p:nvPr/>
            </p:nvSpPr>
            <p:spPr>
              <a:xfrm>
                <a:off x="6010277" y="4149093"/>
                <a:ext cx="526644"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grpSp>
        <p:sp>
          <p:nvSpPr>
            <p:cNvPr id="27" name="Cube 26"/>
            <p:cNvSpPr/>
            <p:nvPr/>
          </p:nvSpPr>
          <p:spPr>
            <a:xfrm>
              <a:off x="9547966" y="2811631"/>
              <a:ext cx="1246469" cy="698485"/>
            </a:xfrm>
            <a:prstGeom prst="cube">
              <a:avLst>
                <a:gd name="adj" fmla="val 107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900" b="1" dirty="0"/>
                <a:t>Java Server</a:t>
              </a:r>
            </a:p>
            <a:p>
              <a:pPr algn="ctr"/>
              <a:r>
                <a:rPr lang="es-CO" sz="900" b="1" dirty="0"/>
                <a:t>(</a:t>
              </a:r>
              <a:r>
                <a:rPr lang="es-CO" sz="900" b="1" dirty="0" err="1"/>
                <a:t>Glassfish</a:t>
              </a:r>
              <a:r>
                <a:rPr lang="es-CO" sz="900" b="1" dirty="0"/>
                <a:t> Server)</a:t>
              </a:r>
            </a:p>
          </p:txBody>
        </p:sp>
        <p:sp>
          <p:nvSpPr>
            <p:cNvPr id="28" name="Rectangle 27"/>
            <p:cNvSpPr/>
            <p:nvPr/>
          </p:nvSpPr>
          <p:spPr>
            <a:xfrm>
              <a:off x="9449645" y="4237703"/>
              <a:ext cx="1395338" cy="101272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CO" sz="900" b="1" dirty="0">
                  <a:solidFill>
                    <a:schemeClr val="dk1"/>
                  </a:solidFill>
                </a:rPr>
                <a:t>Data Base Server</a:t>
              </a:r>
            </a:p>
            <a:p>
              <a:pPr algn="ctr"/>
              <a:r>
                <a:rPr lang="es-CO" sz="900" b="1" dirty="0">
                  <a:solidFill>
                    <a:schemeClr val="dk1"/>
                  </a:solidFill>
                </a:rPr>
                <a:t>(</a:t>
              </a:r>
              <a:r>
                <a:rPr lang="es-CO" sz="900" b="1" dirty="0" err="1">
                  <a:solidFill>
                    <a:schemeClr val="dk1"/>
                  </a:solidFill>
                </a:rPr>
                <a:t>PosrgeSQL</a:t>
              </a:r>
              <a:r>
                <a:rPr lang="es-CO" sz="900" b="1" dirty="0">
                  <a:solidFill>
                    <a:schemeClr val="dk1"/>
                  </a:solidFill>
                </a:rPr>
                <a:t>)</a:t>
              </a:r>
            </a:p>
          </p:txBody>
        </p:sp>
        <p:grpSp>
          <p:nvGrpSpPr>
            <p:cNvPr id="29" name="Group 28"/>
            <p:cNvGrpSpPr/>
            <p:nvPr/>
          </p:nvGrpSpPr>
          <p:grpSpPr>
            <a:xfrm>
              <a:off x="10462906" y="4262556"/>
              <a:ext cx="331529" cy="257436"/>
              <a:chOff x="6315030" y="3159738"/>
              <a:chExt cx="1177722" cy="914401"/>
            </a:xfrm>
          </p:grpSpPr>
          <p:sp>
            <p:nvSpPr>
              <p:cNvPr id="30" name="Rectangle 29"/>
              <p:cNvSpPr/>
              <p:nvPr/>
            </p:nvSpPr>
            <p:spPr>
              <a:xfrm>
                <a:off x="6578351" y="3159738"/>
                <a:ext cx="914401" cy="9144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31" name="Rectangle 30"/>
              <p:cNvSpPr/>
              <p:nvPr/>
            </p:nvSpPr>
            <p:spPr>
              <a:xfrm>
                <a:off x="6315030" y="3349903"/>
                <a:ext cx="526643"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sp>
            <p:nvSpPr>
              <p:cNvPr id="32" name="Rectangle 31"/>
              <p:cNvSpPr/>
              <p:nvPr/>
            </p:nvSpPr>
            <p:spPr>
              <a:xfrm>
                <a:off x="6315030" y="3712017"/>
                <a:ext cx="526643" cy="2011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sz="900" b="1">
                  <a:solidFill>
                    <a:schemeClr val="dk1"/>
                  </a:solidFill>
                </a:endParaRPr>
              </a:p>
            </p:txBody>
          </p:sp>
        </p:grpSp>
        <p:cxnSp>
          <p:nvCxnSpPr>
            <p:cNvPr id="33" name="Straight Arrow Connector 32"/>
            <p:cNvCxnSpPr>
              <a:stCxn id="27" idx="3"/>
              <a:endCxn id="28" idx="0"/>
            </p:cNvCxnSpPr>
            <p:nvPr/>
          </p:nvCxnSpPr>
          <p:spPr>
            <a:xfrm>
              <a:off x="10133783" y="3510116"/>
              <a:ext cx="13531" cy="7275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11323" y="5409868"/>
              <a:ext cx="381707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s-CO" b="1" dirty="0">
                  <a:solidFill>
                    <a:schemeClr val="tx1"/>
                  </a:solidFill>
                </a:rPr>
                <a:t>Modelo de componentes simple</a:t>
              </a:r>
            </a:p>
          </p:txBody>
        </p:sp>
        <p:sp>
          <p:nvSpPr>
            <p:cNvPr id="38" name="TextBox 37"/>
            <p:cNvSpPr txBox="1"/>
            <p:nvPr/>
          </p:nvSpPr>
          <p:spPr>
            <a:xfrm>
              <a:off x="8638743" y="2806727"/>
              <a:ext cx="909223"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s-CO" sz="1100" b="1" dirty="0">
                  <a:solidFill>
                    <a:schemeClr val="tx1"/>
                  </a:solidFill>
                </a:rPr>
                <a:t>HTTP/HTTPS</a:t>
              </a:r>
            </a:p>
          </p:txBody>
        </p:sp>
      </p:grpSp>
    </p:spTree>
    <p:extLst>
      <p:ext uri="{BB962C8B-B14F-4D97-AF65-F5344CB8AC3E}">
        <p14:creationId xmlns:p14="http://schemas.microsoft.com/office/powerpoint/2010/main" val="267269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Técnicas de variabilidad</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26" name="Group 25">
            <a:extLst>
              <a:ext uri="{FF2B5EF4-FFF2-40B4-BE49-F238E27FC236}">
                <a16:creationId xmlns:a16="http://schemas.microsoft.com/office/drawing/2014/main" id="{8845A42D-873D-4702-88B6-0104E4D821D3}"/>
              </a:ext>
            </a:extLst>
          </p:cNvPr>
          <p:cNvGrpSpPr/>
          <p:nvPr/>
        </p:nvGrpSpPr>
        <p:grpSpPr>
          <a:xfrm>
            <a:off x="8014925" y="1356581"/>
            <a:ext cx="1468163" cy="1939069"/>
            <a:chOff x="1841500" y="4064001"/>
            <a:chExt cx="1840490" cy="2305818"/>
          </a:xfrm>
        </p:grpSpPr>
        <p:sp>
          <p:nvSpPr>
            <p:cNvPr id="143" name="Rectangle 142">
              <a:extLst>
                <a:ext uri="{FF2B5EF4-FFF2-40B4-BE49-F238E27FC236}">
                  <a16:creationId xmlns:a16="http://schemas.microsoft.com/office/drawing/2014/main" id="{699FA9CD-167D-4C39-92EE-75792A01FCDB}"/>
                </a:ext>
              </a:extLst>
            </p:cNvPr>
            <p:cNvSpPr/>
            <p:nvPr/>
          </p:nvSpPr>
          <p:spPr>
            <a:xfrm>
              <a:off x="1841500" y="4228704"/>
              <a:ext cx="1840490" cy="2141115"/>
            </a:xfrm>
            <a:prstGeom prst="rect">
              <a:avLst/>
            </a:prstGeom>
            <a:solidFill>
              <a:sysClr val="window" lastClr="FFFFFF"/>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66922013-3E99-4E51-B1EC-B3D25179D627}"/>
                </a:ext>
              </a:extLst>
            </p:cNvPr>
            <p:cNvSpPr/>
            <p:nvPr/>
          </p:nvSpPr>
          <p:spPr>
            <a:xfrm>
              <a:off x="1989841" y="4321795"/>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C0748144-CC6A-45FD-8200-963E87556053}"/>
                </a:ext>
              </a:extLst>
            </p:cNvPr>
            <p:cNvSpPr/>
            <p:nvPr/>
          </p:nvSpPr>
          <p:spPr>
            <a:xfrm>
              <a:off x="2107944" y="4430094"/>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6" name="Rectangle 145">
              <a:extLst>
                <a:ext uri="{FF2B5EF4-FFF2-40B4-BE49-F238E27FC236}">
                  <a16:creationId xmlns:a16="http://schemas.microsoft.com/office/drawing/2014/main" id="{7A857F9A-CD9D-43AC-9475-016A48DF2F1D}"/>
                </a:ext>
              </a:extLst>
            </p:cNvPr>
            <p:cNvSpPr/>
            <p:nvPr/>
          </p:nvSpPr>
          <p:spPr>
            <a:xfrm>
              <a:off x="2255209" y="4538393"/>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7" name="Rectangle 146">
              <a:extLst>
                <a:ext uri="{FF2B5EF4-FFF2-40B4-BE49-F238E27FC236}">
                  <a16:creationId xmlns:a16="http://schemas.microsoft.com/office/drawing/2014/main" id="{7D419CC5-2F9A-44E0-9CF8-42CF5C9CEB68}"/>
                </a:ext>
              </a:extLst>
            </p:cNvPr>
            <p:cNvSpPr/>
            <p:nvPr/>
          </p:nvSpPr>
          <p:spPr>
            <a:xfrm>
              <a:off x="2116555" y="4646692"/>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8" name="Rectangle 147">
              <a:extLst>
                <a:ext uri="{FF2B5EF4-FFF2-40B4-BE49-F238E27FC236}">
                  <a16:creationId xmlns:a16="http://schemas.microsoft.com/office/drawing/2014/main" id="{D3A1BF53-FA41-4262-B1FD-4B10B9FE4B77}"/>
                </a:ext>
              </a:extLst>
            </p:cNvPr>
            <p:cNvSpPr/>
            <p:nvPr/>
          </p:nvSpPr>
          <p:spPr>
            <a:xfrm>
              <a:off x="1989841" y="4754991"/>
              <a:ext cx="241384" cy="57716"/>
            </a:xfrm>
            <a:prstGeom prst="rect">
              <a:avLst/>
            </a:prstGeom>
            <a:solidFill>
              <a:srgbClr val="FF00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49" name="Rectangle 148">
              <a:extLst>
                <a:ext uri="{FF2B5EF4-FFF2-40B4-BE49-F238E27FC236}">
                  <a16:creationId xmlns:a16="http://schemas.microsoft.com/office/drawing/2014/main" id="{CA696E79-91C4-4706-9847-C9FC8CDB9CFA}"/>
                </a:ext>
              </a:extLst>
            </p:cNvPr>
            <p:cNvSpPr/>
            <p:nvPr/>
          </p:nvSpPr>
          <p:spPr>
            <a:xfrm>
              <a:off x="1989841" y="4863290"/>
              <a:ext cx="241384" cy="57716"/>
            </a:xfrm>
            <a:prstGeom prst="rect">
              <a:avLst/>
            </a:prstGeom>
            <a:solidFill>
              <a:srgbClr val="FF00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0" name="Rectangle 149">
              <a:extLst>
                <a:ext uri="{FF2B5EF4-FFF2-40B4-BE49-F238E27FC236}">
                  <a16:creationId xmlns:a16="http://schemas.microsoft.com/office/drawing/2014/main" id="{340F0229-786A-4867-A1AE-7C997B2931C2}"/>
                </a:ext>
              </a:extLst>
            </p:cNvPr>
            <p:cNvSpPr/>
            <p:nvPr/>
          </p:nvSpPr>
          <p:spPr>
            <a:xfrm>
              <a:off x="2112895" y="4971589"/>
              <a:ext cx="1104294"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1" name="Rectangle 150">
              <a:extLst>
                <a:ext uri="{FF2B5EF4-FFF2-40B4-BE49-F238E27FC236}">
                  <a16:creationId xmlns:a16="http://schemas.microsoft.com/office/drawing/2014/main" id="{C3E2BD71-788E-4FAC-AA71-3418203286A6}"/>
                </a:ext>
              </a:extLst>
            </p:cNvPr>
            <p:cNvSpPr/>
            <p:nvPr/>
          </p:nvSpPr>
          <p:spPr>
            <a:xfrm>
              <a:off x="2251551" y="5079888"/>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2" name="Rectangle 151">
              <a:extLst>
                <a:ext uri="{FF2B5EF4-FFF2-40B4-BE49-F238E27FC236}">
                  <a16:creationId xmlns:a16="http://schemas.microsoft.com/office/drawing/2014/main" id="{138CC336-A16B-4B80-A9FF-FCDB1E55ED4F}"/>
                </a:ext>
              </a:extLst>
            </p:cNvPr>
            <p:cNvSpPr/>
            <p:nvPr/>
          </p:nvSpPr>
          <p:spPr>
            <a:xfrm>
              <a:off x="2257409" y="5188187"/>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3" name="Rectangle 152">
              <a:extLst>
                <a:ext uri="{FF2B5EF4-FFF2-40B4-BE49-F238E27FC236}">
                  <a16:creationId xmlns:a16="http://schemas.microsoft.com/office/drawing/2014/main" id="{61160959-A87E-4B33-BE2D-6EAC8810D9FD}"/>
                </a:ext>
              </a:extLst>
            </p:cNvPr>
            <p:cNvSpPr/>
            <p:nvPr/>
          </p:nvSpPr>
          <p:spPr>
            <a:xfrm>
              <a:off x="2257409" y="5296485"/>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4" name="Rectangle 153">
              <a:extLst>
                <a:ext uri="{FF2B5EF4-FFF2-40B4-BE49-F238E27FC236}">
                  <a16:creationId xmlns:a16="http://schemas.microsoft.com/office/drawing/2014/main" id="{8DC3B18B-2D0D-473B-AC33-3E2ADAD0C7A7}"/>
                </a:ext>
              </a:extLst>
            </p:cNvPr>
            <p:cNvSpPr/>
            <p:nvPr/>
          </p:nvSpPr>
          <p:spPr>
            <a:xfrm>
              <a:off x="2264011" y="5404784"/>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5" name="Rectangle 154">
              <a:extLst>
                <a:ext uri="{FF2B5EF4-FFF2-40B4-BE49-F238E27FC236}">
                  <a16:creationId xmlns:a16="http://schemas.microsoft.com/office/drawing/2014/main" id="{4C89DDCB-4C82-40CA-B426-50480DABFC0C}"/>
                </a:ext>
              </a:extLst>
            </p:cNvPr>
            <p:cNvSpPr/>
            <p:nvPr/>
          </p:nvSpPr>
          <p:spPr>
            <a:xfrm>
              <a:off x="2116555" y="5513084"/>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8093FFF-FEB7-4E3E-BFB9-A79E5CAC3222}"/>
                </a:ext>
              </a:extLst>
            </p:cNvPr>
            <p:cNvSpPr/>
            <p:nvPr/>
          </p:nvSpPr>
          <p:spPr>
            <a:xfrm>
              <a:off x="1989841" y="5621383"/>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7" name="Rectangle 156">
              <a:extLst>
                <a:ext uri="{FF2B5EF4-FFF2-40B4-BE49-F238E27FC236}">
                  <a16:creationId xmlns:a16="http://schemas.microsoft.com/office/drawing/2014/main" id="{509FC3F3-2BE1-4C62-B862-02B8829C7D5D}"/>
                </a:ext>
              </a:extLst>
            </p:cNvPr>
            <p:cNvSpPr/>
            <p:nvPr/>
          </p:nvSpPr>
          <p:spPr>
            <a:xfrm>
              <a:off x="1989841" y="5729681"/>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8" name="Rectangle 157">
              <a:extLst>
                <a:ext uri="{FF2B5EF4-FFF2-40B4-BE49-F238E27FC236}">
                  <a16:creationId xmlns:a16="http://schemas.microsoft.com/office/drawing/2014/main" id="{F4F840E6-F7BC-471F-9E90-2C9AFED87108}"/>
                </a:ext>
              </a:extLst>
            </p:cNvPr>
            <p:cNvSpPr/>
            <p:nvPr/>
          </p:nvSpPr>
          <p:spPr>
            <a:xfrm>
              <a:off x="2107944" y="5837980"/>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59" name="Rectangle 158">
              <a:extLst>
                <a:ext uri="{FF2B5EF4-FFF2-40B4-BE49-F238E27FC236}">
                  <a16:creationId xmlns:a16="http://schemas.microsoft.com/office/drawing/2014/main" id="{945251DB-9B0C-49EA-BADA-0092ED8F2202}"/>
                </a:ext>
              </a:extLst>
            </p:cNvPr>
            <p:cNvSpPr/>
            <p:nvPr/>
          </p:nvSpPr>
          <p:spPr>
            <a:xfrm>
              <a:off x="2255209" y="5946279"/>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60" name="Rectangle 159">
              <a:extLst>
                <a:ext uri="{FF2B5EF4-FFF2-40B4-BE49-F238E27FC236}">
                  <a16:creationId xmlns:a16="http://schemas.microsoft.com/office/drawing/2014/main" id="{9475A706-970E-4BBC-9AAF-6DE88CE5082D}"/>
                </a:ext>
              </a:extLst>
            </p:cNvPr>
            <p:cNvSpPr/>
            <p:nvPr/>
          </p:nvSpPr>
          <p:spPr>
            <a:xfrm>
              <a:off x="2116555" y="6054578"/>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61" name="Rectangle 160">
              <a:extLst>
                <a:ext uri="{FF2B5EF4-FFF2-40B4-BE49-F238E27FC236}">
                  <a16:creationId xmlns:a16="http://schemas.microsoft.com/office/drawing/2014/main" id="{6661EA6D-9FDC-49F2-AC0E-D3B57C12EA03}"/>
                </a:ext>
              </a:extLst>
            </p:cNvPr>
            <p:cNvSpPr/>
            <p:nvPr/>
          </p:nvSpPr>
          <p:spPr>
            <a:xfrm>
              <a:off x="1989841" y="6162871"/>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297CE616-E19E-4E40-A7A2-F9F09A0518CD}"/>
                </a:ext>
              </a:extLst>
            </p:cNvPr>
            <p:cNvSpPr/>
            <p:nvPr/>
          </p:nvSpPr>
          <p:spPr>
            <a:xfrm>
              <a:off x="1841500" y="4064001"/>
              <a:ext cx="1840490" cy="164702"/>
            </a:xfrm>
            <a:prstGeom prst="rect">
              <a:avLst/>
            </a:prstGeom>
            <a:solidFill>
              <a:sysClr val="windowText" lastClr="000000">
                <a:lumMod val="75000"/>
                <a:lumOff val="2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66" name="Straight Arrow Connector 165">
            <a:extLst>
              <a:ext uri="{FF2B5EF4-FFF2-40B4-BE49-F238E27FC236}">
                <a16:creationId xmlns:a16="http://schemas.microsoft.com/office/drawing/2014/main" id="{A5DF61D2-95B8-4F0D-9036-5B1FF9CB2FBD}"/>
              </a:ext>
            </a:extLst>
          </p:cNvPr>
          <p:cNvCxnSpPr/>
          <p:nvPr/>
        </p:nvCxnSpPr>
        <p:spPr>
          <a:xfrm>
            <a:off x="385558" y="2646685"/>
            <a:ext cx="1460499" cy="1"/>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57D3F6EB-DE7F-4A9D-AE67-B9863BE0665E}"/>
              </a:ext>
            </a:extLst>
          </p:cNvPr>
          <p:cNvGrpSpPr/>
          <p:nvPr/>
        </p:nvGrpSpPr>
        <p:grpSpPr>
          <a:xfrm>
            <a:off x="7732259" y="4867274"/>
            <a:ext cx="799089" cy="999564"/>
            <a:chOff x="1841500" y="4064001"/>
            <a:chExt cx="1840490" cy="2305818"/>
          </a:xfrm>
        </p:grpSpPr>
        <p:sp>
          <p:nvSpPr>
            <p:cNvPr id="188" name="Rectangle 187">
              <a:extLst>
                <a:ext uri="{FF2B5EF4-FFF2-40B4-BE49-F238E27FC236}">
                  <a16:creationId xmlns:a16="http://schemas.microsoft.com/office/drawing/2014/main" id="{5D1B36CF-9C84-4B04-957D-A4D8CC6BE68F}"/>
                </a:ext>
              </a:extLst>
            </p:cNvPr>
            <p:cNvSpPr/>
            <p:nvPr/>
          </p:nvSpPr>
          <p:spPr>
            <a:xfrm>
              <a:off x="1841500" y="4228704"/>
              <a:ext cx="1840490" cy="2141115"/>
            </a:xfrm>
            <a:prstGeom prst="rect">
              <a:avLst/>
            </a:prstGeom>
            <a:solidFill>
              <a:sysClr val="window" lastClr="FFFFFF"/>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89" name="Rectangle 188">
              <a:extLst>
                <a:ext uri="{FF2B5EF4-FFF2-40B4-BE49-F238E27FC236}">
                  <a16:creationId xmlns:a16="http://schemas.microsoft.com/office/drawing/2014/main" id="{EF28ABB1-CDA6-4E1E-9FA2-1F088DCC523D}"/>
                </a:ext>
              </a:extLst>
            </p:cNvPr>
            <p:cNvSpPr/>
            <p:nvPr/>
          </p:nvSpPr>
          <p:spPr>
            <a:xfrm>
              <a:off x="1989841" y="4321795"/>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0" name="Rectangle 189">
              <a:extLst>
                <a:ext uri="{FF2B5EF4-FFF2-40B4-BE49-F238E27FC236}">
                  <a16:creationId xmlns:a16="http://schemas.microsoft.com/office/drawing/2014/main" id="{77218DFB-F54C-499B-8F31-31D749188EF4}"/>
                </a:ext>
              </a:extLst>
            </p:cNvPr>
            <p:cNvSpPr/>
            <p:nvPr/>
          </p:nvSpPr>
          <p:spPr>
            <a:xfrm>
              <a:off x="2107944" y="4430094"/>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1" name="Rectangle 190">
              <a:extLst>
                <a:ext uri="{FF2B5EF4-FFF2-40B4-BE49-F238E27FC236}">
                  <a16:creationId xmlns:a16="http://schemas.microsoft.com/office/drawing/2014/main" id="{9E5CA49A-B9DA-4FAE-93E6-B4BBEBE19F75}"/>
                </a:ext>
              </a:extLst>
            </p:cNvPr>
            <p:cNvSpPr/>
            <p:nvPr/>
          </p:nvSpPr>
          <p:spPr>
            <a:xfrm>
              <a:off x="2255209" y="4538393"/>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2" name="Rectangle 191">
              <a:extLst>
                <a:ext uri="{FF2B5EF4-FFF2-40B4-BE49-F238E27FC236}">
                  <a16:creationId xmlns:a16="http://schemas.microsoft.com/office/drawing/2014/main" id="{08FF7728-EFB3-4AAE-B451-701DBC6A0138}"/>
                </a:ext>
              </a:extLst>
            </p:cNvPr>
            <p:cNvSpPr/>
            <p:nvPr/>
          </p:nvSpPr>
          <p:spPr>
            <a:xfrm>
              <a:off x="2116555" y="4646692"/>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5" name="Rectangle 194">
              <a:extLst>
                <a:ext uri="{FF2B5EF4-FFF2-40B4-BE49-F238E27FC236}">
                  <a16:creationId xmlns:a16="http://schemas.microsoft.com/office/drawing/2014/main" id="{273601CA-BD7F-450F-B3F9-FBAB160CD428}"/>
                </a:ext>
              </a:extLst>
            </p:cNvPr>
            <p:cNvSpPr/>
            <p:nvPr/>
          </p:nvSpPr>
          <p:spPr>
            <a:xfrm>
              <a:off x="2112895" y="4971589"/>
              <a:ext cx="1104294"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6" name="Rectangle 195">
              <a:extLst>
                <a:ext uri="{FF2B5EF4-FFF2-40B4-BE49-F238E27FC236}">
                  <a16:creationId xmlns:a16="http://schemas.microsoft.com/office/drawing/2014/main" id="{FDAC6F54-2D23-4843-89E1-732DA27DF790}"/>
                </a:ext>
              </a:extLst>
            </p:cNvPr>
            <p:cNvSpPr/>
            <p:nvPr/>
          </p:nvSpPr>
          <p:spPr>
            <a:xfrm>
              <a:off x="2251551" y="5079888"/>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7" name="Rectangle 196">
              <a:extLst>
                <a:ext uri="{FF2B5EF4-FFF2-40B4-BE49-F238E27FC236}">
                  <a16:creationId xmlns:a16="http://schemas.microsoft.com/office/drawing/2014/main" id="{1A021CE5-1887-47A4-9BD0-19F7D0A8CC25}"/>
                </a:ext>
              </a:extLst>
            </p:cNvPr>
            <p:cNvSpPr/>
            <p:nvPr/>
          </p:nvSpPr>
          <p:spPr>
            <a:xfrm>
              <a:off x="2257409" y="5188187"/>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8" name="Rectangle 197">
              <a:extLst>
                <a:ext uri="{FF2B5EF4-FFF2-40B4-BE49-F238E27FC236}">
                  <a16:creationId xmlns:a16="http://schemas.microsoft.com/office/drawing/2014/main" id="{3EE5BE72-C672-4C3A-88AC-C96838BE6691}"/>
                </a:ext>
              </a:extLst>
            </p:cNvPr>
            <p:cNvSpPr/>
            <p:nvPr/>
          </p:nvSpPr>
          <p:spPr>
            <a:xfrm>
              <a:off x="2257409" y="5296485"/>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99" name="Rectangle 198">
              <a:extLst>
                <a:ext uri="{FF2B5EF4-FFF2-40B4-BE49-F238E27FC236}">
                  <a16:creationId xmlns:a16="http://schemas.microsoft.com/office/drawing/2014/main" id="{B2DFCADB-158B-450F-A26D-306D4A431C9C}"/>
                </a:ext>
              </a:extLst>
            </p:cNvPr>
            <p:cNvSpPr/>
            <p:nvPr/>
          </p:nvSpPr>
          <p:spPr>
            <a:xfrm>
              <a:off x="2264011" y="5404784"/>
              <a:ext cx="719885" cy="57716"/>
            </a:xfrm>
            <a:prstGeom prst="rect">
              <a:avLst/>
            </a:prstGeom>
            <a:solidFill>
              <a:srgbClr val="FFFF00"/>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0" name="Rectangle 199">
              <a:extLst>
                <a:ext uri="{FF2B5EF4-FFF2-40B4-BE49-F238E27FC236}">
                  <a16:creationId xmlns:a16="http://schemas.microsoft.com/office/drawing/2014/main" id="{237C9DC8-CD10-4F87-9DFD-B6B110698945}"/>
                </a:ext>
              </a:extLst>
            </p:cNvPr>
            <p:cNvSpPr/>
            <p:nvPr/>
          </p:nvSpPr>
          <p:spPr>
            <a:xfrm>
              <a:off x="2116555" y="5513084"/>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1" name="Rectangle 200">
              <a:extLst>
                <a:ext uri="{FF2B5EF4-FFF2-40B4-BE49-F238E27FC236}">
                  <a16:creationId xmlns:a16="http://schemas.microsoft.com/office/drawing/2014/main" id="{9EC37525-5E60-404B-8756-28FBF50CDB4D}"/>
                </a:ext>
              </a:extLst>
            </p:cNvPr>
            <p:cNvSpPr/>
            <p:nvPr/>
          </p:nvSpPr>
          <p:spPr>
            <a:xfrm>
              <a:off x="1989841" y="5621383"/>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2" name="Rectangle 201">
              <a:extLst>
                <a:ext uri="{FF2B5EF4-FFF2-40B4-BE49-F238E27FC236}">
                  <a16:creationId xmlns:a16="http://schemas.microsoft.com/office/drawing/2014/main" id="{67AA977F-9CDE-4C37-9361-745FD1B58882}"/>
                </a:ext>
              </a:extLst>
            </p:cNvPr>
            <p:cNvSpPr/>
            <p:nvPr/>
          </p:nvSpPr>
          <p:spPr>
            <a:xfrm>
              <a:off x="1989841" y="5729681"/>
              <a:ext cx="110429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3" name="Rectangle 202">
              <a:extLst>
                <a:ext uri="{FF2B5EF4-FFF2-40B4-BE49-F238E27FC236}">
                  <a16:creationId xmlns:a16="http://schemas.microsoft.com/office/drawing/2014/main" id="{CA4CA807-5855-4EE1-968F-C98D6AA83BEE}"/>
                </a:ext>
              </a:extLst>
            </p:cNvPr>
            <p:cNvSpPr/>
            <p:nvPr/>
          </p:nvSpPr>
          <p:spPr>
            <a:xfrm>
              <a:off x="2107944" y="5837980"/>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4" name="Rectangle 203">
              <a:extLst>
                <a:ext uri="{FF2B5EF4-FFF2-40B4-BE49-F238E27FC236}">
                  <a16:creationId xmlns:a16="http://schemas.microsoft.com/office/drawing/2014/main" id="{D54711A1-7F8B-4D37-9E34-894A20B06E82}"/>
                </a:ext>
              </a:extLst>
            </p:cNvPr>
            <p:cNvSpPr/>
            <p:nvPr/>
          </p:nvSpPr>
          <p:spPr>
            <a:xfrm>
              <a:off x="2255209" y="5946279"/>
              <a:ext cx="769208"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5" name="Rectangle 204">
              <a:extLst>
                <a:ext uri="{FF2B5EF4-FFF2-40B4-BE49-F238E27FC236}">
                  <a16:creationId xmlns:a16="http://schemas.microsoft.com/office/drawing/2014/main" id="{6D1AA515-6688-485F-A673-A2721DCC4D32}"/>
                </a:ext>
              </a:extLst>
            </p:cNvPr>
            <p:cNvSpPr/>
            <p:nvPr/>
          </p:nvSpPr>
          <p:spPr>
            <a:xfrm>
              <a:off x="2116555" y="6054578"/>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6" name="Rectangle 205">
              <a:extLst>
                <a:ext uri="{FF2B5EF4-FFF2-40B4-BE49-F238E27FC236}">
                  <a16:creationId xmlns:a16="http://schemas.microsoft.com/office/drawing/2014/main" id="{B718DE15-9266-4061-8EC8-F323CAAA5D0A}"/>
                </a:ext>
              </a:extLst>
            </p:cNvPr>
            <p:cNvSpPr/>
            <p:nvPr/>
          </p:nvSpPr>
          <p:spPr>
            <a:xfrm>
              <a:off x="1989841" y="6162871"/>
              <a:ext cx="241384" cy="57716"/>
            </a:xfrm>
            <a:prstGeom prst="rect">
              <a:avLst/>
            </a:prstGeom>
            <a:solidFill>
              <a:sysClr val="windowText" lastClr="000000">
                <a:lumMod val="85000"/>
                <a:lumOff val="1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207" name="Rectangle 206">
              <a:extLst>
                <a:ext uri="{FF2B5EF4-FFF2-40B4-BE49-F238E27FC236}">
                  <a16:creationId xmlns:a16="http://schemas.microsoft.com/office/drawing/2014/main" id="{6695A8D2-552A-4810-89AC-69A1582BB3E3}"/>
                </a:ext>
              </a:extLst>
            </p:cNvPr>
            <p:cNvSpPr/>
            <p:nvPr/>
          </p:nvSpPr>
          <p:spPr>
            <a:xfrm>
              <a:off x="1841500" y="4064001"/>
              <a:ext cx="1840490" cy="164702"/>
            </a:xfrm>
            <a:prstGeom prst="rect">
              <a:avLst/>
            </a:prstGeom>
            <a:solidFill>
              <a:sysClr val="windowText" lastClr="000000">
                <a:lumMod val="75000"/>
                <a:lumOff val="2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09" name="Group 208">
            <a:extLst>
              <a:ext uri="{FF2B5EF4-FFF2-40B4-BE49-F238E27FC236}">
                <a16:creationId xmlns:a16="http://schemas.microsoft.com/office/drawing/2014/main" id="{75914803-616B-44DC-9A42-E24F9E2A9E0F}"/>
              </a:ext>
            </a:extLst>
          </p:cNvPr>
          <p:cNvGrpSpPr/>
          <p:nvPr/>
        </p:nvGrpSpPr>
        <p:grpSpPr>
          <a:xfrm>
            <a:off x="4208844" y="1725499"/>
            <a:ext cx="1558311" cy="1764674"/>
            <a:chOff x="3455947" y="3446447"/>
            <a:chExt cx="1558311" cy="1764674"/>
          </a:xfrm>
        </p:grpSpPr>
        <p:pic>
          <p:nvPicPr>
            <p:cNvPr id="178" name="Graphic 177" descr="Paper">
              <a:extLst>
                <a:ext uri="{FF2B5EF4-FFF2-40B4-BE49-F238E27FC236}">
                  <a16:creationId xmlns:a16="http://schemas.microsoft.com/office/drawing/2014/main" id="{7D5FF99F-0414-423C-BB73-0C6BC0BEA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7442" y="3446447"/>
              <a:ext cx="1322608" cy="1302453"/>
            </a:xfrm>
            <a:prstGeom prst="rect">
              <a:avLst/>
            </a:prstGeom>
          </p:spPr>
        </p:pic>
        <p:sp>
          <p:nvSpPr>
            <p:cNvPr id="208" name="TextBox 207">
              <a:extLst>
                <a:ext uri="{FF2B5EF4-FFF2-40B4-BE49-F238E27FC236}">
                  <a16:creationId xmlns:a16="http://schemas.microsoft.com/office/drawing/2014/main" id="{3FBEE4BC-3DE6-46A6-AA9C-8EB5F9BBDB34}"/>
                </a:ext>
              </a:extLst>
            </p:cNvPr>
            <p:cNvSpPr txBox="1"/>
            <p:nvPr/>
          </p:nvSpPr>
          <p:spPr>
            <a:xfrm>
              <a:off x="3455947" y="4687901"/>
              <a:ext cx="1558311" cy="523220"/>
            </a:xfrm>
            <a:prstGeom prst="rect">
              <a:avLst/>
            </a:prstGeom>
            <a:noFill/>
          </p:spPr>
          <p:txBody>
            <a:bodyPr wrap="none" rtlCol="0">
              <a:spAutoFit/>
            </a:bodyPr>
            <a:lstStyle/>
            <a:p>
              <a:pPr algn="ctr"/>
              <a:r>
                <a:rPr lang="es-419" sz="1400" b="1" dirty="0">
                  <a:latin typeface="Arial Black" panose="020B0A04020102020204" pitchFamily="34" charset="0"/>
                </a:rPr>
                <a:t>Archivo de </a:t>
              </a:r>
            </a:p>
            <a:p>
              <a:pPr algn="ctr"/>
              <a:r>
                <a:rPr lang="es-419" sz="1400" b="1" dirty="0">
                  <a:latin typeface="Arial Black" panose="020B0A04020102020204" pitchFamily="34" charset="0"/>
                </a:rPr>
                <a:t>Configuración</a:t>
              </a:r>
              <a:endParaRPr lang="en-US" sz="1400" b="1" dirty="0">
                <a:latin typeface="Arial Black" panose="020B0A04020102020204" pitchFamily="34" charset="0"/>
              </a:endParaRPr>
            </a:p>
          </p:txBody>
        </p:sp>
      </p:grpSp>
      <p:pic>
        <p:nvPicPr>
          <p:cNvPr id="358" name="Picture 357">
            <a:extLst>
              <a:ext uri="{FF2B5EF4-FFF2-40B4-BE49-F238E27FC236}">
                <a16:creationId xmlns:a16="http://schemas.microsoft.com/office/drawing/2014/main" id="{9482F190-A269-46F4-874D-CCFFC75B4C7E}"/>
              </a:ext>
            </a:extLst>
          </p:cNvPr>
          <p:cNvPicPr>
            <a:picLocks noChangeAspect="1"/>
          </p:cNvPicPr>
          <p:nvPr/>
        </p:nvPicPr>
        <p:blipFill>
          <a:blip r:embed="rId4"/>
          <a:stretch>
            <a:fillRect/>
          </a:stretch>
        </p:blipFill>
        <p:spPr>
          <a:xfrm>
            <a:off x="1946824" y="1261708"/>
            <a:ext cx="1809560" cy="2562849"/>
          </a:xfrm>
          <a:prstGeom prst="rect">
            <a:avLst/>
          </a:prstGeom>
        </p:spPr>
      </p:pic>
      <p:pic>
        <p:nvPicPr>
          <p:cNvPr id="359" name="Picture 358">
            <a:extLst>
              <a:ext uri="{FF2B5EF4-FFF2-40B4-BE49-F238E27FC236}">
                <a16:creationId xmlns:a16="http://schemas.microsoft.com/office/drawing/2014/main" id="{DAE95635-6786-4803-A63E-275CF3E8A7EE}"/>
              </a:ext>
            </a:extLst>
          </p:cNvPr>
          <p:cNvPicPr>
            <a:picLocks noChangeAspect="1"/>
          </p:cNvPicPr>
          <p:nvPr/>
        </p:nvPicPr>
        <p:blipFill>
          <a:blip r:embed="rId5"/>
          <a:stretch>
            <a:fillRect/>
          </a:stretch>
        </p:blipFill>
        <p:spPr>
          <a:xfrm>
            <a:off x="1494364" y="1185667"/>
            <a:ext cx="749465" cy="749465"/>
          </a:xfrm>
          <a:prstGeom prst="rect">
            <a:avLst/>
          </a:prstGeom>
        </p:spPr>
      </p:pic>
      <p:grpSp>
        <p:nvGrpSpPr>
          <p:cNvPr id="367" name="Group 366">
            <a:extLst>
              <a:ext uri="{FF2B5EF4-FFF2-40B4-BE49-F238E27FC236}">
                <a16:creationId xmlns:a16="http://schemas.microsoft.com/office/drawing/2014/main" id="{4EC4FAB2-13C4-4A0A-9781-82796F3EADB7}"/>
              </a:ext>
            </a:extLst>
          </p:cNvPr>
          <p:cNvGrpSpPr/>
          <p:nvPr/>
        </p:nvGrpSpPr>
        <p:grpSpPr>
          <a:xfrm>
            <a:off x="2324712" y="4860857"/>
            <a:ext cx="1728678" cy="1657894"/>
            <a:chOff x="2324712" y="4860857"/>
            <a:chExt cx="1728678" cy="1657894"/>
          </a:xfrm>
        </p:grpSpPr>
        <p:pic>
          <p:nvPicPr>
            <p:cNvPr id="361" name="Graphic 360" descr="Document">
              <a:extLst>
                <a:ext uri="{FF2B5EF4-FFF2-40B4-BE49-F238E27FC236}">
                  <a16:creationId xmlns:a16="http://schemas.microsoft.com/office/drawing/2014/main" id="{7EF41302-CD68-490B-A3AE-6791E76051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21710" y="4860857"/>
              <a:ext cx="1134674" cy="1134674"/>
            </a:xfrm>
            <a:prstGeom prst="rect">
              <a:avLst/>
            </a:prstGeom>
          </p:spPr>
        </p:pic>
        <p:sp>
          <p:nvSpPr>
            <p:cNvPr id="362" name="TextBox 361">
              <a:extLst>
                <a:ext uri="{FF2B5EF4-FFF2-40B4-BE49-F238E27FC236}">
                  <a16:creationId xmlns:a16="http://schemas.microsoft.com/office/drawing/2014/main" id="{C485AF19-9CC5-42B0-89B1-33103D6208D1}"/>
                </a:ext>
              </a:extLst>
            </p:cNvPr>
            <p:cNvSpPr txBox="1"/>
            <p:nvPr/>
          </p:nvSpPr>
          <p:spPr>
            <a:xfrm>
              <a:off x="2324712" y="5995531"/>
              <a:ext cx="1728678" cy="523220"/>
            </a:xfrm>
            <a:prstGeom prst="rect">
              <a:avLst/>
            </a:prstGeom>
            <a:noFill/>
          </p:spPr>
          <p:txBody>
            <a:bodyPr wrap="none" rtlCol="0">
              <a:spAutoFit/>
            </a:bodyPr>
            <a:lstStyle/>
            <a:p>
              <a:pPr algn="ctr"/>
              <a:r>
                <a:rPr lang="es-419" sz="1400" b="1" dirty="0">
                  <a:latin typeface="Arial Black" panose="020B0A04020102020204" pitchFamily="34" charset="0"/>
                </a:rPr>
                <a:t>Análisis de</a:t>
              </a:r>
            </a:p>
            <a:p>
              <a:pPr algn="ctr"/>
              <a:r>
                <a:rPr lang="es-419" sz="1400" b="1" dirty="0">
                  <a:latin typeface="Arial Black" panose="020B0A04020102020204" pitchFamily="34" charset="0"/>
                </a:rPr>
                <a:t>Requerimientos</a:t>
              </a:r>
              <a:endParaRPr lang="en-US" sz="1400" b="1" dirty="0">
                <a:latin typeface="Arial Black" panose="020B0A04020102020204" pitchFamily="34" charset="0"/>
              </a:endParaRPr>
            </a:p>
          </p:txBody>
        </p:sp>
      </p:grpSp>
      <p:pic>
        <p:nvPicPr>
          <p:cNvPr id="364" name="Graphic 363" descr="Open Book">
            <a:extLst>
              <a:ext uri="{FF2B5EF4-FFF2-40B4-BE49-F238E27FC236}">
                <a16:creationId xmlns:a16="http://schemas.microsoft.com/office/drawing/2014/main" id="{6735553E-EC3F-4CF6-8561-7ABE09B1EA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95287" y="4851931"/>
            <a:ext cx="1152525" cy="1152525"/>
          </a:xfrm>
          <a:prstGeom prst="rect">
            <a:avLst/>
          </a:prstGeom>
        </p:spPr>
      </p:pic>
      <p:cxnSp>
        <p:nvCxnSpPr>
          <p:cNvPr id="365" name="Straight Arrow Connector 364">
            <a:extLst>
              <a:ext uri="{FF2B5EF4-FFF2-40B4-BE49-F238E27FC236}">
                <a16:creationId xmlns:a16="http://schemas.microsoft.com/office/drawing/2014/main" id="{F6674BCF-649D-4927-A591-529AD1FD89A2}"/>
              </a:ext>
            </a:extLst>
          </p:cNvPr>
          <p:cNvCxnSpPr>
            <a:cxnSpLocks/>
            <a:endCxn id="361" idx="1"/>
          </p:cNvCxnSpPr>
          <p:nvPr/>
        </p:nvCxnSpPr>
        <p:spPr>
          <a:xfrm flipV="1">
            <a:off x="533400" y="5428194"/>
            <a:ext cx="2088310" cy="20305"/>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EE05FC00-ACAB-4BFA-8370-D62AC65E77FB}"/>
              </a:ext>
            </a:extLst>
          </p:cNvPr>
          <p:cNvCxnSpPr>
            <a:cxnSpLocks/>
          </p:cNvCxnSpPr>
          <p:nvPr/>
        </p:nvCxnSpPr>
        <p:spPr>
          <a:xfrm>
            <a:off x="3103322" y="4018362"/>
            <a:ext cx="0" cy="833569"/>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13514369-971E-48B7-A11B-17B43DD8BDBF}"/>
              </a:ext>
            </a:extLst>
          </p:cNvPr>
          <p:cNvCxnSpPr>
            <a:cxnSpLocks/>
          </p:cNvCxnSpPr>
          <p:nvPr/>
        </p:nvCxnSpPr>
        <p:spPr>
          <a:xfrm>
            <a:off x="8651741" y="3562351"/>
            <a:ext cx="5371" cy="1095775"/>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A1C45246-4D24-44EB-9E49-C821EA8D5B8B}"/>
              </a:ext>
            </a:extLst>
          </p:cNvPr>
          <p:cNvCxnSpPr>
            <a:cxnSpLocks/>
          </p:cNvCxnSpPr>
          <p:nvPr/>
        </p:nvCxnSpPr>
        <p:spPr>
          <a:xfrm>
            <a:off x="5736752" y="2417302"/>
            <a:ext cx="1995507" cy="0"/>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BB8A8BA7-CC3A-44DB-80F6-FA5F42B825E3}"/>
              </a:ext>
            </a:extLst>
          </p:cNvPr>
          <p:cNvCxnSpPr>
            <a:cxnSpLocks/>
          </p:cNvCxnSpPr>
          <p:nvPr/>
        </p:nvCxnSpPr>
        <p:spPr>
          <a:xfrm>
            <a:off x="4675193" y="5370928"/>
            <a:ext cx="1995507" cy="0"/>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1248FCC0-5A8A-4776-979F-9D9DA49EA021}"/>
              </a:ext>
            </a:extLst>
          </p:cNvPr>
          <p:cNvCxnSpPr>
            <a:cxnSpLocks/>
          </p:cNvCxnSpPr>
          <p:nvPr/>
        </p:nvCxnSpPr>
        <p:spPr>
          <a:xfrm>
            <a:off x="9961568" y="5453974"/>
            <a:ext cx="1792282" cy="19545"/>
          </a:xfrm>
          <a:prstGeom prst="straightConnector1">
            <a:avLst/>
          </a:prstGeom>
          <a:ln w="76200">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9" name="TextBox 388">
            <a:extLst>
              <a:ext uri="{FF2B5EF4-FFF2-40B4-BE49-F238E27FC236}">
                <a16:creationId xmlns:a16="http://schemas.microsoft.com/office/drawing/2014/main" id="{DE465405-B947-411A-8CA3-641864F5A3AF}"/>
              </a:ext>
            </a:extLst>
          </p:cNvPr>
          <p:cNvSpPr txBox="1"/>
          <p:nvPr/>
        </p:nvSpPr>
        <p:spPr>
          <a:xfrm>
            <a:off x="10318298" y="5018689"/>
            <a:ext cx="1078821" cy="307777"/>
          </a:xfrm>
          <a:prstGeom prst="rect">
            <a:avLst/>
          </a:prstGeom>
          <a:noFill/>
        </p:spPr>
        <p:txBody>
          <a:bodyPr wrap="none" rtlCol="0">
            <a:spAutoFit/>
          </a:bodyPr>
          <a:lstStyle/>
          <a:p>
            <a:pPr algn="ctr"/>
            <a:r>
              <a:rPr lang="es-419" sz="1400" b="1" dirty="0">
                <a:latin typeface="Arial Black" panose="020B0A04020102020204" pitchFamily="34" charset="0"/>
              </a:rPr>
              <a:t>Producto</a:t>
            </a:r>
            <a:endParaRPr lang="en-US" sz="1400" b="1" dirty="0">
              <a:latin typeface="Arial Black" panose="020B0A04020102020204" pitchFamily="34" charset="0"/>
            </a:endParaRPr>
          </a:p>
        </p:txBody>
      </p:sp>
      <p:sp>
        <p:nvSpPr>
          <p:cNvPr id="390" name="Rectangle 389">
            <a:extLst>
              <a:ext uri="{FF2B5EF4-FFF2-40B4-BE49-F238E27FC236}">
                <a16:creationId xmlns:a16="http://schemas.microsoft.com/office/drawing/2014/main" id="{4E36896E-9A43-4892-8EFA-AB14B4985280}"/>
              </a:ext>
            </a:extLst>
          </p:cNvPr>
          <p:cNvSpPr/>
          <p:nvPr/>
        </p:nvSpPr>
        <p:spPr>
          <a:xfrm>
            <a:off x="3103322" y="4207510"/>
            <a:ext cx="1287532" cy="246221"/>
          </a:xfrm>
          <a:prstGeom prst="rect">
            <a:avLst/>
          </a:prstGeom>
        </p:spPr>
        <p:txBody>
          <a:bodyPr wrap="none">
            <a:spAutoFit/>
          </a:bodyPr>
          <a:lstStyle/>
          <a:p>
            <a:pPr algn="ctr"/>
            <a:r>
              <a:rPr lang="es-419" sz="1000" b="1" dirty="0">
                <a:latin typeface="Arial Black" panose="020B0A04020102020204" pitchFamily="34" charset="0"/>
              </a:rPr>
              <a:t>Requerimientos</a:t>
            </a:r>
            <a:endParaRPr lang="en-US" sz="1000" b="1" dirty="0">
              <a:latin typeface="Arial Black" panose="020B0A04020102020204" pitchFamily="34" charset="0"/>
            </a:endParaRPr>
          </a:p>
        </p:txBody>
      </p:sp>
      <p:sp>
        <p:nvSpPr>
          <p:cNvPr id="391" name="Rectangle 390">
            <a:extLst>
              <a:ext uri="{FF2B5EF4-FFF2-40B4-BE49-F238E27FC236}">
                <a16:creationId xmlns:a16="http://schemas.microsoft.com/office/drawing/2014/main" id="{100F0933-5CBE-4708-A335-CE0F6EC08F26}"/>
              </a:ext>
            </a:extLst>
          </p:cNvPr>
          <p:cNvSpPr/>
          <p:nvPr/>
        </p:nvSpPr>
        <p:spPr>
          <a:xfrm>
            <a:off x="6160464" y="2072238"/>
            <a:ext cx="1020472" cy="369332"/>
          </a:xfrm>
          <a:prstGeom prst="rect">
            <a:avLst/>
          </a:prstGeom>
        </p:spPr>
        <p:txBody>
          <a:bodyPr wrap="none">
            <a:spAutoFit/>
          </a:bodyPr>
          <a:lstStyle/>
          <a:p>
            <a:pPr algn="ctr"/>
            <a:r>
              <a:rPr lang="es-419" b="1" dirty="0">
                <a:latin typeface="Arial Black" panose="020B0A04020102020204" pitchFamily="34" charset="0"/>
              </a:rPr>
              <a:t>Mapeo</a:t>
            </a:r>
            <a:endParaRPr lang="en-US" b="1" dirty="0">
              <a:latin typeface="Arial Black" panose="020B0A04020102020204" pitchFamily="34" charset="0"/>
            </a:endParaRPr>
          </a:p>
        </p:txBody>
      </p:sp>
      <p:sp>
        <p:nvSpPr>
          <p:cNvPr id="392" name="TextBox 391">
            <a:extLst>
              <a:ext uri="{FF2B5EF4-FFF2-40B4-BE49-F238E27FC236}">
                <a16:creationId xmlns:a16="http://schemas.microsoft.com/office/drawing/2014/main" id="{C14B3192-D347-479B-9923-FEED036A11C8}"/>
              </a:ext>
            </a:extLst>
          </p:cNvPr>
          <p:cNvSpPr txBox="1"/>
          <p:nvPr/>
        </p:nvSpPr>
        <p:spPr>
          <a:xfrm>
            <a:off x="4661377" y="4811311"/>
            <a:ext cx="1728678" cy="523220"/>
          </a:xfrm>
          <a:prstGeom prst="rect">
            <a:avLst/>
          </a:prstGeom>
          <a:noFill/>
        </p:spPr>
        <p:txBody>
          <a:bodyPr wrap="none" rtlCol="0">
            <a:spAutoFit/>
          </a:bodyPr>
          <a:lstStyle/>
          <a:p>
            <a:pPr algn="ctr"/>
            <a:r>
              <a:rPr lang="es-419" sz="1400" b="1" dirty="0">
                <a:latin typeface="Arial Black" panose="020B0A04020102020204" pitchFamily="34" charset="0"/>
              </a:rPr>
              <a:t>Selección de</a:t>
            </a:r>
          </a:p>
          <a:p>
            <a:pPr algn="ctr"/>
            <a:r>
              <a:rPr lang="es-419" sz="1400" b="1" dirty="0">
                <a:latin typeface="Arial Black" panose="020B0A04020102020204" pitchFamily="34" charset="0"/>
              </a:rPr>
              <a:t>Requerimientos</a:t>
            </a:r>
            <a:endParaRPr lang="en-US" sz="1400" b="1" dirty="0">
              <a:latin typeface="Arial Black" panose="020B0A04020102020204" pitchFamily="34" charset="0"/>
            </a:endParaRPr>
          </a:p>
        </p:txBody>
      </p:sp>
      <p:sp>
        <p:nvSpPr>
          <p:cNvPr id="393" name="TextBox 392">
            <a:extLst>
              <a:ext uri="{FF2B5EF4-FFF2-40B4-BE49-F238E27FC236}">
                <a16:creationId xmlns:a16="http://schemas.microsoft.com/office/drawing/2014/main" id="{32E366D5-F331-4E7B-8C72-C1DFA64E9941}"/>
              </a:ext>
            </a:extLst>
          </p:cNvPr>
          <p:cNvSpPr txBox="1"/>
          <p:nvPr/>
        </p:nvSpPr>
        <p:spPr>
          <a:xfrm>
            <a:off x="8651741" y="3766013"/>
            <a:ext cx="1232197" cy="307777"/>
          </a:xfrm>
          <a:prstGeom prst="rect">
            <a:avLst/>
          </a:prstGeom>
          <a:noFill/>
        </p:spPr>
        <p:txBody>
          <a:bodyPr wrap="none" rtlCol="0">
            <a:spAutoFit/>
          </a:bodyPr>
          <a:lstStyle/>
          <a:p>
            <a:pPr algn="ctr"/>
            <a:r>
              <a:rPr lang="es-419" sz="1400" b="1" dirty="0">
                <a:latin typeface="Arial Black" panose="020B0A04020102020204" pitchFamily="34" charset="0"/>
              </a:rPr>
              <a:t>Artefactos</a:t>
            </a:r>
            <a:endParaRPr lang="en-US" sz="1400" b="1" dirty="0">
              <a:latin typeface="Arial Black" panose="020B0A04020102020204" pitchFamily="34" charset="0"/>
            </a:endParaRPr>
          </a:p>
        </p:txBody>
      </p:sp>
      <p:grpSp>
        <p:nvGrpSpPr>
          <p:cNvPr id="423" name="Group 422">
            <a:extLst>
              <a:ext uri="{FF2B5EF4-FFF2-40B4-BE49-F238E27FC236}">
                <a16:creationId xmlns:a16="http://schemas.microsoft.com/office/drawing/2014/main" id="{0F9DC0B6-B88A-4AA1-9051-5DB9D0C4E10B}"/>
              </a:ext>
            </a:extLst>
          </p:cNvPr>
          <p:cNvGrpSpPr/>
          <p:nvPr/>
        </p:nvGrpSpPr>
        <p:grpSpPr>
          <a:xfrm>
            <a:off x="4741136" y="2205015"/>
            <a:ext cx="493726" cy="596260"/>
            <a:chOff x="10131426" y="2905125"/>
            <a:chExt cx="765175" cy="928688"/>
          </a:xfrm>
        </p:grpSpPr>
        <p:sp>
          <p:nvSpPr>
            <p:cNvPr id="424" name="Freeform 57">
              <a:extLst>
                <a:ext uri="{FF2B5EF4-FFF2-40B4-BE49-F238E27FC236}">
                  <a16:creationId xmlns:a16="http://schemas.microsoft.com/office/drawing/2014/main" id="{46A483D7-66C7-4ECF-8BD0-A43A8A1FCA8B}"/>
                </a:ext>
              </a:extLst>
            </p:cNvPr>
            <p:cNvSpPr>
              <a:spLocks/>
            </p:cNvSpPr>
            <p:nvPr/>
          </p:nvSpPr>
          <p:spPr bwMode="auto">
            <a:xfrm>
              <a:off x="10131426" y="2905125"/>
              <a:ext cx="573088" cy="858838"/>
            </a:xfrm>
            <a:custGeom>
              <a:avLst/>
              <a:gdLst/>
              <a:ahLst/>
              <a:cxnLst>
                <a:cxn ang="0">
                  <a:pos x="236" y="0"/>
                </a:cxn>
                <a:cxn ang="0">
                  <a:pos x="361" y="478"/>
                </a:cxn>
                <a:cxn ang="0">
                  <a:pos x="123" y="541"/>
                </a:cxn>
                <a:cxn ang="0">
                  <a:pos x="0" y="63"/>
                </a:cxn>
                <a:cxn ang="0">
                  <a:pos x="236" y="0"/>
                </a:cxn>
              </a:cxnLst>
              <a:rect l="0" t="0" r="r" b="b"/>
              <a:pathLst>
                <a:path w="361" h="541">
                  <a:moveTo>
                    <a:pt x="236" y="0"/>
                  </a:moveTo>
                  <a:lnTo>
                    <a:pt x="361" y="478"/>
                  </a:lnTo>
                  <a:lnTo>
                    <a:pt x="123" y="541"/>
                  </a:lnTo>
                  <a:lnTo>
                    <a:pt x="0" y="63"/>
                  </a:lnTo>
                  <a:lnTo>
                    <a:pt x="236"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5" name="Freeform 58">
              <a:extLst>
                <a:ext uri="{FF2B5EF4-FFF2-40B4-BE49-F238E27FC236}">
                  <a16:creationId xmlns:a16="http://schemas.microsoft.com/office/drawing/2014/main" id="{3800EFFC-D778-49E0-A90E-50AF7831E07B}"/>
                </a:ext>
              </a:extLst>
            </p:cNvPr>
            <p:cNvSpPr>
              <a:spLocks/>
            </p:cNvSpPr>
            <p:nvPr/>
          </p:nvSpPr>
          <p:spPr bwMode="auto">
            <a:xfrm>
              <a:off x="10167938" y="2941638"/>
              <a:ext cx="350838" cy="215900"/>
            </a:xfrm>
            <a:custGeom>
              <a:avLst/>
              <a:gdLst/>
              <a:ahLst/>
              <a:cxnLst>
                <a:cxn ang="0">
                  <a:pos x="198" y="0"/>
                </a:cxn>
                <a:cxn ang="0">
                  <a:pos x="221" y="86"/>
                </a:cxn>
                <a:cxn ang="0">
                  <a:pos x="23" y="136"/>
                </a:cxn>
                <a:cxn ang="0">
                  <a:pos x="0" y="52"/>
                </a:cxn>
                <a:cxn ang="0">
                  <a:pos x="198" y="0"/>
                </a:cxn>
              </a:cxnLst>
              <a:rect l="0" t="0" r="r" b="b"/>
              <a:pathLst>
                <a:path w="221" h="136">
                  <a:moveTo>
                    <a:pt x="198" y="0"/>
                  </a:moveTo>
                  <a:lnTo>
                    <a:pt x="221" y="86"/>
                  </a:lnTo>
                  <a:lnTo>
                    <a:pt x="23" y="136"/>
                  </a:lnTo>
                  <a:lnTo>
                    <a:pt x="0" y="52"/>
                  </a:lnTo>
                  <a:lnTo>
                    <a:pt x="198" y="0"/>
                  </a:lnTo>
                  <a:close/>
                </a:path>
              </a:pathLst>
            </a:custGeom>
            <a:solidFill>
              <a:srgbClr val="F4D22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6" name="Freeform 59">
              <a:extLst>
                <a:ext uri="{FF2B5EF4-FFF2-40B4-BE49-F238E27FC236}">
                  <a16:creationId xmlns:a16="http://schemas.microsoft.com/office/drawing/2014/main" id="{988C9BA1-3866-4D37-870C-5818C868A9FF}"/>
                </a:ext>
              </a:extLst>
            </p:cNvPr>
            <p:cNvSpPr>
              <a:spLocks/>
            </p:cNvSpPr>
            <p:nvPr/>
          </p:nvSpPr>
          <p:spPr bwMode="auto">
            <a:xfrm>
              <a:off x="10210801" y="3100388"/>
              <a:ext cx="347663" cy="215900"/>
            </a:xfrm>
            <a:custGeom>
              <a:avLst/>
              <a:gdLst/>
              <a:ahLst/>
              <a:cxnLst>
                <a:cxn ang="0">
                  <a:pos x="198" y="0"/>
                </a:cxn>
                <a:cxn ang="0">
                  <a:pos x="219" y="84"/>
                </a:cxn>
                <a:cxn ang="0">
                  <a:pos x="21" y="136"/>
                </a:cxn>
                <a:cxn ang="0">
                  <a:pos x="0" y="52"/>
                </a:cxn>
                <a:cxn ang="0">
                  <a:pos x="198" y="0"/>
                </a:cxn>
              </a:cxnLst>
              <a:rect l="0" t="0" r="r" b="b"/>
              <a:pathLst>
                <a:path w="219" h="136">
                  <a:moveTo>
                    <a:pt x="198" y="0"/>
                  </a:moveTo>
                  <a:lnTo>
                    <a:pt x="219" y="84"/>
                  </a:lnTo>
                  <a:lnTo>
                    <a:pt x="21" y="136"/>
                  </a:lnTo>
                  <a:lnTo>
                    <a:pt x="0" y="52"/>
                  </a:lnTo>
                  <a:lnTo>
                    <a:pt x="198" y="0"/>
                  </a:lnTo>
                  <a:close/>
                </a:path>
              </a:pathLst>
            </a:custGeom>
            <a:solidFill>
              <a:srgbClr val="F4D225">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7" name="Freeform 60">
              <a:extLst>
                <a:ext uri="{FF2B5EF4-FFF2-40B4-BE49-F238E27FC236}">
                  <a16:creationId xmlns:a16="http://schemas.microsoft.com/office/drawing/2014/main" id="{8B8DDC76-7E71-4E68-94C8-612EAEC4F026}"/>
                </a:ext>
              </a:extLst>
            </p:cNvPr>
            <p:cNvSpPr>
              <a:spLocks/>
            </p:cNvSpPr>
            <p:nvPr/>
          </p:nvSpPr>
          <p:spPr bwMode="auto">
            <a:xfrm>
              <a:off x="10250488" y="3263900"/>
              <a:ext cx="350838" cy="214313"/>
            </a:xfrm>
            <a:custGeom>
              <a:avLst/>
              <a:gdLst/>
              <a:ahLst/>
              <a:cxnLst>
                <a:cxn ang="0">
                  <a:pos x="200" y="0"/>
                </a:cxn>
                <a:cxn ang="0">
                  <a:pos x="221" y="83"/>
                </a:cxn>
                <a:cxn ang="0">
                  <a:pos x="23" y="135"/>
                </a:cxn>
                <a:cxn ang="0">
                  <a:pos x="0" y="52"/>
                </a:cxn>
                <a:cxn ang="0">
                  <a:pos x="200" y="0"/>
                </a:cxn>
              </a:cxnLst>
              <a:rect l="0" t="0" r="r" b="b"/>
              <a:pathLst>
                <a:path w="221" h="135">
                  <a:moveTo>
                    <a:pt x="200" y="0"/>
                  </a:moveTo>
                  <a:lnTo>
                    <a:pt x="221" y="83"/>
                  </a:lnTo>
                  <a:lnTo>
                    <a:pt x="23" y="135"/>
                  </a:lnTo>
                  <a:lnTo>
                    <a:pt x="0" y="52"/>
                  </a:lnTo>
                  <a:lnTo>
                    <a:pt x="200" y="0"/>
                  </a:lnTo>
                  <a:close/>
                </a:path>
              </a:pathLst>
            </a:custGeom>
            <a:solidFill>
              <a:srgbClr val="F4D225">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8" name="Rectangle 61">
              <a:extLst>
                <a:ext uri="{FF2B5EF4-FFF2-40B4-BE49-F238E27FC236}">
                  <a16:creationId xmlns:a16="http://schemas.microsoft.com/office/drawing/2014/main" id="{408B10B0-3EDE-4C98-8BB5-7DEFB7372623}"/>
                </a:ext>
              </a:extLst>
            </p:cNvPr>
            <p:cNvSpPr>
              <a:spLocks noChangeArrowheads="1"/>
            </p:cNvSpPr>
            <p:nvPr/>
          </p:nvSpPr>
          <p:spPr bwMode="auto">
            <a:xfrm>
              <a:off x="10310813" y="2941638"/>
              <a:ext cx="390525" cy="785813"/>
            </a:xfrm>
            <a:prstGeom prst="rect">
              <a:avLst/>
            </a:prstGeom>
            <a:solidFill>
              <a:sysClr val="window" lastClr="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29" name="Rectangle 62">
              <a:extLst>
                <a:ext uri="{FF2B5EF4-FFF2-40B4-BE49-F238E27FC236}">
                  <a16:creationId xmlns:a16="http://schemas.microsoft.com/office/drawing/2014/main" id="{2D98B30C-34D6-4AB2-A451-90BD49101EF9}"/>
                </a:ext>
              </a:extLst>
            </p:cNvPr>
            <p:cNvSpPr>
              <a:spLocks noChangeArrowheads="1"/>
            </p:cNvSpPr>
            <p:nvPr/>
          </p:nvSpPr>
          <p:spPr bwMode="auto">
            <a:xfrm>
              <a:off x="10344151" y="2971800"/>
              <a:ext cx="323850" cy="139700"/>
            </a:xfrm>
            <a:prstGeom prst="rect">
              <a:avLst/>
            </a:prstGeom>
            <a:solidFill>
              <a:srgbClr val="16B0BB"/>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0" name="Rectangle 63">
              <a:extLst>
                <a:ext uri="{FF2B5EF4-FFF2-40B4-BE49-F238E27FC236}">
                  <a16:creationId xmlns:a16="http://schemas.microsoft.com/office/drawing/2014/main" id="{8B9A1B3A-2820-4F91-9DF4-60DBC2572299}"/>
                </a:ext>
              </a:extLst>
            </p:cNvPr>
            <p:cNvSpPr>
              <a:spLocks noChangeArrowheads="1"/>
            </p:cNvSpPr>
            <p:nvPr/>
          </p:nvSpPr>
          <p:spPr bwMode="auto">
            <a:xfrm>
              <a:off x="10344151" y="3136900"/>
              <a:ext cx="323850" cy="136525"/>
            </a:xfrm>
            <a:prstGeom prst="rect">
              <a:avLst/>
            </a:prstGeom>
            <a:solidFill>
              <a:srgbClr val="16B0BB">
                <a:lumMod val="75000"/>
              </a:srgb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1" name="Rectangle 64">
              <a:extLst>
                <a:ext uri="{FF2B5EF4-FFF2-40B4-BE49-F238E27FC236}">
                  <a16:creationId xmlns:a16="http://schemas.microsoft.com/office/drawing/2014/main" id="{3D39F024-714B-4DF4-827A-2502903781E3}"/>
                </a:ext>
              </a:extLst>
            </p:cNvPr>
            <p:cNvSpPr>
              <a:spLocks noChangeArrowheads="1"/>
            </p:cNvSpPr>
            <p:nvPr/>
          </p:nvSpPr>
          <p:spPr bwMode="auto">
            <a:xfrm>
              <a:off x="10344151" y="3303588"/>
              <a:ext cx="323850" cy="134938"/>
            </a:xfrm>
            <a:prstGeom prst="rect">
              <a:avLst/>
            </a:prstGeom>
            <a:solidFill>
              <a:srgbClr val="16B0BB">
                <a:lumMod val="50000"/>
              </a:srgbClr>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2" name="Freeform 65">
              <a:extLst>
                <a:ext uri="{FF2B5EF4-FFF2-40B4-BE49-F238E27FC236}">
                  <a16:creationId xmlns:a16="http://schemas.microsoft.com/office/drawing/2014/main" id="{37950A72-4426-4C7E-B9E5-D6D9A954EF2A}"/>
                </a:ext>
              </a:extLst>
            </p:cNvPr>
            <p:cNvSpPr>
              <a:spLocks/>
            </p:cNvSpPr>
            <p:nvPr/>
          </p:nvSpPr>
          <p:spPr bwMode="auto">
            <a:xfrm>
              <a:off x="10260013" y="2962275"/>
              <a:ext cx="636588" cy="871538"/>
            </a:xfrm>
            <a:custGeom>
              <a:avLst/>
              <a:gdLst/>
              <a:ahLst/>
              <a:cxnLst>
                <a:cxn ang="0">
                  <a:pos x="169" y="0"/>
                </a:cxn>
                <a:cxn ang="0">
                  <a:pos x="401" y="83"/>
                </a:cxn>
                <a:cxn ang="0">
                  <a:pos x="232" y="549"/>
                </a:cxn>
                <a:cxn ang="0">
                  <a:pos x="0" y="465"/>
                </a:cxn>
                <a:cxn ang="0">
                  <a:pos x="169" y="0"/>
                </a:cxn>
              </a:cxnLst>
              <a:rect l="0" t="0" r="r" b="b"/>
              <a:pathLst>
                <a:path w="401" h="549">
                  <a:moveTo>
                    <a:pt x="169" y="0"/>
                  </a:moveTo>
                  <a:lnTo>
                    <a:pt x="401" y="83"/>
                  </a:lnTo>
                  <a:lnTo>
                    <a:pt x="232" y="549"/>
                  </a:lnTo>
                  <a:lnTo>
                    <a:pt x="0" y="465"/>
                  </a:lnTo>
                  <a:lnTo>
                    <a:pt x="169"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3" name="Freeform 66">
              <a:extLst>
                <a:ext uri="{FF2B5EF4-FFF2-40B4-BE49-F238E27FC236}">
                  <a16:creationId xmlns:a16="http://schemas.microsoft.com/office/drawing/2014/main" id="{286620B4-F11E-4409-9F63-EBFD1BBD67EB}"/>
                </a:ext>
              </a:extLst>
            </p:cNvPr>
            <p:cNvSpPr>
              <a:spLocks/>
            </p:cNvSpPr>
            <p:nvPr/>
          </p:nvSpPr>
          <p:spPr bwMode="auto">
            <a:xfrm>
              <a:off x="10502901" y="3001963"/>
              <a:ext cx="350838" cy="241300"/>
            </a:xfrm>
            <a:custGeom>
              <a:avLst/>
              <a:gdLst/>
              <a:ahLst/>
              <a:cxnLst>
                <a:cxn ang="0">
                  <a:pos x="29" y="0"/>
                </a:cxn>
                <a:cxn ang="0">
                  <a:pos x="221" y="71"/>
                </a:cxn>
                <a:cxn ang="0">
                  <a:pos x="192" y="152"/>
                </a:cxn>
                <a:cxn ang="0">
                  <a:pos x="0" y="81"/>
                </a:cxn>
                <a:cxn ang="0">
                  <a:pos x="29" y="0"/>
                </a:cxn>
              </a:cxnLst>
              <a:rect l="0" t="0" r="r" b="b"/>
              <a:pathLst>
                <a:path w="221" h="152">
                  <a:moveTo>
                    <a:pt x="29" y="0"/>
                  </a:moveTo>
                  <a:lnTo>
                    <a:pt x="221" y="71"/>
                  </a:lnTo>
                  <a:lnTo>
                    <a:pt x="192" y="152"/>
                  </a:lnTo>
                  <a:lnTo>
                    <a:pt x="0" y="81"/>
                  </a:lnTo>
                  <a:lnTo>
                    <a:pt x="29" y="0"/>
                  </a:lnTo>
                  <a:close/>
                </a:path>
              </a:pathLst>
            </a:custGeom>
            <a:solidFill>
              <a:srgbClr val="99B13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4" name="Freeform 67">
              <a:extLst>
                <a:ext uri="{FF2B5EF4-FFF2-40B4-BE49-F238E27FC236}">
                  <a16:creationId xmlns:a16="http://schemas.microsoft.com/office/drawing/2014/main" id="{20859F78-64EA-47E2-A69E-52B0BE73D401}"/>
                </a:ext>
              </a:extLst>
            </p:cNvPr>
            <p:cNvSpPr>
              <a:spLocks/>
            </p:cNvSpPr>
            <p:nvPr/>
          </p:nvSpPr>
          <p:spPr bwMode="auto">
            <a:xfrm>
              <a:off x="10445751" y="3157538"/>
              <a:ext cx="350838" cy="238125"/>
            </a:xfrm>
            <a:custGeom>
              <a:avLst/>
              <a:gdLst/>
              <a:ahLst/>
              <a:cxnLst>
                <a:cxn ang="0">
                  <a:pos x="29" y="0"/>
                </a:cxn>
                <a:cxn ang="0">
                  <a:pos x="221" y="69"/>
                </a:cxn>
                <a:cxn ang="0">
                  <a:pos x="192" y="150"/>
                </a:cxn>
                <a:cxn ang="0">
                  <a:pos x="0" y="79"/>
                </a:cxn>
                <a:cxn ang="0">
                  <a:pos x="29" y="0"/>
                </a:cxn>
              </a:cxnLst>
              <a:rect l="0" t="0" r="r" b="b"/>
              <a:pathLst>
                <a:path w="221" h="150">
                  <a:moveTo>
                    <a:pt x="29" y="0"/>
                  </a:moveTo>
                  <a:lnTo>
                    <a:pt x="221" y="69"/>
                  </a:lnTo>
                  <a:lnTo>
                    <a:pt x="192" y="150"/>
                  </a:lnTo>
                  <a:lnTo>
                    <a:pt x="0" y="79"/>
                  </a:lnTo>
                  <a:lnTo>
                    <a:pt x="29" y="0"/>
                  </a:lnTo>
                  <a:close/>
                </a:path>
              </a:pathLst>
            </a:custGeom>
            <a:solidFill>
              <a:srgbClr val="99B13B">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5" name="Freeform 68">
              <a:extLst>
                <a:ext uri="{FF2B5EF4-FFF2-40B4-BE49-F238E27FC236}">
                  <a16:creationId xmlns:a16="http://schemas.microsoft.com/office/drawing/2014/main" id="{9C52A0D9-CE5C-4714-931F-4EE100A063FA}"/>
                </a:ext>
              </a:extLst>
            </p:cNvPr>
            <p:cNvSpPr>
              <a:spLocks/>
            </p:cNvSpPr>
            <p:nvPr/>
          </p:nvSpPr>
          <p:spPr bwMode="auto">
            <a:xfrm>
              <a:off x="10390188" y="3313113"/>
              <a:ext cx="350838" cy="238125"/>
            </a:xfrm>
            <a:custGeom>
              <a:avLst/>
              <a:gdLst/>
              <a:ahLst/>
              <a:cxnLst>
                <a:cxn ang="0">
                  <a:pos x="29" y="0"/>
                </a:cxn>
                <a:cxn ang="0">
                  <a:pos x="221" y="69"/>
                </a:cxn>
                <a:cxn ang="0">
                  <a:pos x="192" y="150"/>
                </a:cxn>
                <a:cxn ang="0">
                  <a:pos x="0" y="81"/>
                </a:cxn>
                <a:cxn ang="0">
                  <a:pos x="29" y="0"/>
                </a:cxn>
              </a:cxnLst>
              <a:rect l="0" t="0" r="r" b="b"/>
              <a:pathLst>
                <a:path w="221" h="150">
                  <a:moveTo>
                    <a:pt x="29" y="0"/>
                  </a:moveTo>
                  <a:lnTo>
                    <a:pt x="221" y="69"/>
                  </a:lnTo>
                  <a:lnTo>
                    <a:pt x="192" y="150"/>
                  </a:lnTo>
                  <a:lnTo>
                    <a:pt x="0" y="81"/>
                  </a:lnTo>
                  <a:lnTo>
                    <a:pt x="29" y="0"/>
                  </a:lnTo>
                  <a:close/>
                </a:path>
              </a:pathLst>
            </a:custGeom>
            <a:solidFill>
              <a:srgbClr val="99B13B">
                <a:lumMod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436" name="Freeform 112">
              <a:extLst>
                <a:ext uri="{FF2B5EF4-FFF2-40B4-BE49-F238E27FC236}">
                  <a16:creationId xmlns:a16="http://schemas.microsoft.com/office/drawing/2014/main" id="{CD0D8FAC-2F8A-4958-8477-E693F2998BDD}"/>
                </a:ext>
              </a:extLst>
            </p:cNvPr>
            <p:cNvSpPr>
              <a:spLocks/>
            </p:cNvSpPr>
            <p:nvPr/>
          </p:nvSpPr>
          <p:spPr bwMode="auto">
            <a:xfrm>
              <a:off x="10336213" y="3595688"/>
              <a:ext cx="93663" cy="88900"/>
            </a:xfrm>
            <a:custGeom>
              <a:avLst/>
              <a:gdLst/>
              <a:ahLst/>
              <a:cxnLst>
                <a:cxn ang="0">
                  <a:pos x="30" y="0"/>
                </a:cxn>
                <a:cxn ang="0">
                  <a:pos x="38" y="2"/>
                </a:cxn>
                <a:cxn ang="0">
                  <a:pos x="46" y="6"/>
                </a:cxn>
                <a:cxn ang="0">
                  <a:pos x="52" y="10"/>
                </a:cxn>
                <a:cxn ang="0">
                  <a:pos x="57" y="18"/>
                </a:cxn>
                <a:cxn ang="0">
                  <a:pos x="59" y="27"/>
                </a:cxn>
                <a:cxn ang="0">
                  <a:pos x="57" y="35"/>
                </a:cxn>
                <a:cxn ang="0">
                  <a:pos x="55" y="41"/>
                </a:cxn>
                <a:cxn ang="0">
                  <a:pos x="50" y="48"/>
                </a:cxn>
                <a:cxn ang="0">
                  <a:pos x="44" y="52"/>
                </a:cxn>
                <a:cxn ang="0">
                  <a:pos x="36" y="56"/>
                </a:cxn>
                <a:cxn ang="0">
                  <a:pos x="30" y="56"/>
                </a:cxn>
                <a:cxn ang="0">
                  <a:pos x="19" y="54"/>
                </a:cxn>
                <a:cxn ang="0">
                  <a:pos x="13" y="50"/>
                </a:cxn>
                <a:cxn ang="0">
                  <a:pos x="7" y="43"/>
                </a:cxn>
                <a:cxn ang="0">
                  <a:pos x="2" y="37"/>
                </a:cxn>
                <a:cxn ang="0">
                  <a:pos x="0" y="27"/>
                </a:cxn>
                <a:cxn ang="0">
                  <a:pos x="2" y="18"/>
                </a:cxn>
                <a:cxn ang="0">
                  <a:pos x="7" y="10"/>
                </a:cxn>
                <a:cxn ang="0">
                  <a:pos x="19" y="2"/>
                </a:cxn>
                <a:cxn ang="0">
                  <a:pos x="30" y="0"/>
                </a:cxn>
              </a:cxnLst>
              <a:rect l="0" t="0" r="r" b="b"/>
              <a:pathLst>
                <a:path w="59" h="56">
                  <a:moveTo>
                    <a:pt x="30" y="0"/>
                  </a:moveTo>
                  <a:lnTo>
                    <a:pt x="38" y="2"/>
                  </a:lnTo>
                  <a:lnTo>
                    <a:pt x="46" y="6"/>
                  </a:lnTo>
                  <a:lnTo>
                    <a:pt x="52" y="10"/>
                  </a:lnTo>
                  <a:lnTo>
                    <a:pt x="57" y="18"/>
                  </a:lnTo>
                  <a:lnTo>
                    <a:pt x="59" y="27"/>
                  </a:lnTo>
                  <a:lnTo>
                    <a:pt x="57" y="35"/>
                  </a:lnTo>
                  <a:lnTo>
                    <a:pt x="55" y="41"/>
                  </a:lnTo>
                  <a:lnTo>
                    <a:pt x="50" y="48"/>
                  </a:lnTo>
                  <a:lnTo>
                    <a:pt x="44" y="52"/>
                  </a:lnTo>
                  <a:lnTo>
                    <a:pt x="36" y="56"/>
                  </a:lnTo>
                  <a:lnTo>
                    <a:pt x="30" y="56"/>
                  </a:lnTo>
                  <a:lnTo>
                    <a:pt x="19" y="54"/>
                  </a:lnTo>
                  <a:lnTo>
                    <a:pt x="13" y="50"/>
                  </a:lnTo>
                  <a:lnTo>
                    <a:pt x="7" y="43"/>
                  </a:lnTo>
                  <a:lnTo>
                    <a:pt x="2" y="37"/>
                  </a:lnTo>
                  <a:lnTo>
                    <a:pt x="0" y="27"/>
                  </a:lnTo>
                  <a:lnTo>
                    <a:pt x="2" y="18"/>
                  </a:lnTo>
                  <a:lnTo>
                    <a:pt x="7" y="10"/>
                  </a:lnTo>
                  <a:lnTo>
                    <a:pt x="19" y="2"/>
                  </a:lnTo>
                  <a:lnTo>
                    <a:pt x="30" y="0"/>
                  </a:lnTo>
                  <a:close/>
                </a:path>
              </a:pathLst>
            </a:custGeom>
            <a:solidFill>
              <a:srgbClr val="1E00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grpSp>
    </p:spTree>
    <p:extLst>
      <p:ext uri="{BB962C8B-B14F-4D97-AF65-F5344CB8AC3E}">
        <p14:creationId xmlns:p14="http://schemas.microsoft.com/office/powerpoint/2010/main" val="330730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Archivo de Configuración</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grpSp>
        <p:nvGrpSpPr>
          <p:cNvPr id="69" name="Group 68">
            <a:extLst>
              <a:ext uri="{FF2B5EF4-FFF2-40B4-BE49-F238E27FC236}">
                <a16:creationId xmlns:a16="http://schemas.microsoft.com/office/drawing/2014/main" id="{B4D33A74-38AC-4BAD-AA3B-C19ED34F8B6E}"/>
              </a:ext>
            </a:extLst>
          </p:cNvPr>
          <p:cNvGrpSpPr/>
          <p:nvPr/>
        </p:nvGrpSpPr>
        <p:grpSpPr>
          <a:xfrm>
            <a:off x="10589214" y="134824"/>
            <a:ext cx="1322608" cy="1302453"/>
            <a:chOff x="8788400" y="2860064"/>
            <a:chExt cx="1651182" cy="1651182"/>
          </a:xfrm>
          <a:solidFill>
            <a:schemeClr val="tx1"/>
          </a:solidFill>
        </p:grpSpPr>
        <p:pic>
          <p:nvPicPr>
            <p:cNvPr id="71" name="Graphic 70" descr="Paper">
              <a:extLst>
                <a:ext uri="{FF2B5EF4-FFF2-40B4-BE49-F238E27FC236}">
                  <a16:creationId xmlns:a16="http://schemas.microsoft.com/office/drawing/2014/main" id="{2AD64D4B-93A8-40CD-BF38-A290A9D21B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8400" y="2860064"/>
              <a:ext cx="1651182" cy="1651182"/>
            </a:xfrm>
            <a:prstGeom prst="rect">
              <a:avLst/>
            </a:prstGeom>
          </p:spPr>
        </p:pic>
        <p:pic>
          <p:nvPicPr>
            <p:cNvPr id="72" name="Graphic 71" descr="Gears">
              <a:extLst>
                <a:ext uri="{FF2B5EF4-FFF2-40B4-BE49-F238E27FC236}">
                  <a16:creationId xmlns:a16="http://schemas.microsoft.com/office/drawing/2014/main" id="{EA6980F2-DDF0-471D-99F7-56726EF26F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40000" y="3429000"/>
              <a:ext cx="914400" cy="914400"/>
            </a:xfrm>
            <a:prstGeom prst="rect">
              <a:avLst/>
            </a:prstGeom>
          </p:spPr>
        </p:pic>
      </p:grpSp>
      <p:sp>
        <p:nvSpPr>
          <p:cNvPr id="73" name="CuadroTexto 3">
            <a:extLst>
              <a:ext uri="{FF2B5EF4-FFF2-40B4-BE49-F238E27FC236}">
                <a16:creationId xmlns:a16="http://schemas.microsoft.com/office/drawing/2014/main" id="{974074C2-2550-4DD7-8F44-CB9807179AAF}"/>
              </a:ext>
            </a:extLst>
          </p:cNvPr>
          <p:cNvSpPr txBox="1"/>
          <p:nvPr/>
        </p:nvSpPr>
        <p:spPr>
          <a:xfrm>
            <a:off x="3492362" y="1931231"/>
            <a:ext cx="5473148" cy="1569660"/>
          </a:xfrm>
          <a:prstGeom prst="rect">
            <a:avLst/>
          </a:prstGeom>
          <a:noFill/>
        </p:spPr>
        <p:txBody>
          <a:bodyPr wrap="square" rtlCol="0">
            <a:spAutoFit/>
          </a:bodyPr>
          <a:lstStyle/>
          <a:p>
            <a:r>
              <a:rPr lang="es-CO" sz="2400" dirty="0">
                <a:latin typeface="Arial Black" panose="020B0A04020102020204" pitchFamily="34" charset="0"/>
              </a:rPr>
              <a:t>Pros:</a:t>
            </a:r>
          </a:p>
          <a:p>
            <a:pPr marL="342900" indent="-342900">
              <a:buFont typeface="Arial" panose="020B0604020202020204" pitchFamily="34" charset="0"/>
              <a:buChar char="•"/>
            </a:pPr>
            <a:r>
              <a:rPr lang="es-CO" sz="2400" dirty="0">
                <a:latin typeface="Arial Black" panose="020B0A04020102020204" pitchFamily="34" charset="0"/>
              </a:rPr>
              <a:t>Fácil manejo</a:t>
            </a:r>
          </a:p>
          <a:p>
            <a:pPr marL="342900" indent="-342900">
              <a:buFont typeface="Arial" panose="020B0604020202020204" pitchFamily="34" charset="0"/>
              <a:buChar char="•"/>
            </a:pPr>
            <a:r>
              <a:rPr lang="es-CO" sz="2400" dirty="0">
                <a:latin typeface="Arial Black" panose="020B0A04020102020204" pitchFamily="34" charset="0"/>
              </a:rPr>
              <a:t>Es fácil cambiar archivos con diferente configuración</a:t>
            </a:r>
          </a:p>
        </p:txBody>
      </p:sp>
      <p:sp>
        <p:nvSpPr>
          <p:cNvPr id="74" name="CuadroTexto 5">
            <a:extLst>
              <a:ext uri="{FF2B5EF4-FFF2-40B4-BE49-F238E27FC236}">
                <a16:creationId xmlns:a16="http://schemas.microsoft.com/office/drawing/2014/main" id="{9B4909D7-31B9-4058-AF83-2FF013CC6C7F}"/>
              </a:ext>
            </a:extLst>
          </p:cNvPr>
          <p:cNvSpPr txBox="1"/>
          <p:nvPr/>
        </p:nvSpPr>
        <p:spPr>
          <a:xfrm>
            <a:off x="3492362" y="4048839"/>
            <a:ext cx="5473148" cy="1938992"/>
          </a:xfrm>
          <a:prstGeom prst="rect">
            <a:avLst/>
          </a:prstGeom>
          <a:noFill/>
        </p:spPr>
        <p:txBody>
          <a:bodyPr wrap="square" rtlCol="0">
            <a:spAutoFit/>
          </a:bodyPr>
          <a:lstStyle/>
          <a:p>
            <a:r>
              <a:rPr lang="es-CO" sz="2400" dirty="0">
                <a:latin typeface="Arial Black" panose="020B0A04020102020204" pitchFamily="34" charset="0"/>
              </a:rPr>
              <a:t>Contras:</a:t>
            </a:r>
          </a:p>
          <a:p>
            <a:pPr marL="342900" indent="-342900">
              <a:buFont typeface="Arial" panose="020B0604020202020204" pitchFamily="34" charset="0"/>
              <a:buChar char="•"/>
            </a:pPr>
            <a:r>
              <a:rPr lang="es-CO" sz="2400" dirty="0">
                <a:latin typeface="Arial Black" panose="020B0A04020102020204" pitchFamily="34" charset="0"/>
              </a:rPr>
              <a:t>Puede volverse difícil de manejar con muchas configuraciones</a:t>
            </a:r>
          </a:p>
          <a:p>
            <a:pPr marL="342900" indent="-342900">
              <a:buFont typeface="Arial" panose="020B0604020202020204" pitchFamily="34" charset="0"/>
              <a:buChar char="•"/>
            </a:pPr>
            <a:r>
              <a:rPr lang="es-CO" sz="2400" dirty="0">
                <a:latin typeface="Arial Black" panose="020B0A04020102020204" pitchFamily="34" charset="0"/>
              </a:rPr>
              <a:t>Difícil de mantener</a:t>
            </a:r>
          </a:p>
        </p:txBody>
      </p:sp>
      <p:pic>
        <p:nvPicPr>
          <p:cNvPr id="3" name="Graphic 2" descr="Thumbs Up Sign">
            <a:extLst>
              <a:ext uri="{FF2B5EF4-FFF2-40B4-BE49-F238E27FC236}">
                <a16:creationId xmlns:a16="http://schemas.microsoft.com/office/drawing/2014/main" id="{B73F704E-85A1-494B-8C73-572EE2955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5975" y="2181225"/>
            <a:ext cx="914400" cy="914400"/>
          </a:xfrm>
          <a:prstGeom prst="rect">
            <a:avLst/>
          </a:prstGeom>
        </p:spPr>
      </p:pic>
      <p:pic>
        <p:nvPicPr>
          <p:cNvPr id="77" name="Graphic 76" descr="Thumbs Up Sign">
            <a:extLst>
              <a:ext uri="{FF2B5EF4-FFF2-40B4-BE49-F238E27FC236}">
                <a16:creationId xmlns:a16="http://schemas.microsoft.com/office/drawing/2014/main" id="{B1138402-335F-47D8-BD2A-A0658C5A80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V="1">
            <a:off x="2085975" y="4638674"/>
            <a:ext cx="914400" cy="914399"/>
          </a:xfrm>
          <a:prstGeom prst="rect">
            <a:avLst/>
          </a:prstGeom>
        </p:spPr>
      </p:pic>
    </p:spTree>
    <p:extLst>
      <p:ext uri="{BB962C8B-B14F-4D97-AF65-F5344CB8AC3E}">
        <p14:creationId xmlns:p14="http://schemas.microsoft.com/office/powerpoint/2010/main" val="128797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a:solidFill>
                  <a:sysClr val="window" lastClr="FFFFFF"/>
                </a:solidFill>
              </a:rPr>
              <a:t>   FeatureId - Munge</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pic>
        <p:nvPicPr>
          <p:cNvPr id="67" name="Picture 66">
            <a:extLst>
              <a:ext uri="{FF2B5EF4-FFF2-40B4-BE49-F238E27FC236}">
                <a16:creationId xmlns:a16="http://schemas.microsoft.com/office/drawing/2014/main" id="{AC999F62-62BA-4B0A-B94C-DBF477CE7958}"/>
              </a:ext>
            </a:extLst>
          </p:cNvPr>
          <p:cNvPicPr>
            <a:picLocks noChangeAspect="1"/>
          </p:cNvPicPr>
          <p:nvPr/>
        </p:nvPicPr>
        <p:blipFill>
          <a:blip r:embed="rId2"/>
          <a:stretch>
            <a:fillRect/>
          </a:stretch>
        </p:blipFill>
        <p:spPr>
          <a:xfrm>
            <a:off x="10620374" y="238125"/>
            <a:ext cx="1114425" cy="1114425"/>
          </a:xfrm>
          <a:prstGeom prst="rect">
            <a:avLst/>
          </a:prstGeom>
        </p:spPr>
      </p:pic>
      <p:sp>
        <p:nvSpPr>
          <p:cNvPr id="4" name="CuadroTexto 3">
            <a:extLst>
              <a:ext uri="{FF2B5EF4-FFF2-40B4-BE49-F238E27FC236}">
                <a16:creationId xmlns:a16="http://schemas.microsoft.com/office/drawing/2014/main" id="{439C2952-93D4-4B14-BE67-8B9D39CB082B}"/>
              </a:ext>
            </a:extLst>
          </p:cNvPr>
          <p:cNvSpPr txBox="1"/>
          <p:nvPr/>
        </p:nvSpPr>
        <p:spPr>
          <a:xfrm>
            <a:off x="3359426" y="1959806"/>
            <a:ext cx="5473148" cy="1569660"/>
          </a:xfrm>
          <a:prstGeom prst="rect">
            <a:avLst/>
          </a:prstGeom>
          <a:noFill/>
        </p:spPr>
        <p:txBody>
          <a:bodyPr wrap="square" rtlCol="0">
            <a:spAutoFit/>
          </a:bodyPr>
          <a:lstStyle/>
          <a:p>
            <a:r>
              <a:rPr lang="es-CO" sz="2400" dirty="0">
                <a:latin typeface="Arial Black" panose="020B0A04020102020204" pitchFamily="34" charset="0"/>
              </a:rPr>
              <a:t>Pros:</a:t>
            </a:r>
          </a:p>
          <a:p>
            <a:pPr marL="342900" indent="-342900">
              <a:buFont typeface="Arial" panose="020B0604020202020204" pitchFamily="34" charset="0"/>
              <a:buChar char="•"/>
            </a:pPr>
            <a:r>
              <a:rPr lang="es-CO" sz="2400" dirty="0">
                <a:latin typeface="Arial Black" panose="020B0A04020102020204" pitchFamily="34" charset="0"/>
              </a:rPr>
              <a:t>Fácil manejo</a:t>
            </a:r>
          </a:p>
          <a:p>
            <a:pPr marL="342900" indent="-342900">
              <a:buFont typeface="Arial" panose="020B0604020202020204" pitchFamily="34" charset="0"/>
              <a:buChar char="•"/>
            </a:pPr>
            <a:r>
              <a:rPr lang="es-CO" sz="2400" dirty="0">
                <a:latin typeface="Arial Black" panose="020B0A04020102020204" pitchFamily="34" charset="0"/>
              </a:rPr>
              <a:t>Variabilidad mediante etiquetas</a:t>
            </a:r>
          </a:p>
        </p:txBody>
      </p:sp>
      <p:sp>
        <p:nvSpPr>
          <p:cNvPr id="5" name="CuadroTexto 5">
            <a:extLst>
              <a:ext uri="{FF2B5EF4-FFF2-40B4-BE49-F238E27FC236}">
                <a16:creationId xmlns:a16="http://schemas.microsoft.com/office/drawing/2014/main" id="{CB7146FE-A5F4-4152-84CB-83B1785E9A3A}"/>
              </a:ext>
            </a:extLst>
          </p:cNvPr>
          <p:cNvSpPr txBox="1"/>
          <p:nvPr/>
        </p:nvSpPr>
        <p:spPr>
          <a:xfrm>
            <a:off x="3359426" y="3955246"/>
            <a:ext cx="5473148" cy="1938992"/>
          </a:xfrm>
          <a:prstGeom prst="rect">
            <a:avLst/>
          </a:prstGeom>
          <a:noFill/>
        </p:spPr>
        <p:txBody>
          <a:bodyPr wrap="square" rtlCol="0" anchor="t">
            <a:spAutoFit/>
          </a:bodyPr>
          <a:lstStyle/>
          <a:p>
            <a:r>
              <a:rPr lang="es-CO" sz="2400" dirty="0">
                <a:latin typeface="Arial Black" panose="020B0A04020102020204" pitchFamily="34" charset="0"/>
              </a:rPr>
              <a:t>Contras:</a:t>
            </a:r>
          </a:p>
          <a:p>
            <a:pPr marL="342900" indent="-342900">
              <a:buFont typeface="Arial" panose="020B0604020202020204" pitchFamily="34" charset="0"/>
              <a:buChar char="•"/>
            </a:pPr>
            <a:r>
              <a:rPr lang="es-CO" sz="2400" dirty="0">
                <a:latin typeface="Arial Black" panose="020B0A04020102020204" pitchFamily="34" charset="0"/>
              </a:rPr>
              <a:t>No compila archivos binarios</a:t>
            </a:r>
          </a:p>
          <a:p>
            <a:pPr marL="342900" indent="-342900">
              <a:buFont typeface="Arial" panose="020B0604020202020204" pitchFamily="34" charset="0"/>
              <a:buChar char="•"/>
            </a:pPr>
            <a:r>
              <a:rPr lang="es-CO" sz="2400" dirty="0">
                <a:latin typeface="Arial Black" panose="020B0A04020102020204" pitchFamily="34" charset="0"/>
              </a:rPr>
              <a:t>Se bloquea cuando es incapaz de copiar un archivo</a:t>
            </a:r>
          </a:p>
          <a:p>
            <a:pPr marL="342900" indent="-342900">
              <a:buFont typeface="Arial" panose="020B0604020202020204" pitchFamily="34" charset="0"/>
              <a:buChar char="•"/>
            </a:pPr>
            <a:r>
              <a:rPr lang="es-CO" sz="2400" dirty="0">
                <a:latin typeface="Arial Black" panose="020B0A04020102020204" pitchFamily="34" charset="0"/>
              </a:rPr>
              <a:t>Difícil encontrar errores</a:t>
            </a:r>
          </a:p>
        </p:txBody>
      </p:sp>
      <p:pic>
        <p:nvPicPr>
          <p:cNvPr id="6" name="Graphic 5" descr="Thumbs Up Sign">
            <a:extLst>
              <a:ext uri="{FF2B5EF4-FFF2-40B4-BE49-F238E27FC236}">
                <a16:creationId xmlns:a16="http://schemas.microsoft.com/office/drawing/2014/main" id="{3A0D086E-E39D-4027-8D8D-53E83C0D56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85975" y="2181225"/>
            <a:ext cx="914400" cy="914400"/>
          </a:xfrm>
          <a:prstGeom prst="rect">
            <a:avLst/>
          </a:prstGeom>
        </p:spPr>
      </p:pic>
      <p:pic>
        <p:nvPicPr>
          <p:cNvPr id="8" name="Graphic 7" descr="Thumbs Up Sign">
            <a:extLst>
              <a:ext uri="{FF2B5EF4-FFF2-40B4-BE49-F238E27FC236}">
                <a16:creationId xmlns:a16="http://schemas.microsoft.com/office/drawing/2014/main" id="{935132DB-CF62-49A0-802E-487E17A43F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2085975" y="4638674"/>
            <a:ext cx="914400" cy="914399"/>
          </a:xfrm>
          <a:prstGeom prst="rect">
            <a:avLst/>
          </a:prstGeom>
        </p:spPr>
      </p:pic>
    </p:spTree>
    <p:extLst>
      <p:ext uri="{BB962C8B-B14F-4D97-AF65-F5344CB8AC3E}">
        <p14:creationId xmlns:p14="http://schemas.microsoft.com/office/powerpoint/2010/main" val="414264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CO" sz="3600" b="1" dirty="0">
                <a:solidFill>
                  <a:sysClr val="window" lastClr="FFFFFF"/>
                </a:solidFill>
              </a:rPr>
              <a:t>   Problemas presentados</a:t>
            </a:r>
            <a:endParaRPr kumimoji="0" lang="es-CO" sz="3600" b="0" i="0" u="none" strike="noStrike" kern="1200" cap="none" spc="0" normalizeH="0" baseline="0" noProof="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
        <p:nvSpPr>
          <p:cNvPr id="2" name="Rectangle 1">
            <a:extLst>
              <a:ext uri="{FF2B5EF4-FFF2-40B4-BE49-F238E27FC236}">
                <a16:creationId xmlns:a16="http://schemas.microsoft.com/office/drawing/2014/main" id="{FAFDB0C2-11A7-4B31-A7B0-A46AAE2C1FDD}"/>
              </a:ext>
            </a:extLst>
          </p:cNvPr>
          <p:cNvSpPr/>
          <p:nvPr/>
        </p:nvSpPr>
        <p:spPr>
          <a:xfrm>
            <a:off x="2571750" y="1649016"/>
            <a:ext cx="8153400" cy="4524315"/>
          </a:xfrm>
          <a:prstGeom prst="rect">
            <a:avLst/>
          </a:prstGeom>
        </p:spPr>
        <p:txBody>
          <a:bodyPr wrap="square">
            <a:spAutoFit/>
          </a:bodyPr>
          <a:lstStyle/>
          <a:p>
            <a:r>
              <a:rPr lang="es-CO" dirty="0">
                <a:latin typeface="Arial Black" panose="020B0A04020102020204" pitchFamily="34" charset="0"/>
              </a:rPr>
              <a:t>Bloqueos en </a:t>
            </a:r>
            <a:r>
              <a:rPr lang="es-CO" dirty="0" err="1">
                <a:latin typeface="Arial Black" panose="020B0A04020102020204" pitchFamily="34" charset="0"/>
              </a:rPr>
              <a:t>Munge</a:t>
            </a:r>
            <a:endParaRPr lang="es-CO" dirty="0">
              <a:latin typeface="Arial Black" panose="020B0A04020102020204" pitchFamily="34" charset="0"/>
            </a:endParaRPr>
          </a:p>
          <a:p>
            <a:pPr marL="742950" lvl="1" indent="-285750">
              <a:buFont typeface="Arial" panose="020B0604020202020204" pitchFamily="34" charset="0"/>
              <a:buChar char="•"/>
            </a:pPr>
            <a:r>
              <a:rPr lang="es-CO" dirty="0">
                <a:latin typeface="Arial Black" panose="020B0A04020102020204" pitchFamily="34" charset="0"/>
              </a:rPr>
              <a:t>Los tags no pueden tener espacios (genera error y no compila)</a:t>
            </a:r>
          </a:p>
          <a:p>
            <a:pPr marL="742950" lvl="1" indent="-285750">
              <a:buFont typeface="Arial" panose="020B0604020202020204" pitchFamily="34" charset="0"/>
              <a:buChar char="•"/>
            </a:pPr>
            <a:r>
              <a:rPr lang="es-CO" dirty="0">
                <a:latin typeface="Arial Black" panose="020B0A04020102020204" pitchFamily="34" charset="0"/>
              </a:rPr>
              <a:t>Los tags deben coincidir exactamente con el nombre de los </a:t>
            </a:r>
            <a:r>
              <a:rPr lang="es-CO" dirty="0" err="1">
                <a:latin typeface="Arial Black" panose="020B0A04020102020204" pitchFamily="34" charset="0"/>
              </a:rPr>
              <a:t>features</a:t>
            </a:r>
            <a:r>
              <a:rPr lang="es-CO" dirty="0">
                <a:latin typeface="Arial Black" panose="020B0A04020102020204" pitchFamily="34" charset="0"/>
              </a:rPr>
              <a:t> en el modelo</a:t>
            </a:r>
          </a:p>
          <a:p>
            <a:pPr lvl="1"/>
            <a:endParaRPr lang="es-CO" dirty="0">
              <a:latin typeface="Arial Black" panose="020B0A04020102020204" pitchFamily="34" charset="0"/>
            </a:endParaRPr>
          </a:p>
          <a:p>
            <a:pPr lvl="1"/>
            <a:endParaRPr lang="es-CO" dirty="0">
              <a:latin typeface="Arial Black" panose="020B0A04020102020204" pitchFamily="34" charset="0"/>
            </a:endParaRPr>
          </a:p>
          <a:p>
            <a:r>
              <a:rPr lang="es-CO" dirty="0">
                <a:latin typeface="Arial Black" panose="020B0A04020102020204" pitchFamily="34" charset="0"/>
              </a:rPr>
              <a:t>Problemas con el IDE</a:t>
            </a:r>
          </a:p>
          <a:p>
            <a:pPr marL="742950" lvl="1" indent="-285750">
              <a:buFont typeface="Arial" panose="020B0604020202020204" pitchFamily="34" charset="0"/>
              <a:buChar char="•"/>
            </a:pPr>
            <a:r>
              <a:rPr lang="es-CO" dirty="0">
                <a:latin typeface="Arial Black" panose="020B0A04020102020204" pitchFamily="34" charset="0"/>
              </a:rPr>
              <a:t>Cuando no se puede compilar correctamente, se bloquea eclipse y la solución generada deja de funcionar</a:t>
            </a:r>
          </a:p>
          <a:p>
            <a:pPr lvl="1"/>
            <a:endParaRPr lang="es-CO" dirty="0">
              <a:latin typeface="Arial Black" panose="020B0A04020102020204" pitchFamily="34" charset="0"/>
            </a:endParaRPr>
          </a:p>
          <a:p>
            <a:pPr lvl="1"/>
            <a:endParaRPr lang="es-CO" dirty="0">
              <a:latin typeface="Arial Black" panose="020B0A04020102020204" pitchFamily="34" charset="0"/>
            </a:endParaRPr>
          </a:p>
          <a:p>
            <a:r>
              <a:rPr lang="es-CO" dirty="0">
                <a:latin typeface="Arial Black" panose="020B0A04020102020204" pitchFamily="34" charset="0"/>
              </a:rPr>
              <a:t>Errores de compilación</a:t>
            </a:r>
          </a:p>
          <a:p>
            <a:pPr marL="742950" lvl="1" indent="-285750">
              <a:buFont typeface="Arial" panose="020B0604020202020204" pitchFamily="34" charset="0"/>
              <a:buChar char="•"/>
            </a:pPr>
            <a:r>
              <a:rPr lang="es-CO" dirty="0">
                <a:latin typeface="Arial Black" panose="020B0A04020102020204" pitchFamily="34" charset="0"/>
              </a:rPr>
              <a:t>Eliminación de elementos interdependientes, la herramienta no provee una forma fácil para encontrar los errores.</a:t>
            </a:r>
          </a:p>
        </p:txBody>
      </p:sp>
      <p:pic>
        <p:nvPicPr>
          <p:cNvPr id="9" name="Graphic 8" descr="Angry Face with No Fill">
            <a:extLst>
              <a:ext uri="{FF2B5EF4-FFF2-40B4-BE49-F238E27FC236}">
                <a16:creationId xmlns:a16="http://schemas.microsoft.com/office/drawing/2014/main" id="{5846DAF0-17CB-4CE9-9B2D-2DB7E023A7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12124" y="1655679"/>
            <a:ext cx="359626" cy="359626"/>
          </a:xfrm>
          <a:prstGeom prst="rect">
            <a:avLst/>
          </a:prstGeom>
        </p:spPr>
      </p:pic>
      <p:pic>
        <p:nvPicPr>
          <p:cNvPr id="11" name="Graphic 10" descr="Worried Face with No Fill">
            <a:extLst>
              <a:ext uri="{FF2B5EF4-FFF2-40B4-BE49-F238E27FC236}">
                <a16:creationId xmlns:a16="http://schemas.microsoft.com/office/drawing/2014/main" id="{988B88C5-BC65-437E-BC87-12D7AE41DFC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2124" y="3572221"/>
            <a:ext cx="338952" cy="338952"/>
          </a:xfrm>
          <a:prstGeom prst="rect">
            <a:avLst/>
          </a:prstGeom>
        </p:spPr>
      </p:pic>
      <p:pic>
        <p:nvPicPr>
          <p:cNvPr id="15" name="Graphic 14" descr="Confused Face with No Fill">
            <a:extLst>
              <a:ext uri="{FF2B5EF4-FFF2-40B4-BE49-F238E27FC236}">
                <a16:creationId xmlns:a16="http://schemas.microsoft.com/office/drawing/2014/main" id="{49658DB4-6E52-481E-967F-AA488FC679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12124" y="4936119"/>
            <a:ext cx="347932" cy="347932"/>
          </a:xfrm>
          <a:prstGeom prst="rect">
            <a:avLst/>
          </a:prstGeom>
        </p:spPr>
      </p:pic>
    </p:spTree>
    <p:extLst>
      <p:ext uri="{BB962C8B-B14F-4D97-AF65-F5344CB8AC3E}">
        <p14:creationId xmlns:p14="http://schemas.microsoft.com/office/powerpoint/2010/main" val="168382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0" y="0"/>
            <a:ext cx="12191999" cy="963561"/>
          </a:xfrm>
          <a:prstGeom prst="rect">
            <a:avLst/>
          </a:prstGeom>
          <a:ln>
            <a:noFill/>
          </a:ln>
        </p:spPr>
        <p:txBody>
          <a:bodyPr vert="horz" lIns="0" tIns="0" rIns="0" bIns="0" rtlCol="0" anchor="b" anchorCtr="0">
            <a:noAutofit/>
          </a:bodyPr>
          <a:lstStyle>
            <a:lvl1pPr algn="l" defTabSz="1218987" rtl="0" eaLnBrk="1" latinLnBrk="0" hangingPunct="1">
              <a:spcBef>
                <a:spcPct val="0"/>
              </a:spcBef>
              <a:buNone/>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pPr lvl="0"/>
            <a:r>
              <a:rPr lang="es-419" sz="3600" b="1" dirty="0">
                <a:solidFill>
                  <a:sysClr val="window" lastClr="FFFFFF"/>
                </a:solidFill>
              </a:rPr>
              <a:t>   Conclusiones</a:t>
            </a:r>
            <a:endParaRPr kumimoji="0" lang="es-419" sz="3600" b="0" i="0" u="none" strike="noStrike" kern="1200" cap="none" spc="0" normalizeH="0" baseline="0" dirty="0">
              <a:ln>
                <a:noFill/>
              </a:ln>
              <a:solidFill>
                <a:sysClr val="window" lastClr="FFFFFF"/>
              </a:solidFill>
              <a:effectLst/>
              <a:uLnTx/>
              <a:uFillTx/>
              <a:latin typeface="Arial" panose="020B0604020202020204" pitchFamily="34" charset="0"/>
              <a:ea typeface="+mj-ea"/>
              <a:cs typeface="Arial" panose="020B0604020202020204" pitchFamily="34" charset="0"/>
            </a:endParaRPr>
          </a:p>
        </p:txBody>
      </p:sp>
      <p:sp>
        <p:nvSpPr>
          <p:cNvPr id="8" name="TextBox 7">
            <a:extLst>
              <a:ext uri="{FF2B5EF4-FFF2-40B4-BE49-F238E27FC236}">
                <a16:creationId xmlns:a16="http://schemas.microsoft.com/office/drawing/2014/main" id="{3217681C-C19B-4DAA-BB5E-B103B4EADAA1}"/>
              </a:ext>
            </a:extLst>
          </p:cNvPr>
          <p:cNvSpPr txBox="1"/>
          <p:nvPr/>
        </p:nvSpPr>
        <p:spPr>
          <a:xfrm>
            <a:off x="1665878" y="2186249"/>
            <a:ext cx="9374034"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419" dirty="0" err="1">
                <a:latin typeface="Arial Black" panose="020B0A04020102020204" pitchFamily="34" charset="0"/>
              </a:rPr>
              <a:t>Munge</a:t>
            </a:r>
            <a:r>
              <a:rPr lang="es-419" dirty="0">
                <a:latin typeface="Arial Black" panose="020B0A04020102020204" pitchFamily="34" charset="0"/>
              </a:rPr>
              <a:t> permite una fácil implementación de la variabilidad de la aplicación al emplear condicionales pero se deben tener presentes las dependencias porque se pueden eliminar elementos interdependientes generando así problemas de compilación.</a:t>
            </a:r>
          </a:p>
          <a:p>
            <a:endParaRPr lang="es-419" dirty="0">
              <a:latin typeface="Arial Black" panose="020B0A04020102020204" pitchFamily="34" charset="0"/>
            </a:endParaRPr>
          </a:p>
          <a:p>
            <a:pPr marL="285750" indent="-285750">
              <a:buFont typeface="Arial"/>
              <a:buChar char="•"/>
            </a:pPr>
            <a:r>
              <a:rPr lang="es-419" dirty="0">
                <a:latin typeface="Arial Black" panose="020B0A04020102020204" pitchFamily="34" charset="0"/>
              </a:rPr>
              <a:t>Encontrar errores es difícil, pues los mensajes de error suministrados son genéricos y no especifican claramente las causas.</a:t>
            </a:r>
          </a:p>
          <a:p>
            <a:endParaRPr lang="es-419" dirty="0">
              <a:latin typeface="Arial Black" panose="020B0A04020102020204" pitchFamily="34" charset="0"/>
            </a:endParaRPr>
          </a:p>
        </p:txBody>
      </p:sp>
    </p:spTree>
    <p:extLst>
      <p:ext uri="{BB962C8B-B14F-4D97-AF65-F5344CB8AC3E}">
        <p14:creationId xmlns:p14="http://schemas.microsoft.com/office/powerpoint/2010/main" val="2505440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327</TotalTime>
  <Words>390</Words>
  <Application>Microsoft Office PowerPoint</Application>
  <PresentationFormat>Panorámica</PresentationFormat>
  <Paragraphs>181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Arial Black</vt:lpstr>
      <vt:lpstr>Calibri</vt:lpstr>
      <vt:lpstr>Century Gothic</vt:lpstr>
      <vt:lpstr>Mesh</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Jairo Alberto Ruano Arismendy</dc:creator>
  <cp:lastModifiedBy>JulianEsteban</cp:lastModifiedBy>
  <cp:revision>28</cp:revision>
  <dcterms:created xsi:type="dcterms:W3CDTF">2018-05-21T21:11:38Z</dcterms:created>
  <dcterms:modified xsi:type="dcterms:W3CDTF">2018-05-22T20:53:36Z</dcterms:modified>
</cp:coreProperties>
</file>