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5" r:id="rId4"/>
    <p:sldId id="258" r:id="rId5"/>
    <p:sldId id="257" r:id="rId6"/>
    <p:sldId id="266" r:id="rId7"/>
    <p:sldId id="267" r:id="rId8"/>
    <p:sldId id="260" r:id="rId9"/>
    <p:sldId id="263" r:id="rId10"/>
    <p:sldId id="26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2"/>
    <p:restoredTop sz="94629"/>
  </p:normalViewPr>
  <p:slideViewPr>
    <p:cSldViewPr snapToGrid="0" snapToObjects="1">
      <p:cViewPr varScale="1">
        <p:scale>
          <a:sx n="100" d="100"/>
          <a:sy n="10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0B5E8-C8CB-A644-9337-948D2BDF285B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7A79E-582A-A343-8427-2EE2A26F5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7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27F-12FC-054A-AC34-607ABF9B8B07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26E5-81B7-A240-B2DD-9DD0C43FBAC1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0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EAF4-492C-2F45-B51D-8F1E44F7D965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8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C85-97B5-8645-BD3F-F0E4ED7E6EDB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4C73-27FA-0F4B-BA33-13D2A6155C25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30A1-F3FD-E048-A8DA-F0992CD109F8}" type="datetime1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6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06D-94A4-344D-BFB2-FAFA3C31A302}" type="datetime1">
              <a:rPr lang="fr-FR" smtClean="0"/>
              <a:t>27/09/2019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EBAB-4AE6-8C49-8A98-C8DE64C36DA9}" type="datetime1">
              <a:rPr lang="fr-FR" smtClean="0"/>
              <a:t>27/09/2019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EEBE-3C8D-3E48-BA13-8CE893917362}" type="datetime1">
              <a:rPr lang="fr-FR" smtClean="0"/>
              <a:t>27/09/2019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30A5-0CC0-5C46-AE17-7263BF5A7DBD}" type="datetime1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02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5644-7362-BF42-8C76-598A5605483B}" type="datetime1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7166-A2AD-1A47-8CD7-2EF52F6E62A3}" type="datetime1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9460-2800-3D40-A6EE-052CAB923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0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abrice-64/Project3_OC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47" y="2671011"/>
            <a:ext cx="4271965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/>
              <a:t>Fabrice Jaouën</a:t>
            </a:r>
            <a:br>
              <a:rPr lang="fr-FR" sz="2800" b="1" dirty="0"/>
            </a:br>
            <a:r>
              <a:rPr lang="fr-FR" sz="2800" b="1" dirty="0"/>
              <a:t>Parcours DA Python</a:t>
            </a:r>
            <a:br>
              <a:rPr lang="fr-FR" sz="2800" b="1" dirty="0"/>
            </a:br>
            <a:r>
              <a:rPr lang="fr-FR" sz="2800" b="1" dirty="0"/>
              <a:t>Projet 3 OC – Labyrinthe</a:t>
            </a: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https://github.com/Fabrice-64/Project3_OC.git</a:t>
            </a:r>
            <a:endParaRPr lang="fr-FR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2447" y="2316480"/>
            <a:ext cx="3343275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6A12A35A-0AAD-C947-833E-5617AE7DB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6" r="11064" b="-1"/>
          <a:stretch/>
        </p:blipFill>
        <p:spPr>
          <a:xfrm>
            <a:off x="4804413" y="10"/>
            <a:ext cx="510158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09F8D-BCE6-E94F-915C-A81C5F358E0B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5186F-87AE-C947-B42A-8EE12B5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fr-FR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6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042400" y="6429020"/>
            <a:ext cx="630492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01CDC7-B82A-904D-95A3-C1547A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2" y="53232"/>
            <a:ext cx="7023099" cy="8669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200" dirty="0"/>
              <a:t>Evolutions possibles :</a:t>
            </a:r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678E9591-7336-1B42-A059-58504A955D5E}"/>
              </a:ext>
            </a:extLst>
          </p:cNvPr>
          <p:cNvSpPr txBox="1">
            <a:spLocks/>
          </p:cNvSpPr>
          <p:nvPr/>
        </p:nvSpPr>
        <p:spPr>
          <a:xfrm>
            <a:off x="537941" y="3079157"/>
            <a:ext cx="7023099" cy="866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Connaissances acquises :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D2D0F7D-529B-534B-B1D3-BACD0CCDD5F5}"/>
              </a:ext>
            </a:extLst>
          </p:cNvPr>
          <p:cNvSpPr txBox="1"/>
          <p:nvPr/>
        </p:nvSpPr>
        <p:spPr>
          <a:xfrm>
            <a:off x="392830" y="3842694"/>
            <a:ext cx="91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Fluidité dans l’usage simple de Git et GitHub ;</a:t>
            </a:r>
          </a:p>
          <a:p>
            <a:pPr marL="285750" indent="-285750">
              <a:buFontTx/>
              <a:buChar char="-"/>
            </a:pPr>
            <a:r>
              <a:rPr lang="fr-FR" dirty="0"/>
              <a:t>Apprivoisement de VS Code ;</a:t>
            </a:r>
          </a:p>
          <a:p>
            <a:pPr marL="285750" indent="-285750">
              <a:buFontTx/>
              <a:buChar char="-"/>
            </a:pPr>
            <a:r>
              <a:rPr lang="fr-FR" dirty="0"/>
              <a:t>POO : classes, méthodes, attributs de méthode et de classe, interaction entre modules grâce au self ;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Intérêt du module Config et du fichier </a:t>
            </a:r>
            <a:r>
              <a:rPr lang="fr-FR" dirty="0" err="1"/>
              <a:t>Requirements.txt</a:t>
            </a:r>
            <a:r>
              <a:rPr lang="fr-FR" dirty="0"/>
              <a:t> ;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du main() pour dérouler les grandes étapes d’un programme et s’appuyer sur les modules pour aller dans leur détail.</a:t>
            </a:r>
          </a:p>
          <a:p>
            <a:pPr marL="285750" indent="-285750">
              <a:buFontTx/>
              <a:buChar char="-"/>
            </a:pPr>
            <a:r>
              <a:rPr lang="fr-FR"/>
              <a:t>Logique informatique : découpage du cahier des charges en multiples petits pas ;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9EDEBA0-8583-3249-9C44-6585002A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79055"/>
              </p:ext>
            </p:extLst>
          </p:nvPr>
        </p:nvGraphicFramePr>
        <p:xfrm>
          <a:off x="537941" y="895853"/>
          <a:ext cx="868702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159">
                  <a:extLst>
                    <a:ext uri="{9D8B030D-6E8A-4147-A177-3AD203B41FA5}">
                      <a16:colId xmlns:a16="http://schemas.microsoft.com/office/drawing/2014/main" val="840409440"/>
                    </a:ext>
                  </a:extLst>
                </a:gridCol>
                <a:gridCol w="4614863">
                  <a:extLst>
                    <a:ext uri="{9D8B030D-6E8A-4147-A177-3AD203B41FA5}">
                      <a16:colId xmlns:a16="http://schemas.microsoft.com/office/drawing/2014/main" val="128369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6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aléatoire de labyrinthes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Introduire des niveaux de difficulté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0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Déplacements aléatoires du gardien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Contraindre le joueur à changer de trajectoire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Apparition d’un accessoire dans la cellule de </a:t>
                      </a:r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au bout d’un certain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Introduit la possibilité de s’échapper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8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Introduire une durée maximum de 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Oblige le joueur à accélérer ses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6851F-5EE1-7745-85F8-5E22645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75016"/>
            <a:ext cx="5219708" cy="866900"/>
          </a:xfrm>
        </p:spPr>
        <p:txBody>
          <a:bodyPr/>
          <a:lstStyle/>
          <a:p>
            <a:r>
              <a:rPr lang="fr-FR" dirty="0"/>
              <a:t>Cahier des Charges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1F410A0-6D59-3E4D-B065-25D2161B8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876757"/>
              </p:ext>
            </p:extLst>
          </p:nvPr>
        </p:nvGraphicFramePr>
        <p:xfrm>
          <a:off x="803419" y="1420425"/>
          <a:ext cx="842154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602">
                  <a:extLst>
                    <a:ext uri="{9D8B030D-6E8A-4147-A177-3AD203B41FA5}">
                      <a16:colId xmlns:a16="http://schemas.microsoft.com/office/drawing/2014/main" val="1678492762"/>
                    </a:ext>
                  </a:extLst>
                </a:gridCol>
                <a:gridCol w="2739941">
                  <a:extLst>
                    <a:ext uri="{9D8B030D-6E8A-4147-A177-3AD203B41FA5}">
                      <a16:colId xmlns:a16="http://schemas.microsoft.com/office/drawing/2014/main" val="1081927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Couverte :  OK - NOK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2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Structure labyrinthe dans un 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9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contrôlé par les touches directionnelles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Objets répartis aléatoirement à chaque ouverture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Fenêtre de jeu, carrée sur 15 </a:t>
                      </a:r>
                      <a:r>
                        <a:rPr lang="fr-FR" dirty="0" err="1"/>
                        <a:t>sprites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9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 récupéré en passant dessus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3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Jeu s’arrête si </a:t>
                      </a:r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a récupéré tous les objets et trouvé sortie,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4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Sinon </a:t>
                      </a:r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meurt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est fait prisonnier (</a:t>
                      </a:r>
                      <a:r>
                        <a:rPr lang="fr-FR" dirty="0" err="1"/>
                        <a:t>cliffhanger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Programme en </a:t>
                      </a:r>
                      <a:r>
                        <a:rPr lang="fr-FR" dirty="0" err="1"/>
                        <a:t>standalone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567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E4C80-9B69-A942-952F-89F66BEB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9D92B8C6-637E-2F44-9727-DFFA3EBAB63C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49460-2800-3D40-A6EE-052CAB9236A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C948C-F020-7240-B9F3-FA4B1443ABE2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33DF7288-0ED7-154B-BF79-899F96EFB8A4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6851F-5EE1-7745-85F8-5E22645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75016"/>
            <a:ext cx="5219708" cy="866900"/>
          </a:xfrm>
        </p:spPr>
        <p:txBody>
          <a:bodyPr/>
          <a:lstStyle/>
          <a:p>
            <a:r>
              <a:rPr lang="fr-FR" dirty="0"/>
              <a:t>Rôle des différents modules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E4C80-9B69-A942-952F-89F66BEB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9D92B8C6-637E-2F44-9727-DFFA3EBAB63C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49460-2800-3D40-A6EE-052CAB9236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C948C-F020-7240-B9F3-FA4B1443ABE2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33DF7288-0ED7-154B-BF79-899F96EFB8A4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D2EF5D-FF1C-E94B-8C2C-CF81201F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82957"/>
              </p:ext>
            </p:extLst>
          </p:nvPr>
        </p:nvGraphicFramePr>
        <p:xfrm>
          <a:off x="381000" y="3719286"/>
          <a:ext cx="2641600" cy="109728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maze_game.py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Initiation du labyrinthe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déroulement du jeu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29690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15AA992-58A0-2549-8A2A-8ECC7111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334"/>
              </p:ext>
            </p:extLst>
          </p:nvPr>
        </p:nvGraphicFramePr>
        <p:xfrm>
          <a:off x="3482181" y="3698034"/>
          <a:ext cx="2641600" cy="73152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Maze.py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Maze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8B81AF3-FE39-3D44-9BD4-EFA3ECF8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75293"/>
              </p:ext>
            </p:extLst>
          </p:nvPr>
        </p:nvGraphicFramePr>
        <p:xfrm>
          <a:off x="6583363" y="3622222"/>
          <a:ext cx="2641600" cy="219456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Items.py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</a:t>
                      </a:r>
                      <a:r>
                        <a:rPr lang="fr-FR" dirty="0" err="1"/>
                        <a:t>Warden</a:t>
                      </a:r>
                      <a:r>
                        <a:rPr lang="fr-FR" dirty="0"/>
                        <a:t> (Items)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2969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Wall (Items)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9296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</a:t>
                      </a:r>
                      <a:r>
                        <a:rPr lang="fr-FR" dirty="0" err="1"/>
                        <a:t>ToCollect</a:t>
                      </a:r>
                      <a:r>
                        <a:rPr lang="fr-FR" dirty="0"/>
                        <a:t> (Items)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693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class </a:t>
                      </a:r>
                      <a:r>
                        <a:rPr lang="fr-FR" dirty="0" err="1"/>
                        <a:t>McGyver</a:t>
                      </a:r>
                      <a:r>
                        <a:rPr lang="fr-FR" dirty="0"/>
                        <a:t> (Items)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3765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990DD68C-69D0-D84A-9ECD-A3113B035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53206"/>
              </p:ext>
            </p:extLst>
          </p:nvPr>
        </p:nvGraphicFramePr>
        <p:xfrm>
          <a:off x="4879181" y="1557134"/>
          <a:ext cx="2641600" cy="109728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Config.py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Ressources graphiques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fr-FR" dirty="0"/>
                        <a:t>Constantes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296900"/>
                  </a:ext>
                </a:extLst>
              </a:tr>
            </a:tbl>
          </a:graphicData>
        </a:graphic>
      </p:graphicFrame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1D2B2680-D181-1E47-A0BC-C6A05260D2C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4979671" y="2477724"/>
            <a:ext cx="1043620" cy="139700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05B0333F-A10B-B541-AB3A-7FB80E95E7B8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6568168" y="2286227"/>
            <a:ext cx="967808" cy="1704182"/>
          </a:xfrm>
          <a:prstGeom prst="bentConnector3">
            <a:avLst>
              <a:gd name="adj1" fmla="val 53937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A1E7466B-F758-194A-802F-F376F23333F9}"/>
              </a:ext>
            </a:extLst>
          </p:cNvPr>
          <p:cNvCxnSpPr/>
          <p:nvPr/>
        </p:nvCxnSpPr>
        <p:spPr>
          <a:xfrm>
            <a:off x="3022600" y="4267926"/>
            <a:ext cx="459581" cy="1270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0D852D2C-2F81-F245-B813-33A3EC798356}"/>
              </a:ext>
            </a:extLst>
          </p:cNvPr>
          <p:cNvSpPr/>
          <p:nvPr/>
        </p:nvSpPr>
        <p:spPr>
          <a:xfrm>
            <a:off x="6362700" y="4063794"/>
            <a:ext cx="88900" cy="175298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en angle 24">
            <a:extLst>
              <a:ext uri="{FF2B5EF4-FFF2-40B4-BE49-F238E27FC236}">
                <a16:creationId xmlns:a16="http://schemas.microsoft.com/office/drawing/2014/main" id="{BC21F2D9-1283-0445-B33A-CB1CA86C4B3B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308646" y="3923889"/>
            <a:ext cx="548388" cy="155971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>
            <a:extLst>
              <a:ext uri="{FF2B5EF4-FFF2-40B4-BE49-F238E27FC236}">
                <a16:creationId xmlns:a16="http://schemas.microsoft.com/office/drawing/2014/main" id="{9D444272-4A5F-0840-B0AB-1275E51E5818}"/>
              </a:ext>
            </a:extLst>
          </p:cNvPr>
          <p:cNvCxnSpPr>
            <a:cxnSpLocks/>
            <a:stCxn id="3" idx="2"/>
            <a:endCxn id="13" idx="2"/>
          </p:cNvCxnSpPr>
          <p:nvPr/>
        </p:nvCxnSpPr>
        <p:spPr>
          <a:xfrm rot="16200000" flipH="1">
            <a:off x="4302873" y="2215492"/>
            <a:ext cx="1000216" cy="6202363"/>
          </a:xfrm>
          <a:prstGeom prst="bentConnector3">
            <a:avLst>
              <a:gd name="adj1" fmla="val 12285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0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01CDC7-B82A-904D-95A3-C1547A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7" y="522466"/>
            <a:ext cx="6229111" cy="8669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3200" dirty="0"/>
              <a:t>Initialisation du labyrinthe</a:t>
            </a:r>
            <a:br>
              <a:rPr lang="fr-FR" sz="3200" dirty="0"/>
            </a:br>
            <a:r>
              <a:rPr lang="fr-FR" sz="3200" dirty="0"/>
              <a:t>Démarche générale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A80A73-619D-8547-ABC0-FCD5E6B4454C}"/>
              </a:ext>
            </a:extLst>
          </p:cNvPr>
          <p:cNvSpPr txBox="1"/>
          <p:nvPr/>
        </p:nvSpPr>
        <p:spPr>
          <a:xfrm>
            <a:off x="635431" y="1603581"/>
            <a:ext cx="8893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L’objet Labyrinthe est initialisé avec une fenêtre vide, mais renseignée (titre et tableau de score);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Dessin du labyrinthe, avec les murs, le héros et le gardien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Choix: le héros et le gardien sont dans le fichier décrivant le labyrinthe pour éviter que le hasard ne les mette trop proches l’un de l’autre 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coordonnées des éléments de mur servent de clé au dictionnaire les rassemblant pour un contrôle plus fluide des capacités de mouvement du héros;</a:t>
            </a:r>
          </a:p>
          <a:p>
            <a:endParaRPr lang="fr-FR" dirty="0"/>
          </a:p>
          <a:p>
            <a:pPr marL="342900" indent="-342900">
              <a:buAutoNum type="arabicPeriod" startAt="3"/>
            </a:pPr>
            <a:r>
              <a:rPr lang="fr-FR" dirty="0"/>
              <a:t>Répartition aléatoire des objets à collecter</a:t>
            </a:r>
          </a:p>
          <a:p>
            <a:pPr marL="342900" indent="-342900">
              <a:buAutoNum type="arabicPeriod" startAt="3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35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A68DE23-4AA6-0A4A-BEFC-5FD8E48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7" y="132116"/>
            <a:ext cx="8410873" cy="866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200" dirty="0"/>
              <a:t>Séquence d’initialisation du labyrinthe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476A4A51-254E-1343-8B9A-0FF1AF8C2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09843"/>
              </p:ext>
            </p:extLst>
          </p:nvPr>
        </p:nvGraphicFramePr>
        <p:xfrm>
          <a:off x="266700" y="1636486"/>
          <a:ext cx="2641600" cy="15552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maze_game.py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 = Maze()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maze.draw_maze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maze.display_objects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940024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661AD62-A75D-1444-B45A-934144017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38052"/>
              </p:ext>
            </p:extLst>
          </p:nvPr>
        </p:nvGraphicFramePr>
        <p:xfrm>
          <a:off x="5003802" y="1874490"/>
          <a:ext cx="4318000" cy="4267920"/>
        </p:xfrm>
        <a:graphic>
          <a:graphicData uri="http://schemas.openxmlformats.org/drawingml/2006/table">
            <a:tbl>
              <a:tblPr/>
              <a:tblGrid>
                <a:gridCol w="2374898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  <a:gridCol w="1943102">
                  <a:extLst>
                    <a:ext uri="{9D8B030D-6E8A-4147-A177-3AD203B41FA5}">
                      <a16:colId xmlns:a16="http://schemas.microsoft.com/office/drawing/2014/main" val="1256677451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Maze.py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self.corridors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self.walls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{}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self.objects_to_collect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self.window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 une fenêtre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94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pygame.display.set_caption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134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self.my_font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initie la fonte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12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self.my_font_end_game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idem fin de jeu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0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self.text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"Score : 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38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self.text_window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affichage de  ’Score’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0282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draw_maze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670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display_objects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55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draw_picture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86927"/>
                  </a:ext>
                </a:extLst>
              </a:tr>
            </a:tbl>
          </a:graphicData>
        </a:graphic>
      </p:graphicFrame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795055E6-35B1-B54A-A41D-2CA8BDD930FF}"/>
              </a:ext>
            </a:extLst>
          </p:cNvPr>
          <p:cNvCxnSpPr>
            <a:cxnSpLocks/>
          </p:cNvCxnSpPr>
          <p:nvPr/>
        </p:nvCxnSpPr>
        <p:spPr>
          <a:xfrm>
            <a:off x="2908300" y="2235200"/>
            <a:ext cx="2095502" cy="26800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D73CA4A8-E13A-FB49-A975-3852E6EA77C5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 flipV="1">
            <a:off x="7842506" y="4663114"/>
            <a:ext cx="799592" cy="2159000"/>
          </a:xfrm>
          <a:prstGeom prst="bentConnector4">
            <a:avLst>
              <a:gd name="adj1" fmla="val -15883"/>
              <a:gd name="adj2" fmla="val 10823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90F621E7-98B0-9741-AB24-811621702936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 flipV="1">
            <a:off x="7990497" y="4811105"/>
            <a:ext cx="503610" cy="2159000"/>
          </a:xfrm>
          <a:prstGeom prst="bentConnector4">
            <a:avLst>
              <a:gd name="adj1" fmla="val -25218"/>
              <a:gd name="adj2" fmla="val 10823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443D62A2-F60D-F749-873D-B506D7630DD7}"/>
              </a:ext>
            </a:extLst>
          </p:cNvPr>
          <p:cNvCxnSpPr>
            <a:cxnSpLocks/>
          </p:cNvCxnSpPr>
          <p:nvPr/>
        </p:nvCxnSpPr>
        <p:spPr>
          <a:xfrm>
            <a:off x="1397000" y="3200505"/>
            <a:ext cx="3556002" cy="2476189"/>
          </a:xfrm>
          <a:prstGeom prst="bentConnector3">
            <a:avLst>
              <a:gd name="adj1" fmla="val 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69">
            <a:extLst>
              <a:ext uri="{FF2B5EF4-FFF2-40B4-BE49-F238E27FC236}">
                <a16:creationId xmlns:a16="http://schemas.microsoft.com/office/drawing/2014/main" id="{592EFE4D-C920-C54F-BDEC-A43973939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9522" y="2798538"/>
            <a:ext cx="2751760" cy="2336803"/>
          </a:xfrm>
          <a:prstGeom prst="bentConnector3">
            <a:avLst>
              <a:gd name="adj1" fmla="val 10030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2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A68DE23-4AA6-0A4A-BEFC-5FD8E48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7" y="132116"/>
            <a:ext cx="8410873" cy="866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200" dirty="0"/>
              <a:t>Séquence d’initialisation du labyrinthe -1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476A4A51-254E-1343-8B9A-0FF1AF8C2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7878"/>
              </p:ext>
            </p:extLst>
          </p:nvPr>
        </p:nvGraphicFramePr>
        <p:xfrm>
          <a:off x="682327" y="1143401"/>
          <a:ext cx="2324100" cy="155520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maze_game.py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 = Maze()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maze.draw_maze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maze.display_objects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940024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661AD62-A75D-1444-B45A-934144017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94377"/>
              </p:ext>
            </p:extLst>
          </p:nvPr>
        </p:nvGraphicFramePr>
        <p:xfrm>
          <a:off x="1790702" y="3005265"/>
          <a:ext cx="2324100" cy="243792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Maze.py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self.corridors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self.walls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{}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self.objects_to_collect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draw_maze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6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display_objects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8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draw_picture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786927"/>
                  </a:ext>
                </a:extLst>
              </a:tr>
            </a:tbl>
          </a:graphicData>
        </a:graphic>
      </p:graphicFrame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795055E6-35B1-B54A-A41D-2CA8BDD930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2327" y="2145585"/>
            <a:ext cx="1108375" cy="2520000"/>
          </a:xfrm>
          <a:prstGeom prst="bentConnector3">
            <a:avLst>
              <a:gd name="adj1" fmla="val -2062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B8693054-A445-A64A-9DB3-423E33499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77880"/>
              </p:ext>
            </p:extLst>
          </p:nvPr>
        </p:nvGraphicFramePr>
        <p:xfrm>
          <a:off x="7819076" y="232446"/>
          <a:ext cx="1613091" cy="112752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Items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self.x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self.y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C456FA5-4815-8A49-8E66-C6EE1C8B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9637"/>
              </p:ext>
            </p:extLst>
          </p:nvPr>
        </p:nvGraphicFramePr>
        <p:xfrm>
          <a:off x="7492809" y="5036310"/>
          <a:ext cx="1613091" cy="124968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Object_to_collect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cxnSp>
        <p:nvCxnSpPr>
          <p:cNvPr id="33" name="Connecteur en angle 32">
            <a:extLst>
              <a:ext uri="{FF2B5EF4-FFF2-40B4-BE49-F238E27FC236}">
                <a16:creationId xmlns:a16="http://schemas.microsoft.com/office/drawing/2014/main" id="{7C1A9B86-6FC8-AE46-A031-FB58EDAD49BC}"/>
              </a:ext>
            </a:extLst>
          </p:cNvPr>
          <p:cNvCxnSpPr>
            <a:cxnSpLocks/>
          </p:cNvCxnSpPr>
          <p:nvPr/>
        </p:nvCxnSpPr>
        <p:spPr>
          <a:xfrm rot="5400000">
            <a:off x="8852227" y="1267248"/>
            <a:ext cx="1061639" cy="579692"/>
          </a:xfrm>
          <a:prstGeom prst="bentConnector3">
            <a:avLst>
              <a:gd name="adj1" fmla="val 9785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86E8BB9F-F0CD-2F4D-A89E-2F12E0A7107D}"/>
              </a:ext>
            </a:extLst>
          </p:cNvPr>
          <p:cNvCxnSpPr>
            <a:cxnSpLocks/>
            <a:stCxn id="25" idx="3"/>
            <a:endCxn id="30" idx="3"/>
          </p:cNvCxnSpPr>
          <p:nvPr/>
        </p:nvCxnSpPr>
        <p:spPr>
          <a:xfrm flipH="1">
            <a:off x="9093200" y="796206"/>
            <a:ext cx="338967" cy="2419989"/>
          </a:xfrm>
          <a:prstGeom prst="bentConnector3">
            <a:avLst>
              <a:gd name="adj1" fmla="val -6744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8D80E66C-E56B-1E4E-9049-19D86E42A50A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 flipH="1">
            <a:off x="9105900" y="796206"/>
            <a:ext cx="326267" cy="4864944"/>
          </a:xfrm>
          <a:prstGeom prst="bentConnector3">
            <a:avLst>
              <a:gd name="adj1" fmla="val -7006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E6515EE8-CAFE-1B48-9202-5162302D07ED}"/>
              </a:ext>
            </a:extLst>
          </p:cNvPr>
          <p:cNvCxnSpPr>
            <a:cxnSpLocks/>
            <a:stCxn id="25" idx="3"/>
            <a:endCxn id="32" idx="3"/>
          </p:cNvCxnSpPr>
          <p:nvPr/>
        </p:nvCxnSpPr>
        <p:spPr>
          <a:xfrm flipH="1">
            <a:off x="9103315" y="796206"/>
            <a:ext cx="328852" cy="3532809"/>
          </a:xfrm>
          <a:prstGeom prst="bentConnector3">
            <a:avLst>
              <a:gd name="adj1" fmla="val -6951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F6E15104-EFB1-394A-8B04-2AFE19BCCBA9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4113602" y="4329015"/>
            <a:ext cx="3376623" cy="34526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EB61BA68-D480-7A4A-85A0-244F1A6281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4914" y="3359301"/>
            <a:ext cx="3343884" cy="1314974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>
            <a:extLst>
              <a:ext uri="{FF2B5EF4-FFF2-40B4-BE49-F238E27FC236}">
                <a16:creationId xmlns:a16="http://schemas.microsoft.com/office/drawing/2014/main" id="{620DE3C0-F370-8E4F-B3CA-C15755494FB7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124917" y="2240062"/>
            <a:ext cx="3355193" cy="24430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èche en arc 59">
            <a:extLst>
              <a:ext uri="{FF2B5EF4-FFF2-40B4-BE49-F238E27FC236}">
                <a16:creationId xmlns:a16="http://schemas.microsoft.com/office/drawing/2014/main" id="{6442A6AA-20C2-7348-AA9B-47700378863A}"/>
              </a:ext>
            </a:extLst>
          </p:cNvPr>
          <p:cNvSpPr/>
          <p:nvPr/>
        </p:nvSpPr>
        <p:spPr>
          <a:xfrm rot="16200000">
            <a:off x="1414264" y="4729145"/>
            <a:ext cx="667984" cy="760094"/>
          </a:xfrm>
          <a:prstGeom prst="circularArrow">
            <a:avLst>
              <a:gd name="adj1" fmla="val 6839"/>
              <a:gd name="adj2" fmla="val 1142319"/>
              <a:gd name="adj3" fmla="val 20055491"/>
              <a:gd name="adj4" fmla="val 1103454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8C859E8-B9D6-7146-B7E5-82D5675F292C}"/>
              </a:ext>
            </a:extLst>
          </p:cNvPr>
          <p:cNvSpPr txBox="1"/>
          <p:nvPr/>
        </p:nvSpPr>
        <p:spPr>
          <a:xfrm>
            <a:off x="511114" y="367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5DCB4AC-9785-8C4B-A915-BEC1432D00E5}"/>
              </a:ext>
            </a:extLst>
          </p:cNvPr>
          <p:cNvSpPr txBox="1"/>
          <p:nvPr/>
        </p:nvSpPr>
        <p:spPr>
          <a:xfrm>
            <a:off x="5981365" y="2783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0A9AEB-48EC-E644-8A1A-C62FB0F4CC2B}"/>
              </a:ext>
            </a:extLst>
          </p:cNvPr>
          <p:cNvSpPr txBox="1"/>
          <p:nvPr/>
        </p:nvSpPr>
        <p:spPr>
          <a:xfrm>
            <a:off x="918506" y="4924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0A9BBA6-5DE3-2941-84C2-8585C0C68267}"/>
              </a:ext>
            </a:extLst>
          </p:cNvPr>
          <p:cNvSpPr txBox="1"/>
          <p:nvPr/>
        </p:nvSpPr>
        <p:spPr>
          <a:xfrm>
            <a:off x="3598627" y="3857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8" name="Flèche en arc 67">
            <a:extLst>
              <a:ext uri="{FF2B5EF4-FFF2-40B4-BE49-F238E27FC236}">
                <a16:creationId xmlns:a16="http://schemas.microsoft.com/office/drawing/2014/main" id="{B9FF1E69-B54C-4A42-A61C-37146C15336D}"/>
              </a:ext>
            </a:extLst>
          </p:cNvPr>
          <p:cNvSpPr/>
          <p:nvPr/>
        </p:nvSpPr>
        <p:spPr>
          <a:xfrm rot="16200000" flipV="1">
            <a:off x="3416747" y="4078346"/>
            <a:ext cx="667984" cy="725724"/>
          </a:xfrm>
          <a:prstGeom prst="circularArrow">
            <a:avLst>
              <a:gd name="adj1" fmla="val 6839"/>
              <a:gd name="adj2" fmla="val 1142319"/>
              <a:gd name="adj3" fmla="val 20055491"/>
              <a:gd name="adj4" fmla="val 1103454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E6A9C669-B041-B140-8059-A0F3676E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84048"/>
              </p:ext>
            </p:extLst>
          </p:nvPr>
        </p:nvGraphicFramePr>
        <p:xfrm>
          <a:off x="5476505" y="1026081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Config.py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528612CF-CADD-5649-BAA1-4E8CED728A23}"/>
              </a:ext>
            </a:extLst>
          </p:cNvPr>
          <p:cNvCxnSpPr>
            <a:cxnSpLocks/>
          </p:cNvCxnSpPr>
          <p:nvPr/>
        </p:nvCxnSpPr>
        <p:spPr>
          <a:xfrm flipH="1">
            <a:off x="4113601" y="1427589"/>
            <a:ext cx="1352790" cy="32707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>
            <a:extLst>
              <a:ext uri="{FF2B5EF4-FFF2-40B4-BE49-F238E27FC236}">
                <a16:creationId xmlns:a16="http://schemas.microsoft.com/office/drawing/2014/main" id="{7C45866E-9758-214E-9914-3823A89FCF03}"/>
              </a:ext>
            </a:extLst>
          </p:cNvPr>
          <p:cNvCxnSpPr>
            <a:cxnSpLocks/>
            <a:stCxn id="69" idx="3"/>
            <a:endCxn id="31" idx="0"/>
          </p:cNvCxnSpPr>
          <p:nvPr/>
        </p:nvCxnSpPr>
        <p:spPr>
          <a:xfrm>
            <a:off x="7089596" y="1483161"/>
            <a:ext cx="1209758" cy="3553149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0E46CF08-F344-F440-8115-1CA4BFAE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20652"/>
              </p:ext>
            </p:extLst>
          </p:nvPr>
        </p:nvGraphicFramePr>
        <p:xfrm>
          <a:off x="7480109" y="1782982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Warden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A68C8CDC-BB3B-A248-ADC6-3C785E67A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37419"/>
              </p:ext>
            </p:extLst>
          </p:nvPr>
        </p:nvGraphicFramePr>
        <p:xfrm>
          <a:off x="7480109" y="2759115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Wall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4ED7CD3B-0836-4D4C-87C6-5AE8D499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13207"/>
              </p:ext>
            </p:extLst>
          </p:nvPr>
        </p:nvGraphicFramePr>
        <p:xfrm>
          <a:off x="7490224" y="3765255"/>
          <a:ext cx="1613091" cy="112752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McGyver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5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A68DE23-4AA6-0A4A-BEFC-5FD8E48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7" y="132116"/>
            <a:ext cx="8410873" cy="866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200" dirty="0"/>
              <a:t>Séquence d’initialisation du labyrinthe -2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476A4A51-254E-1343-8B9A-0FF1AF8C21AD}"/>
              </a:ext>
            </a:extLst>
          </p:cNvPr>
          <p:cNvGraphicFramePr>
            <a:graphicFrameLocks noGrp="1"/>
          </p:cNvGraphicFramePr>
          <p:nvPr/>
        </p:nvGraphicFramePr>
        <p:xfrm>
          <a:off x="682327" y="1143401"/>
          <a:ext cx="2324100" cy="155520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maze_game.py</a:t>
                      </a:r>
                      <a:endParaRPr lang="fr-F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 = Maze()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maze.draw_maze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maze.display_objects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940024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661AD62-A75D-1444-B45A-934144017E1A}"/>
              </a:ext>
            </a:extLst>
          </p:cNvPr>
          <p:cNvGraphicFramePr>
            <a:graphicFrameLocks noGrp="1"/>
          </p:cNvGraphicFramePr>
          <p:nvPr/>
        </p:nvGraphicFramePr>
        <p:xfrm>
          <a:off x="1790702" y="3005265"/>
          <a:ext cx="2324100" cy="243792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Maze.py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self.corridors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self.walls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{}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self.objects_to_collect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9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draw_maze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6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display_objects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8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draw_picture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786927"/>
                  </a:ext>
                </a:extLst>
              </a:tr>
            </a:tbl>
          </a:graphicData>
        </a:graphic>
      </p:graphicFrame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795055E6-35B1-B54A-A41D-2CA8BDD930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716" y="3426354"/>
            <a:ext cx="2328894" cy="891021"/>
          </a:xfrm>
          <a:prstGeom prst="bentConnector3">
            <a:avLst>
              <a:gd name="adj1" fmla="val 10017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B8693054-A445-A64A-9DB3-423E33499372}"/>
              </a:ext>
            </a:extLst>
          </p:cNvPr>
          <p:cNvGraphicFramePr>
            <a:graphicFrameLocks noGrp="1"/>
          </p:cNvGraphicFramePr>
          <p:nvPr/>
        </p:nvGraphicFramePr>
        <p:xfrm>
          <a:off x="5734841" y="935388"/>
          <a:ext cx="1613091" cy="112752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Items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self.x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self.y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0E46CF08-F344-F440-8115-1CA4BFAE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07635"/>
              </p:ext>
            </p:extLst>
          </p:nvPr>
        </p:nvGraphicFramePr>
        <p:xfrm>
          <a:off x="7480109" y="1782982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Warden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A68C8CDC-BB3B-A248-ADC6-3C785E67A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89878"/>
              </p:ext>
            </p:extLst>
          </p:nvPr>
        </p:nvGraphicFramePr>
        <p:xfrm>
          <a:off x="7480109" y="2759115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Wall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C456FA5-4815-8A49-8E66-C6EE1C8B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384"/>
              </p:ext>
            </p:extLst>
          </p:nvPr>
        </p:nvGraphicFramePr>
        <p:xfrm>
          <a:off x="7492809" y="5036310"/>
          <a:ext cx="1613091" cy="112752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To_collect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id_counter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4ED7CD3B-0836-4D4C-87C6-5AE8D499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06420"/>
              </p:ext>
            </p:extLst>
          </p:nvPr>
        </p:nvGraphicFramePr>
        <p:xfrm>
          <a:off x="7490224" y="3765255"/>
          <a:ext cx="1613091" cy="112752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Class </a:t>
                      </a:r>
                      <a:r>
                        <a:rPr lang="fr-FR" sz="1400" b="1" dirty="0" err="1"/>
                        <a:t>McGyver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__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self.pic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cxnSp>
        <p:nvCxnSpPr>
          <p:cNvPr id="33" name="Connecteur en angle 32">
            <a:extLst>
              <a:ext uri="{FF2B5EF4-FFF2-40B4-BE49-F238E27FC236}">
                <a16:creationId xmlns:a16="http://schemas.microsoft.com/office/drawing/2014/main" id="{7C1A9B86-6FC8-AE46-A031-FB58EDAD49BC}"/>
              </a:ext>
            </a:extLst>
          </p:cNvPr>
          <p:cNvCxnSpPr>
            <a:cxnSpLocks/>
          </p:cNvCxnSpPr>
          <p:nvPr/>
        </p:nvCxnSpPr>
        <p:spPr>
          <a:xfrm>
            <a:off x="7347932" y="1496485"/>
            <a:ext cx="1745268" cy="591429"/>
          </a:xfrm>
          <a:prstGeom prst="bentConnector3">
            <a:avLst>
              <a:gd name="adj1" fmla="val 11309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86E8BB9F-F0CD-2F4D-A89E-2F12E0A7107D}"/>
              </a:ext>
            </a:extLst>
          </p:cNvPr>
          <p:cNvCxnSpPr>
            <a:cxnSpLocks/>
            <a:stCxn id="25" idx="3"/>
            <a:endCxn id="30" idx="3"/>
          </p:cNvCxnSpPr>
          <p:nvPr/>
        </p:nvCxnSpPr>
        <p:spPr>
          <a:xfrm>
            <a:off x="7347932" y="1499148"/>
            <a:ext cx="1745268" cy="1717047"/>
          </a:xfrm>
          <a:prstGeom prst="bentConnector3">
            <a:avLst>
              <a:gd name="adj1" fmla="val 11309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8D80E66C-E56B-1E4E-9049-19D86E42A50A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>
            <a:off x="7347932" y="1499148"/>
            <a:ext cx="1757968" cy="4100922"/>
          </a:xfrm>
          <a:prstGeom prst="bentConnector3">
            <a:avLst>
              <a:gd name="adj1" fmla="val 113004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E6515EE8-CAFE-1B48-9202-5162302D07ED}"/>
              </a:ext>
            </a:extLst>
          </p:cNvPr>
          <p:cNvCxnSpPr>
            <a:cxnSpLocks/>
            <a:stCxn id="25" idx="3"/>
            <a:endCxn id="32" idx="3"/>
          </p:cNvCxnSpPr>
          <p:nvPr/>
        </p:nvCxnSpPr>
        <p:spPr>
          <a:xfrm>
            <a:off x="7347932" y="1499148"/>
            <a:ext cx="1755383" cy="2829867"/>
          </a:xfrm>
          <a:prstGeom prst="bentConnector3">
            <a:avLst>
              <a:gd name="adj1" fmla="val 11302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F6E15104-EFB1-394A-8B04-2AFE19BCCBA9}"/>
              </a:ext>
            </a:extLst>
          </p:cNvPr>
          <p:cNvCxnSpPr>
            <a:cxnSpLocks/>
          </p:cNvCxnSpPr>
          <p:nvPr/>
        </p:nvCxnSpPr>
        <p:spPr>
          <a:xfrm rot="10800000">
            <a:off x="4113601" y="4963032"/>
            <a:ext cx="3379206" cy="98687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èche en arc 59">
            <a:extLst>
              <a:ext uri="{FF2B5EF4-FFF2-40B4-BE49-F238E27FC236}">
                <a16:creationId xmlns:a16="http://schemas.microsoft.com/office/drawing/2014/main" id="{6442A6AA-20C2-7348-AA9B-47700378863A}"/>
              </a:ext>
            </a:extLst>
          </p:cNvPr>
          <p:cNvSpPr/>
          <p:nvPr/>
        </p:nvSpPr>
        <p:spPr>
          <a:xfrm rot="16200000" flipV="1">
            <a:off x="3169693" y="4730310"/>
            <a:ext cx="667984" cy="878124"/>
          </a:xfrm>
          <a:prstGeom prst="circularArrow">
            <a:avLst>
              <a:gd name="adj1" fmla="val 6839"/>
              <a:gd name="adj2" fmla="val 1142319"/>
              <a:gd name="adj3" fmla="val 20055491"/>
              <a:gd name="adj4" fmla="val 1103454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8C859E8-B9D6-7146-B7E5-82D5675F292C}"/>
              </a:ext>
            </a:extLst>
          </p:cNvPr>
          <p:cNvSpPr txBox="1"/>
          <p:nvPr/>
        </p:nvSpPr>
        <p:spPr>
          <a:xfrm>
            <a:off x="511114" y="367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5DCB4AC-9785-8C4B-A915-BEC1432D00E5}"/>
              </a:ext>
            </a:extLst>
          </p:cNvPr>
          <p:cNvSpPr txBox="1"/>
          <p:nvPr/>
        </p:nvSpPr>
        <p:spPr>
          <a:xfrm>
            <a:off x="6249879" y="553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0A9AEB-48EC-E644-8A1A-C62FB0F4CC2B}"/>
              </a:ext>
            </a:extLst>
          </p:cNvPr>
          <p:cNvSpPr txBox="1"/>
          <p:nvPr/>
        </p:nvSpPr>
        <p:spPr>
          <a:xfrm>
            <a:off x="4106251" y="5087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0A9BBA6-5DE3-2941-84C2-8585C0C68267}"/>
              </a:ext>
            </a:extLst>
          </p:cNvPr>
          <p:cNvSpPr txBox="1"/>
          <p:nvPr/>
        </p:nvSpPr>
        <p:spPr>
          <a:xfrm>
            <a:off x="4257094" y="4082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8" name="Flèche en arc 67">
            <a:extLst>
              <a:ext uri="{FF2B5EF4-FFF2-40B4-BE49-F238E27FC236}">
                <a16:creationId xmlns:a16="http://schemas.microsoft.com/office/drawing/2014/main" id="{B9FF1E69-B54C-4A42-A61C-37146C15336D}"/>
              </a:ext>
            </a:extLst>
          </p:cNvPr>
          <p:cNvSpPr/>
          <p:nvPr/>
        </p:nvSpPr>
        <p:spPr>
          <a:xfrm rot="16200000" flipV="1">
            <a:off x="3546764" y="4269925"/>
            <a:ext cx="667984" cy="725724"/>
          </a:xfrm>
          <a:prstGeom prst="circularArrow">
            <a:avLst>
              <a:gd name="adj1" fmla="val 6839"/>
              <a:gd name="adj2" fmla="val 1142319"/>
              <a:gd name="adj3" fmla="val 20055491"/>
              <a:gd name="adj4" fmla="val 1103454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1AD4865C-9F84-7149-8892-048EB7D42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3356"/>
              </p:ext>
            </p:extLst>
          </p:nvPr>
        </p:nvGraphicFramePr>
        <p:xfrm>
          <a:off x="4862207" y="2511675"/>
          <a:ext cx="1613091" cy="914160"/>
        </p:xfrm>
        <a:graphic>
          <a:graphicData uri="http://schemas.openxmlformats.org/drawingml/2006/table">
            <a:tbl>
              <a:tblPr/>
              <a:tblGrid>
                <a:gridCol w="1613091">
                  <a:extLst>
                    <a:ext uri="{9D8B030D-6E8A-4147-A177-3AD203B41FA5}">
                      <a16:colId xmlns:a16="http://schemas.microsoft.com/office/drawing/2014/main" val="4133573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Config.py</a:t>
                      </a:r>
                      <a:endParaRPr lang="fr-FR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5405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3315"/>
                  </a:ext>
                </a:extLst>
              </a:tr>
            </a:tbl>
          </a:graphicData>
        </a:graphic>
      </p:graphicFrame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7A904B5-0658-B045-B1CE-470C8F8D1890}"/>
              </a:ext>
            </a:extLst>
          </p:cNvPr>
          <p:cNvCxnSpPr/>
          <p:nvPr/>
        </p:nvCxnSpPr>
        <p:spPr>
          <a:xfrm>
            <a:off x="5892800" y="3425835"/>
            <a:ext cx="1587309" cy="20173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365B549-95BC-084A-A2FB-937A1C6BAF6D}"/>
              </a:ext>
            </a:extLst>
          </p:cNvPr>
          <p:cNvCxnSpPr>
            <a:cxnSpLocks/>
          </p:cNvCxnSpPr>
          <p:nvPr/>
        </p:nvCxnSpPr>
        <p:spPr>
          <a:xfrm flipH="1">
            <a:off x="4132750" y="3425835"/>
            <a:ext cx="1743661" cy="15938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375712" y="6429020"/>
            <a:ext cx="2971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01CDC7-B82A-904D-95A3-C1547A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6" y="53232"/>
            <a:ext cx="7023099" cy="8669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200" dirty="0"/>
              <a:t>Répartition des objets à collecter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AFAA1C-F8B3-A240-A744-3A4647473488}"/>
              </a:ext>
            </a:extLst>
          </p:cNvPr>
          <p:cNvSpPr txBox="1"/>
          <p:nvPr/>
        </p:nvSpPr>
        <p:spPr>
          <a:xfrm>
            <a:off x="682326" y="920132"/>
            <a:ext cx="9131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conception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liste à usage unique &amp; contenant les x, y des cases vides a été créée lors du dessin du labyrinthe ;</a:t>
            </a:r>
          </a:p>
          <a:p>
            <a:pPr marL="285750" indent="-285750">
              <a:buFontTx/>
              <a:buChar char="-"/>
            </a:pPr>
            <a:r>
              <a:rPr lang="fr-FR" dirty="0"/>
              <a:t>Cette liste est divisée en segments, dans chacun d’entre eux, un </a:t>
            </a:r>
            <a:r>
              <a:rPr lang="fr-FR" dirty="0" err="1"/>
              <a:t>tuple</a:t>
            </a:r>
            <a:r>
              <a:rPr lang="fr-FR" dirty="0"/>
              <a:t> est choisi aléatoirement pour fournir les coordonnées d’un des objets à collecter ;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nombre de segments est supérieur au nombre d’objets pour éviter qu’ils ne soient trop près du gardien ;</a:t>
            </a:r>
          </a:p>
          <a:p>
            <a:pPr marL="285750" indent="-285750">
              <a:buFontTx/>
              <a:buChar char="-"/>
            </a:pPr>
            <a:r>
              <a:rPr lang="fr-FR" dirty="0"/>
              <a:t>Ces objets, augmentés de leurs coordonnées, sont ensuite placés dans une liste où le héros viendra vérifier à chaque déplacement s’il est près (ou pas de l’un de ces objets à collecter)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9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CDE8-350B-0849-A5D3-3FD2260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9460-2800-3D40-A6EE-052CAB9236AE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5213B-7275-7B4A-B4F7-E39CA3DC78AD}"/>
              </a:ext>
            </a:extLst>
          </p:cNvPr>
          <p:cNvSpPr/>
          <p:nvPr/>
        </p:nvSpPr>
        <p:spPr>
          <a:xfrm>
            <a:off x="0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7040C83-D269-DD4E-A09F-CD7A17E9725A}"/>
              </a:ext>
            </a:extLst>
          </p:cNvPr>
          <p:cNvSpPr txBox="1">
            <a:spLocks/>
          </p:cNvSpPr>
          <p:nvPr/>
        </p:nvSpPr>
        <p:spPr>
          <a:xfrm>
            <a:off x="9042401" y="6429020"/>
            <a:ext cx="630492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fld id="{3D549460-2800-3D40-A6EE-052CAB9236AE}" type="slidenum">
              <a:rPr lang="fr-FR" sz="20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01CDC7-B82A-904D-95A3-C1547A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2" y="53232"/>
            <a:ext cx="7023099" cy="8669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200" dirty="0"/>
              <a:t>Classe </a:t>
            </a:r>
            <a:r>
              <a:rPr lang="fr-FR" sz="3200" dirty="0" err="1"/>
              <a:t>MacGyver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AFAA1C-F8B3-A240-A744-3A4647473488}"/>
              </a:ext>
            </a:extLst>
          </p:cNvPr>
          <p:cNvSpPr txBox="1"/>
          <p:nvPr/>
        </p:nvSpPr>
        <p:spPr>
          <a:xfrm>
            <a:off x="541420" y="783713"/>
            <a:ext cx="913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s’agit de la classe la plus riche en fonctionnalités, puisqu’il est le seul à se déplacer, mais aussi à avoir une action directe sur les autres objets.</a:t>
            </a: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37549372-20B1-864B-8CEB-17ADE389574F}"/>
              </a:ext>
            </a:extLst>
          </p:cNvPr>
          <p:cNvSpPr/>
          <p:nvPr/>
        </p:nvSpPr>
        <p:spPr>
          <a:xfrm>
            <a:off x="670960" y="3665339"/>
            <a:ext cx="1711963" cy="398756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2676A202-E476-0243-8851-0E4F63198B99}"/>
              </a:ext>
            </a:extLst>
          </p:cNvPr>
          <p:cNvSpPr/>
          <p:nvPr/>
        </p:nvSpPr>
        <p:spPr>
          <a:xfrm>
            <a:off x="645557" y="5789237"/>
            <a:ext cx="1711963" cy="398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move_right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E5FF088A-C35C-B546-9B8D-8226D55004DD}"/>
              </a:ext>
            </a:extLst>
          </p:cNvPr>
          <p:cNvSpPr/>
          <p:nvPr/>
        </p:nvSpPr>
        <p:spPr>
          <a:xfrm>
            <a:off x="645559" y="4237488"/>
            <a:ext cx="1711963" cy="398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move_up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Cadre 14">
            <a:extLst>
              <a:ext uri="{FF2B5EF4-FFF2-40B4-BE49-F238E27FC236}">
                <a16:creationId xmlns:a16="http://schemas.microsoft.com/office/drawing/2014/main" id="{75462F87-2023-C344-A626-8FD307532AD9}"/>
              </a:ext>
            </a:extLst>
          </p:cNvPr>
          <p:cNvSpPr/>
          <p:nvPr/>
        </p:nvSpPr>
        <p:spPr>
          <a:xfrm>
            <a:off x="645559" y="4749405"/>
            <a:ext cx="1711963" cy="398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move_down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Cadre 15">
            <a:extLst>
              <a:ext uri="{FF2B5EF4-FFF2-40B4-BE49-F238E27FC236}">
                <a16:creationId xmlns:a16="http://schemas.microsoft.com/office/drawing/2014/main" id="{0C556B66-59F4-A547-9D8B-1C6932045DB1}"/>
              </a:ext>
            </a:extLst>
          </p:cNvPr>
          <p:cNvSpPr/>
          <p:nvPr/>
        </p:nvSpPr>
        <p:spPr>
          <a:xfrm>
            <a:off x="645558" y="5266740"/>
            <a:ext cx="1711963" cy="398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move_left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7D05B02E-6084-FD40-A92D-3F2D8B7C6AA4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720155" y="3190948"/>
            <a:ext cx="624574" cy="722964"/>
          </a:xfrm>
          <a:prstGeom prst="bentConnector4">
            <a:avLst>
              <a:gd name="adj1" fmla="val 34039"/>
              <a:gd name="adj2" fmla="val 135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AF7F2331-F797-C447-BE13-D5A67C0FFE63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645560" y="3864716"/>
            <a:ext cx="25401" cy="572149"/>
          </a:xfrm>
          <a:prstGeom prst="bentConnector3">
            <a:avLst>
              <a:gd name="adj1" fmla="val 9999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1DABB218-7EE3-6743-9B74-12B25C7944B0}"/>
              </a:ext>
            </a:extLst>
          </p:cNvPr>
          <p:cNvCxnSpPr>
            <a:cxnSpLocks/>
            <a:stCxn id="11" idx="1"/>
            <a:endCxn id="15" idx="1"/>
          </p:cNvCxnSpPr>
          <p:nvPr/>
        </p:nvCxnSpPr>
        <p:spPr>
          <a:xfrm rot="10800000" flipV="1">
            <a:off x="645560" y="3864717"/>
            <a:ext cx="25401" cy="1084066"/>
          </a:xfrm>
          <a:prstGeom prst="bentConnector3">
            <a:avLst>
              <a:gd name="adj1" fmla="val 9999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36F2E08E-D3A9-4B45-9B47-13DAF82602D8}"/>
              </a:ext>
            </a:extLst>
          </p:cNvPr>
          <p:cNvCxnSpPr>
            <a:cxnSpLocks/>
            <a:stCxn id="11" idx="1"/>
            <a:endCxn id="16" idx="1"/>
          </p:cNvCxnSpPr>
          <p:nvPr/>
        </p:nvCxnSpPr>
        <p:spPr>
          <a:xfrm rot="10800000" flipV="1">
            <a:off x="645558" y="3864716"/>
            <a:ext cx="25402" cy="1601401"/>
          </a:xfrm>
          <a:prstGeom prst="bentConnector3">
            <a:avLst>
              <a:gd name="adj1" fmla="val 999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2C7EBB38-8574-7044-9359-98740A2130E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645558" y="3864717"/>
            <a:ext cx="25403" cy="2123898"/>
          </a:xfrm>
          <a:prstGeom prst="bentConnector3">
            <a:avLst>
              <a:gd name="adj1" fmla="val 9998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dre 33">
            <a:extLst>
              <a:ext uri="{FF2B5EF4-FFF2-40B4-BE49-F238E27FC236}">
                <a16:creationId xmlns:a16="http://schemas.microsoft.com/office/drawing/2014/main" id="{2C13C0D2-E189-C04F-BE0F-6230F37B0CE5}"/>
              </a:ext>
            </a:extLst>
          </p:cNvPr>
          <p:cNvSpPr/>
          <p:nvPr/>
        </p:nvSpPr>
        <p:spPr>
          <a:xfrm>
            <a:off x="2871541" y="3665338"/>
            <a:ext cx="1852859" cy="398756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collecting_items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08D6467E-BD1F-984B-893F-B8DCE1E2D847}"/>
              </a:ext>
            </a:extLst>
          </p:cNvPr>
          <p:cNvCxnSpPr>
            <a:cxnSpLocks/>
          </p:cNvCxnSpPr>
          <p:nvPr/>
        </p:nvCxnSpPr>
        <p:spPr>
          <a:xfrm>
            <a:off x="2638112" y="2734261"/>
            <a:ext cx="1099953" cy="9578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dre 38">
            <a:extLst>
              <a:ext uri="{FF2B5EF4-FFF2-40B4-BE49-F238E27FC236}">
                <a16:creationId xmlns:a16="http://schemas.microsoft.com/office/drawing/2014/main" id="{85DA2D03-4196-C547-B29E-CB4E4081DEBB}"/>
              </a:ext>
            </a:extLst>
          </p:cNvPr>
          <p:cNvSpPr/>
          <p:nvPr/>
        </p:nvSpPr>
        <p:spPr>
          <a:xfrm>
            <a:off x="3018188" y="4287149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Si Proche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FC257EC-7E6C-3145-B1EE-9CC75F35A95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874169" y="4076794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dre 44">
            <a:extLst>
              <a:ext uri="{FF2B5EF4-FFF2-40B4-BE49-F238E27FC236}">
                <a16:creationId xmlns:a16="http://schemas.microsoft.com/office/drawing/2014/main" id="{DC1B1A0B-3D8F-9C4C-8188-EFF76ED4D4D1}"/>
              </a:ext>
            </a:extLst>
          </p:cNvPr>
          <p:cNvSpPr/>
          <p:nvPr/>
        </p:nvSpPr>
        <p:spPr>
          <a:xfrm>
            <a:off x="3018187" y="4858306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Score + 1</a:t>
            </a:r>
          </a:p>
        </p:txBody>
      </p:sp>
      <p:sp>
        <p:nvSpPr>
          <p:cNvPr id="47" name="Cadre 46">
            <a:extLst>
              <a:ext uri="{FF2B5EF4-FFF2-40B4-BE49-F238E27FC236}">
                <a16:creationId xmlns:a16="http://schemas.microsoft.com/office/drawing/2014/main" id="{3FCB4DEF-BB79-DE45-A774-00A766342125}"/>
              </a:ext>
            </a:extLst>
          </p:cNvPr>
          <p:cNvSpPr/>
          <p:nvPr/>
        </p:nvSpPr>
        <p:spPr>
          <a:xfrm>
            <a:off x="3018186" y="5417631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Objet disparaît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D40F5F5-3E76-6D41-841F-68D4F247B495}"/>
              </a:ext>
            </a:extLst>
          </p:cNvPr>
          <p:cNvCxnSpPr>
            <a:cxnSpLocks/>
          </p:cNvCxnSpPr>
          <p:nvPr/>
        </p:nvCxnSpPr>
        <p:spPr>
          <a:xfrm>
            <a:off x="3874167" y="4661012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63BE873-53D7-6F46-807B-826E66B466DA}"/>
              </a:ext>
            </a:extLst>
          </p:cNvPr>
          <p:cNvCxnSpPr>
            <a:cxnSpLocks/>
          </p:cNvCxnSpPr>
          <p:nvPr/>
        </p:nvCxnSpPr>
        <p:spPr>
          <a:xfrm>
            <a:off x="3858124" y="5246550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dre 49">
            <a:extLst>
              <a:ext uri="{FF2B5EF4-FFF2-40B4-BE49-F238E27FC236}">
                <a16:creationId xmlns:a16="http://schemas.microsoft.com/office/drawing/2014/main" id="{E1716D86-4D17-D547-9228-B35CC4A88BB1}"/>
              </a:ext>
            </a:extLst>
          </p:cNvPr>
          <p:cNvSpPr/>
          <p:nvPr/>
        </p:nvSpPr>
        <p:spPr>
          <a:xfrm>
            <a:off x="5121448" y="3647286"/>
            <a:ext cx="1852859" cy="398756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meet_warden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Cadre 50">
            <a:extLst>
              <a:ext uri="{FF2B5EF4-FFF2-40B4-BE49-F238E27FC236}">
                <a16:creationId xmlns:a16="http://schemas.microsoft.com/office/drawing/2014/main" id="{50EAE585-B823-1141-8137-87F264EDF813}"/>
              </a:ext>
            </a:extLst>
          </p:cNvPr>
          <p:cNvSpPr/>
          <p:nvPr/>
        </p:nvSpPr>
        <p:spPr>
          <a:xfrm>
            <a:off x="5191895" y="4256397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Si Proche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5C28F2A-C35E-7344-9B79-5874D80CA7E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047876" y="4046042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dre 52">
            <a:extLst>
              <a:ext uri="{FF2B5EF4-FFF2-40B4-BE49-F238E27FC236}">
                <a16:creationId xmlns:a16="http://schemas.microsoft.com/office/drawing/2014/main" id="{C3D2E768-70D1-5845-A358-06596D0AD884}"/>
              </a:ext>
            </a:extLst>
          </p:cNvPr>
          <p:cNvSpPr/>
          <p:nvPr/>
        </p:nvSpPr>
        <p:spPr>
          <a:xfrm>
            <a:off x="5191894" y="4827554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= 3 objets</a:t>
            </a:r>
          </a:p>
        </p:txBody>
      </p:sp>
      <p:sp>
        <p:nvSpPr>
          <p:cNvPr id="54" name="Cadre 53">
            <a:extLst>
              <a:ext uri="{FF2B5EF4-FFF2-40B4-BE49-F238E27FC236}">
                <a16:creationId xmlns:a16="http://schemas.microsoft.com/office/drawing/2014/main" id="{160CA3EA-F463-6E49-B090-F58D48C8A887}"/>
              </a:ext>
            </a:extLst>
          </p:cNvPr>
          <p:cNvSpPr/>
          <p:nvPr/>
        </p:nvSpPr>
        <p:spPr>
          <a:xfrm>
            <a:off x="5191893" y="5386879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Gardien part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5A94453-D263-9D45-A199-4D86729F9A98}"/>
              </a:ext>
            </a:extLst>
          </p:cNvPr>
          <p:cNvCxnSpPr>
            <a:cxnSpLocks/>
          </p:cNvCxnSpPr>
          <p:nvPr/>
        </p:nvCxnSpPr>
        <p:spPr>
          <a:xfrm>
            <a:off x="6047874" y="4630260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E452DC-1634-A246-B96C-3D8E7662E956}"/>
              </a:ext>
            </a:extLst>
          </p:cNvPr>
          <p:cNvCxnSpPr>
            <a:cxnSpLocks/>
          </p:cNvCxnSpPr>
          <p:nvPr/>
        </p:nvCxnSpPr>
        <p:spPr>
          <a:xfrm>
            <a:off x="6031831" y="5215798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2ABCE2B0-5E47-1549-8C0F-DC63245FD716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774218" y="2720186"/>
            <a:ext cx="3273660" cy="9271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dre 59">
            <a:extLst>
              <a:ext uri="{FF2B5EF4-FFF2-40B4-BE49-F238E27FC236}">
                <a16:creationId xmlns:a16="http://schemas.microsoft.com/office/drawing/2014/main" id="{4C340E0C-C113-924B-8F9E-082A6B1EE75A}"/>
              </a:ext>
            </a:extLst>
          </p:cNvPr>
          <p:cNvSpPr/>
          <p:nvPr/>
        </p:nvSpPr>
        <p:spPr>
          <a:xfrm>
            <a:off x="5199909" y="5960385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« Gagné !  »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255D91A-C824-8647-BF2B-F24D01A7C4DA}"/>
              </a:ext>
            </a:extLst>
          </p:cNvPr>
          <p:cNvCxnSpPr>
            <a:cxnSpLocks/>
          </p:cNvCxnSpPr>
          <p:nvPr/>
        </p:nvCxnSpPr>
        <p:spPr>
          <a:xfrm>
            <a:off x="6051879" y="5777276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dre 61">
            <a:extLst>
              <a:ext uri="{FF2B5EF4-FFF2-40B4-BE49-F238E27FC236}">
                <a16:creationId xmlns:a16="http://schemas.microsoft.com/office/drawing/2014/main" id="{1DD8F6E7-8FC0-2E41-BF43-34E533A1946D}"/>
              </a:ext>
            </a:extLst>
          </p:cNvPr>
          <p:cNvSpPr/>
          <p:nvPr/>
        </p:nvSpPr>
        <p:spPr>
          <a:xfrm>
            <a:off x="7197163" y="4835571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 3 objets</a:t>
            </a:r>
          </a:p>
        </p:txBody>
      </p:sp>
      <p:sp>
        <p:nvSpPr>
          <p:cNvPr id="63" name="Cadre 62">
            <a:extLst>
              <a:ext uri="{FF2B5EF4-FFF2-40B4-BE49-F238E27FC236}">
                <a16:creationId xmlns:a16="http://schemas.microsoft.com/office/drawing/2014/main" id="{515A719B-E4EF-9949-B70E-D1495DBF58F0}"/>
              </a:ext>
            </a:extLst>
          </p:cNvPr>
          <p:cNvSpPr/>
          <p:nvPr/>
        </p:nvSpPr>
        <p:spPr>
          <a:xfrm>
            <a:off x="7197162" y="5394896"/>
            <a:ext cx="2178541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McGyver</a:t>
            </a:r>
            <a:r>
              <a:rPr lang="fr-FR" dirty="0">
                <a:solidFill>
                  <a:schemeClr val="tx1"/>
                </a:solidFill>
              </a:rPr>
              <a:t> prisonnier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1B09D5D7-7CDB-DE4A-A0F9-B87BBB9B1858}"/>
              </a:ext>
            </a:extLst>
          </p:cNvPr>
          <p:cNvCxnSpPr>
            <a:cxnSpLocks/>
          </p:cNvCxnSpPr>
          <p:nvPr/>
        </p:nvCxnSpPr>
        <p:spPr>
          <a:xfrm>
            <a:off x="8037100" y="5223815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dre 64">
            <a:extLst>
              <a:ext uri="{FF2B5EF4-FFF2-40B4-BE49-F238E27FC236}">
                <a16:creationId xmlns:a16="http://schemas.microsoft.com/office/drawing/2014/main" id="{D8ECC312-9458-724C-AD29-26D584BAD5B5}"/>
              </a:ext>
            </a:extLst>
          </p:cNvPr>
          <p:cNvSpPr/>
          <p:nvPr/>
        </p:nvSpPr>
        <p:spPr>
          <a:xfrm>
            <a:off x="7205178" y="5968402"/>
            <a:ext cx="1711963" cy="398756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« Perdu !  »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CE4A4F6-A280-AA44-BCC0-4F623401CCFB}"/>
              </a:ext>
            </a:extLst>
          </p:cNvPr>
          <p:cNvCxnSpPr>
            <a:cxnSpLocks/>
          </p:cNvCxnSpPr>
          <p:nvPr/>
        </p:nvCxnSpPr>
        <p:spPr>
          <a:xfrm>
            <a:off x="8057148" y="5785293"/>
            <a:ext cx="1" cy="21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63A8FD87-D553-E648-863A-F9B526840DC5}"/>
              </a:ext>
            </a:extLst>
          </p:cNvPr>
          <p:cNvCxnSpPr>
            <a:cxnSpLocks/>
            <a:stCxn id="51" idx="3"/>
            <a:endCxn id="62" idx="0"/>
          </p:cNvCxnSpPr>
          <p:nvPr/>
        </p:nvCxnSpPr>
        <p:spPr>
          <a:xfrm>
            <a:off x="6903858" y="4455775"/>
            <a:ext cx="1149287" cy="3797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4FCE2C9-8D34-A641-9335-438ED4CFAF01}"/>
              </a:ext>
            </a:extLst>
          </p:cNvPr>
          <p:cNvSpPr txBox="1"/>
          <p:nvPr/>
        </p:nvSpPr>
        <p:spPr>
          <a:xfrm>
            <a:off x="7574680" y="3444552"/>
            <a:ext cx="191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Itération depuis</a:t>
            </a:r>
          </a:p>
          <a:p>
            <a:r>
              <a:rPr lang="fr-FR" dirty="0" err="1"/>
              <a:t>maze_game.py</a:t>
            </a:r>
            <a:endParaRPr lang="fr-FR" dirty="0"/>
          </a:p>
        </p:txBody>
      </p:sp>
      <p:sp>
        <p:nvSpPr>
          <p:cNvPr id="72" name="Accolade fermante 71">
            <a:extLst>
              <a:ext uri="{FF2B5EF4-FFF2-40B4-BE49-F238E27FC236}">
                <a16:creationId xmlns:a16="http://schemas.microsoft.com/office/drawing/2014/main" id="{D386A27D-97DD-D048-952C-9247A925B5AF}"/>
              </a:ext>
            </a:extLst>
          </p:cNvPr>
          <p:cNvSpPr/>
          <p:nvPr/>
        </p:nvSpPr>
        <p:spPr>
          <a:xfrm>
            <a:off x="7346078" y="3400077"/>
            <a:ext cx="252000" cy="781665"/>
          </a:xfrm>
          <a:prstGeom prst="rightBrace">
            <a:avLst/>
          </a:prstGeom>
          <a:noFill/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en angle 57">
            <a:extLst>
              <a:ext uri="{FF2B5EF4-FFF2-40B4-BE49-F238E27FC236}">
                <a16:creationId xmlns:a16="http://schemas.microsoft.com/office/drawing/2014/main" id="{9DD4FB6D-242D-DC42-A885-628C34D0FA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042" y="1667461"/>
            <a:ext cx="12700" cy="73748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A8D241AB-3A85-9544-AD40-5C59A2EC6CC6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3095015" y="1702010"/>
            <a:ext cx="253120" cy="10100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4C7E672-68F8-9348-96FA-9C3592996B51}"/>
              </a:ext>
            </a:extLst>
          </p:cNvPr>
          <p:cNvSpPr txBox="1"/>
          <p:nvPr/>
        </p:nvSpPr>
        <p:spPr>
          <a:xfrm>
            <a:off x="424177" y="2092885"/>
            <a:ext cx="2300697" cy="1107996"/>
          </a:xfrm>
          <a:prstGeom prst="rect">
            <a:avLst/>
          </a:prstGeom>
          <a:solidFill>
            <a:schemeClr val="bg1"/>
          </a:solidFill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McGyver</a:t>
            </a:r>
            <a:endParaRPr lang="fr-FR" dirty="0"/>
          </a:p>
          <a:p>
            <a:r>
              <a:rPr lang="fr-FR" sz="1600" dirty="0"/>
              <a:t>Items =&gt; </a:t>
            </a:r>
            <a:r>
              <a:rPr lang="fr-FR" sz="1600" dirty="0" err="1"/>
              <a:t>x,y</a:t>
            </a:r>
            <a:endParaRPr lang="fr-FR" sz="1600" dirty="0"/>
          </a:p>
          <a:p>
            <a:r>
              <a:rPr lang="fr-FR" sz="1600" dirty="0" err="1"/>
              <a:t>self.pic</a:t>
            </a:r>
            <a:endParaRPr lang="fr-FR" sz="1600" dirty="0"/>
          </a:p>
          <a:p>
            <a:r>
              <a:rPr lang="fr-FR" sz="1600" dirty="0" err="1"/>
              <a:t>number_collected_items</a:t>
            </a:r>
            <a:endParaRPr lang="fr-FR" sz="1600" dirty="0"/>
          </a:p>
        </p:txBody>
      </p:sp>
      <p:sp>
        <p:nvSpPr>
          <p:cNvPr id="73" name="Cadre 72">
            <a:extLst>
              <a:ext uri="{FF2B5EF4-FFF2-40B4-BE49-F238E27FC236}">
                <a16:creationId xmlns:a16="http://schemas.microsoft.com/office/drawing/2014/main" id="{E8AFC129-8043-DF47-9DC0-0D37E1DD838F}"/>
              </a:ext>
            </a:extLst>
          </p:cNvPr>
          <p:cNvSpPr/>
          <p:nvPr/>
        </p:nvSpPr>
        <p:spPr>
          <a:xfrm>
            <a:off x="3018186" y="5902914"/>
            <a:ext cx="1711963" cy="398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black_square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4" name="Connecteur en angle 73">
            <a:extLst>
              <a:ext uri="{FF2B5EF4-FFF2-40B4-BE49-F238E27FC236}">
                <a16:creationId xmlns:a16="http://schemas.microsoft.com/office/drawing/2014/main" id="{3B4D425C-C8D1-6543-B772-5131104B45DF}"/>
              </a:ext>
            </a:extLst>
          </p:cNvPr>
          <p:cNvCxnSpPr>
            <a:cxnSpLocks/>
            <a:stCxn id="73" idx="1"/>
            <a:endCxn id="14" idx="3"/>
          </p:cNvCxnSpPr>
          <p:nvPr/>
        </p:nvCxnSpPr>
        <p:spPr>
          <a:xfrm rot="10800000">
            <a:off x="2357522" y="4436866"/>
            <a:ext cx="660664" cy="16654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>
            <a:extLst>
              <a:ext uri="{FF2B5EF4-FFF2-40B4-BE49-F238E27FC236}">
                <a16:creationId xmlns:a16="http://schemas.microsoft.com/office/drawing/2014/main" id="{D044754D-3D47-BA4E-8704-CBD2E16F6523}"/>
              </a:ext>
            </a:extLst>
          </p:cNvPr>
          <p:cNvCxnSpPr>
            <a:cxnSpLocks/>
            <a:stCxn id="73" idx="1"/>
            <a:endCxn id="15" idx="3"/>
          </p:cNvCxnSpPr>
          <p:nvPr/>
        </p:nvCxnSpPr>
        <p:spPr>
          <a:xfrm rot="10800000">
            <a:off x="2357522" y="4948784"/>
            <a:ext cx="660664" cy="11535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>
            <a:extLst>
              <a:ext uri="{FF2B5EF4-FFF2-40B4-BE49-F238E27FC236}">
                <a16:creationId xmlns:a16="http://schemas.microsoft.com/office/drawing/2014/main" id="{43D0DA5E-52DB-0E4E-BBD0-2C18243D60F4}"/>
              </a:ext>
            </a:extLst>
          </p:cNvPr>
          <p:cNvCxnSpPr>
            <a:cxnSpLocks/>
            <a:stCxn id="73" idx="1"/>
            <a:endCxn id="16" idx="3"/>
          </p:cNvCxnSpPr>
          <p:nvPr/>
        </p:nvCxnSpPr>
        <p:spPr>
          <a:xfrm rot="10800000">
            <a:off x="2357522" y="5466118"/>
            <a:ext cx="660665" cy="636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>
            <a:extLst>
              <a:ext uri="{FF2B5EF4-FFF2-40B4-BE49-F238E27FC236}">
                <a16:creationId xmlns:a16="http://schemas.microsoft.com/office/drawing/2014/main" id="{11E5B458-6B5D-4345-98D0-66C45FB37570}"/>
              </a:ext>
            </a:extLst>
          </p:cNvPr>
          <p:cNvCxnSpPr>
            <a:cxnSpLocks/>
            <a:stCxn id="73" idx="1"/>
            <a:endCxn id="13" idx="3"/>
          </p:cNvCxnSpPr>
          <p:nvPr/>
        </p:nvCxnSpPr>
        <p:spPr>
          <a:xfrm rot="10800000">
            <a:off x="2357520" y="5988616"/>
            <a:ext cx="660666" cy="113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>
            <a:extLst>
              <a:ext uri="{FF2B5EF4-FFF2-40B4-BE49-F238E27FC236}">
                <a16:creationId xmlns:a16="http://schemas.microsoft.com/office/drawing/2014/main" id="{B0F78D59-FCBC-0C44-86F2-6B37997622E7}"/>
              </a:ext>
            </a:extLst>
          </p:cNvPr>
          <p:cNvCxnSpPr>
            <a:cxnSpLocks/>
            <a:stCxn id="73" idx="3"/>
            <a:endCxn id="50" idx="1"/>
          </p:cNvCxnSpPr>
          <p:nvPr/>
        </p:nvCxnSpPr>
        <p:spPr>
          <a:xfrm flipV="1">
            <a:off x="4730149" y="3846664"/>
            <a:ext cx="391299" cy="22556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1C26EB65-5C00-6143-B571-3C55F572A720}"/>
              </a:ext>
            </a:extLst>
          </p:cNvPr>
          <p:cNvCxnSpPr>
            <a:cxnSpLocks/>
            <a:stCxn id="73" idx="3"/>
            <a:endCxn id="34" idx="3"/>
          </p:cNvCxnSpPr>
          <p:nvPr/>
        </p:nvCxnSpPr>
        <p:spPr>
          <a:xfrm flipH="1" flipV="1">
            <a:off x="4724400" y="3864716"/>
            <a:ext cx="5749" cy="2237576"/>
          </a:xfrm>
          <a:prstGeom prst="bentConnector3">
            <a:avLst>
              <a:gd name="adj1" fmla="val -30927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C2D385D4-99A4-8746-9CDC-6EF556B51C69}"/>
              </a:ext>
            </a:extLst>
          </p:cNvPr>
          <p:cNvSpPr txBox="1"/>
          <p:nvPr/>
        </p:nvSpPr>
        <p:spPr>
          <a:xfrm>
            <a:off x="486606" y="1366543"/>
            <a:ext cx="2300697" cy="615553"/>
          </a:xfrm>
          <a:prstGeom prst="rect">
            <a:avLst/>
          </a:prstGeom>
          <a:solidFill>
            <a:schemeClr val="bg1"/>
          </a:solidFill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Items</a:t>
            </a:r>
          </a:p>
          <a:p>
            <a:r>
              <a:rPr lang="fr-FR" sz="1600" dirty="0" err="1"/>
              <a:t>x,y</a:t>
            </a:r>
            <a:endParaRPr lang="fr-FR" sz="16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5C8A4BE7-2A0B-9845-900E-23C021D85360}"/>
              </a:ext>
            </a:extLst>
          </p:cNvPr>
          <p:cNvSpPr txBox="1"/>
          <p:nvPr/>
        </p:nvSpPr>
        <p:spPr>
          <a:xfrm>
            <a:off x="3072426" y="1711143"/>
            <a:ext cx="1308347" cy="369332"/>
          </a:xfrm>
          <a:prstGeom prst="rect">
            <a:avLst/>
          </a:prstGeom>
          <a:solidFill>
            <a:schemeClr val="bg1"/>
          </a:solidFill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Config</a:t>
            </a:r>
            <a:endParaRPr lang="fr-FR" sz="1600" dirty="0"/>
          </a:p>
        </p:txBody>
      </p: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6E8873BE-9815-9D48-A1EE-3D97ABB6A492}"/>
              </a:ext>
            </a:extLst>
          </p:cNvPr>
          <p:cNvCxnSpPr>
            <a:cxnSpLocks/>
            <a:stCxn id="96" idx="3"/>
            <a:endCxn id="50" idx="0"/>
          </p:cNvCxnSpPr>
          <p:nvPr/>
        </p:nvCxnSpPr>
        <p:spPr>
          <a:xfrm>
            <a:off x="4380773" y="1895809"/>
            <a:ext cx="1667105" cy="1751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>
            <a:extLst>
              <a:ext uri="{FF2B5EF4-FFF2-40B4-BE49-F238E27FC236}">
                <a16:creationId xmlns:a16="http://schemas.microsoft.com/office/drawing/2014/main" id="{D99DF600-FFD7-9241-94DD-EDCC1494F913}"/>
              </a:ext>
            </a:extLst>
          </p:cNvPr>
          <p:cNvCxnSpPr>
            <a:cxnSpLocks/>
          </p:cNvCxnSpPr>
          <p:nvPr/>
        </p:nvCxnSpPr>
        <p:spPr>
          <a:xfrm rot="5400000">
            <a:off x="1845680" y="1786384"/>
            <a:ext cx="1584864" cy="2199658"/>
          </a:xfrm>
          <a:prstGeom prst="bentConnector3">
            <a:avLst>
              <a:gd name="adj1" fmla="val 804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4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933</Words>
  <Application>Microsoft Macintosh PowerPoint</Application>
  <PresentationFormat>Format A4 (210 x 297 mm)</PresentationFormat>
  <Paragraphs>220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Fabrice Jaouën Parcours DA Python Projet 3 OC – Labyrinthe https://github.com/Fabrice-64/Project3_OC.git</vt:lpstr>
      <vt:lpstr>Cahier des Charges</vt:lpstr>
      <vt:lpstr>Rôle des différents modules</vt:lpstr>
      <vt:lpstr>Initialisation du labyrinthe Démarche générale :</vt:lpstr>
      <vt:lpstr>Séquence d’initialisation du labyrinthe</vt:lpstr>
      <vt:lpstr>Séquence d’initialisation du labyrinthe -1</vt:lpstr>
      <vt:lpstr>Séquence d’initialisation du labyrinthe -2</vt:lpstr>
      <vt:lpstr>Répartition des objets à collecter</vt:lpstr>
      <vt:lpstr>Classe MacGyver</vt:lpstr>
      <vt:lpstr>Evolutions possibles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 Python Projet 3 OC – Labyrinthe https://github.com/Fabrice-64/Project3_OC.git</dc:title>
  <dc:creator>Fabrice Jaouën</dc:creator>
  <cp:lastModifiedBy>Fabrice Jaouën</cp:lastModifiedBy>
  <cp:revision>34</cp:revision>
  <dcterms:created xsi:type="dcterms:W3CDTF">2019-09-22T09:13:41Z</dcterms:created>
  <dcterms:modified xsi:type="dcterms:W3CDTF">2019-09-29T19:07:28Z</dcterms:modified>
</cp:coreProperties>
</file>