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72" r:id="rId5"/>
    <p:sldId id="267" r:id="rId6"/>
    <p:sldId id="271" r:id="rId7"/>
    <p:sldId id="266" r:id="rId8"/>
    <p:sldId id="269" r:id="rId9"/>
    <p:sldId id="27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/>
    <p:restoredTop sz="95820"/>
  </p:normalViewPr>
  <p:slideViewPr>
    <p:cSldViewPr snapToGrid="0" snapToObjects="1">
      <p:cViewPr varScale="1">
        <p:scale>
          <a:sx n="92" d="100"/>
          <a:sy n="92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3597A-BABF-5044-974B-894473BFF932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89D12F7-2DB2-B443-AAFD-C79FAF77E7B9}">
      <dgm:prSet phldrT="[Texte]"/>
      <dgm:spPr/>
      <dgm:t>
        <a:bodyPr/>
        <a:lstStyle/>
        <a:p>
          <a:r>
            <a:rPr lang="fr-FR" dirty="0" err="1"/>
            <a:t>SaaS</a:t>
          </a:r>
          <a:endParaRPr lang="fr-FR" dirty="0"/>
        </a:p>
      </dgm:t>
    </dgm:pt>
    <dgm:pt modelId="{9E09E729-315D-5B4E-9A63-6D6D459CB75B}" type="parTrans" cxnId="{4049DAC0-AF79-CE44-A27B-56F9A213B561}">
      <dgm:prSet/>
      <dgm:spPr/>
      <dgm:t>
        <a:bodyPr/>
        <a:lstStyle/>
        <a:p>
          <a:endParaRPr lang="fr-FR"/>
        </a:p>
      </dgm:t>
    </dgm:pt>
    <dgm:pt modelId="{EAFF3D34-AF60-6C40-9F9B-B9BA71800B9F}" type="sibTrans" cxnId="{4049DAC0-AF79-CE44-A27B-56F9A213B561}">
      <dgm:prSet/>
      <dgm:spPr/>
      <dgm:t>
        <a:bodyPr/>
        <a:lstStyle/>
        <a:p>
          <a:endParaRPr lang="fr-FR"/>
        </a:p>
      </dgm:t>
    </dgm:pt>
    <dgm:pt modelId="{B518BA4E-6E0A-3941-BD00-39447B5BEB29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Hébergement</a:t>
          </a:r>
        </a:p>
      </dgm:t>
    </dgm:pt>
    <dgm:pt modelId="{499318BC-3592-7C41-B179-8899A70BC042}" type="parTrans" cxnId="{E6AF263C-A63B-4242-AA28-2C4F22A436C5}">
      <dgm:prSet/>
      <dgm:spPr/>
      <dgm:t>
        <a:bodyPr/>
        <a:lstStyle/>
        <a:p>
          <a:endParaRPr lang="fr-FR"/>
        </a:p>
      </dgm:t>
    </dgm:pt>
    <dgm:pt modelId="{49657187-806C-2D4C-8A2B-CD2FA336BBE8}" type="sibTrans" cxnId="{E6AF263C-A63B-4242-AA28-2C4F22A436C5}">
      <dgm:prSet/>
      <dgm:spPr/>
      <dgm:t>
        <a:bodyPr/>
        <a:lstStyle/>
        <a:p>
          <a:endParaRPr lang="fr-FR"/>
        </a:p>
      </dgm:t>
    </dgm:pt>
    <dgm:pt modelId="{8C9A95B4-3E2D-5C44-8EEC-B411DF9CF89D}">
      <dgm:prSet phldrT="[Texte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bg2"/>
        </a:solidFill>
      </dgm:spPr>
      <dgm:t>
        <a:bodyPr/>
        <a:lstStyle/>
        <a:p>
          <a:r>
            <a:rPr lang="fr-FR" dirty="0"/>
            <a:t>Développement</a:t>
          </a:r>
        </a:p>
      </dgm:t>
    </dgm:pt>
    <dgm:pt modelId="{0C8B4E4B-565F-0447-856D-33AEBCF24165}" type="parTrans" cxnId="{3840B3C0-56BC-9447-B1A4-626BDCC9D9AA}">
      <dgm:prSet/>
      <dgm:spPr/>
      <dgm:t>
        <a:bodyPr/>
        <a:lstStyle/>
        <a:p>
          <a:endParaRPr lang="fr-FR"/>
        </a:p>
      </dgm:t>
    </dgm:pt>
    <dgm:pt modelId="{57E7A66E-749B-FF40-AF8F-B5C9EAD690D8}" type="sibTrans" cxnId="{3840B3C0-56BC-9447-B1A4-626BDCC9D9AA}">
      <dgm:prSet/>
      <dgm:spPr/>
      <dgm:t>
        <a:bodyPr/>
        <a:lstStyle/>
        <a:p>
          <a:endParaRPr lang="fr-FR"/>
        </a:p>
      </dgm:t>
    </dgm:pt>
    <dgm:pt modelId="{E355AC37-C0DA-AA49-BABB-9890A8BA1495}">
      <dgm:prSet phldrT="[Texte]"/>
      <dgm:spPr/>
      <dgm:t>
        <a:bodyPr/>
        <a:lstStyle/>
        <a:p>
          <a:r>
            <a:rPr lang="fr-FR" dirty="0"/>
            <a:t>Solution Customisée</a:t>
          </a:r>
        </a:p>
      </dgm:t>
    </dgm:pt>
    <dgm:pt modelId="{51B4D4A8-DAD5-9646-9882-C840DF8FEB7D}" type="sibTrans" cxnId="{CCF9F5EF-9B13-8A40-B7A5-9DF7E70BD7E0}">
      <dgm:prSet/>
      <dgm:spPr/>
      <dgm:t>
        <a:bodyPr/>
        <a:lstStyle/>
        <a:p>
          <a:endParaRPr lang="fr-FR"/>
        </a:p>
      </dgm:t>
    </dgm:pt>
    <dgm:pt modelId="{A57B2658-73C2-D84D-A0EE-11B5FE2B7661}" type="parTrans" cxnId="{CCF9F5EF-9B13-8A40-B7A5-9DF7E70BD7E0}">
      <dgm:prSet/>
      <dgm:spPr/>
      <dgm:t>
        <a:bodyPr/>
        <a:lstStyle/>
        <a:p>
          <a:endParaRPr lang="fr-FR"/>
        </a:p>
      </dgm:t>
    </dgm:pt>
    <dgm:pt modelId="{60E8FB54-3A69-524D-9040-45C3A695DE62}" type="pres">
      <dgm:prSet presAssocID="{5EB3597A-BABF-5044-974B-894473BFF93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D09A6B-8206-F54A-8850-F17EA5233169}" type="pres">
      <dgm:prSet presAssocID="{5EB3597A-BABF-5044-974B-894473BFF932}" presName="hierFlow" presStyleCnt="0"/>
      <dgm:spPr/>
    </dgm:pt>
    <dgm:pt modelId="{266D137C-B3FF-E340-91AC-30C549FB9C45}" type="pres">
      <dgm:prSet presAssocID="{5EB3597A-BABF-5044-974B-894473BFF932}" presName="firstBuf" presStyleCnt="0"/>
      <dgm:spPr/>
    </dgm:pt>
    <dgm:pt modelId="{621A5EBB-4B78-D948-B7CF-31302F52A0D6}" type="pres">
      <dgm:prSet presAssocID="{5EB3597A-BABF-5044-974B-894473BFF93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ADEC4A-EBEE-EF4F-A896-C0E4C864D090}" type="pres">
      <dgm:prSet presAssocID="{A89D12F7-2DB2-B443-AAFD-C79FAF77E7B9}" presName="Name14" presStyleCnt="0"/>
      <dgm:spPr/>
    </dgm:pt>
    <dgm:pt modelId="{6B38EAB1-66BD-BF4A-B129-6BAA7777433E}" type="pres">
      <dgm:prSet presAssocID="{A89D12F7-2DB2-B443-AAFD-C79FAF77E7B9}" presName="level1Shape" presStyleLbl="node0" presStyleIdx="0" presStyleCnt="1">
        <dgm:presLayoutVars>
          <dgm:chPref val="3"/>
        </dgm:presLayoutVars>
      </dgm:prSet>
      <dgm:spPr/>
    </dgm:pt>
    <dgm:pt modelId="{7AC504E2-66CA-3F4A-851B-A1932B900029}" type="pres">
      <dgm:prSet presAssocID="{A89D12F7-2DB2-B443-AAFD-C79FAF77E7B9}" presName="hierChild2" presStyleCnt="0"/>
      <dgm:spPr/>
    </dgm:pt>
    <dgm:pt modelId="{0014276F-0AC3-F943-9512-F06F8E04B876}" type="pres">
      <dgm:prSet presAssocID="{A57B2658-73C2-D84D-A0EE-11B5FE2B7661}" presName="Name19" presStyleLbl="parChTrans1D2" presStyleIdx="0" presStyleCnt="1"/>
      <dgm:spPr/>
    </dgm:pt>
    <dgm:pt modelId="{95055D05-2402-0747-BFBD-068AD9BF291D}" type="pres">
      <dgm:prSet presAssocID="{E355AC37-C0DA-AA49-BABB-9890A8BA1495}" presName="Name21" presStyleCnt="0"/>
      <dgm:spPr/>
    </dgm:pt>
    <dgm:pt modelId="{8BF755DC-9F93-E945-B647-6A205B8963C4}" type="pres">
      <dgm:prSet presAssocID="{E355AC37-C0DA-AA49-BABB-9890A8BA1495}" presName="level2Shape" presStyleLbl="node2" presStyleIdx="0" presStyleCnt="1"/>
      <dgm:spPr/>
    </dgm:pt>
    <dgm:pt modelId="{54171EA6-840B-4E48-93C7-8A0ABD4BDAEE}" type="pres">
      <dgm:prSet presAssocID="{E355AC37-C0DA-AA49-BABB-9890A8BA1495}" presName="hierChild3" presStyleCnt="0"/>
      <dgm:spPr/>
    </dgm:pt>
    <dgm:pt modelId="{882295C2-D323-5748-95EE-C271B9EE4ACB}" type="pres">
      <dgm:prSet presAssocID="{5EB3597A-BABF-5044-974B-894473BFF932}" presName="bgShapesFlow" presStyleCnt="0"/>
      <dgm:spPr/>
    </dgm:pt>
    <dgm:pt modelId="{F2B25044-5076-5440-AA39-44013FE00EB6}" type="pres">
      <dgm:prSet presAssocID="{B518BA4E-6E0A-3941-BD00-39447B5BEB29}" presName="rectComp" presStyleCnt="0"/>
      <dgm:spPr/>
    </dgm:pt>
    <dgm:pt modelId="{E816F85B-8607-F249-8C7A-8F7DF51E2F31}" type="pres">
      <dgm:prSet presAssocID="{B518BA4E-6E0A-3941-BD00-39447B5BEB29}" presName="bgRect" presStyleLbl="bgShp" presStyleIdx="0" presStyleCnt="2"/>
      <dgm:spPr/>
    </dgm:pt>
    <dgm:pt modelId="{EAF76E3E-73DA-F545-9A8A-F891B9EAFAF2}" type="pres">
      <dgm:prSet presAssocID="{B518BA4E-6E0A-3941-BD00-39447B5BEB29}" presName="bgRectTx" presStyleLbl="bgShp" presStyleIdx="0" presStyleCnt="2">
        <dgm:presLayoutVars>
          <dgm:bulletEnabled val="1"/>
        </dgm:presLayoutVars>
      </dgm:prSet>
      <dgm:spPr/>
    </dgm:pt>
    <dgm:pt modelId="{3FE10B70-5E27-5A4F-AEE7-B586E63157FB}" type="pres">
      <dgm:prSet presAssocID="{B518BA4E-6E0A-3941-BD00-39447B5BEB29}" presName="spComp" presStyleCnt="0"/>
      <dgm:spPr/>
    </dgm:pt>
    <dgm:pt modelId="{E643CFDA-998E-2045-8E9F-106DC39D9774}" type="pres">
      <dgm:prSet presAssocID="{B518BA4E-6E0A-3941-BD00-39447B5BEB29}" presName="vSp" presStyleCnt="0"/>
      <dgm:spPr/>
    </dgm:pt>
    <dgm:pt modelId="{BBF0E6F7-453B-6344-B79F-72D0388CE0B5}" type="pres">
      <dgm:prSet presAssocID="{8C9A95B4-3E2D-5C44-8EEC-B411DF9CF89D}" presName="rectComp" presStyleCnt="0"/>
      <dgm:spPr/>
    </dgm:pt>
    <dgm:pt modelId="{15C76E1A-AAE6-6747-8B31-C367A8BF495F}" type="pres">
      <dgm:prSet presAssocID="{8C9A95B4-3E2D-5C44-8EEC-B411DF9CF89D}" presName="bgRect" presStyleLbl="bgShp" presStyleIdx="1" presStyleCnt="2"/>
      <dgm:spPr/>
    </dgm:pt>
    <dgm:pt modelId="{3DCE72CF-BA43-4D48-836D-8D3D687BD9EB}" type="pres">
      <dgm:prSet presAssocID="{8C9A95B4-3E2D-5C44-8EEC-B411DF9CF89D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9CBED00-7F4C-7A41-9AE7-10B8B80DE71E}" type="presOf" srcId="{B518BA4E-6E0A-3941-BD00-39447B5BEB29}" destId="{EAF76E3E-73DA-F545-9A8A-F891B9EAFAF2}" srcOrd="1" destOrd="0" presId="urn:microsoft.com/office/officeart/2005/8/layout/hierarchy6"/>
    <dgm:cxn modelId="{CF9F653A-2C27-BA48-9DAB-9E70F0F1AA17}" type="presOf" srcId="{B518BA4E-6E0A-3941-BD00-39447B5BEB29}" destId="{E816F85B-8607-F249-8C7A-8F7DF51E2F31}" srcOrd="0" destOrd="0" presId="urn:microsoft.com/office/officeart/2005/8/layout/hierarchy6"/>
    <dgm:cxn modelId="{E6AF263C-A63B-4242-AA28-2C4F22A436C5}" srcId="{5EB3597A-BABF-5044-974B-894473BFF932}" destId="{B518BA4E-6E0A-3941-BD00-39447B5BEB29}" srcOrd="1" destOrd="0" parTransId="{499318BC-3592-7C41-B179-8899A70BC042}" sibTransId="{49657187-806C-2D4C-8A2B-CD2FA336BBE8}"/>
    <dgm:cxn modelId="{84F1DC56-5C4A-984D-A5D0-BB911AF280AA}" type="presOf" srcId="{5EB3597A-BABF-5044-974B-894473BFF932}" destId="{60E8FB54-3A69-524D-9040-45C3A695DE62}" srcOrd="0" destOrd="0" presId="urn:microsoft.com/office/officeart/2005/8/layout/hierarchy6"/>
    <dgm:cxn modelId="{B735835E-EC81-EB40-B32D-603822D24CC1}" type="presOf" srcId="{8C9A95B4-3E2D-5C44-8EEC-B411DF9CF89D}" destId="{3DCE72CF-BA43-4D48-836D-8D3D687BD9EB}" srcOrd="1" destOrd="0" presId="urn:microsoft.com/office/officeart/2005/8/layout/hierarchy6"/>
    <dgm:cxn modelId="{ECF9A778-B634-7942-A882-AD1398B4F77F}" type="presOf" srcId="{A89D12F7-2DB2-B443-AAFD-C79FAF77E7B9}" destId="{6B38EAB1-66BD-BF4A-B129-6BAA7777433E}" srcOrd="0" destOrd="0" presId="urn:microsoft.com/office/officeart/2005/8/layout/hierarchy6"/>
    <dgm:cxn modelId="{5E3663A2-CBBB-0743-88D0-632655E55F40}" type="presOf" srcId="{E355AC37-C0DA-AA49-BABB-9890A8BA1495}" destId="{8BF755DC-9F93-E945-B647-6A205B8963C4}" srcOrd="0" destOrd="0" presId="urn:microsoft.com/office/officeart/2005/8/layout/hierarchy6"/>
    <dgm:cxn modelId="{3840B3C0-56BC-9447-B1A4-626BDCC9D9AA}" srcId="{5EB3597A-BABF-5044-974B-894473BFF932}" destId="{8C9A95B4-3E2D-5C44-8EEC-B411DF9CF89D}" srcOrd="2" destOrd="0" parTransId="{0C8B4E4B-565F-0447-856D-33AEBCF24165}" sibTransId="{57E7A66E-749B-FF40-AF8F-B5C9EAD690D8}"/>
    <dgm:cxn modelId="{4049DAC0-AF79-CE44-A27B-56F9A213B561}" srcId="{5EB3597A-BABF-5044-974B-894473BFF932}" destId="{A89D12F7-2DB2-B443-AAFD-C79FAF77E7B9}" srcOrd="0" destOrd="0" parTransId="{9E09E729-315D-5B4E-9A63-6D6D459CB75B}" sibTransId="{EAFF3D34-AF60-6C40-9F9B-B9BA71800B9F}"/>
    <dgm:cxn modelId="{FBF5FCC2-3A40-8F44-8248-09E16020A3EB}" type="presOf" srcId="{8C9A95B4-3E2D-5C44-8EEC-B411DF9CF89D}" destId="{15C76E1A-AAE6-6747-8B31-C367A8BF495F}" srcOrd="0" destOrd="0" presId="urn:microsoft.com/office/officeart/2005/8/layout/hierarchy6"/>
    <dgm:cxn modelId="{19258DE9-D290-B840-BF21-1389EA1B2439}" type="presOf" srcId="{A57B2658-73C2-D84D-A0EE-11B5FE2B7661}" destId="{0014276F-0AC3-F943-9512-F06F8E04B876}" srcOrd="0" destOrd="0" presId="urn:microsoft.com/office/officeart/2005/8/layout/hierarchy6"/>
    <dgm:cxn modelId="{CCF9F5EF-9B13-8A40-B7A5-9DF7E70BD7E0}" srcId="{A89D12F7-2DB2-B443-AAFD-C79FAF77E7B9}" destId="{E355AC37-C0DA-AA49-BABB-9890A8BA1495}" srcOrd="0" destOrd="0" parTransId="{A57B2658-73C2-D84D-A0EE-11B5FE2B7661}" sibTransId="{51B4D4A8-DAD5-9646-9882-C840DF8FEB7D}"/>
    <dgm:cxn modelId="{42F2822D-AA36-314A-BF67-1D780A78E042}" type="presParOf" srcId="{60E8FB54-3A69-524D-9040-45C3A695DE62}" destId="{C4D09A6B-8206-F54A-8850-F17EA5233169}" srcOrd="0" destOrd="0" presId="urn:microsoft.com/office/officeart/2005/8/layout/hierarchy6"/>
    <dgm:cxn modelId="{2464CAE1-5207-F94D-81E2-E4963E9C436D}" type="presParOf" srcId="{C4D09A6B-8206-F54A-8850-F17EA5233169}" destId="{266D137C-B3FF-E340-91AC-30C549FB9C45}" srcOrd="0" destOrd="0" presId="urn:microsoft.com/office/officeart/2005/8/layout/hierarchy6"/>
    <dgm:cxn modelId="{4B55A3CD-857E-5E4F-8BEC-614543EF2F29}" type="presParOf" srcId="{C4D09A6B-8206-F54A-8850-F17EA5233169}" destId="{621A5EBB-4B78-D948-B7CF-31302F52A0D6}" srcOrd="1" destOrd="0" presId="urn:microsoft.com/office/officeart/2005/8/layout/hierarchy6"/>
    <dgm:cxn modelId="{7A0FE0A7-2EA6-624C-9A96-20908E15154D}" type="presParOf" srcId="{621A5EBB-4B78-D948-B7CF-31302F52A0D6}" destId="{05ADEC4A-EBEE-EF4F-A896-C0E4C864D090}" srcOrd="0" destOrd="0" presId="urn:microsoft.com/office/officeart/2005/8/layout/hierarchy6"/>
    <dgm:cxn modelId="{740A2BCB-1237-F543-BA10-AD6B9DA8B3BD}" type="presParOf" srcId="{05ADEC4A-EBEE-EF4F-A896-C0E4C864D090}" destId="{6B38EAB1-66BD-BF4A-B129-6BAA7777433E}" srcOrd="0" destOrd="0" presId="urn:microsoft.com/office/officeart/2005/8/layout/hierarchy6"/>
    <dgm:cxn modelId="{F00A98E7-A069-9548-B598-396842FFC7A8}" type="presParOf" srcId="{05ADEC4A-EBEE-EF4F-A896-C0E4C864D090}" destId="{7AC504E2-66CA-3F4A-851B-A1932B900029}" srcOrd="1" destOrd="0" presId="urn:microsoft.com/office/officeart/2005/8/layout/hierarchy6"/>
    <dgm:cxn modelId="{FB6CC0F3-4B13-B74D-9AC5-E7148846C5BF}" type="presParOf" srcId="{7AC504E2-66CA-3F4A-851B-A1932B900029}" destId="{0014276F-0AC3-F943-9512-F06F8E04B876}" srcOrd="0" destOrd="0" presId="urn:microsoft.com/office/officeart/2005/8/layout/hierarchy6"/>
    <dgm:cxn modelId="{4CC6FD47-BEDA-2043-9E81-AFAC217B77BE}" type="presParOf" srcId="{7AC504E2-66CA-3F4A-851B-A1932B900029}" destId="{95055D05-2402-0747-BFBD-068AD9BF291D}" srcOrd="1" destOrd="0" presId="urn:microsoft.com/office/officeart/2005/8/layout/hierarchy6"/>
    <dgm:cxn modelId="{72BD7ED7-7152-5548-A8D5-479241040AFF}" type="presParOf" srcId="{95055D05-2402-0747-BFBD-068AD9BF291D}" destId="{8BF755DC-9F93-E945-B647-6A205B8963C4}" srcOrd="0" destOrd="0" presId="urn:microsoft.com/office/officeart/2005/8/layout/hierarchy6"/>
    <dgm:cxn modelId="{90657D5A-3568-7244-AAA0-2334FDFF58CD}" type="presParOf" srcId="{95055D05-2402-0747-BFBD-068AD9BF291D}" destId="{54171EA6-840B-4E48-93C7-8A0ABD4BDAEE}" srcOrd="1" destOrd="0" presId="urn:microsoft.com/office/officeart/2005/8/layout/hierarchy6"/>
    <dgm:cxn modelId="{99BA4FF7-B78B-7C4E-9E5A-2DFC7FC86A1F}" type="presParOf" srcId="{60E8FB54-3A69-524D-9040-45C3A695DE62}" destId="{882295C2-D323-5748-95EE-C271B9EE4ACB}" srcOrd="1" destOrd="0" presId="urn:microsoft.com/office/officeart/2005/8/layout/hierarchy6"/>
    <dgm:cxn modelId="{FDE31540-F699-1945-82AF-D023FED5A009}" type="presParOf" srcId="{882295C2-D323-5748-95EE-C271B9EE4ACB}" destId="{F2B25044-5076-5440-AA39-44013FE00EB6}" srcOrd="0" destOrd="0" presId="urn:microsoft.com/office/officeart/2005/8/layout/hierarchy6"/>
    <dgm:cxn modelId="{DE2CE79D-C853-4642-A1B5-EF46F0F70CE7}" type="presParOf" srcId="{F2B25044-5076-5440-AA39-44013FE00EB6}" destId="{E816F85B-8607-F249-8C7A-8F7DF51E2F31}" srcOrd="0" destOrd="0" presId="urn:microsoft.com/office/officeart/2005/8/layout/hierarchy6"/>
    <dgm:cxn modelId="{8A761BA0-0B78-A34E-B946-2831FC8B4884}" type="presParOf" srcId="{F2B25044-5076-5440-AA39-44013FE00EB6}" destId="{EAF76E3E-73DA-F545-9A8A-F891B9EAFAF2}" srcOrd="1" destOrd="0" presId="urn:microsoft.com/office/officeart/2005/8/layout/hierarchy6"/>
    <dgm:cxn modelId="{EF460B25-FD99-0C45-B0FD-3A23202AA773}" type="presParOf" srcId="{882295C2-D323-5748-95EE-C271B9EE4ACB}" destId="{3FE10B70-5E27-5A4F-AEE7-B586E63157FB}" srcOrd="1" destOrd="0" presId="urn:microsoft.com/office/officeart/2005/8/layout/hierarchy6"/>
    <dgm:cxn modelId="{97E47DD4-555F-F848-BE3A-9BFCD102A815}" type="presParOf" srcId="{3FE10B70-5E27-5A4F-AEE7-B586E63157FB}" destId="{E643CFDA-998E-2045-8E9F-106DC39D9774}" srcOrd="0" destOrd="0" presId="urn:microsoft.com/office/officeart/2005/8/layout/hierarchy6"/>
    <dgm:cxn modelId="{30ED077C-15A9-8142-BD21-9A12A6D7912D}" type="presParOf" srcId="{882295C2-D323-5748-95EE-C271B9EE4ACB}" destId="{BBF0E6F7-453B-6344-B79F-72D0388CE0B5}" srcOrd="2" destOrd="0" presId="urn:microsoft.com/office/officeart/2005/8/layout/hierarchy6"/>
    <dgm:cxn modelId="{DD23244F-6788-E34F-89E2-F87685F5210F}" type="presParOf" srcId="{BBF0E6F7-453B-6344-B79F-72D0388CE0B5}" destId="{15C76E1A-AAE6-6747-8B31-C367A8BF495F}" srcOrd="0" destOrd="0" presId="urn:microsoft.com/office/officeart/2005/8/layout/hierarchy6"/>
    <dgm:cxn modelId="{A073885E-B2D8-8644-AD03-BDF7D017C385}" type="presParOf" srcId="{BBF0E6F7-453B-6344-B79F-72D0388CE0B5}" destId="{3DCE72CF-BA43-4D48-836D-8D3D687BD9E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76E1A-AAE6-6747-8B31-C367A8BF495F}">
      <dsp:nvSpPr>
        <dsp:cNvPr id="0" name=""/>
        <dsp:cNvSpPr/>
      </dsp:nvSpPr>
      <dsp:spPr>
        <a:xfrm>
          <a:off x="0" y="2373621"/>
          <a:ext cx="8356263" cy="2027115"/>
        </a:xfrm>
        <a:prstGeom prst="roundRect">
          <a:avLst>
            <a:gd name="adj" fmla="val 10000"/>
          </a:avLst>
        </a:prstGeom>
        <a:solidFill>
          <a:schemeClr val="bg2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Développement</a:t>
          </a:r>
        </a:p>
      </dsp:txBody>
      <dsp:txXfrm>
        <a:off x="0" y="2373621"/>
        <a:ext cx="2506878" cy="2027115"/>
      </dsp:txXfrm>
    </dsp:sp>
    <dsp:sp modelId="{E816F85B-8607-F249-8C7A-8F7DF51E2F31}">
      <dsp:nvSpPr>
        <dsp:cNvPr id="0" name=""/>
        <dsp:cNvSpPr/>
      </dsp:nvSpPr>
      <dsp:spPr>
        <a:xfrm>
          <a:off x="0" y="1929"/>
          <a:ext cx="8356263" cy="202711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Hébergement</a:t>
          </a:r>
        </a:p>
      </dsp:txBody>
      <dsp:txXfrm>
        <a:off x="0" y="1929"/>
        <a:ext cx="2506878" cy="2027115"/>
      </dsp:txXfrm>
    </dsp:sp>
    <dsp:sp modelId="{6B38EAB1-66BD-BF4A-B129-6BAA7777433E}">
      <dsp:nvSpPr>
        <dsp:cNvPr id="0" name=""/>
        <dsp:cNvSpPr/>
      </dsp:nvSpPr>
      <dsp:spPr>
        <a:xfrm>
          <a:off x="4055845" y="174218"/>
          <a:ext cx="2584324" cy="1722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 err="1"/>
            <a:t>SaaS</a:t>
          </a:r>
          <a:endParaRPr lang="fr-FR" sz="3600" kern="1200" dirty="0"/>
        </a:p>
      </dsp:txBody>
      <dsp:txXfrm>
        <a:off x="4106307" y="224680"/>
        <a:ext cx="2483400" cy="1621959"/>
      </dsp:txXfrm>
    </dsp:sp>
    <dsp:sp modelId="{0014276F-0AC3-F943-9512-F06F8E04B876}">
      <dsp:nvSpPr>
        <dsp:cNvPr id="0" name=""/>
        <dsp:cNvSpPr/>
      </dsp:nvSpPr>
      <dsp:spPr>
        <a:xfrm>
          <a:off x="5302288" y="1897101"/>
          <a:ext cx="91440" cy="689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755DC-9F93-E945-B647-6A205B8963C4}">
      <dsp:nvSpPr>
        <dsp:cNvPr id="0" name=""/>
        <dsp:cNvSpPr/>
      </dsp:nvSpPr>
      <dsp:spPr>
        <a:xfrm>
          <a:off x="4055845" y="2586254"/>
          <a:ext cx="2584324" cy="1722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Solution Customisée</a:t>
          </a:r>
        </a:p>
      </dsp:txBody>
      <dsp:txXfrm>
        <a:off x="4106307" y="2636716"/>
        <a:ext cx="2483400" cy="162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CDCA-E64B-A943-B702-DD7733AB0C8D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2D2E9-AAFF-0E40-8256-B38F04B43F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78F277-F440-3848-9FB6-292F2A5CB9A2}"/>
              </a:ext>
            </a:extLst>
          </p:cNvPr>
          <p:cNvSpPr/>
          <p:nvPr userDrawn="1"/>
        </p:nvSpPr>
        <p:spPr>
          <a:xfrm>
            <a:off x="1" y="6365170"/>
            <a:ext cx="9906000" cy="49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1793-CBA2-6848-B1BF-8F14D50C12D4}" type="datetime1">
              <a:rPr lang="fr-FR" smtClean="0"/>
              <a:pPr/>
              <a:t>05/12/2019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IT C&amp;D</a:t>
            </a:r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2451B4F-4AC1-DB4B-9409-59BD99AF10D5}"/>
              </a:ext>
            </a:extLst>
          </p:cNvPr>
          <p:cNvSpPr txBox="1">
            <a:spLocks/>
          </p:cNvSpPr>
          <p:nvPr userDrawn="1"/>
        </p:nvSpPr>
        <p:spPr>
          <a:xfrm>
            <a:off x="8750461" y="6429020"/>
            <a:ext cx="740780" cy="365125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1"/>
              </a:spcAft>
            </a:pPr>
            <a:fld id="{3D549460-2800-3D40-A6EE-052CAB9236AE}" type="slidenum">
              <a:rPr lang="fr-FR" sz="1400" b="1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1"/>
                </a:spcAft>
              </a:pPr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934-1740-4448-857C-B5461CE44AF9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6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FA18-4789-6245-9F99-73C898928011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F0C8-2255-D045-AFB8-C8BB8EF94D16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4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36F3-83CE-7245-A3C4-9DB8E0D02540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6EE7-0E00-9048-ACBE-9C4FBD2AEF7C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127-E23D-E74C-8F56-46A0AB6FD150}" type="datetime1">
              <a:rPr lang="fr-FR" smtClean="0"/>
              <a:t>05/12/2019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0A-11C1-0C4F-9D8F-8FD8F59824E8}" type="datetime1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B7C3-47F6-7746-B42A-4F89B6F64CA4}" type="datetime1">
              <a:rPr lang="fr-FR" smtClean="0"/>
              <a:t>05/12/2019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3876-A6B1-CA4E-B887-E7AF3605B51E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51-8540-9641-A215-130D7495E71C}" type="datetime1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IT C&amp;D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0450-E201-B242-B6E1-F87817FD333F}" type="datetime1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IT C&amp;D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401B-E3FB-754E-AFE7-4A5F0DDD3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Fabrice-64/OC_Projet_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andcow.com/Page/Tutoriels/137/Comparaison-des-hebergements-web-mutualise-dedie-VPS-Cloud-Infrastructures-complexe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bigdata.fr/definition-saas" TargetMode="External"/><Relationship Id="rId5" Type="http://schemas.openxmlformats.org/officeDocument/2006/relationships/hyperlink" Target="https://www.lecoindesentrepreneurs.fr/le-mode-saas/" TargetMode="External"/><Relationship Id="rId4" Type="http://schemas.openxmlformats.org/officeDocument/2006/relationships/hyperlink" Target="https://www.bluehost.com/blog/webhosting/types-of-web-hosting-12508/?utm_source=google&amp;utm_medium=genericsearch&amp;kclickid=745dfea3-17d9-4d91-90be-ede65f059677&amp;kenshoo_ida=Blue%20Host%20IDA&amp;gclid=Cj0KCQiAw4jvBRCJARIsAHYewPPw3vWkeOWb9yoMfLELkj7_mFwK1FxGM3QCsE8YpFw2oH2D318RXkAaAk6AEALw_wc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odoo.com/fr_FR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hyperlink" Target="https://trends.levif.be/economie/entreprises/fabien-pinckaers-fondateur-et-ceo-d-odoo-la-scale-up-wallonne-par-excellence/article-normal-1209877.html" TargetMode="Externa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2427120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IT Concept &amp; Développement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3200" b="1" dirty="0"/>
              <a:t>Projet d’un système de Gestion </a:t>
            </a:r>
            <a:br>
              <a:rPr lang="fr-FR" sz="3200" b="1" dirty="0"/>
            </a:br>
            <a:r>
              <a:rPr lang="fr-FR" sz="3200" b="1" dirty="0"/>
              <a:t>pour OC Pizza</a:t>
            </a:r>
            <a:br>
              <a:rPr lang="fr-FR" sz="2800" b="1" dirty="0"/>
            </a:br>
            <a:br>
              <a:rPr lang="fr-FR" sz="2400" dirty="0"/>
            </a:br>
            <a:r>
              <a:rPr lang="fr-FR" sz="2400" dirty="0">
                <a:hlinkClick r:id="rId2"/>
              </a:rPr>
              <a:t>https://github.com/Fabrice-64/OC_Projet_4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BC1890-136E-084B-BCF0-7F4BD073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62394"/>
            <a:ext cx="4953000" cy="3095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130882-0493-6B43-B117-00388FBA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97" y="3236532"/>
            <a:ext cx="3179852" cy="3179852"/>
          </a:xfrm>
          <a:prstGeom prst="rect">
            <a:avLst/>
          </a:prstGeom>
          <a:solidFill>
            <a:schemeClr val="bg2">
              <a:alpha val="2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9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Plan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6412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Contexte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Ce qu’apporte notre solution</a:t>
            </a:r>
          </a:p>
          <a:p>
            <a:pPr marL="342900" indent="-342900"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Choix technique</a:t>
            </a:r>
          </a:p>
          <a:p>
            <a:pPr marL="342900" indent="-342900">
              <a:buAutoNum type="arabicPeriod"/>
            </a:pP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1. Contexte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787077" y="1342663"/>
            <a:ext cx="8380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est un groupe dédié à la vente et de livraison de pizzas à domicile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/>
                </a:solidFill>
              </a:rPr>
              <a:t>OC Pizza a l’ambition de passer de 5 à 8 points de vente en 6 mois (+3)</a:t>
            </a:r>
          </a:p>
          <a:p>
            <a:endParaRPr lang="fr-FR" sz="2000" dirty="0">
              <a:solidFill>
                <a:schemeClr val="accent1"/>
              </a:solidFill>
            </a:endParaRPr>
          </a:p>
          <a:p>
            <a:r>
              <a:rPr lang="fr-FR" sz="2000" dirty="0">
                <a:solidFill>
                  <a:schemeClr val="accent1"/>
                </a:solidFill>
              </a:rPr>
              <a:t>OC Pizza a désormais besoin d’un système informatique performant et fait sur mesure pour accompagner l’ouverture des nouveaux points de vente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2. Ce qu’apporte notre solution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B4F61E-C420-BF49-A015-3AE7ACC57B87}"/>
              </a:ext>
            </a:extLst>
          </p:cNvPr>
          <p:cNvSpPr txBox="1"/>
          <p:nvPr/>
        </p:nvSpPr>
        <p:spPr>
          <a:xfrm>
            <a:off x="3194755" y="1342663"/>
            <a:ext cx="597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AAA0925-3BC8-9146-961F-C0AF4210D279}"/>
              </a:ext>
            </a:extLst>
          </p:cNvPr>
          <p:cNvGrpSpPr/>
          <p:nvPr/>
        </p:nvGrpSpPr>
        <p:grpSpPr>
          <a:xfrm>
            <a:off x="840453" y="1226916"/>
            <a:ext cx="2905424" cy="830997"/>
            <a:chOff x="3702846" y="1057379"/>
            <a:chExt cx="2905424" cy="830997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44D773B-76EA-5342-9C02-181449923EF6}"/>
                </a:ext>
              </a:extLst>
            </p:cNvPr>
            <p:cNvSpPr txBox="1"/>
            <p:nvPr/>
          </p:nvSpPr>
          <p:spPr>
            <a:xfrm>
              <a:off x="5416076" y="1057379"/>
              <a:ext cx="1192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1"/>
                  </a:solidFill>
                </a:rPr>
                <a:t>Franck &amp; Lola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Dynamiques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Entreprenants</a:t>
              </a:r>
            </a:p>
            <a:p>
              <a:r>
                <a:rPr lang="fr-FR" sz="1200" dirty="0">
                  <a:solidFill>
                    <a:schemeClr val="accent1"/>
                  </a:solidFill>
                </a:rPr>
                <a:t>Pizzeria 2.0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138DC66-7C53-1145-BC6A-9008BC66123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02846" y="1103626"/>
              <a:ext cx="1713230" cy="738505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0430F4E-A8DD-5846-8781-8A83CDE82C61}"/>
              </a:ext>
            </a:extLst>
          </p:cNvPr>
          <p:cNvSpPr txBox="1"/>
          <p:nvPr/>
        </p:nvSpPr>
        <p:spPr>
          <a:xfrm>
            <a:off x="3755789" y="1211527"/>
            <a:ext cx="4740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/>
                </a:solidFill>
              </a:rPr>
              <a:t>Gestion précise des </a:t>
            </a:r>
            <a:r>
              <a:rPr lang="fr-FR" sz="1600" dirty="0" err="1">
                <a:solidFill>
                  <a:schemeClr val="accent1"/>
                </a:solidFill>
              </a:rPr>
              <a:t>PdV</a:t>
            </a:r>
            <a:endParaRPr lang="fr-FR" sz="16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/>
                </a:solidFill>
              </a:rPr>
              <a:t>Suivre en direct les opérations des pizzérias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1"/>
                </a:solidFill>
              </a:rPr>
              <a:t>Fidélisation des clients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DD4D7AF-FDB2-AF4D-8E83-6AD801B7C760}"/>
              </a:ext>
            </a:extLst>
          </p:cNvPr>
          <p:cNvGrpSpPr/>
          <p:nvPr/>
        </p:nvGrpSpPr>
        <p:grpSpPr>
          <a:xfrm>
            <a:off x="1681866" y="3783528"/>
            <a:ext cx="7302485" cy="1246383"/>
            <a:chOff x="1649604" y="2239425"/>
            <a:chExt cx="7302485" cy="124638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C63AEC6-CC4F-454C-8C9A-CA0952AE5B4D}"/>
                </a:ext>
              </a:extLst>
            </p:cNvPr>
            <p:cNvGrpSpPr/>
            <p:nvPr/>
          </p:nvGrpSpPr>
          <p:grpSpPr>
            <a:xfrm>
              <a:off x="1649604" y="2239425"/>
              <a:ext cx="2210854" cy="1246383"/>
              <a:chOff x="4006427" y="4300008"/>
              <a:chExt cx="2010370" cy="1246383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6CC98FD7-145A-CB44-96D0-6531D0342A15}"/>
                  </a:ext>
                </a:extLst>
              </p:cNvPr>
              <p:cNvPicPr/>
              <p:nvPr/>
            </p:nvPicPr>
            <p:blipFill rotWithShape="1">
              <a:blip r:embed="rId3"/>
              <a:srcRect l="-9" t="-60" r="-9" b="-60"/>
              <a:stretch/>
            </p:blipFill>
            <p:spPr bwMode="auto">
              <a:xfrm>
                <a:off x="4006427" y="4300008"/>
                <a:ext cx="758825" cy="75946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EC9301-0364-B94B-9B83-877FB01B5ADF}"/>
                  </a:ext>
                </a:extLst>
              </p:cNvPr>
              <p:cNvSpPr txBox="1"/>
              <p:nvPr/>
            </p:nvSpPr>
            <p:spPr>
              <a:xfrm>
                <a:off x="4824603" y="4346062"/>
                <a:ext cx="11921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chemeClr val="accent1"/>
                    </a:solidFill>
                  </a:rPr>
                  <a:t>Jean-Michel</a:t>
                </a: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Client</a:t>
                </a: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Pizza pour la famille &amp; les amis.</a:t>
                </a:r>
                <a:br>
                  <a:rPr lang="fr-FR" sz="1200" dirty="0">
                    <a:solidFill>
                      <a:schemeClr val="accent1"/>
                    </a:solidFill>
                  </a:rPr>
                </a:br>
                <a:r>
                  <a:rPr lang="fr-FR" sz="1200" dirty="0">
                    <a:solidFill>
                      <a:schemeClr val="accent1"/>
                    </a:solidFill>
                  </a:rPr>
                  <a:t>Simplicité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3A6D7C0-4477-B84A-9ECA-860956F6DAA4}"/>
                </a:ext>
              </a:extLst>
            </p:cNvPr>
            <p:cNvSpPr txBox="1"/>
            <p:nvPr/>
          </p:nvSpPr>
          <p:spPr>
            <a:xfrm>
              <a:off x="3745877" y="2309935"/>
              <a:ext cx="5206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Liberté dans le choix de la pizza et de ses </a:t>
              </a:r>
              <a:r>
                <a:rPr lang="fr-FR" sz="1600" dirty="0" err="1">
                  <a:solidFill>
                    <a:schemeClr val="accent1"/>
                  </a:solidFill>
                </a:rPr>
                <a:t>toppings</a:t>
              </a:r>
              <a:endParaRPr lang="fr-FR" sz="1600" dirty="0">
                <a:solidFill>
                  <a:schemeClr val="accent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Choix de l’heure de livraison et/ou modalités d’emport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Variété des modes de paiement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C224BED-1C46-1247-9817-AAFA051DA10C}"/>
              </a:ext>
            </a:extLst>
          </p:cNvPr>
          <p:cNvGrpSpPr/>
          <p:nvPr/>
        </p:nvGrpSpPr>
        <p:grpSpPr>
          <a:xfrm>
            <a:off x="221875" y="2158271"/>
            <a:ext cx="8762476" cy="1363487"/>
            <a:chOff x="221875" y="3634752"/>
            <a:chExt cx="8762476" cy="1363487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3839730-6F71-624F-8EE9-F801679F67B3}"/>
                </a:ext>
              </a:extLst>
            </p:cNvPr>
            <p:cNvGrpSpPr/>
            <p:nvPr/>
          </p:nvGrpSpPr>
          <p:grpSpPr>
            <a:xfrm>
              <a:off x="221875" y="3634752"/>
              <a:ext cx="3915733" cy="1293705"/>
              <a:chOff x="2522538" y="2673657"/>
              <a:chExt cx="3915733" cy="129370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BE24FB6-C556-1D4A-99C6-3D1016E4CD9A}"/>
                  </a:ext>
                </a:extLst>
              </p:cNvPr>
              <p:cNvGrpSpPr/>
              <p:nvPr/>
            </p:nvGrpSpPr>
            <p:grpSpPr>
              <a:xfrm>
                <a:off x="2522538" y="2673657"/>
                <a:ext cx="2119168" cy="1293705"/>
                <a:chOff x="2522538" y="2673657"/>
                <a:chExt cx="2119168" cy="1293705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id="{70FEC0B6-15C0-874A-A387-D28B67A5816B}"/>
                    </a:ext>
                  </a:extLst>
                </p:cNvPr>
                <p:cNvPicPr/>
                <p:nvPr/>
              </p:nvPicPr>
              <p:blipFill rotWithShape="1">
                <a:blip r:embed="rId4"/>
                <a:srcRect l="-9" t="4678" r="-9" b="-4801"/>
                <a:stretch/>
              </p:blipFill>
              <p:spPr bwMode="auto">
                <a:xfrm>
                  <a:off x="2522538" y="3207902"/>
                  <a:ext cx="758825" cy="75946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4C2EC695-85B7-9D4B-BDC3-3C35CAC83F7A}"/>
                    </a:ext>
                  </a:extLst>
                </p:cNvPr>
                <p:cNvPicPr/>
                <p:nvPr/>
              </p:nvPicPr>
              <p:blipFill rotWithShape="1">
                <a:blip r:embed="rId5"/>
                <a:srcRect l="-12468" t="-7652" r="-7765" b="-3185"/>
                <a:stretch/>
              </p:blipFill>
              <p:spPr bwMode="auto">
                <a:xfrm>
                  <a:off x="3124056" y="2673657"/>
                  <a:ext cx="859155" cy="7918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FA6DD796-AE6F-D34B-A357-F80792AF1F43}"/>
                    </a:ext>
                  </a:extLst>
                </p:cNvPr>
                <p:cNvPicPr/>
                <p:nvPr/>
              </p:nvPicPr>
              <p:blipFill rotWithShape="1">
                <a:blip r:embed="rId6"/>
                <a:srcRect l="2377" t="4049" r="-2396" b="-4169"/>
                <a:stretch/>
              </p:blipFill>
              <p:spPr bwMode="auto">
                <a:xfrm>
                  <a:off x="3882881" y="3207902"/>
                  <a:ext cx="758825" cy="75946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CBC833-1907-F549-9777-8982CFD028B6}"/>
                  </a:ext>
                </a:extLst>
              </p:cNvPr>
              <p:cNvSpPr txBox="1"/>
              <p:nvPr/>
            </p:nvSpPr>
            <p:spPr>
              <a:xfrm>
                <a:off x="4803532" y="3144593"/>
                <a:ext cx="1634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chemeClr val="accent1"/>
                    </a:solidFill>
                  </a:rPr>
                  <a:t>Equipe </a:t>
                </a:r>
                <a:r>
                  <a:rPr lang="fr-FR" sz="1200" b="1" dirty="0" err="1">
                    <a:solidFill>
                      <a:schemeClr val="accent1"/>
                    </a:solidFill>
                  </a:rPr>
                  <a:t>PdV</a:t>
                </a:r>
                <a:endParaRPr lang="fr-FR" sz="1200" b="1" dirty="0">
                  <a:solidFill>
                    <a:schemeClr val="accent1"/>
                  </a:solidFill>
                </a:endParaRP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Efficacité, Rapidité</a:t>
                </a:r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46F2F78-0AFA-4B44-9342-77BFB04D1B3F}"/>
                </a:ext>
              </a:extLst>
            </p:cNvPr>
            <p:cNvSpPr txBox="1"/>
            <p:nvPr/>
          </p:nvSpPr>
          <p:spPr>
            <a:xfrm>
              <a:off x="3778139" y="3921021"/>
              <a:ext cx="52062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Optimisation du plan de charge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Suivi des stocks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Précision dans le suivi des commandes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1600" dirty="0">
                  <a:solidFill>
                    <a:schemeClr val="accent1"/>
                  </a:solidFill>
                </a:rPr>
                <a:t>Fluidité dans les opérations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AAF1327-6C47-5644-AC76-7FCAF40D6679}"/>
              </a:ext>
            </a:extLst>
          </p:cNvPr>
          <p:cNvGrpSpPr/>
          <p:nvPr/>
        </p:nvGrpSpPr>
        <p:grpSpPr>
          <a:xfrm>
            <a:off x="1679044" y="5100421"/>
            <a:ext cx="7205659" cy="855453"/>
            <a:chOff x="1679044" y="5100421"/>
            <a:chExt cx="7205659" cy="855453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F97E8D9-226B-144E-A13A-4843C56A7B6B}"/>
                </a:ext>
              </a:extLst>
            </p:cNvPr>
            <p:cNvGrpSpPr/>
            <p:nvPr/>
          </p:nvGrpSpPr>
          <p:grpSpPr>
            <a:xfrm>
              <a:off x="2481987" y="5100421"/>
              <a:ext cx="6402716" cy="855453"/>
              <a:chOff x="2549373" y="2285479"/>
              <a:chExt cx="6402716" cy="855453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6856160-59E8-BF4F-A7B7-2AC0809938E4}"/>
                  </a:ext>
                </a:extLst>
              </p:cNvPr>
              <p:cNvSpPr txBox="1"/>
              <p:nvPr/>
            </p:nvSpPr>
            <p:spPr>
              <a:xfrm>
                <a:off x="2549373" y="2285479"/>
                <a:ext cx="13110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chemeClr val="accent1"/>
                    </a:solidFill>
                  </a:rPr>
                  <a:t>Nadia</a:t>
                </a: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Visiteur</a:t>
                </a: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Très occupée</a:t>
                </a:r>
              </a:p>
              <a:p>
                <a:r>
                  <a:rPr lang="fr-FR" sz="1200" dirty="0">
                    <a:solidFill>
                      <a:schemeClr val="accent1"/>
                    </a:solidFill>
                  </a:rPr>
                  <a:t>Digital native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D3BB333-E16D-004B-821C-DF1AFA6F6F16}"/>
                  </a:ext>
                </a:extLst>
              </p:cNvPr>
              <p:cNvSpPr txBox="1"/>
              <p:nvPr/>
            </p:nvSpPr>
            <p:spPr>
              <a:xfrm>
                <a:off x="3745877" y="2309935"/>
                <a:ext cx="52062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chemeClr val="accent1"/>
                    </a:solidFill>
                  </a:rPr>
                  <a:t>Choisit son repas selon son envie et la facilité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chemeClr val="accent1"/>
                    </a:solidFill>
                  </a:rPr>
                  <a:t>Tout se fait en ligne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chemeClr val="accent1"/>
                    </a:solidFill>
                  </a:rPr>
                  <a:t>Les bons plans sont essentiels</a:t>
                </a:r>
              </a:p>
            </p:txBody>
          </p:sp>
        </p:grpSp>
        <p:pic>
          <p:nvPicPr>
            <p:cNvPr id="28" name="Image 27" descr="Une image contenant graphiques vectoriels&#10;&#10;Description générée automatiquement">
              <a:extLst>
                <a:ext uri="{FF2B5EF4-FFF2-40B4-BE49-F238E27FC236}">
                  <a16:creationId xmlns:a16="http://schemas.microsoft.com/office/drawing/2014/main" id="{DC51A4B4-81CC-A54E-93CA-CD5CD45A8905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679044" y="5116661"/>
              <a:ext cx="744220" cy="739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65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technique: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A93678-4C08-7B48-98D2-B07B97D424A2}"/>
              </a:ext>
            </a:extLst>
          </p:cNvPr>
          <p:cNvGrpSpPr/>
          <p:nvPr/>
        </p:nvGrpSpPr>
        <p:grpSpPr>
          <a:xfrm>
            <a:off x="548839" y="1226916"/>
            <a:ext cx="8356263" cy="4902006"/>
            <a:chOff x="1000897" y="1227666"/>
            <a:chExt cx="8356263" cy="4902006"/>
          </a:xfrm>
        </p:grpSpPr>
        <p:graphicFrame>
          <p:nvGraphicFramePr>
            <p:cNvPr id="6" name="Diagramme 5">
              <a:extLst>
                <a:ext uri="{FF2B5EF4-FFF2-40B4-BE49-F238E27FC236}">
                  <a16:creationId xmlns:a16="http://schemas.microsoft.com/office/drawing/2014/main" id="{C194DBE3-9FDD-2D4B-B57C-0A13B00167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1660650"/>
                </p:ext>
              </p:extLst>
            </p:nvPr>
          </p:nvGraphicFramePr>
          <p:xfrm>
            <a:off x="1000897" y="1227666"/>
            <a:ext cx="8356263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DA12BBB-35B5-724A-A1CE-E3BC7AD5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4741" y="4953721"/>
              <a:ext cx="1763927" cy="1175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72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technique: Simplicité du mode </a:t>
            </a:r>
            <a:r>
              <a:rPr lang="fr-FR" sz="2800" b="1" dirty="0" err="1">
                <a:solidFill>
                  <a:schemeClr val="accent1"/>
                </a:solidFill>
                <a:latin typeface="Apple Braille" pitchFamily="2" charset="0"/>
              </a:rPr>
              <a:t>SaaS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10095-B87C-AE4E-8CA1-E288C8843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89" y="1226917"/>
            <a:ext cx="5345672" cy="44401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699583-B45A-254D-AF9B-41F7FCFAACB4}"/>
              </a:ext>
            </a:extLst>
          </p:cNvPr>
          <p:cNvSpPr txBox="1"/>
          <p:nvPr/>
        </p:nvSpPr>
        <p:spPr>
          <a:xfrm>
            <a:off x="445168" y="1323474"/>
            <a:ext cx="3754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Hébergement type Cloud :</a:t>
            </a:r>
          </a:p>
          <a:p>
            <a:r>
              <a:rPr lang="fr-FR" dirty="0">
                <a:solidFill>
                  <a:schemeClr val="accent1"/>
                </a:solidFill>
              </a:rPr>
              <a:t> + économique que le VPS ou serveur privé</a:t>
            </a:r>
          </a:p>
          <a:p>
            <a:r>
              <a:rPr lang="fr-FR" dirty="0">
                <a:solidFill>
                  <a:schemeClr val="accent1"/>
                </a:solidFill>
              </a:rPr>
              <a:t>+ efficace que le serveur mutualisé</a:t>
            </a:r>
          </a:p>
          <a:p>
            <a:r>
              <a:rPr lang="fr-FR" dirty="0">
                <a:solidFill>
                  <a:schemeClr val="accent1"/>
                </a:solidFill>
              </a:rPr>
              <a:t>- coûteux que le serveur dédié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b="1" dirty="0">
                <a:solidFill>
                  <a:schemeClr val="accent1"/>
                </a:solidFill>
              </a:rPr>
              <a:t>Pourquoi le mode Saas ?</a:t>
            </a:r>
          </a:p>
          <a:p>
            <a:r>
              <a:rPr lang="fr-FR" dirty="0">
                <a:solidFill>
                  <a:schemeClr val="accent1"/>
                </a:solidFill>
              </a:rPr>
              <a:t>Maintenance opérée par IT C&amp;D</a:t>
            </a:r>
          </a:p>
          <a:p>
            <a:r>
              <a:rPr lang="fr-FR" dirty="0">
                <a:solidFill>
                  <a:schemeClr val="accent1"/>
                </a:solidFill>
              </a:rPr>
              <a:t>Forte résilience et disponibilité</a:t>
            </a:r>
          </a:p>
          <a:p>
            <a:r>
              <a:rPr lang="fr-FR" dirty="0">
                <a:solidFill>
                  <a:schemeClr val="accent1"/>
                </a:solidFill>
              </a:rPr>
              <a:t>Forte sécurité des données</a:t>
            </a:r>
          </a:p>
          <a:p>
            <a:r>
              <a:rPr lang="fr-FR" dirty="0">
                <a:solidFill>
                  <a:schemeClr val="accent1"/>
                </a:solidFill>
              </a:rPr>
              <a:t>Accompagne croissance OC Pizza</a:t>
            </a:r>
          </a:p>
          <a:p>
            <a:r>
              <a:rPr lang="fr-FR" dirty="0">
                <a:solidFill>
                  <a:schemeClr val="accent1"/>
                </a:solidFill>
              </a:rPr>
              <a:t>Pas d’investissement en matériel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7DE86E-F30E-A44C-B671-E81BABEFB561}"/>
              </a:ext>
            </a:extLst>
          </p:cNvPr>
          <p:cNvSpPr txBox="1"/>
          <p:nvPr/>
        </p:nvSpPr>
        <p:spPr>
          <a:xfrm>
            <a:off x="548839" y="5169796"/>
            <a:ext cx="89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Sources : </a:t>
            </a:r>
          </a:p>
          <a:p>
            <a:r>
              <a:rPr lang="fr-FR" dirty="0"/>
              <a:t>Comparatif des hébergements: </a:t>
            </a:r>
            <a:r>
              <a:rPr lang="fr-FR" dirty="0">
                <a:hlinkClick r:id="rId3"/>
              </a:rPr>
              <a:t>Web and Co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Blue Host</a:t>
            </a:r>
            <a:endParaRPr lang="fr-FR" dirty="0"/>
          </a:p>
          <a:p>
            <a:r>
              <a:rPr lang="fr-FR" dirty="0"/>
              <a:t>Avantages et Inconvénients </a:t>
            </a:r>
            <a:r>
              <a:rPr lang="fr-FR" dirty="0" err="1"/>
              <a:t>SaaS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Le coin des Entrepreneurs</a:t>
            </a:r>
            <a:r>
              <a:rPr lang="fr-FR" dirty="0"/>
              <a:t> ; </a:t>
            </a:r>
            <a:r>
              <a:rPr lang="fr-FR" dirty="0" err="1">
                <a:hlinkClick r:id="rId6"/>
              </a:rPr>
              <a:t>LeBigData.fr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71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Choix technique : customisation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2E605E-109B-BA44-A16B-422DF8BD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108811"/>
            <a:ext cx="2228850" cy="7783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8F9A6A-F0BD-5B44-89DB-ECD3534E3EEB}"/>
              </a:ext>
            </a:extLst>
          </p:cNvPr>
          <p:cNvSpPr txBox="1"/>
          <p:nvPr/>
        </p:nvSpPr>
        <p:spPr>
          <a:xfrm>
            <a:off x="4455408" y="5987020"/>
            <a:ext cx="58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Sources : </a:t>
            </a:r>
            <a:r>
              <a:rPr lang="fr-FR" dirty="0">
                <a:hlinkClick r:id="rId3"/>
              </a:rPr>
              <a:t>site web Odoo</a:t>
            </a:r>
            <a:r>
              <a:rPr lang="fr-FR" dirty="0"/>
              <a:t> ; </a:t>
            </a:r>
            <a:r>
              <a:rPr lang="fr-FR" dirty="0">
                <a:hlinkClick r:id="rId4"/>
              </a:rPr>
              <a:t>Interview du CEO d’</a:t>
            </a:r>
            <a:r>
              <a:rPr lang="fr-FR" dirty="0" err="1">
                <a:hlinkClick r:id="rId4"/>
              </a:rPr>
              <a:t>Odoo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A205C2-896C-FD4C-A308-7B16C270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45" y="2772437"/>
            <a:ext cx="1389096" cy="124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051F4-4B81-1544-8A2C-C2D5714E5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141" y="2808752"/>
            <a:ext cx="1389096" cy="12404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5C2DFC-ACB8-B043-8AA5-B60ADBE35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45" y="1383590"/>
            <a:ext cx="1389096" cy="1240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84B2137-608D-FB4C-8ABB-84657C7D6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493" y="2793126"/>
            <a:ext cx="1389096" cy="12404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B75289-0F73-6E4F-8241-A54AD222A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3258" y="4304786"/>
            <a:ext cx="1365250" cy="1244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EB1381-0045-FA4F-9D2B-90DEBEC40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5141" y="1379485"/>
            <a:ext cx="1365250" cy="1244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FD7283B-D920-6845-87FC-1842732B17C7}"/>
              </a:ext>
            </a:extLst>
          </p:cNvPr>
          <p:cNvSpPr txBox="1"/>
          <p:nvPr/>
        </p:nvSpPr>
        <p:spPr>
          <a:xfrm>
            <a:off x="7369845" y="4272634"/>
            <a:ext cx="136525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+ Modules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IT C&amp;D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pour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OC Pizza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F311DA-16F8-D140-BDFF-F1EDEECD9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7493" y="1379485"/>
            <a:ext cx="1365250" cy="12446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C1AA28F-8125-2F47-A6D3-86B6A8BD51C2}"/>
              </a:ext>
            </a:extLst>
          </p:cNvPr>
          <p:cNvSpPr txBox="1"/>
          <p:nvPr/>
        </p:nvSpPr>
        <p:spPr>
          <a:xfrm>
            <a:off x="1319969" y="2215040"/>
            <a:ext cx="243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Des modules conçus pour être intégrés ensemble et prêts à l’usage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1D9EF9-3993-464A-9C55-49C323C2C5FC}"/>
              </a:ext>
            </a:extLst>
          </p:cNvPr>
          <p:cNvSpPr txBox="1"/>
          <p:nvPr/>
        </p:nvSpPr>
        <p:spPr>
          <a:xfrm>
            <a:off x="445168" y="4304786"/>
            <a:ext cx="2432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Avec </a:t>
            </a:r>
            <a:r>
              <a:rPr lang="fr-FR" sz="1600" dirty="0" err="1">
                <a:solidFill>
                  <a:schemeClr val="accent1"/>
                </a:solidFill>
              </a:rPr>
              <a:t>Odoo.sh</a:t>
            </a:r>
            <a:r>
              <a:rPr lang="fr-FR" sz="1600" dirty="0">
                <a:solidFill>
                  <a:schemeClr val="accent1"/>
                </a:solidFill>
              </a:rPr>
              <a:t> un hébergement sûr et adapté aux évolutions du système de gestion d’OC Pizza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B9C3C4-DC59-294B-A278-C45759C2CBDD}"/>
              </a:ext>
            </a:extLst>
          </p:cNvPr>
          <p:cNvSpPr txBox="1"/>
          <p:nvPr/>
        </p:nvSpPr>
        <p:spPr>
          <a:xfrm>
            <a:off x="4937472" y="4281289"/>
            <a:ext cx="243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Une personnalisation poussée des modules + création de modules spécifiques pour OC Pizza</a:t>
            </a:r>
          </a:p>
        </p:txBody>
      </p:sp>
    </p:spTree>
    <p:extLst>
      <p:ext uri="{BB962C8B-B14F-4D97-AF65-F5344CB8AC3E}">
        <p14:creationId xmlns:p14="http://schemas.microsoft.com/office/powerpoint/2010/main" val="24798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 Evaluation de la Solution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661E393-E81C-7941-B994-042297F4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94804"/>
              </p:ext>
            </p:extLst>
          </p:nvPr>
        </p:nvGraphicFramePr>
        <p:xfrm>
          <a:off x="414700" y="1040815"/>
          <a:ext cx="8808322" cy="517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694">
                  <a:extLst>
                    <a:ext uri="{9D8B030D-6E8A-4147-A177-3AD203B41FA5}">
                      <a16:colId xmlns:a16="http://schemas.microsoft.com/office/drawing/2014/main" val="3916403332"/>
                    </a:ext>
                  </a:extLst>
                </a:gridCol>
                <a:gridCol w="7271628">
                  <a:extLst>
                    <a:ext uri="{9D8B030D-6E8A-4147-A177-3AD203B41FA5}">
                      <a16:colId xmlns:a16="http://schemas.microsoft.com/office/drawing/2014/main" val="3320272912"/>
                    </a:ext>
                  </a:extLst>
                </a:gridCol>
              </a:tblGrid>
              <a:tr h="388753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7180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Réponse mandat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Bonne : </a:t>
                      </a:r>
                    </a:p>
                    <a:p>
                      <a:r>
                        <a:rPr lang="fr-FR" sz="1400" b="0" dirty="0"/>
                        <a:t>Customisation poussée </a:t>
                      </a:r>
                      <a:endParaRPr lang="fr-F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1627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Croissance OC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Très Bonne : </a:t>
                      </a:r>
                    </a:p>
                    <a:p>
                      <a:r>
                        <a:rPr lang="fr-FR" sz="1400" dirty="0" err="1"/>
                        <a:t>Odoo</a:t>
                      </a:r>
                      <a:r>
                        <a:rPr lang="fr-FR" sz="1400" dirty="0"/>
                        <a:t> est adapté à la croissance d’une entreprise (notamment la base de données </a:t>
                      </a:r>
                      <a:r>
                        <a:rPr lang="fr-FR" sz="1400" dirty="0" err="1"/>
                        <a:t>PostgreeSQL</a:t>
                      </a:r>
                      <a:r>
                        <a:rPr lang="fr-FR" sz="14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70362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Coût d’exploitation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</a:p>
                    <a:p>
                      <a:r>
                        <a:rPr lang="fr-FR" sz="1400" dirty="0"/>
                        <a:t>Essentiellement les abonnements à la solution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04136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Court : </a:t>
                      </a:r>
                    </a:p>
                    <a:p>
                      <a:r>
                        <a:rPr lang="fr-FR" sz="1400" b="0" dirty="0"/>
                        <a:t>Simple adaptation de modules existants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3784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Difficulté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Limitée : </a:t>
                      </a:r>
                    </a:p>
                    <a:p>
                      <a:r>
                        <a:rPr lang="fr-FR" sz="1400" b="0" dirty="0"/>
                        <a:t>Nombreux modules déjà existants</a:t>
                      </a:r>
                      <a:r>
                        <a:rPr lang="fr-FR" sz="1400" dirty="0"/>
                        <a:t>, hébergement maîtrisé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8433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Sécurité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  <a:endParaRPr lang="fr-FR" sz="1400" b="0" dirty="0"/>
                    </a:p>
                    <a:p>
                      <a:r>
                        <a:rPr lang="fr-FR" sz="1400" b="0" dirty="0"/>
                        <a:t>Traitée de bout en bout par les opérateurs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89621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r>
                        <a:rPr lang="fr-FR" sz="1400" dirty="0"/>
                        <a:t>Fiabilité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</a:t>
                      </a:r>
                      <a:r>
                        <a:rPr lang="fr-FR" sz="1400" dirty="0"/>
                        <a:t>: </a:t>
                      </a:r>
                    </a:p>
                    <a:p>
                      <a:r>
                        <a:rPr lang="fr-FR" sz="1400" dirty="0"/>
                        <a:t>Solution éprouvée (4 Millions d’utilisateurs)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63078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Coût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Faible : </a:t>
                      </a:r>
                    </a:p>
                    <a:p>
                      <a:r>
                        <a:rPr lang="fr-FR" sz="1400" dirty="0"/>
                        <a:t>Adaptation de modules existants, langage connu de l’équipe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12015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r>
                        <a:rPr lang="fr-FR" sz="1400" dirty="0"/>
                        <a:t>Evolutions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Forte : </a:t>
                      </a:r>
                    </a:p>
                    <a:p>
                      <a:r>
                        <a:rPr lang="fr-FR" sz="1400" dirty="0"/>
                        <a:t>Code source disponible dans un langage maîtrisé par IT C&amp;D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64506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BADBFA6-3382-8F4A-9F00-CAC1680C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1" y="1040815"/>
            <a:ext cx="920788" cy="3215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491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9B05-4231-4C43-B278-CF39F13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39" y="631490"/>
            <a:ext cx="8808322" cy="595426"/>
          </a:xfrm>
        </p:spPr>
        <p:txBody>
          <a:bodyPr anchor="t">
            <a:normAutofit/>
          </a:bodyPr>
          <a:lstStyle/>
          <a:p>
            <a:pPr algn="l"/>
            <a:r>
              <a:rPr lang="fr-FR" sz="2800" b="1" dirty="0">
                <a:solidFill>
                  <a:schemeClr val="accent1"/>
                </a:solidFill>
                <a:latin typeface="Apple Braille" pitchFamily="2" charset="0"/>
              </a:rPr>
              <a:t>3. Notre proposition :</a:t>
            </a:r>
            <a:endParaRPr lang="fr-FR" sz="2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91EF7-03BC-704B-A9DD-31465C65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IT C&amp;D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BE0DBD-AC78-2C4D-BBF2-3AD6162F6229}"/>
              </a:ext>
            </a:extLst>
          </p:cNvPr>
          <p:cNvSpPr txBox="1"/>
          <p:nvPr/>
        </p:nvSpPr>
        <p:spPr>
          <a:xfrm>
            <a:off x="349957" y="1320264"/>
            <a:ext cx="9211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Une solution éprouvée, adaptable au plus près des besoins d’OC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 mode d’hébergement économique, résilient et sécurisé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Un coût et des délais maîtrisés</a:t>
            </a:r>
          </a:p>
        </p:txBody>
      </p:sp>
    </p:spTree>
    <p:extLst>
      <p:ext uri="{BB962C8B-B14F-4D97-AF65-F5344CB8AC3E}">
        <p14:creationId xmlns:p14="http://schemas.microsoft.com/office/powerpoint/2010/main" val="4204981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5314</TotalTime>
  <Words>557</Words>
  <Application>Microsoft Macintosh PowerPoint</Application>
  <PresentationFormat>Format A4 (210 x 297 mm)</PresentationFormat>
  <Paragraphs>111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Apple Braille</vt:lpstr>
      <vt:lpstr>Arial</vt:lpstr>
      <vt:lpstr>Calibri</vt:lpstr>
      <vt:lpstr>Calibri Light</vt:lpstr>
      <vt:lpstr>Thème Office</vt:lpstr>
      <vt:lpstr>IT Concept &amp; Développement  Projet d’un système de Gestion  pour OC Pizza  https://github.com/Fabrice-64/OC_Projet_4</vt:lpstr>
      <vt:lpstr>Plan</vt:lpstr>
      <vt:lpstr>1. Contexte</vt:lpstr>
      <vt:lpstr>2. Ce qu’apporte notre solution</vt:lpstr>
      <vt:lpstr>3. Choix technique:</vt:lpstr>
      <vt:lpstr>3. Choix technique: Simplicité du mode SaaS</vt:lpstr>
      <vt:lpstr>3. Choix technique : customisation</vt:lpstr>
      <vt:lpstr>3. Notre proposition : Evaluation de la Solution</vt:lpstr>
      <vt:lpstr>3. Notre proposition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68</cp:revision>
  <dcterms:created xsi:type="dcterms:W3CDTF">2019-11-01T09:31:51Z</dcterms:created>
  <dcterms:modified xsi:type="dcterms:W3CDTF">2019-12-05T19:58:10Z</dcterms:modified>
</cp:coreProperties>
</file>