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0.xml" ContentType="application/vnd.openxmlformats-officedocument.presentationml.notesSlid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92"/>
    <p:restoredTop sz="94537"/>
  </p:normalViewPr>
  <p:slideViewPr>
    <p:cSldViewPr snapToGrid="0" snapToObjects="1">
      <p:cViewPr varScale="1">
        <p:scale>
          <a:sx n="140" d="100"/>
          <a:sy n="140" d="100"/>
        </p:scale>
        <p:origin x="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package" Target="../embeddings/Feuille_de_calcul_Microsoft_Excel10.xlsx"/><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Feuille_de_calcul_Microsoft_Excel11.xlsx"/><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package" Target="../embeddings/Feuille_de_calcul_Microsoft_Excel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Feuille_de_calcul_Microsoft_Excel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Feuille_de_calcul_Microsoft_Excel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Feuille_de_calcul_Microsoft_Excel6.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Feuille_de_calcul_Microsoft_Excel7.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Feuille_de_calcul_Microsoft_Excel8.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Feuille_de_calcul_Microsoft_Excel9.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Feuille_de_calcul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Mobilité</a:t>
            </a:r>
            <a:r>
              <a:rPr lang="fr-FR" baseline="0" dirty="0"/>
              <a:t> Effective des Cadres en 2018</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view3D>
      <c:rotX val="30"/>
      <c:rotY val="4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Feuil1!$B$1</c:f>
              <c:strCache>
                <c:ptCount val="1"/>
                <c:pt idx="0">
                  <c:v>Ventes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1E0-A445-A2FB-67572954E08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1E0-A445-A2FB-67572954E088}"/>
              </c:ext>
            </c:extLst>
          </c:dPt>
          <c:dPt>
            <c:idx val="2"/>
            <c:bubble3D val="0"/>
            <c:explosion val="12"/>
            <c:spPr>
              <a:solidFill>
                <a:schemeClr val="accent6">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0898-0E41-8A27-57F1F18D05CA}"/>
              </c:ext>
            </c:extLst>
          </c:dPt>
          <c:cat>
            <c:strRef>
              <c:f>Feuil1!$A$2:$A$4</c:f>
              <c:strCache>
                <c:ptCount val="3"/>
                <c:pt idx="0">
                  <c:v>Mobilité Interne</c:v>
                </c:pt>
                <c:pt idx="1">
                  <c:v>Mobilité Externe</c:v>
                </c:pt>
                <c:pt idx="2">
                  <c:v>Stabilité</c:v>
                </c:pt>
              </c:strCache>
            </c:strRef>
          </c:cat>
          <c:val>
            <c:numRef>
              <c:f>Feuil1!$B$2:$B$4</c:f>
              <c:numCache>
                <c:formatCode>0%</c:formatCode>
                <c:ptCount val="3"/>
                <c:pt idx="0">
                  <c:v>0.21</c:v>
                </c:pt>
                <c:pt idx="1">
                  <c:v>0.09</c:v>
                </c:pt>
                <c:pt idx="2">
                  <c:v>0.7</c:v>
                </c:pt>
              </c:numCache>
            </c:numRef>
          </c:val>
          <c:extLst>
            <c:ext xmlns:c16="http://schemas.microsoft.com/office/drawing/2014/chart" uri="{C3380CC4-5D6E-409C-BE32-E72D297353CC}">
              <c16:uniqueId val="{00000000-0898-0E41-8A27-57F1F18D05CA}"/>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Feuil1!$B$1</c:f>
              <c:strCache>
                <c:ptCount val="1"/>
                <c:pt idx="0">
                  <c:v>Très pertinent</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F93A-C245-A79D-0A1C2EA81528}"/>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F93A-C245-A79D-0A1C2EA81528}"/>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F93A-C245-A79D-0A1C2EA81528}"/>
              </c:ext>
            </c:extLst>
          </c:dPt>
          <c:cat>
            <c:strRef>
              <c:f>Feuil1!$A$2:$A$6</c:f>
              <c:strCache>
                <c:ptCount val="5"/>
                <c:pt idx="0">
                  <c:v>Remercier après mise en relation</c:v>
                </c:pt>
                <c:pt idx="1">
                  <c:v>Anniversaire</c:v>
                </c:pt>
                <c:pt idx="2">
                  <c:v>Rappels à temps</c:v>
                </c:pt>
                <c:pt idx="3">
                  <c:v>Partage de nouvelles ciblées</c:v>
                </c:pt>
                <c:pt idx="4">
                  <c:v>Suivi de l'activité sur les réseaux</c:v>
                </c:pt>
              </c:strCache>
            </c:strRef>
          </c:cat>
          <c:val>
            <c:numRef>
              <c:f>Feuil1!$B$2:$B$6</c:f>
              <c:numCache>
                <c:formatCode>General</c:formatCode>
                <c:ptCount val="5"/>
                <c:pt idx="0">
                  <c:v>18</c:v>
                </c:pt>
                <c:pt idx="1">
                  <c:v>4</c:v>
                </c:pt>
                <c:pt idx="2">
                  <c:v>11</c:v>
                </c:pt>
                <c:pt idx="3">
                  <c:v>13</c:v>
                </c:pt>
                <c:pt idx="4">
                  <c:v>10</c:v>
                </c:pt>
              </c:numCache>
            </c:numRef>
          </c:val>
          <c:extLst>
            <c:ext xmlns:c16="http://schemas.microsoft.com/office/drawing/2014/chart" uri="{C3380CC4-5D6E-409C-BE32-E72D297353CC}">
              <c16:uniqueId val="{00000000-F589-9E47-8C94-3A14C78D30F1}"/>
            </c:ext>
          </c:extLst>
        </c:ser>
        <c:ser>
          <c:idx val="1"/>
          <c:order val="1"/>
          <c:tx>
            <c:strRef>
              <c:f>Feuil1!$C$1</c:f>
              <c:strCache>
                <c:ptCount val="1"/>
                <c:pt idx="0">
                  <c:v>Moyennement pertinent</c:v>
                </c:pt>
              </c:strCache>
            </c:strRef>
          </c:tx>
          <c:spPr>
            <a:solidFill>
              <a:schemeClr val="accent2"/>
            </a:solidFill>
            <a:ln w="19050">
              <a:solidFill>
                <a:schemeClr val="lt1"/>
              </a:solidFill>
            </a:ln>
            <a:effectLst/>
          </c:spPr>
          <c:invertIfNegative val="0"/>
          <c:cat>
            <c:strRef>
              <c:f>Feuil1!$A$2:$A$6</c:f>
              <c:strCache>
                <c:ptCount val="5"/>
                <c:pt idx="0">
                  <c:v>Remercier après mise en relation</c:v>
                </c:pt>
                <c:pt idx="1">
                  <c:v>Anniversaire</c:v>
                </c:pt>
                <c:pt idx="2">
                  <c:v>Rappels à temps</c:v>
                </c:pt>
                <c:pt idx="3">
                  <c:v>Partage de nouvelles ciblées</c:v>
                </c:pt>
                <c:pt idx="4">
                  <c:v>Suivi de l'activité sur les réseaux</c:v>
                </c:pt>
              </c:strCache>
            </c:strRef>
          </c:cat>
          <c:val>
            <c:numRef>
              <c:f>Feuil1!$C$2:$C$6</c:f>
              <c:numCache>
                <c:formatCode>General</c:formatCode>
                <c:ptCount val="5"/>
                <c:pt idx="0">
                  <c:v>1</c:v>
                </c:pt>
                <c:pt idx="1">
                  <c:v>3</c:v>
                </c:pt>
                <c:pt idx="2">
                  <c:v>6</c:v>
                </c:pt>
                <c:pt idx="3">
                  <c:v>5</c:v>
                </c:pt>
                <c:pt idx="4">
                  <c:v>5</c:v>
                </c:pt>
              </c:numCache>
            </c:numRef>
          </c:val>
          <c:extLst>
            <c:ext xmlns:c16="http://schemas.microsoft.com/office/drawing/2014/chart" uri="{C3380CC4-5D6E-409C-BE32-E72D297353CC}">
              <c16:uniqueId val="{00000000-A254-124B-AF7C-5CA90E8916EC}"/>
            </c:ext>
          </c:extLst>
        </c:ser>
        <c:ser>
          <c:idx val="2"/>
          <c:order val="2"/>
          <c:tx>
            <c:strRef>
              <c:f>Feuil1!$D$1</c:f>
              <c:strCache>
                <c:ptCount val="1"/>
                <c:pt idx="0">
                  <c:v>Pourquoi pas</c:v>
                </c:pt>
              </c:strCache>
            </c:strRef>
          </c:tx>
          <c:spPr>
            <a:solidFill>
              <a:schemeClr val="accent3"/>
            </a:solidFill>
            <a:ln w="19050">
              <a:solidFill>
                <a:schemeClr val="lt1"/>
              </a:solidFill>
            </a:ln>
            <a:effectLst/>
          </c:spPr>
          <c:invertIfNegative val="0"/>
          <c:cat>
            <c:strRef>
              <c:f>Feuil1!$A$2:$A$6</c:f>
              <c:strCache>
                <c:ptCount val="5"/>
                <c:pt idx="0">
                  <c:v>Remercier après mise en relation</c:v>
                </c:pt>
                <c:pt idx="1">
                  <c:v>Anniversaire</c:v>
                </c:pt>
                <c:pt idx="2">
                  <c:v>Rappels à temps</c:v>
                </c:pt>
                <c:pt idx="3">
                  <c:v>Partage de nouvelles ciblées</c:v>
                </c:pt>
                <c:pt idx="4">
                  <c:v>Suivi de l'activité sur les réseaux</c:v>
                </c:pt>
              </c:strCache>
            </c:strRef>
          </c:cat>
          <c:val>
            <c:numRef>
              <c:f>Feuil1!$D$2:$D$6</c:f>
              <c:numCache>
                <c:formatCode>General</c:formatCode>
                <c:ptCount val="5"/>
                <c:pt idx="0">
                  <c:v>0</c:v>
                </c:pt>
                <c:pt idx="1">
                  <c:v>6</c:v>
                </c:pt>
                <c:pt idx="2">
                  <c:v>2</c:v>
                </c:pt>
                <c:pt idx="3">
                  <c:v>1</c:v>
                </c:pt>
                <c:pt idx="4">
                  <c:v>3</c:v>
                </c:pt>
              </c:numCache>
            </c:numRef>
          </c:val>
          <c:extLst>
            <c:ext xmlns:c16="http://schemas.microsoft.com/office/drawing/2014/chart" uri="{C3380CC4-5D6E-409C-BE32-E72D297353CC}">
              <c16:uniqueId val="{00000001-A254-124B-AF7C-5CA90E8916EC}"/>
            </c:ext>
          </c:extLst>
        </c:ser>
        <c:ser>
          <c:idx val="3"/>
          <c:order val="3"/>
          <c:tx>
            <c:strRef>
              <c:f>Feuil1!$E$1</c:f>
              <c:strCache>
                <c:ptCount val="1"/>
                <c:pt idx="0">
                  <c:v>Sans intérêt</c:v>
                </c:pt>
              </c:strCache>
            </c:strRef>
          </c:tx>
          <c:spPr>
            <a:solidFill>
              <a:schemeClr val="accent4"/>
            </a:solidFill>
            <a:ln w="19050">
              <a:solidFill>
                <a:schemeClr val="lt1"/>
              </a:solidFill>
            </a:ln>
            <a:effectLst/>
          </c:spPr>
          <c:invertIfNegative val="0"/>
          <c:cat>
            <c:strRef>
              <c:f>Feuil1!$A$2:$A$6</c:f>
              <c:strCache>
                <c:ptCount val="5"/>
                <c:pt idx="0">
                  <c:v>Remercier après mise en relation</c:v>
                </c:pt>
                <c:pt idx="1">
                  <c:v>Anniversaire</c:v>
                </c:pt>
                <c:pt idx="2">
                  <c:v>Rappels à temps</c:v>
                </c:pt>
                <c:pt idx="3">
                  <c:v>Partage de nouvelles ciblées</c:v>
                </c:pt>
                <c:pt idx="4">
                  <c:v>Suivi de l'activité sur les réseaux</c:v>
                </c:pt>
              </c:strCache>
            </c:strRef>
          </c:cat>
          <c:val>
            <c:numRef>
              <c:f>Feuil1!$E$2:$E$6</c:f>
              <c:numCache>
                <c:formatCode>General</c:formatCode>
                <c:ptCount val="5"/>
                <c:pt idx="0">
                  <c:v>0</c:v>
                </c:pt>
                <c:pt idx="1">
                  <c:v>6</c:v>
                </c:pt>
                <c:pt idx="2">
                  <c:v>0</c:v>
                </c:pt>
                <c:pt idx="3">
                  <c:v>0</c:v>
                </c:pt>
                <c:pt idx="4">
                  <c:v>1</c:v>
                </c:pt>
              </c:numCache>
            </c:numRef>
          </c:val>
          <c:extLst>
            <c:ext xmlns:c16="http://schemas.microsoft.com/office/drawing/2014/chart" uri="{C3380CC4-5D6E-409C-BE32-E72D297353CC}">
              <c16:uniqueId val="{00000000-DE58-1F4C-B2DE-F120E94F4836}"/>
            </c:ext>
          </c:extLst>
        </c:ser>
        <c:dLbls>
          <c:showLegendKey val="0"/>
          <c:showVal val="0"/>
          <c:showCatName val="0"/>
          <c:showSerName val="0"/>
          <c:showPercent val="0"/>
          <c:showBubbleSize val="0"/>
        </c:dLbls>
        <c:gapWidth val="100"/>
        <c:overlap val="100"/>
        <c:axId val="864716288"/>
        <c:axId val="845138560"/>
      </c:barChart>
      <c:catAx>
        <c:axId val="8647162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45138560"/>
        <c:crosses val="autoZero"/>
        <c:auto val="1"/>
        <c:lblAlgn val="ctr"/>
        <c:lblOffset val="100"/>
        <c:noMultiLvlLbl val="0"/>
      </c:catAx>
      <c:valAx>
        <c:axId val="845138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471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Feuil1!$B$1</c:f>
              <c:strCache>
                <c:ptCount val="1"/>
                <c:pt idx="0">
                  <c:v>C'est un must</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F93A-C245-A79D-0A1C2EA81528}"/>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F93A-C245-A79D-0A1C2EA81528}"/>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F93A-C245-A79D-0A1C2EA81528}"/>
              </c:ext>
            </c:extLst>
          </c:dPt>
          <c:cat>
            <c:strRef>
              <c:f>Feuil1!$A$2:$A$6</c:f>
              <c:strCache>
                <c:ptCount val="5"/>
                <c:pt idx="0">
                  <c:v>Linkedin</c:v>
                </c:pt>
                <c:pt idx="1">
                  <c:v>Viadeo</c:v>
                </c:pt>
                <c:pt idx="2">
                  <c:v>Messenger</c:v>
                </c:pt>
                <c:pt idx="3">
                  <c:v>WhatsApp</c:v>
                </c:pt>
                <c:pt idx="4">
                  <c:v>Instagram</c:v>
                </c:pt>
              </c:strCache>
            </c:strRef>
          </c:cat>
          <c:val>
            <c:numRef>
              <c:f>Feuil1!$B$2:$B$6</c:f>
              <c:numCache>
                <c:formatCode>General</c:formatCode>
                <c:ptCount val="5"/>
                <c:pt idx="0">
                  <c:v>18</c:v>
                </c:pt>
                <c:pt idx="1">
                  <c:v>0</c:v>
                </c:pt>
                <c:pt idx="2">
                  <c:v>1</c:v>
                </c:pt>
                <c:pt idx="3">
                  <c:v>3</c:v>
                </c:pt>
                <c:pt idx="4">
                  <c:v>0</c:v>
                </c:pt>
              </c:numCache>
            </c:numRef>
          </c:val>
          <c:extLst>
            <c:ext xmlns:c16="http://schemas.microsoft.com/office/drawing/2014/chart" uri="{C3380CC4-5D6E-409C-BE32-E72D297353CC}">
              <c16:uniqueId val="{00000000-F589-9E47-8C94-3A14C78D30F1}"/>
            </c:ext>
          </c:extLst>
        </c:ser>
        <c:ser>
          <c:idx val="1"/>
          <c:order val="1"/>
          <c:tx>
            <c:strRef>
              <c:f>Feuil1!$C$1</c:f>
              <c:strCache>
                <c:ptCount val="1"/>
                <c:pt idx="0">
                  <c:v>C'est un plus</c:v>
                </c:pt>
              </c:strCache>
            </c:strRef>
          </c:tx>
          <c:spPr>
            <a:solidFill>
              <a:schemeClr val="accent2"/>
            </a:solidFill>
            <a:ln w="19050">
              <a:solidFill>
                <a:schemeClr val="lt1"/>
              </a:solidFill>
            </a:ln>
            <a:effectLst/>
          </c:spPr>
          <c:invertIfNegative val="0"/>
          <c:cat>
            <c:strRef>
              <c:f>Feuil1!$A$2:$A$6</c:f>
              <c:strCache>
                <c:ptCount val="5"/>
                <c:pt idx="0">
                  <c:v>Linkedin</c:v>
                </c:pt>
                <c:pt idx="1">
                  <c:v>Viadeo</c:v>
                </c:pt>
                <c:pt idx="2">
                  <c:v>Messenger</c:v>
                </c:pt>
                <c:pt idx="3">
                  <c:v>WhatsApp</c:v>
                </c:pt>
                <c:pt idx="4">
                  <c:v>Instagram</c:v>
                </c:pt>
              </c:strCache>
            </c:strRef>
          </c:cat>
          <c:val>
            <c:numRef>
              <c:f>Feuil1!$C$2:$C$6</c:f>
              <c:numCache>
                <c:formatCode>General</c:formatCode>
                <c:ptCount val="5"/>
                <c:pt idx="0">
                  <c:v>0</c:v>
                </c:pt>
                <c:pt idx="1">
                  <c:v>2</c:v>
                </c:pt>
                <c:pt idx="2">
                  <c:v>2</c:v>
                </c:pt>
                <c:pt idx="3">
                  <c:v>10</c:v>
                </c:pt>
                <c:pt idx="4">
                  <c:v>2</c:v>
                </c:pt>
              </c:numCache>
            </c:numRef>
          </c:val>
          <c:extLst>
            <c:ext xmlns:c16="http://schemas.microsoft.com/office/drawing/2014/chart" uri="{C3380CC4-5D6E-409C-BE32-E72D297353CC}">
              <c16:uniqueId val="{00000000-52B8-8A42-9B18-D7F507260D63}"/>
            </c:ext>
          </c:extLst>
        </c:ser>
        <c:ser>
          <c:idx val="2"/>
          <c:order val="2"/>
          <c:tx>
            <c:strRef>
              <c:f>Feuil1!$D$1</c:f>
              <c:strCache>
                <c:ptCount val="1"/>
                <c:pt idx="0">
                  <c:v>Pourquoi pas</c:v>
                </c:pt>
              </c:strCache>
            </c:strRef>
          </c:tx>
          <c:spPr>
            <a:solidFill>
              <a:schemeClr val="accent3"/>
            </a:solidFill>
            <a:ln w="19050">
              <a:solidFill>
                <a:schemeClr val="lt1"/>
              </a:solidFill>
            </a:ln>
            <a:effectLst/>
          </c:spPr>
          <c:invertIfNegative val="0"/>
          <c:cat>
            <c:strRef>
              <c:f>Feuil1!$A$2:$A$6</c:f>
              <c:strCache>
                <c:ptCount val="5"/>
                <c:pt idx="0">
                  <c:v>Linkedin</c:v>
                </c:pt>
                <c:pt idx="1">
                  <c:v>Viadeo</c:v>
                </c:pt>
                <c:pt idx="2">
                  <c:v>Messenger</c:v>
                </c:pt>
                <c:pt idx="3">
                  <c:v>WhatsApp</c:v>
                </c:pt>
                <c:pt idx="4">
                  <c:v>Instagram</c:v>
                </c:pt>
              </c:strCache>
            </c:strRef>
          </c:cat>
          <c:val>
            <c:numRef>
              <c:f>Feuil1!$D$2:$D$6</c:f>
              <c:numCache>
                <c:formatCode>General</c:formatCode>
                <c:ptCount val="5"/>
                <c:pt idx="1">
                  <c:v>8</c:v>
                </c:pt>
                <c:pt idx="2">
                  <c:v>10</c:v>
                </c:pt>
                <c:pt idx="3">
                  <c:v>3</c:v>
                </c:pt>
                <c:pt idx="4">
                  <c:v>8</c:v>
                </c:pt>
              </c:numCache>
            </c:numRef>
          </c:val>
          <c:extLst>
            <c:ext xmlns:c16="http://schemas.microsoft.com/office/drawing/2014/chart" uri="{C3380CC4-5D6E-409C-BE32-E72D297353CC}">
              <c16:uniqueId val="{00000001-52B8-8A42-9B18-D7F507260D63}"/>
            </c:ext>
          </c:extLst>
        </c:ser>
        <c:ser>
          <c:idx val="3"/>
          <c:order val="3"/>
          <c:tx>
            <c:strRef>
              <c:f>Feuil1!$E$1</c:f>
              <c:strCache>
                <c:ptCount val="1"/>
                <c:pt idx="0">
                  <c:v>Sans intérêt</c:v>
                </c:pt>
              </c:strCache>
            </c:strRef>
          </c:tx>
          <c:spPr>
            <a:solidFill>
              <a:schemeClr val="accent4"/>
            </a:solidFill>
            <a:ln w="19050">
              <a:solidFill>
                <a:schemeClr val="lt1"/>
              </a:solidFill>
            </a:ln>
            <a:effectLst/>
          </c:spPr>
          <c:invertIfNegative val="0"/>
          <c:cat>
            <c:strRef>
              <c:f>Feuil1!$A$2:$A$6</c:f>
              <c:strCache>
                <c:ptCount val="5"/>
                <c:pt idx="0">
                  <c:v>Linkedin</c:v>
                </c:pt>
                <c:pt idx="1">
                  <c:v>Viadeo</c:v>
                </c:pt>
                <c:pt idx="2">
                  <c:v>Messenger</c:v>
                </c:pt>
                <c:pt idx="3">
                  <c:v>WhatsApp</c:v>
                </c:pt>
                <c:pt idx="4">
                  <c:v>Instagram</c:v>
                </c:pt>
              </c:strCache>
            </c:strRef>
          </c:cat>
          <c:val>
            <c:numRef>
              <c:f>Feuil1!$E$2:$E$6</c:f>
              <c:numCache>
                <c:formatCode>General</c:formatCode>
                <c:ptCount val="5"/>
                <c:pt idx="0">
                  <c:v>1</c:v>
                </c:pt>
                <c:pt idx="1">
                  <c:v>9</c:v>
                </c:pt>
                <c:pt idx="2">
                  <c:v>6</c:v>
                </c:pt>
                <c:pt idx="3">
                  <c:v>3</c:v>
                </c:pt>
                <c:pt idx="4">
                  <c:v>9</c:v>
                </c:pt>
              </c:numCache>
            </c:numRef>
          </c:val>
          <c:extLst>
            <c:ext xmlns:c16="http://schemas.microsoft.com/office/drawing/2014/chart" uri="{C3380CC4-5D6E-409C-BE32-E72D297353CC}">
              <c16:uniqueId val="{00000002-52B8-8A42-9B18-D7F507260D63}"/>
            </c:ext>
          </c:extLst>
        </c:ser>
        <c:dLbls>
          <c:showLegendKey val="0"/>
          <c:showVal val="0"/>
          <c:showCatName val="0"/>
          <c:showSerName val="0"/>
          <c:showPercent val="0"/>
          <c:showBubbleSize val="0"/>
        </c:dLbls>
        <c:gapWidth val="100"/>
        <c:overlap val="100"/>
        <c:axId val="882145136"/>
        <c:axId val="872362704"/>
      </c:barChart>
      <c:catAx>
        <c:axId val="882145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2362704"/>
        <c:crosses val="autoZero"/>
        <c:auto val="1"/>
        <c:lblAlgn val="ctr"/>
        <c:lblOffset val="100"/>
        <c:noMultiLvlLbl val="0"/>
      </c:catAx>
      <c:valAx>
        <c:axId val="8723627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8214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Feuil1!$B$1</c:f>
              <c:strCache>
                <c:ptCount val="1"/>
                <c:pt idx="0">
                  <c:v>C'est un must</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F93A-C245-A79D-0A1C2EA81528}"/>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F93A-C245-A79D-0A1C2EA81528}"/>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F93A-C245-A79D-0A1C2EA81528}"/>
              </c:ext>
            </c:extLst>
          </c:dPt>
          <c:cat>
            <c:strRef>
              <c:f>Feuil1!$A$2:$A$6</c:f>
              <c:strCache>
                <c:ptCount val="5"/>
                <c:pt idx="0">
                  <c:v>Contacts</c:v>
                </c:pt>
                <c:pt idx="1">
                  <c:v>Journal d'appels</c:v>
                </c:pt>
                <c:pt idx="2">
                  <c:v>e-mails</c:v>
                </c:pt>
                <c:pt idx="3">
                  <c:v>Calendrier</c:v>
                </c:pt>
                <c:pt idx="4">
                  <c:v>SMS</c:v>
                </c:pt>
              </c:strCache>
            </c:strRef>
          </c:cat>
          <c:val>
            <c:numRef>
              <c:f>Feuil1!$B$2:$B$6</c:f>
              <c:numCache>
                <c:formatCode>General</c:formatCode>
                <c:ptCount val="5"/>
                <c:pt idx="0">
                  <c:v>14</c:v>
                </c:pt>
                <c:pt idx="1">
                  <c:v>3</c:v>
                </c:pt>
                <c:pt idx="2">
                  <c:v>13</c:v>
                </c:pt>
                <c:pt idx="3">
                  <c:v>10</c:v>
                </c:pt>
                <c:pt idx="4">
                  <c:v>6</c:v>
                </c:pt>
              </c:numCache>
            </c:numRef>
          </c:val>
          <c:extLst>
            <c:ext xmlns:c16="http://schemas.microsoft.com/office/drawing/2014/chart" uri="{C3380CC4-5D6E-409C-BE32-E72D297353CC}">
              <c16:uniqueId val="{00000000-F589-9E47-8C94-3A14C78D30F1}"/>
            </c:ext>
          </c:extLst>
        </c:ser>
        <c:ser>
          <c:idx val="1"/>
          <c:order val="1"/>
          <c:tx>
            <c:strRef>
              <c:f>Feuil1!$C$1</c:f>
              <c:strCache>
                <c:ptCount val="1"/>
                <c:pt idx="0">
                  <c:v>C'est un plus</c:v>
                </c:pt>
              </c:strCache>
            </c:strRef>
          </c:tx>
          <c:spPr>
            <a:solidFill>
              <a:schemeClr val="accent2"/>
            </a:solidFill>
            <a:ln w="19050">
              <a:solidFill>
                <a:schemeClr val="lt1"/>
              </a:solidFill>
            </a:ln>
            <a:effectLst/>
          </c:spPr>
          <c:invertIfNegative val="0"/>
          <c:cat>
            <c:strRef>
              <c:f>Feuil1!$A$2:$A$6</c:f>
              <c:strCache>
                <c:ptCount val="5"/>
                <c:pt idx="0">
                  <c:v>Contacts</c:v>
                </c:pt>
                <c:pt idx="1">
                  <c:v>Journal d'appels</c:v>
                </c:pt>
                <c:pt idx="2">
                  <c:v>e-mails</c:v>
                </c:pt>
                <c:pt idx="3">
                  <c:v>Calendrier</c:v>
                </c:pt>
                <c:pt idx="4">
                  <c:v>SMS</c:v>
                </c:pt>
              </c:strCache>
            </c:strRef>
          </c:cat>
          <c:val>
            <c:numRef>
              <c:f>Feuil1!$C$2:$C$6</c:f>
              <c:numCache>
                <c:formatCode>General</c:formatCode>
                <c:ptCount val="5"/>
                <c:pt idx="0">
                  <c:v>3</c:v>
                </c:pt>
                <c:pt idx="1">
                  <c:v>3</c:v>
                </c:pt>
                <c:pt idx="2">
                  <c:v>3</c:v>
                </c:pt>
                <c:pt idx="3">
                  <c:v>6</c:v>
                </c:pt>
                <c:pt idx="4">
                  <c:v>10</c:v>
                </c:pt>
              </c:numCache>
            </c:numRef>
          </c:val>
          <c:extLst>
            <c:ext xmlns:c16="http://schemas.microsoft.com/office/drawing/2014/chart" uri="{C3380CC4-5D6E-409C-BE32-E72D297353CC}">
              <c16:uniqueId val="{00000000-52B8-8A42-9B18-D7F507260D63}"/>
            </c:ext>
          </c:extLst>
        </c:ser>
        <c:ser>
          <c:idx val="2"/>
          <c:order val="2"/>
          <c:tx>
            <c:strRef>
              <c:f>Feuil1!$D$1</c:f>
              <c:strCache>
                <c:ptCount val="1"/>
                <c:pt idx="0">
                  <c:v>Pourquoi pas</c:v>
                </c:pt>
              </c:strCache>
            </c:strRef>
          </c:tx>
          <c:spPr>
            <a:solidFill>
              <a:schemeClr val="accent3"/>
            </a:solidFill>
            <a:ln w="19050">
              <a:solidFill>
                <a:schemeClr val="lt1"/>
              </a:solidFill>
            </a:ln>
            <a:effectLst/>
          </c:spPr>
          <c:invertIfNegative val="0"/>
          <c:cat>
            <c:strRef>
              <c:f>Feuil1!$A$2:$A$6</c:f>
              <c:strCache>
                <c:ptCount val="5"/>
                <c:pt idx="0">
                  <c:v>Contacts</c:v>
                </c:pt>
                <c:pt idx="1">
                  <c:v>Journal d'appels</c:v>
                </c:pt>
                <c:pt idx="2">
                  <c:v>e-mails</c:v>
                </c:pt>
                <c:pt idx="3">
                  <c:v>Calendrier</c:v>
                </c:pt>
                <c:pt idx="4">
                  <c:v>SMS</c:v>
                </c:pt>
              </c:strCache>
            </c:strRef>
          </c:cat>
          <c:val>
            <c:numRef>
              <c:f>Feuil1!$D$2:$D$6</c:f>
              <c:numCache>
                <c:formatCode>General</c:formatCode>
                <c:ptCount val="5"/>
                <c:pt idx="0">
                  <c:v>2</c:v>
                </c:pt>
                <c:pt idx="1">
                  <c:v>9</c:v>
                </c:pt>
                <c:pt idx="2">
                  <c:v>1</c:v>
                </c:pt>
                <c:pt idx="3">
                  <c:v>2</c:v>
                </c:pt>
                <c:pt idx="4">
                  <c:v>1</c:v>
                </c:pt>
              </c:numCache>
            </c:numRef>
          </c:val>
          <c:extLst>
            <c:ext xmlns:c16="http://schemas.microsoft.com/office/drawing/2014/chart" uri="{C3380CC4-5D6E-409C-BE32-E72D297353CC}">
              <c16:uniqueId val="{00000001-52B8-8A42-9B18-D7F507260D63}"/>
            </c:ext>
          </c:extLst>
        </c:ser>
        <c:ser>
          <c:idx val="3"/>
          <c:order val="3"/>
          <c:tx>
            <c:strRef>
              <c:f>Feuil1!$E$1</c:f>
              <c:strCache>
                <c:ptCount val="1"/>
                <c:pt idx="0">
                  <c:v>Sans intérêt</c:v>
                </c:pt>
              </c:strCache>
            </c:strRef>
          </c:tx>
          <c:spPr>
            <a:solidFill>
              <a:schemeClr val="accent4"/>
            </a:solidFill>
            <a:ln w="19050">
              <a:solidFill>
                <a:schemeClr val="lt1"/>
              </a:solidFill>
            </a:ln>
            <a:effectLst/>
          </c:spPr>
          <c:invertIfNegative val="0"/>
          <c:cat>
            <c:strRef>
              <c:f>Feuil1!$A$2:$A$6</c:f>
              <c:strCache>
                <c:ptCount val="5"/>
                <c:pt idx="0">
                  <c:v>Contacts</c:v>
                </c:pt>
                <c:pt idx="1">
                  <c:v>Journal d'appels</c:v>
                </c:pt>
                <c:pt idx="2">
                  <c:v>e-mails</c:v>
                </c:pt>
                <c:pt idx="3">
                  <c:v>Calendrier</c:v>
                </c:pt>
                <c:pt idx="4">
                  <c:v>SMS</c:v>
                </c:pt>
              </c:strCache>
            </c:strRef>
          </c:cat>
          <c:val>
            <c:numRef>
              <c:f>Feuil1!$E$2:$E$6</c:f>
              <c:numCache>
                <c:formatCode>General</c:formatCode>
                <c:ptCount val="5"/>
                <c:pt idx="0">
                  <c:v>0</c:v>
                </c:pt>
                <c:pt idx="1">
                  <c:v>4</c:v>
                </c:pt>
                <c:pt idx="2">
                  <c:v>2</c:v>
                </c:pt>
                <c:pt idx="3">
                  <c:v>1</c:v>
                </c:pt>
                <c:pt idx="4">
                  <c:v>9</c:v>
                </c:pt>
              </c:numCache>
            </c:numRef>
          </c:val>
          <c:extLst>
            <c:ext xmlns:c16="http://schemas.microsoft.com/office/drawing/2014/chart" uri="{C3380CC4-5D6E-409C-BE32-E72D297353CC}">
              <c16:uniqueId val="{00000002-52B8-8A42-9B18-D7F507260D63}"/>
            </c:ext>
          </c:extLst>
        </c:ser>
        <c:dLbls>
          <c:showLegendKey val="0"/>
          <c:showVal val="0"/>
          <c:showCatName val="0"/>
          <c:showSerName val="0"/>
          <c:showPercent val="0"/>
          <c:showBubbleSize val="0"/>
        </c:dLbls>
        <c:gapWidth val="100"/>
        <c:overlap val="100"/>
        <c:axId val="882145136"/>
        <c:axId val="872362704"/>
      </c:barChart>
      <c:catAx>
        <c:axId val="8821451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2362704"/>
        <c:crosses val="autoZero"/>
        <c:auto val="1"/>
        <c:lblAlgn val="ctr"/>
        <c:lblOffset val="100"/>
        <c:noMultiLvlLbl val="0"/>
      </c:catAx>
      <c:valAx>
        <c:axId val="8723627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8214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Mobilité d’après le</a:t>
            </a:r>
            <a:r>
              <a:rPr lang="fr-FR" baseline="0" dirty="0"/>
              <a:t> niveau de diplôme</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Feuil1!$B$1</c:f>
              <c:strCache>
                <c:ptCount val="1"/>
                <c:pt idx="0">
                  <c:v>Stabilité</c:v>
                </c:pt>
              </c:strCache>
            </c:strRef>
          </c:tx>
          <c:spPr>
            <a:solidFill>
              <a:schemeClr val="bg2"/>
            </a:solidFill>
            <a:ln>
              <a:noFill/>
            </a:ln>
            <a:effectLst/>
          </c:spPr>
          <c:invertIfNegative val="0"/>
          <c:cat>
            <c:strRef>
              <c:f>Feuil1!$A$2:$A$3</c:f>
              <c:strCache>
                <c:ptCount val="2"/>
                <c:pt idx="0">
                  <c:v>Bac +5</c:v>
                </c:pt>
                <c:pt idx="1">
                  <c:v>Bac + 3 ou moins</c:v>
                </c:pt>
              </c:strCache>
            </c:strRef>
          </c:cat>
          <c:val>
            <c:numRef>
              <c:f>Feuil1!$B$2:$B$3</c:f>
              <c:numCache>
                <c:formatCode>General</c:formatCode>
                <c:ptCount val="2"/>
                <c:pt idx="0">
                  <c:v>67</c:v>
                </c:pt>
                <c:pt idx="1">
                  <c:v>77</c:v>
                </c:pt>
              </c:numCache>
            </c:numRef>
          </c:val>
          <c:extLst>
            <c:ext xmlns:c16="http://schemas.microsoft.com/office/drawing/2014/chart" uri="{C3380CC4-5D6E-409C-BE32-E72D297353CC}">
              <c16:uniqueId val="{00000000-6EDA-8247-9DC5-DA470A1C475B}"/>
            </c:ext>
          </c:extLst>
        </c:ser>
        <c:ser>
          <c:idx val="1"/>
          <c:order val="1"/>
          <c:tx>
            <c:strRef>
              <c:f>Feuil1!$C$1</c:f>
              <c:strCache>
                <c:ptCount val="1"/>
                <c:pt idx="0">
                  <c:v>Mob. Interne</c:v>
                </c:pt>
              </c:strCache>
            </c:strRef>
          </c:tx>
          <c:spPr>
            <a:solidFill>
              <a:schemeClr val="accent2"/>
            </a:solidFill>
            <a:ln>
              <a:noFill/>
            </a:ln>
            <a:effectLst/>
          </c:spPr>
          <c:invertIfNegative val="0"/>
          <c:cat>
            <c:strRef>
              <c:f>Feuil1!$A$2:$A$3</c:f>
              <c:strCache>
                <c:ptCount val="2"/>
                <c:pt idx="0">
                  <c:v>Bac +5</c:v>
                </c:pt>
                <c:pt idx="1">
                  <c:v>Bac + 3 ou moins</c:v>
                </c:pt>
              </c:strCache>
            </c:strRef>
          </c:cat>
          <c:val>
            <c:numRef>
              <c:f>Feuil1!$C$2:$C$3</c:f>
              <c:numCache>
                <c:formatCode>General</c:formatCode>
                <c:ptCount val="2"/>
                <c:pt idx="0">
                  <c:v>21</c:v>
                </c:pt>
                <c:pt idx="1">
                  <c:v>18</c:v>
                </c:pt>
              </c:numCache>
            </c:numRef>
          </c:val>
          <c:extLst>
            <c:ext xmlns:c16="http://schemas.microsoft.com/office/drawing/2014/chart" uri="{C3380CC4-5D6E-409C-BE32-E72D297353CC}">
              <c16:uniqueId val="{00000001-6EDA-8247-9DC5-DA470A1C475B}"/>
            </c:ext>
          </c:extLst>
        </c:ser>
        <c:ser>
          <c:idx val="2"/>
          <c:order val="2"/>
          <c:tx>
            <c:strRef>
              <c:f>Feuil1!$D$1</c:f>
              <c:strCache>
                <c:ptCount val="1"/>
                <c:pt idx="0">
                  <c:v>Mob.Externe</c:v>
                </c:pt>
              </c:strCache>
            </c:strRef>
          </c:tx>
          <c:spPr>
            <a:solidFill>
              <a:schemeClr val="accent1"/>
            </a:solidFill>
            <a:ln>
              <a:noFill/>
            </a:ln>
            <a:effectLst/>
          </c:spPr>
          <c:invertIfNegative val="0"/>
          <c:cat>
            <c:strRef>
              <c:f>Feuil1!$A$2:$A$3</c:f>
              <c:strCache>
                <c:ptCount val="2"/>
                <c:pt idx="0">
                  <c:v>Bac +5</c:v>
                </c:pt>
                <c:pt idx="1">
                  <c:v>Bac + 3 ou moins</c:v>
                </c:pt>
              </c:strCache>
            </c:strRef>
          </c:cat>
          <c:val>
            <c:numRef>
              <c:f>Feuil1!$D$2:$D$3</c:f>
              <c:numCache>
                <c:formatCode>General</c:formatCode>
                <c:ptCount val="2"/>
                <c:pt idx="0">
                  <c:v>11</c:v>
                </c:pt>
                <c:pt idx="1">
                  <c:v>2</c:v>
                </c:pt>
              </c:numCache>
            </c:numRef>
          </c:val>
          <c:extLst>
            <c:ext xmlns:c16="http://schemas.microsoft.com/office/drawing/2014/chart" uri="{C3380CC4-5D6E-409C-BE32-E72D297353CC}">
              <c16:uniqueId val="{00000002-6EDA-8247-9DC5-DA470A1C475B}"/>
            </c:ext>
          </c:extLst>
        </c:ser>
        <c:dLbls>
          <c:showLegendKey val="0"/>
          <c:showVal val="0"/>
          <c:showCatName val="0"/>
          <c:showSerName val="0"/>
          <c:showPercent val="0"/>
          <c:showBubbleSize val="0"/>
        </c:dLbls>
        <c:gapWidth val="100"/>
        <c:overlap val="100"/>
        <c:axId val="1081616"/>
        <c:axId val="5085104"/>
      </c:barChart>
      <c:catAx>
        <c:axId val="10816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5085104"/>
        <c:crosses val="autoZero"/>
        <c:auto val="1"/>
        <c:lblAlgn val="ctr"/>
        <c:lblOffset val="100"/>
        <c:noMultiLvlLbl val="0"/>
      </c:catAx>
      <c:valAx>
        <c:axId val="5085104"/>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81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Feuil1!$B$1</c:f>
              <c:strCache>
                <c:ptCount val="1"/>
                <c:pt idx="0">
                  <c:v>Initiative de la Mobilité Interne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73BD-C74B-AD05-60116987B6C2}"/>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D7E-014C-9567-EF4C3ACECB9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Feuil1!$A$2:$A$3</c:f>
              <c:strCache>
                <c:ptCount val="2"/>
                <c:pt idx="0">
                  <c:v>Employeur</c:v>
                </c:pt>
                <c:pt idx="1">
                  <c:v>Cadre</c:v>
                </c:pt>
              </c:strCache>
            </c:strRef>
          </c:cat>
          <c:val>
            <c:numRef>
              <c:f>Feuil1!$B$2:$B$3</c:f>
              <c:numCache>
                <c:formatCode>General</c:formatCode>
                <c:ptCount val="2"/>
                <c:pt idx="0">
                  <c:v>52</c:v>
                </c:pt>
                <c:pt idx="1">
                  <c:v>48</c:v>
                </c:pt>
              </c:numCache>
            </c:numRef>
          </c:val>
          <c:extLst>
            <c:ext xmlns:c16="http://schemas.microsoft.com/office/drawing/2014/chart" uri="{C3380CC4-5D6E-409C-BE32-E72D297353CC}">
              <c16:uniqueId val="{00000000-73BD-C74B-AD05-60116987B6C2}"/>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fr-FR" sz="1200" b="1" dirty="0">
                <a:effectLst/>
              </a:rPr>
              <a:t>Diriez-vous qu’à l’heure actuelle il est facile ou difficile de... ? </a:t>
            </a:r>
          </a:p>
        </c:rich>
      </c:tx>
      <c:layout>
        <c:manualLayout>
          <c:xMode val="edge"/>
          <c:yMode val="edge"/>
          <c:x val="9.9609479484298907E-2"/>
          <c:y val="2.063184902251876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fr-FR"/>
        </a:p>
      </c:txPr>
    </c:title>
    <c:autoTitleDeleted val="0"/>
    <c:plotArea>
      <c:layout/>
      <c:barChart>
        <c:barDir val="col"/>
        <c:grouping val="percentStacked"/>
        <c:varyColors val="0"/>
        <c:ser>
          <c:idx val="0"/>
          <c:order val="0"/>
          <c:tx>
            <c:strRef>
              <c:f>Feuil1!$B$1</c:f>
              <c:strCache>
                <c:ptCount val="1"/>
                <c:pt idx="0">
                  <c:v>Très facile</c:v>
                </c:pt>
              </c:strCache>
            </c:strRef>
          </c:tx>
          <c:spPr>
            <a:solidFill>
              <a:schemeClr val="accent1"/>
            </a:solidFill>
            <a:ln>
              <a:noFill/>
            </a:ln>
            <a:effectLst/>
          </c:spPr>
          <c:invertIfNegative val="0"/>
          <c:cat>
            <c:strRef>
              <c:f>Feuil1!$A$2:$A$4</c:f>
              <c:strCache>
                <c:ptCount val="3"/>
                <c:pt idx="0">
                  <c:v>Changer d'entreprise</c:v>
                </c:pt>
                <c:pt idx="1">
                  <c:v>Changer de métier</c:v>
                </c:pt>
                <c:pt idx="2">
                  <c:v>Changer de secteur d'activité</c:v>
                </c:pt>
              </c:strCache>
            </c:strRef>
          </c:cat>
          <c:val>
            <c:numRef>
              <c:f>Feuil1!$B$2:$B$4</c:f>
              <c:numCache>
                <c:formatCode>General</c:formatCode>
                <c:ptCount val="3"/>
                <c:pt idx="0">
                  <c:v>4</c:v>
                </c:pt>
                <c:pt idx="1">
                  <c:v>4</c:v>
                </c:pt>
                <c:pt idx="2">
                  <c:v>3</c:v>
                </c:pt>
              </c:numCache>
            </c:numRef>
          </c:val>
          <c:extLst>
            <c:ext xmlns:c16="http://schemas.microsoft.com/office/drawing/2014/chart" uri="{C3380CC4-5D6E-409C-BE32-E72D297353CC}">
              <c16:uniqueId val="{00000000-79E3-974E-A2F0-1EB203E8E62C}"/>
            </c:ext>
          </c:extLst>
        </c:ser>
        <c:ser>
          <c:idx val="1"/>
          <c:order val="1"/>
          <c:tx>
            <c:strRef>
              <c:f>Feuil1!$C$1</c:f>
              <c:strCache>
                <c:ptCount val="1"/>
                <c:pt idx="0">
                  <c:v>Plutôt Facile</c:v>
                </c:pt>
              </c:strCache>
            </c:strRef>
          </c:tx>
          <c:spPr>
            <a:solidFill>
              <a:schemeClr val="accent5"/>
            </a:solidFill>
            <a:ln>
              <a:noFill/>
            </a:ln>
            <a:effectLst/>
          </c:spPr>
          <c:invertIfNegative val="0"/>
          <c:cat>
            <c:strRef>
              <c:f>Feuil1!$A$2:$A$4</c:f>
              <c:strCache>
                <c:ptCount val="3"/>
                <c:pt idx="0">
                  <c:v>Changer d'entreprise</c:v>
                </c:pt>
                <c:pt idx="1">
                  <c:v>Changer de métier</c:v>
                </c:pt>
                <c:pt idx="2">
                  <c:v>Changer de secteur d'activité</c:v>
                </c:pt>
              </c:strCache>
            </c:strRef>
          </c:cat>
          <c:val>
            <c:numRef>
              <c:f>Feuil1!$C$2:$C$4</c:f>
              <c:numCache>
                <c:formatCode>General</c:formatCode>
                <c:ptCount val="3"/>
                <c:pt idx="0">
                  <c:v>31</c:v>
                </c:pt>
                <c:pt idx="1">
                  <c:v>21</c:v>
                </c:pt>
                <c:pt idx="2">
                  <c:v>20</c:v>
                </c:pt>
              </c:numCache>
            </c:numRef>
          </c:val>
          <c:extLst>
            <c:ext xmlns:c16="http://schemas.microsoft.com/office/drawing/2014/chart" uri="{C3380CC4-5D6E-409C-BE32-E72D297353CC}">
              <c16:uniqueId val="{00000001-79E3-974E-A2F0-1EB203E8E62C}"/>
            </c:ext>
          </c:extLst>
        </c:ser>
        <c:ser>
          <c:idx val="2"/>
          <c:order val="2"/>
          <c:tx>
            <c:strRef>
              <c:f>Feuil1!$D$1</c:f>
              <c:strCache>
                <c:ptCount val="1"/>
                <c:pt idx="0">
                  <c:v>Plutôt difficile</c:v>
                </c:pt>
              </c:strCache>
            </c:strRef>
          </c:tx>
          <c:spPr>
            <a:solidFill>
              <a:srgbClr val="FF9856"/>
            </a:solidFill>
            <a:ln>
              <a:noFill/>
            </a:ln>
            <a:effectLst/>
          </c:spPr>
          <c:invertIfNegative val="0"/>
          <c:cat>
            <c:strRef>
              <c:f>Feuil1!$A$2:$A$4</c:f>
              <c:strCache>
                <c:ptCount val="3"/>
                <c:pt idx="0">
                  <c:v>Changer d'entreprise</c:v>
                </c:pt>
                <c:pt idx="1">
                  <c:v>Changer de métier</c:v>
                </c:pt>
                <c:pt idx="2">
                  <c:v>Changer de secteur d'activité</c:v>
                </c:pt>
              </c:strCache>
            </c:strRef>
          </c:cat>
          <c:val>
            <c:numRef>
              <c:f>Feuil1!$D$2:$D$4</c:f>
              <c:numCache>
                <c:formatCode>General</c:formatCode>
                <c:ptCount val="3"/>
                <c:pt idx="0">
                  <c:v>48</c:v>
                </c:pt>
                <c:pt idx="1">
                  <c:v>53</c:v>
                </c:pt>
                <c:pt idx="2">
                  <c:v>55</c:v>
                </c:pt>
              </c:numCache>
            </c:numRef>
          </c:val>
          <c:extLst>
            <c:ext xmlns:c16="http://schemas.microsoft.com/office/drawing/2014/chart" uri="{C3380CC4-5D6E-409C-BE32-E72D297353CC}">
              <c16:uniqueId val="{00000002-79E3-974E-A2F0-1EB203E8E62C}"/>
            </c:ext>
          </c:extLst>
        </c:ser>
        <c:ser>
          <c:idx val="3"/>
          <c:order val="3"/>
          <c:tx>
            <c:strRef>
              <c:f>Feuil1!$E$1</c:f>
              <c:strCache>
                <c:ptCount val="1"/>
                <c:pt idx="0">
                  <c:v>Très difficile</c:v>
                </c:pt>
              </c:strCache>
            </c:strRef>
          </c:tx>
          <c:spPr>
            <a:solidFill>
              <a:srgbClr val="FF0000"/>
            </a:solidFill>
            <a:ln>
              <a:noFill/>
            </a:ln>
            <a:effectLst/>
          </c:spPr>
          <c:invertIfNegative val="0"/>
          <c:cat>
            <c:strRef>
              <c:f>Feuil1!$A$2:$A$4</c:f>
              <c:strCache>
                <c:ptCount val="3"/>
                <c:pt idx="0">
                  <c:v>Changer d'entreprise</c:v>
                </c:pt>
                <c:pt idx="1">
                  <c:v>Changer de métier</c:v>
                </c:pt>
                <c:pt idx="2">
                  <c:v>Changer de secteur d'activité</c:v>
                </c:pt>
              </c:strCache>
            </c:strRef>
          </c:cat>
          <c:val>
            <c:numRef>
              <c:f>Feuil1!$E$2:$E$4</c:f>
              <c:numCache>
                <c:formatCode>General</c:formatCode>
                <c:ptCount val="3"/>
                <c:pt idx="0">
                  <c:v>17</c:v>
                </c:pt>
                <c:pt idx="1">
                  <c:v>22</c:v>
                </c:pt>
                <c:pt idx="2">
                  <c:v>22</c:v>
                </c:pt>
              </c:numCache>
            </c:numRef>
          </c:val>
          <c:extLst>
            <c:ext xmlns:c16="http://schemas.microsoft.com/office/drawing/2014/chart" uri="{C3380CC4-5D6E-409C-BE32-E72D297353CC}">
              <c16:uniqueId val="{00000003-79E3-974E-A2F0-1EB203E8E62C}"/>
            </c:ext>
          </c:extLst>
        </c:ser>
        <c:dLbls>
          <c:showLegendKey val="0"/>
          <c:showVal val="0"/>
          <c:showCatName val="0"/>
          <c:showSerName val="0"/>
          <c:showPercent val="0"/>
          <c:showBubbleSize val="0"/>
        </c:dLbls>
        <c:gapWidth val="100"/>
        <c:overlap val="100"/>
        <c:axId val="1081616"/>
        <c:axId val="5085104"/>
      </c:barChart>
      <c:catAx>
        <c:axId val="108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5085104"/>
        <c:crosses val="autoZero"/>
        <c:auto val="1"/>
        <c:lblAlgn val="ctr"/>
        <c:lblOffset val="100"/>
        <c:noMultiLvlLbl val="0"/>
      </c:catAx>
      <c:valAx>
        <c:axId val="5085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81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doughnutChart>
        <c:varyColors val="1"/>
        <c:ser>
          <c:idx val="0"/>
          <c:order val="0"/>
          <c:tx>
            <c:strRef>
              <c:f>Feuil1!$B$1</c:f>
              <c:strCache>
                <c:ptCount val="1"/>
                <c:pt idx="0">
                  <c:v>Résultat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00F-6948-8AB2-157F78B81B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00F-6948-8AB2-157F78B81B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00F-6948-8AB2-157F78B81B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00F-6948-8AB2-157F78B81BEF}"/>
              </c:ext>
            </c:extLst>
          </c:dPt>
          <c:cat>
            <c:strRef>
              <c:f>Feuil1!$A$2:$A$5</c:f>
              <c:strCache>
                <c:ptCount val="4"/>
                <c:pt idx="0">
                  <c:v>Connaissance de soi</c:v>
                </c:pt>
                <c:pt idx="1">
                  <c:v>Compétences professionnelles</c:v>
                </c:pt>
                <c:pt idx="2">
                  <c:v>Connaissance du marché du travail</c:v>
                </c:pt>
                <c:pt idx="3">
                  <c:v>Capacité à construire des relations sociales</c:v>
                </c:pt>
              </c:strCache>
            </c:strRef>
          </c:cat>
          <c:val>
            <c:numRef>
              <c:f>Feuil1!$B$2:$B$5</c:f>
              <c:numCache>
                <c:formatCode>General</c:formatCode>
                <c:ptCount val="4"/>
                <c:pt idx="0">
                  <c:v>19</c:v>
                </c:pt>
                <c:pt idx="1">
                  <c:v>15</c:v>
                </c:pt>
                <c:pt idx="2">
                  <c:v>16</c:v>
                </c:pt>
                <c:pt idx="3">
                  <c:v>18</c:v>
                </c:pt>
              </c:numCache>
            </c:numRef>
          </c:val>
          <c:extLst>
            <c:ext xmlns:c16="http://schemas.microsoft.com/office/drawing/2014/chart" uri="{C3380CC4-5D6E-409C-BE32-E72D297353CC}">
              <c16:uniqueId val="{00000000-F589-9E47-8C94-3A14C78D30F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Réponses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percentStacked"/>
        <c:varyColors val="0"/>
        <c:ser>
          <c:idx val="0"/>
          <c:order val="0"/>
          <c:tx>
            <c:strRef>
              <c:f>Feuil1!$B$1</c:f>
              <c:strCache>
                <c:ptCount val="1"/>
                <c:pt idx="0">
                  <c:v>Peu Utile</c:v>
                </c:pt>
              </c:strCache>
            </c:strRef>
          </c:tx>
          <c:spPr>
            <a:solidFill>
              <a:schemeClr val="bg2"/>
            </a:solidFill>
            <a:ln>
              <a:noFill/>
            </a:ln>
            <a:effectLst/>
          </c:spPr>
          <c:invertIfNegative val="0"/>
          <c:cat>
            <c:strRef>
              <c:f>Feuil1!$A$2:$A$6</c:f>
              <c:strCache>
                <c:ptCount val="5"/>
                <c:pt idx="0">
                  <c:v>Petites Annonces</c:v>
                </c:pt>
                <c:pt idx="1">
                  <c:v>Mobilisation du réseau</c:v>
                </c:pt>
                <c:pt idx="2">
                  <c:v>Chasseurs de Têtes</c:v>
                </c:pt>
                <c:pt idx="3">
                  <c:v>Candidatures Spontanées</c:v>
                </c:pt>
                <c:pt idx="4">
                  <c:v>Réseaux sociaux</c:v>
                </c:pt>
              </c:strCache>
            </c:strRef>
          </c:cat>
          <c:val>
            <c:numRef>
              <c:f>Feuil1!$B$2:$B$6</c:f>
              <c:numCache>
                <c:formatCode>General</c:formatCode>
                <c:ptCount val="5"/>
                <c:pt idx="0">
                  <c:v>9</c:v>
                </c:pt>
                <c:pt idx="1">
                  <c:v>0</c:v>
                </c:pt>
                <c:pt idx="2">
                  <c:v>1</c:v>
                </c:pt>
                <c:pt idx="3">
                  <c:v>9</c:v>
                </c:pt>
                <c:pt idx="4">
                  <c:v>0</c:v>
                </c:pt>
              </c:numCache>
            </c:numRef>
          </c:val>
          <c:extLst>
            <c:ext xmlns:c16="http://schemas.microsoft.com/office/drawing/2014/chart" uri="{C3380CC4-5D6E-409C-BE32-E72D297353CC}">
              <c16:uniqueId val="{00000000-4887-7C44-891D-BFA4DEE89BFD}"/>
            </c:ext>
          </c:extLst>
        </c:ser>
        <c:ser>
          <c:idx val="1"/>
          <c:order val="1"/>
          <c:tx>
            <c:strRef>
              <c:f>Feuil1!$C$1</c:f>
              <c:strCache>
                <c:ptCount val="1"/>
                <c:pt idx="0">
                  <c:v>Moyennement important</c:v>
                </c:pt>
              </c:strCache>
            </c:strRef>
          </c:tx>
          <c:spPr>
            <a:solidFill>
              <a:schemeClr val="accent1">
                <a:lumMod val="60000"/>
                <a:lumOff val="40000"/>
              </a:schemeClr>
            </a:solidFill>
            <a:ln>
              <a:noFill/>
            </a:ln>
            <a:effectLst/>
          </c:spPr>
          <c:invertIfNegative val="0"/>
          <c:cat>
            <c:strRef>
              <c:f>Feuil1!$A$2:$A$6</c:f>
              <c:strCache>
                <c:ptCount val="5"/>
                <c:pt idx="0">
                  <c:v>Petites Annonces</c:v>
                </c:pt>
                <c:pt idx="1">
                  <c:v>Mobilisation du réseau</c:v>
                </c:pt>
                <c:pt idx="2">
                  <c:v>Chasseurs de Têtes</c:v>
                </c:pt>
                <c:pt idx="3">
                  <c:v>Candidatures Spontanées</c:v>
                </c:pt>
                <c:pt idx="4">
                  <c:v>Réseaux sociaux</c:v>
                </c:pt>
              </c:strCache>
            </c:strRef>
          </c:cat>
          <c:val>
            <c:numRef>
              <c:f>Feuil1!$C$2:$C$6</c:f>
              <c:numCache>
                <c:formatCode>General</c:formatCode>
                <c:ptCount val="5"/>
                <c:pt idx="0">
                  <c:v>8</c:v>
                </c:pt>
                <c:pt idx="1">
                  <c:v>0</c:v>
                </c:pt>
                <c:pt idx="2">
                  <c:v>11</c:v>
                </c:pt>
                <c:pt idx="3">
                  <c:v>8</c:v>
                </c:pt>
                <c:pt idx="4">
                  <c:v>7</c:v>
                </c:pt>
              </c:numCache>
            </c:numRef>
          </c:val>
          <c:extLst>
            <c:ext xmlns:c16="http://schemas.microsoft.com/office/drawing/2014/chart" uri="{C3380CC4-5D6E-409C-BE32-E72D297353CC}">
              <c16:uniqueId val="{00000001-4887-7C44-891D-BFA4DEE89BFD}"/>
            </c:ext>
          </c:extLst>
        </c:ser>
        <c:ser>
          <c:idx val="2"/>
          <c:order val="2"/>
          <c:tx>
            <c:strRef>
              <c:f>Feuil1!$D$1</c:f>
              <c:strCache>
                <c:ptCount val="1"/>
                <c:pt idx="0">
                  <c:v>Très important </c:v>
                </c:pt>
              </c:strCache>
            </c:strRef>
          </c:tx>
          <c:spPr>
            <a:solidFill>
              <a:schemeClr val="accent1"/>
            </a:solidFill>
            <a:ln>
              <a:noFill/>
            </a:ln>
            <a:effectLst/>
          </c:spPr>
          <c:invertIfNegative val="0"/>
          <c:cat>
            <c:strRef>
              <c:f>Feuil1!$A$2:$A$6</c:f>
              <c:strCache>
                <c:ptCount val="5"/>
                <c:pt idx="0">
                  <c:v>Petites Annonces</c:v>
                </c:pt>
                <c:pt idx="1">
                  <c:v>Mobilisation du réseau</c:v>
                </c:pt>
                <c:pt idx="2">
                  <c:v>Chasseurs de Têtes</c:v>
                </c:pt>
                <c:pt idx="3">
                  <c:v>Candidatures Spontanées</c:v>
                </c:pt>
                <c:pt idx="4">
                  <c:v>Réseaux sociaux</c:v>
                </c:pt>
              </c:strCache>
            </c:strRef>
          </c:cat>
          <c:val>
            <c:numRef>
              <c:f>Feuil1!$D$2:$D$6</c:f>
              <c:numCache>
                <c:formatCode>General</c:formatCode>
                <c:ptCount val="5"/>
                <c:pt idx="0">
                  <c:v>2</c:v>
                </c:pt>
                <c:pt idx="1">
                  <c:v>19</c:v>
                </c:pt>
                <c:pt idx="2">
                  <c:v>7</c:v>
                </c:pt>
                <c:pt idx="3">
                  <c:v>2</c:v>
                </c:pt>
                <c:pt idx="4">
                  <c:v>12</c:v>
                </c:pt>
              </c:numCache>
            </c:numRef>
          </c:val>
          <c:extLst>
            <c:ext xmlns:c16="http://schemas.microsoft.com/office/drawing/2014/chart" uri="{C3380CC4-5D6E-409C-BE32-E72D297353CC}">
              <c16:uniqueId val="{00000002-4887-7C44-891D-BFA4DEE89BFD}"/>
            </c:ext>
          </c:extLst>
        </c:ser>
        <c:dLbls>
          <c:showLegendKey val="0"/>
          <c:showVal val="0"/>
          <c:showCatName val="0"/>
          <c:showSerName val="0"/>
          <c:showPercent val="0"/>
          <c:showBubbleSize val="0"/>
        </c:dLbls>
        <c:gapWidth val="150"/>
        <c:overlap val="100"/>
        <c:axId val="497275856"/>
        <c:axId val="500014080"/>
      </c:barChart>
      <c:catAx>
        <c:axId val="49727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500014080"/>
        <c:crosses val="autoZero"/>
        <c:auto val="1"/>
        <c:lblAlgn val="ctr"/>
        <c:lblOffset val="100"/>
        <c:noMultiLvlLbl val="0"/>
      </c:catAx>
      <c:valAx>
        <c:axId val="500014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9727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doughnutChart>
        <c:varyColors val="1"/>
        <c:ser>
          <c:idx val="0"/>
          <c:order val="0"/>
          <c:tx>
            <c:strRef>
              <c:f>Feuil1!$B$1</c:f>
              <c:strCache>
                <c:ptCount val="1"/>
                <c:pt idx="0">
                  <c:v>Résultat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61-3B4D-9A64-EC009817E4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61-3B4D-9A64-EC009817E45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61-3B4D-9A64-EC009817E454}"/>
              </c:ext>
            </c:extLst>
          </c:dPt>
          <c:cat>
            <c:strRef>
              <c:f>Feuil1!$A$2:$A$4</c:f>
              <c:strCache>
                <c:ptCount val="3"/>
                <c:pt idx="0">
                  <c:v>Où ils gèrent seuls le développement de leur réseau </c:v>
                </c:pt>
                <c:pt idx="1">
                  <c:v>Où la mise en relation se fait uniquement depuis le cabinet</c:v>
                </c:pt>
                <c:pt idx="2">
                  <c:v>Administrée depuis le cabinet, avec mise en commun des réseaux</c:v>
                </c:pt>
              </c:strCache>
            </c:strRef>
          </c:cat>
          <c:val>
            <c:numRef>
              <c:f>Feuil1!$B$2:$B$4</c:f>
              <c:numCache>
                <c:formatCode>General</c:formatCode>
                <c:ptCount val="3"/>
                <c:pt idx="0">
                  <c:v>63.2</c:v>
                </c:pt>
                <c:pt idx="1">
                  <c:v>0</c:v>
                </c:pt>
                <c:pt idx="2">
                  <c:v>36.799999999999997</c:v>
                </c:pt>
              </c:numCache>
            </c:numRef>
          </c:val>
          <c:extLst>
            <c:ext xmlns:c16="http://schemas.microsoft.com/office/drawing/2014/chart" uri="{C3380CC4-5D6E-409C-BE32-E72D297353CC}">
              <c16:uniqueId val="{00000000-F589-9E47-8C94-3A14C78D30F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doughnutChart>
        <c:varyColors val="1"/>
        <c:ser>
          <c:idx val="0"/>
          <c:order val="0"/>
          <c:tx>
            <c:strRef>
              <c:f>Feuil1!$B$1</c:f>
              <c:strCache>
                <c:ptCount val="1"/>
                <c:pt idx="0">
                  <c:v>Résultat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3A-C245-A79D-0A1C2EA8152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3A-C245-A79D-0A1C2EA8152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3A-C245-A79D-0A1C2EA81528}"/>
              </c:ext>
            </c:extLst>
          </c:dPt>
          <c:cat>
            <c:strRef>
              <c:f>Feuil1!$A$2:$A$4</c:f>
              <c:strCache>
                <c:ptCount val="3"/>
                <c:pt idx="0">
                  <c:v>Inconditionnelle</c:v>
                </c:pt>
                <c:pt idx="1">
                  <c:v>Conditionnée à une forme de réciprocité</c:v>
                </c:pt>
                <c:pt idx="2">
                  <c:v>A bannir</c:v>
                </c:pt>
              </c:strCache>
            </c:strRef>
          </c:cat>
          <c:val>
            <c:numRef>
              <c:f>Feuil1!$B$2:$B$4</c:f>
              <c:numCache>
                <c:formatCode>General</c:formatCode>
                <c:ptCount val="3"/>
                <c:pt idx="0">
                  <c:v>21.1</c:v>
                </c:pt>
                <c:pt idx="1">
                  <c:v>73.7</c:v>
                </c:pt>
                <c:pt idx="2">
                  <c:v>5.2</c:v>
                </c:pt>
              </c:numCache>
            </c:numRef>
          </c:val>
          <c:extLst>
            <c:ext xmlns:c16="http://schemas.microsoft.com/office/drawing/2014/chart" uri="{C3380CC4-5D6E-409C-BE32-E72D297353CC}">
              <c16:uniqueId val="{00000000-F589-9E47-8C94-3A14C78D30F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Feuil1!$B$1</c:f>
              <c:strCache>
                <c:ptCount val="1"/>
                <c:pt idx="0">
                  <c:v>Très important</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F93A-C245-A79D-0A1C2EA81528}"/>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F93A-C245-A79D-0A1C2EA81528}"/>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F93A-C245-A79D-0A1C2EA81528}"/>
              </c:ext>
            </c:extLst>
          </c:dPt>
          <c:cat>
            <c:strRef>
              <c:f>Feuil1!$A$2:$A$6</c:f>
              <c:strCache>
                <c:ptCount val="5"/>
                <c:pt idx="0">
                  <c:v>Secteur d'activité</c:v>
                </c:pt>
                <c:pt idx="1">
                  <c:v>Niveau hiérarchique</c:v>
                </c:pt>
                <c:pt idx="2">
                  <c:v>Zone géographique</c:v>
                </c:pt>
                <c:pt idx="3">
                  <c:v>Entreprise</c:v>
                </c:pt>
                <c:pt idx="4">
                  <c:v>Type de relation commerciale</c:v>
                </c:pt>
              </c:strCache>
            </c:strRef>
          </c:cat>
          <c:val>
            <c:numRef>
              <c:f>Feuil1!$B$2:$B$6</c:f>
              <c:numCache>
                <c:formatCode>General</c:formatCode>
                <c:ptCount val="5"/>
                <c:pt idx="0">
                  <c:v>13</c:v>
                </c:pt>
                <c:pt idx="1">
                  <c:v>13</c:v>
                </c:pt>
                <c:pt idx="2">
                  <c:v>3</c:v>
                </c:pt>
                <c:pt idx="3">
                  <c:v>12</c:v>
                </c:pt>
                <c:pt idx="4">
                  <c:v>7</c:v>
                </c:pt>
              </c:numCache>
            </c:numRef>
          </c:val>
          <c:extLst>
            <c:ext xmlns:c16="http://schemas.microsoft.com/office/drawing/2014/chart" uri="{C3380CC4-5D6E-409C-BE32-E72D297353CC}">
              <c16:uniqueId val="{00000000-F589-9E47-8C94-3A14C78D30F1}"/>
            </c:ext>
          </c:extLst>
        </c:ser>
        <c:ser>
          <c:idx val="1"/>
          <c:order val="1"/>
          <c:tx>
            <c:strRef>
              <c:f>Feuil1!$C$1</c:f>
              <c:strCache>
                <c:ptCount val="1"/>
                <c:pt idx="0">
                  <c:v>D'importance moyenne</c:v>
                </c:pt>
              </c:strCache>
            </c:strRef>
          </c:tx>
          <c:spPr>
            <a:solidFill>
              <a:schemeClr val="accent2"/>
            </a:solidFill>
            <a:ln w="19050">
              <a:solidFill>
                <a:schemeClr val="lt1"/>
              </a:solidFill>
            </a:ln>
            <a:effectLst/>
          </c:spPr>
          <c:invertIfNegative val="0"/>
          <c:cat>
            <c:strRef>
              <c:f>Feuil1!$A$2:$A$6</c:f>
              <c:strCache>
                <c:ptCount val="5"/>
                <c:pt idx="0">
                  <c:v>Secteur d'activité</c:v>
                </c:pt>
                <c:pt idx="1">
                  <c:v>Niveau hiérarchique</c:v>
                </c:pt>
                <c:pt idx="2">
                  <c:v>Zone géographique</c:v>
                </c:pt>
                <c:pt idx="3">
                  <c:v>Entreprise</c:v>
                </c:pt>
                <c:pt idx="4">
                  <c:v>Type de relation commerciale</c:v>
                </c:pt>
              </c:strCache>
            </c:strRef>
          </c:cat>
          <c:val>
            <c:numRef>
              <c:f>Feuil1!$C$2:$C$6</c:f>
              <c:numCache>
                <c:formatCode>General</c:formatCode>
                <c:ptCount val="5"/>
                <c:pt idx="0">
                  <c:v>5</c:v>
                </c:pt>
                <c:pt idx="1">
                  <c:v>6</c:v>
                </c:pt>
                <c:pt idx="2">
                  <c:v>11</c:v>
                </c:pt>
                <c:pt idx="3">
                  <c:v>5</c:v>
                </c:pt>
                <c:pt idx="4">
                  <c:v>5</c:v>
                </c:pt>
              </c:numCache>
            </c:numRef>
          </c:val>
          <c:extLst>
            <c:ext xmlns:c16="http://schemas.microsoft.com/office/drawing/2014/chart" uri="{C3380CC4-5D6E-409C-BE32-E72D297353CC}">
              <c16:uniqueId val="{00000000-A254-124B-AF7C-5CA90E8916EC}"/>
            </c:ext>
          </c:extLst>
        </c:ser>
        <c:ser>
          <c:idx val="2"/>
          <c:order val="2"/>
          <c:tx>
            <c:strRef>
              <c:f>Feuil1!$D$1</c:f>
              <c:strCache>
                <c:ptCount val="1"/>
                <c:pt idx="0">
                  <c:v>Pourquoi pas</c:v>
                </c:pt>
              </c:strCache>
            </c:strRef>
          </c:tx>
          <c:spPr>
            <a:solidFill>
              <a:schemeClr val="accent3"/>
            </a:solidFill>
            <a:ln w="19050">
              <a:solidFill>
                <a:schemeClr val="lt1"/>
              </a:solidFill>
            </a:ln>
            <a:effectLst/>
          </c:spPr>
          <c:invertIfNegative val="0"/>
          <c:cat>
            <c:strRef>
              <c:f>Feuil1!$A$2:$A$6</c:f>
              <c:strCache>
                <c:ptCount val="5"/>
                <c:pt idx="0">
                  <c:v>Secteur d'activité</c:v>
                </c:pt>
                <c:pt idx="1">
                  <c:v>Niveau hiérarchique</c:v>
                </c:pt>
                <c:pt idx="2">
                  <c:v>Zone géographique</c:v>
                </c:pt>
                <c:pt idx="3">
                  <c:v>Entreprise</c:v>
                </c:pt>
                <c:pt idx="4">
                  <c:v>Type de relation commerciale</c:v>
                </c:pt>
              </c:strCache>
            </c:strRef>
          </c:cat>
          <c:val>
            <c:numRef>
              <c:f>Feuil1!$D$2:$D$6</c:f>
              <c:numCache>
                <c:formatCode>General</c:formatCode>
                <c:ptCount val="5"/>
                <c:pt idx="0">
                  <c:v>1</c:v>
                </c:pt>
                <c:pt idx="1">
                  <c:v>0</c:v>
                </c:pt>
                <c:pt idx="2">
                  <c:v>5</c:v>
                </c:pt>
                <c:pt idx="3">
                  <c:v>2</c:v>
                </c:pt>
                <c:pt idx="4">
                  <c:v>7</c:v>
                </c:pt>
              </c:numCache>
            </c:numRef>
          </c:val>
          <c:extLst>
            <c:ext xmlns:c16="http://schemas.microsoft.com/office/drawing/2014/chart" uri="{C3380CC4-5D6E-409C-BE32-E72D297353CC}">
              <c16:uniqueId val="{00000001-A254-124B-AF7C-5CA90E8916EC}"/>
            </c:ext>
          </c:extLst>
        </c:ser>
        <c:dLbls>
          <c:showLegendKey val="0"/>
          <c:showVal val="0"/>
          <c:showCatName val="0"/>
          <c:showSerName val="0"/>
          <c:showPercent val="0"/>
          <c:showBubbleSize val="0"/>
        </c:dLbls>
        <c:gapWidth val="100"/>
        <c:overlap val="100"/>
        <c:axId val="864716288"/>
        <c:axId val="845138560"/>
      </c:barChart>
      <c:catAx>
        <c:axId val="8647162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45138560"/>
        <c:crosses val="autoZero"/>
        <c:auto val="1"/>
        <c:lblAlgn val="ctr"/>
        <c:lblOffset val="100"/>
        <c:noMultiLvlLbl val="0"/>
      </c:catAx>
      <c:valAx>
        <c:axId val="845138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471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Feuil1!$A$2:$C$10</cx:f>
        <cx:lvl ptCount="9">
          <cx:pt idx="0">Changer de poste</cx:pt>
          <cx:pt idx="1">Changer d'entreprise</cx:pt>
          <cx:pt idx="2">Créer une entreprise</cx:pt>
          <cx:pt idx="3">Maintien dans le poste</cx:pt>
        </cx:lvl>
        <cx:lvl ptCount="9">
          <cx:pt idx="0">41</cx:pt>
          <cx:pt idx="1">39</cx:pt>
          <cx:pt idx="2">10</cx:pt>
          <cx:pt idx="3">100</cx:pt>
        </cx:lvl>
        <cx:lvl ptCount="9">
          <cx:pt idx="0">Envisagent une mobilité dans les 3 ans</cx:pt>
          <cx:pt idx="1">Envisagent une mobilité dans les 3 ans</cx:pt>
          <cx:pt idx="2">Envisagent une mobilité dans les 3 ans</cx:pt>
          <cx:pt idx="3">Stabilité</cx:pt>
        </cx:lvl>
      </cx:strDim>
      <cx:numDim type="size">
        <cx:f>Feuil1!$D$2:$D$10</cx:f>
        <cx:lvl ptCount="9" formatCode="#\ ??/??">
          <cx:pt idx="0">0.640625</cx:pt>
          <cx:pt idx="1">0.609375</cx:pt>
          <cx:pt idx="2">0.15625</cx:pt>
          <cx:pt idx="3">1</cx:pt>
        </cx:lvl>
      </cx:numDim>
    </cx:data>
  </cx:chartData>
  <cx:chart>
    <cx:title pos="t" align="ctr" overlay="0">
      <cx:tx>
        <cx:txData>
          <cx:v>64% des cadres envisagent une mobilité dans les 3 ans</cx:v>
        </cx:txData>
      </cx:tx>
      <cx:txPr>
        <a:bodyPr spcFirstLastPara="1" vertOverflow="ellipsis" horzOverflow="overflow" wrap="square" lIns="0" tIns="0" rIns="0" bIns="0" anchor="ctr" anchorCtr="1"/>
        <a:lstStyle/>
        <a:p>
          <a:pPr algn="ctr" rtl="0">
            <a:defRPr/>
          </a:pPr>
          <a:r>
            <a:rPr lang="fr-FR" sz="1862" b="0" i="0" u="none" strike="noStrike" baseline="0" dirty="0">
              <a:solidFill>
                <a:prstClr val="black">
                  <a:lumMod val="65000"/>
                  <a:lumOff val="35000"/>
                </a:prstClr>
              </a:solidFill>
              <a:latin typeface="Calibri" panose="020F0502020204030204"/>
            </a:rPr>
            <a:t>64% des cadres envisagent une mobilité dans les 3 ans</a:t>
          </a:r>
        </a:p>
      </cx:txPr>
    </cx:title>
    <cx:plotArea>
      <cx:plotAreaRegion>
        <cx:series layoutId="treemap" uniqueId="{903216F0-4E3A-6449-B4AF-AD50D66B7A17}">
          <cx:tx>
            <cx:txData>
              <cx:f>Feuil1!$D$1</cx:f>
              <cx:v>Série 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6E800-676E-8840-A038-11E11C657B3C}" type="datetimeFigureOut">
              <a:rPr lang="fr-FR" smtClean="0"/>
              <a:t>21/05/2020</a:t>
            </a:fld>
            <a:endParaRPr lang="fr-FR"/>
          </a:p>
        </p:txBody>
      </p:sp>
      <p:sp>
        <p:nvSpPr>
          <p:cNvPr id="4" name="Espace réservé de l'image des diapositives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290FF-6135-EA40-AB45-37068CDEA5A9}" type="slidenum">
              <a:rPr lang="fr-FR" smtClean="0"/>
              <a:t>‹N°›</a:t>
            </a:fld>
            <a:endParaRPr lang="fr-FR"/>
          </a:p>
        </p:txBody>
      </p:sp>
    </p:spTree>
    <p:extLst>
      <p:ext uri="{BB962C8B-B14F-4D97-AF65-F5344CB8AC3E}">
        <p14:creationId xmlns:p14="http://schemas.microsoft.com/office/powerpoint/2010/main" val="2838963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3</a:t>
            </a:fld>
            <a:endParaRPr lang="fr-FR"/>
          </a:p>
        </p:txBody>
      </p:sp>
    </p:spTree>
    <p:extLst>
      <p:ext uri="{BB962C8B-B14F-4D97-AF65-F5344CB8AC3E}">
        <p14:creationId xmlns:p14="http://schemas.microsoft.com/office/powerpoint/2010/main" val="390838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19</a:t>
            </a:fld>
            <a:endParaRPr lang="fr-FR"/>
          </a:p>
        </p:txBody>
      </p:sp>
    </p:spTree>
    <p:extLst>
      <p:ext uri="{BB962C8B-B14F-4D97-AF65-F5344CB8AC3E}">
        <p14:creationId xmlns:p14="http://schemas.microsoft.com/office/powerpoint/2010/main" val="3504417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20</a:t>
            </a:fld>
            <a:endParaRPr lang="fr-FR"/>
          </a:p>
        </p:txBody>
      </p:sp>
    </p:spTree>
    <p:extLst>
      <p:ext uri="{BB962C8B-B14F-4D97-AF65-F5344CB8AC3E}">
        <p14:creationId xmlns:p14="http://schemas.microsoft.com/office/powerpoint/2010/main" val="69670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21</a:t>
            </a:fld>
            <a:endParaRPr lang="fr-FR"/>
          </a:p>
        </p:txBody>
      </p:sp>
    </p:spTree>
    <p:extLst>
      <p:ext uri="{BB962C8B-B14F-4D97-AF65-F5344CB8AC3E}">
        <p14:creationId xmlns:p14="http://schemas.microsoft.com/office/powerpoint/2010/main" val="402135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22</a:t>
            </a:fld>
            <a:endParaRPr lang="fr-FR"/>
          </a:p>
        </p:txBody>
      </p:sp>
    </p:spTree>
    <p:extLst>
      <p:ext uri="{BB962C8B-B14F-4D97-AF65-F5344CB8AC3E}">
        <p14:creationId xmlns:p14="http://schemas.microsoft.com/office/powerpoint/2010/main" val="282522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4</a:t>
            </a:fld>
            <a:endParaRPr lang="fr-FR"/>
          </a:p>
        </p:txBody>
      </p:sp>
    </p:spTree>
    <p:extLst>
      <p:ext uri="{BB962C8B-B14F-4D97-AF65-F5344CB8AC3E}">
        <p14:creationId xmlns:p14="http://schemas.microsoft.com/office/powerpoint/2010/main" val="264596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5</a:t>
            </a:fld>
            <a:endParaRPr lang="fr-FR"/>
          </a:p>
        </p:txBody>
      </p:sp>
    </p:spTree>
    <p:extLst>
      <p:ext uri="{BB962C8B-B14F-4D97-AF65-F5344CB8AC3E}">
        <p14:creationId xmlns:p14="http://schemas.microsoft.com/office/powerpoint/2010/main" val="355441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6</a:t>
            </a:fld>
            <a:endParaRPr lang="fr-FR"/>
          </a:p>
        </p:txBody>
      </p:sp>
    </p:spTree>
    <p:extLst>
      <p:ext uri="{BB962C8B-B14F-4D97-AF65-F5344CB8AC3E}">
        <p14:creationId xmlns:p14="http://schemas.microsoft.com/office/powerpoint/2010/main" val="40696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7</a:t>
            </a:fld>
            <a:endParaRPr lang="fr-FR"/>
          </a:p>
        </p:txBody>
      </p:sp>
    </p:spTree>
    <p:extLst>
      <p:ext uri="{BB962C8B-B14F-4D97-AF65-F5344CB8AC3E}">
        <p14:creationId xmlns:p14="http://schemas.microsoft.com/office/powerpoint/2010/main" val="394404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8</a:t>
            </a:fld>
            <a:endParaRPr lang="fr-FR"/>
          </a:p>
        </p:txBody>
      </p:sp>
    </p:spTree>
    <p:extLst>
      <p:ext uri="{BB962C8B-B14F-4D97-AF65-F5344CB8AC3E}">
        <p14:creationId xmlns:p14="http://schemas.microsoft.com/office/powerpoint/2010/main" val="135975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9</a:t>
            </a:fld>
            <a:endParaRPr lang="fr-FR"/>
          </a:p>
        </p:txBody>
      </p:sp>
    </p:spTree>
    <p:extLst>
      <p:ext uri="{BB962C8B-B14F-4D97-AF65-F5344CB8AC3E}">
        <p14:creationId xmlns:p14="http://schemas.microsoft.com/office/powerpoint/2010/main" val="102473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10</a:t>
            </a:fld>
            <a:endParaRPr lang="fr-FR"/>
          </a:p>
        </p:txBody>
      </p:sp>
    </p:spTree>
    <p:extLst>
      <p:ext uri="{BB962C8B-B14F-4D97-AF65-F5344CB8AC3E}">
        <p14:creationId xmlns:p14="http://schemas.microsoft.com/office/powerpoint/2010/main" val="2203240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95290FF-6135-EA40-AB45-37068CDEA5A9}" type="slidenum">
              <a:rPr lang="fr-FR" smtClean="0"/>
              <a:t>14</a:t>
            </a:fld>
            <a:endParaRPr lang="fr-FR"/>
          </a:p>
        </p:txBody>
      </p:sp>
    </p:spTree>
    <p:extLst>
      <p:ext uri="{BB962C8B-B14F-4D97-AF65-F5344CB8AC3E}">
        <p14:creationId xmlns:p14="http://schemas.microsoft.com/office/powerpoint/2010/main" val="347916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D062BFE-30E7-5B43-8FFD-4097C191E31A}"/>
              </a:ext>
            </a:extLst>
          </p:cNvPr>
          <p:cNvSpPr/>
          <p:nvPr userDrawn="1"/>
        </p:nvSpPr>
        <p:spPr>
          <a:xfrm>
            <a:off x="0" y="6306735"/>
            <a:ext cx="9906000" cy="57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Date Placeholder 3"/>
          <p:cNvSpPr>
            <a:spLocks noGrp="1"/>
          </p:cNvSpPr>
          <p:nvPr>
            <p:ph type="dt" sz="half" idx="10"/>
          </p:nvPr>
        </p:nvSpPr>
        <p:spPr/>
        <p:txBody>
          <a:bodyPr/>
          <a:lstStyle>
            <a:lvl1pPr>
              <a:defRPr b="1">
                <a:solidFill>
                  <a:schemeClr val="bg1"/>
                </a:solidFill>
              </a:defRPr>
            </a:lvl1pPr>
          </a:lstStyle>
          <a:p>
            <a:fld id="{7A8F43F0-37D7-0E4C-B57F-F44AD88BCCF8}" type="datetime1">
              <a:rPr lang="fr-FR" smtClean="0"/>
              <a:pPr/>
              <a:t>21/05/2020</a:t>
            </a:fld>
            <a:endParaRPr lang="fr-FR"/>
          </a:p>
        </p:txBody>
      </p:sp>
      <p:sp>
        <p:nvSpPr>
          <p:cNvPr id="5" name="Footer Placeholder 4"/>
          <p:cNvSpPr>
            <a:spLocks noGrp="1"/>
          </p:cNvSpPr>
          <p:nvPr>
            <p:ph type="ftr" sz="quarter" idx="11"/>
          </p:nvPr>
        </p:nvSpPr>
        <p:spPr/>
        <p:txBody>
          <a:bodyPr/>
          <a:lstStyle>
            <a:lvl1pPr>
              <a:defRPr b="1">
                <a:solidFill>
                  <a:schemeClr val="bg1"/>
                </a:solidFill>
              </a:defRPr>
            </a:lvl1pPr>
          </a:lstStyle>
          <a:p>
            <a:r>
              <a:rPr lang="fr-FR"/>
              <a:t>Auteur Fabrice Jaouën</a:t>
            </a:r>
          </a:p>
        </p:txBody>
      </p:sp>
      <p:sp>
        <p:nvSpPr>
          <p:cNvPr id="6" name="Slide Number Placeholder 5"/>
          <p:cNvSpPr>
            <a:spLocks noGrp="1"/>
          </p:cNvSpPr>
          <p:nvPr>
            <p:ph type="sldNum" sz="quarter" idx="12"/>
          </p:nvPr>
        </p:nvSpPr>
        <p:spPr/>
        <p:txBody>
          <a:bodyPr/>
          <a:lstStyle>
            <a:lvl1pPr>
              <a:defRPr b="1">
                <a:solidFill>
                  <a:schemeClr val="bg1"/>
                </a:solidFill>
              </a:defRPr>
            </a:lvl1pPr>
          </a:lstStyle>
          <a:p>
            <a:fld id="{C4F65849-51EF-5D45-A23E-2CB9A276CB57}" type="slidenum">
              <a:rPr lang="fr-FR" smtClean="0"/>
              <a:pPr/>
              <a:t>‹N°›</a:t>
            </a:fld>
            <a:endParaRPr lang="fr-FR"/>
          </a:p>
        </p:txBody>
      </p:sp>
    </p:spTree>
    <p:extLst>
      <p:ext uri="{BB962C8B-B14F-4D97-AF65-F5344CB8AC3E}">
        <p14:creationId xmlns:p14="http://schemas.microsoft.com/office/powerpoint/2010/main" val="147985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B57DA59-CCC4-EE45-993D-64A59EC0649F}" type="datetime1">
              <a:rPr lang="fr-FR" smtClean="0"/>
              <a:t>21/05/2020</a:t>
            </a:fld>
            <a:endParaRPr lang="fr-FR"/>
          </a:p>
        </p:txBody>
      </p:sp>
      <p:sp>
        <p:nvSpPr>
          <p:cNvPr id="5" name="Footer Placeholder 4"/>
          <p:cNvSpPr>
            <a:spLocks noGrp="1"/>
          </p:cNvSpPr>
          <p:nvPr>
            <p:ph type="ftr" sz="quarter" idx="11"/>
          </p:nvPr>
        </p:nvSpPr>
        <p:spPr/>
        <p:txBody>
          <a:bodyPr/>
          <a:lstStyle/>
          <a:p>
            <a:r>
              <a:rPr lang="fr-FR"/>
              <a:t>Auteur Fabrice Jaouën</a:t>
            </a:r>
          </a:p>
        </p:txBody>
      </p:sp>
      <p:sp>
        <p:nvSpPr>
          <p:cNvPr id="6" name="Slide Number Placeholder 5"/>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293471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DAAAEB9-8158-1640-88D4-E950566E2E73}" type="datetime1">
              <a:rPr lang="fr-FR" smtClean="0"/>
              <a:t>21/05/2020</a:t>
            </a:fld>
            <a:endParaRPr lang="fr-FR"/>
          </a:p>
        </p:txBody>
      </p:sp>
      <p:sp>
        <p:nvSpPr>
          <p:cNvPr id="5" name="Footer Placeholder 4"/>
          <p:cNvSpPr>
            <a:spLocks noGrp="1"/>
          </p:cNvSpPr>
          <p:nvPr>
            <p:ph type="ftr" sz="quarter" idx="11"/>
          </p:nvPr>
        </p:nvSpPr>
        <p:spPr/>
        <p:txBody>
          <a:bodyPr/>
          <a:lstStyle/>
          <a:p>
            <a:r>
              <a:rPr lang="fr-FR"/>
              <a:t>Auteur Fabrice Jaouën</a:t>
            </a:r>
          </a:p>
        </p:txBody>
      </p:sp>
      <p:sp>
        <p:nvSpPr>
          <p:cNvPr id="6" name="Slide Number Placeholder 5"/>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44634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A60305-59A2-664B-83ED-06FD54FD2EC5}"/>
              </a:ext>
            </a:extLst>
          </p:cNvPr>
          <p:cNvSpPr/>
          <p:nvPr userDrawn="1"/>
        </p:nvSpPr>
        <p:spPr>
          <a:xfrm>
            <a:off x="0" y="6306735"/>
            <a:ext cx="9906000" cy="57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81C4F3D-43F1-2549-ACD5-BAD29EDA7E83}" type="datetime1">
              <a:rPr lang="fr-FR" smtClean="0"/>
              <a:pPr/>
              <a:t>21/05/2020</a:t>
            </a:fld>
            <a:endParaRPr lang="fr-FR"/>
          </a:p>
        </p:txBody>
      </p:sp>
      <p:sp>
        <p:nvSpPr>
          <p:cNvPr id="5" name="Footer Placeholder 4"/>
          <p:cNvSpPr>
            <a:spLocks noGrp="1"/>
          </p:cNvSpPr>
          <p:nvPr>
            <p:ph type="ftr" sz="quarter" idx="11"/>
          </p:nvPr>
        </p:nvSpPr>
        <p:spPr/>
        <p:txBody>
          <a:bodyPr/>
          <a:lstStyle>
            <a:lvl1pPr>
              <a:defRPr>
                <a:solidFill>
                  <a:schemeClr val="bg1"/>
                </a:solidFill>
              </a:defRPr>
            </a:lvl1pPr>
          </a:lstStyle>
          <a:p>
            <a:r>
              <a:rPr lang="fr-FR"/>
              <a:t>Auteur Fabrice Jaouën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4F65849-51EF-5D45-A23E-2CB9A276CB57}" type="slidenum">
              <a:rPr lang="fr-FR" smtClean="0"/>
              <a:pPr/>
              <a:t>‹N°›</a:t>
            </a:fld>
            <a:endParaRPr lang="fr-FR"/>
          </a:p>
        </p:txBody>
      </p:sp>
    </p:spTree>
    <p:extLst>
      <p:ext uri="{BB962C8B-B14F-4D97-AF65-F5344CB8AC3E}">
        <p14:creationId xmlns:p14="http://schemas.microsoft.com/office/powerpoint/2010/main" val="417751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14586B2-BA11-384F-996D-EE2877BDE2B5}" type="datetime1">
              <a:rPr lang="fr-FR" smtClean="0"/>
              <a:t>21/05/2020</a:t>
            </a:fld>
            <a:endParaRPr lang="fr-FR"/>
          </a:p>
        </p:txBody>
      </p:sp>
      <p:sp>
        <p:nvSpPr>
          <p:cNvPr id="5" name="Footer Placeholder 4"/>
          <p:cNvSpPr>
            <a:spLocks noGrp="1"/>
          </p:cNvSpPr>
          <p:nvPr>
            <p:ph type="ftr" sz="quarter" idx="11"/>
          </p:nvPr>
        </p:nvSpPr>
        <p:spPr/>
        <p:txBody>
          <a:bodyPr/>
          <a:lstStyle/>
          <a:p>
            <a:r>
              <a:rPr lang="fr-FR"/>
              <a:t>Auteur Fabrice Jaouën</a:t>
            </a:r>
          </a:p>
        </p:txBody>
      </p:sp>
      <p:sp>
        <p:nvSpPr>
          <p:cNvPr id="6" name="Slide Number Placeholder 5"/>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193241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52BD9F-DBF8-C84D-A86A-38DE875F7544}" type="datetime1">
              <a:rPr lang="fr-FR" smtClean="0"/>
              <a:t>21/05/2020</a:t>
            </a:fld>
            <a:endParaRPr lang="fr-FR"/>
          </a:p>
        </p:txBody>
      </p:sp>
      <p:sp>
        <p:nvSpPr>
          <p:cNvPr id="6" name="Footer Placeholder 5"/>
          <p:cNvSpPr>
            <a:spLocks noGrp="1"/>
          </p:cNvSpPr>
          <p:nvPr>
            <p:ph type="ftr" sz="quarter" idx="11"/>
          </p:nvPr>
        </p:nvSpPr>
        <p:spPr/>
        <p:txBody>
          <a:bodyPr/>
          <a:lstStyle/>
          <a:p>
            <a:r>
              <a:rPr lang="fr-FR"/>
              <a:t>Auteur Fabrice Jaouën</a:t>
            </a:r>
          </a:p>
        </p:txBody>
      </p:sp>
      <p:sp>
        <p:nvSpPr>
          <p:cNvPr id="7" name="Slide Number Placeholder 6"/>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363629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2329" y="2505075"/>
            <a:ext cx="4190702"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14913" y="2505075"/>
            <a:ext cx="4211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05FB087-F53D-7E44-B387-659A8F730588}" type="datetime1">
              <a:rPr lang="fr-FR" smtClean="0"/>
              <a:t>21/05/2020</a:t>
            </a:fld>
            <a:endParaRPr lang="fr-FR"/>
          </a:p>
        </p:txBody>
      </p:sp>
      <p:sp>
        <p:nvSpPr>
          <p:cNvPr id="8" name="Footer Placeholder 7"/>
          <p:cNvSpPr>
            <a:spLocks noGrp="1"/>
          </p:cNvSpPr>
          <p:nvPr>
            <p:ph type="ftr" sz="quarter" idx="11"/>
          </p:nvPr>
        </p:nvSpPr>
        <p:spPr/>
        <p:txBody>
          <a:bodyPr/>
          <a:lstStyle/>
          <a:p>
            <a:r>
              <a:rPr lang="fr-FR"/>
              <a:t>Auteur Fabrice Jaouën</a:t>
            </a:r>
          </a:p>
        </p:txBody>
      </p:sp>
      <p:sp>
        <p:nvSpPr>
          <p:cNvPr id="9" name="Slide Number Placeholder 8"/>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20867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4C0A46-1314-8D44-8D93-6297D72B9BC4}" type="datetime1">
              <a:rPr lang="fr-FR" smtClean="0"/>
              <a:t>21/05/2020</a:t>
            </a:fld>
            <a:endParaRPr lang="fr-FR"/>
          </a:p>
        </p:txBody>
      </p:sp>
      <p:sp>
        <p:nvSpPr>
          <p:cNvPr id="4" name="Footer Placeholder 3"/>
          <p:cNvSpPr>
            <a:spLocks noGrp="1"/>
          </p:cNvSpPr>
          <p:nvPr>
            <p:ph type="ftr" sz="quarter" idx="11"/>
          </p:nvPr>
        </p:nvSpPr>
        <p:spPr/>
        <p:txBody>
          <a:bodyPr/>
          <a:lstStyle/>
          <a:p>
            <a:r>
              <a:rPr lang="fr-FR"/>
              <a:t>Auteur Fabrice Jaouën</a:t>
            </a:r>
          </a:p>
        </p:txBody>
      </p:sp>
      <p:sp>
        <p:nvSpPr>
          <p:cNvPr id="5" name="Slide Number Placeholder 4"/>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220388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282F5-3A1D-6A40-A260-77AB0BD7A731}" type="datetime1">
              <a:rPr lang="fr-FR" smtClean="0"/>
              <a:t>21/05/2020</a:t>
            </a:fld>
            <a:endParaRPr lang="fr-FR"/>
          </a:p>
        </p:txBody>
      </p:sp>
      <p:sp>
        <p:nvSpPr>
          <p:cNvPr id="3" name="Footer Placeholder 2"/>
          <p:cNvSpPr>
            <a:spLocks noGrp="1"/>
          </p:cNvSpPr>
          <p:nvPr>
            <p:ph type="ftr" sz="quarter" idx="11"/>
          </p:nvPr>
        </p:nvSpPr>
        <p:spPr/>
        <p:txBody>
          <a:bodyPr/>
          <a:lstStyle/>
          <a:p>
            <a:r>
              <a:rPr lang="fr-FR"/>
              <a:t>Auteur Fabrice Jaouën</a:t>
            </a:r>
          </a:p>
        </p:txBody>
      </p:sp>
      <p:sp>
        <p:nvSpPr>
          <p:cNvPr id="4" name="Slide Number Placeholder 3"/>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352852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E61ECAB-D1B1-EE46-87B4-9002E83EB217}" type="datetime1">
              <a:rPr lang="fr-FR" smtClean="0"/>
              <a:t>21/05/2020</a:t>
            </a:fld>
            <a:endParaRPr lang="fr-FR"/>
          </a:p>
        </p:txBody>
      </p:sp>
      <p:sp>
        <p:nvSpPr>
          <p:cNvPr id="6" name="Footer Placeholder 5"/>
          <p:cNvSpPr>
            <a:spLocks noGrp="1"/>
          </p:cNvSpPr>
          <p:nvPr>
            <p:ph type="ftr" sz="quarter" idx="11"/>
          </p:nvPr>
        </p:nvSpPr>
        <p:spPr/>
        <p:txBody>
          <a:bodyPr/>
          <a:lstStyle/>
          <a:p>
            <a:r>
              <a:rPr lang="fr-FR"/>
              <a:t>Auteur Fabrice Jaouën</a:t>
            </a:r>
          </a:p>
        </p:txBody>
      </p:sp>
      <p:sp>
        <p:nvSpPr>
          <p:cNvPr id="7" name="Slide Number Placeholder 6"/>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154074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9474EA-3934-0742-99DA-643059995D91}" type="datetime1">
              <a:rPr lang="fr-FR" smtClean="0"/>
              <a:t>21/05/2020</a:t>
            </a:fld>
            <a:endParaRPr lang="fr-FR"/>
          </a:p>
        </p:txBody>
      </p:sp>
      <p:sp>
        <p:nvSpPr>
          <p:cNvPr id="6" name="Footer Placeholder 5"/>
          <p:cNvSpPr>
            <a:spLocks noGrp="1"/>
          </p:cNvSpPr>
          <p:nvPr>
            <p:ph type="ftr" sz="quarter" idx="11"/>
          </p:nvPr>
        </p:nvSpPr>
        <p:spPr/>
        <p:txBody>
          <a:bodyPr/>
          <a:lstStyle/>
          <a:p>
            <a:r>
              <a:rPr lang="fr-FR"/>
              <a:t>Auteur Fabrice Jaouën</a:t>
            </a:r>
          </a:p>
        </p:txBody>
      </p:sp>
      <p:sp>
        <p:nvSpPr>
          <p:cNvPr id="7" name="Slide Number Placeholder 6"/>
          <p:cNvSpPr>
            <a:spLocks noGrp="1"/>
          </p:cNvSpPr>
          <p:nvPr>
            <p:ph type="sldNum" sz="quarter" idx="12"/>
          </p:nvPr>
        </p:nvSpPr>
        <p:spPr/>
        <p:txBody>
          <a:bodyPr/>
          <a:lstStyle/>
          <a:p>
            <a:fld id="{C4F65849-51EF-5D45-A23E-2CB9A276CB57}" type="slidenum">
              <a:rPr lang="fr-FR" smtClean="0"/>
              <a:t>‹N°›</a:t>
            </a:fld>
            <a:endParaRPr lang="fr-FR"/>
          </a:p>
        </p:txBody>
      </p:sp>
    </p:spTree>
    <p:extLst>
      <p:ext uri="{BB962C8B-B14F-4D97-AF65-F5344CB8AC3E}">
        <p14:creationId xmlns:p14="http://schemas.microsoft.com/office/powerpoint/2010/main" val="141818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EDC09-8F78-A641-9843-6E762680BC06}" type="datetime1">
              <a:rPr lang="fr-FR" smtClean="0"/>
              <a:t>21/05/2020</a:t>
            </a:fld>
            <a:endParaRPr lang="fr-FR"/>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Auteur Fabrice Jaouën</a:t>
            </a: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65849-51EF-5D45-A23E-2CB9A276CB57}" type="slidenum">
              <a:rPr lang="fr-FR" smtClean="0"/>
              <a:t>‹N°›</a:t>
            </a:fld>
            <a:endParaRPr lang="fr-FR"/>
          </a:p>
        </p:txBody>
      </p:sp>
    </p:spTree>
    <p:extLst>
      <p:ext uri="{BB962C8B-B14F-4D97-AF65-F5344CB8AC3E}">
        <p14:creationId xmlns:p14="http://schemas.microsoft.com/office/powerpoint/2010/main" val="2121459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iff"/><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hyperlink" Target="https://neo4j.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104056A-7090-074C-9781-72964308A297}"/>
              </a:ext>
            </a:extLst>
          </p:cNvPr>
          <p:cNvSpPr>
            <a:spLocks noGrp="1"/>
          </p:cNvSpPr>
          <p:nvPr>
            <p:ph type="dt" sz="half" idx="10"/>
          </p:nvPr>
        </p:nvSpPr>
        <p:spPr/>
        <p:txBody>
          <a:bodyPr/>
          <a:lstStyle/>
          <a:p>
            <a:fld id="{0136EE4A-550F-334C-9212-6C4E51CC2283}" type="datetime1">
              <a:rPr lang="fr-FR" smtClean="0"/>
              <a:t>21/05/2020</a:t>
            </a:fld>
            <a:endParaRPr lang="fr-FR"/>
          </a:p>
        </p:txBody>
      </p:sp>
      <p:sp>
        <p:nvSpPr>
          <p:cNvPr id="5" name="Espace réservé du pied de page 4">
            <a:extLst>
              <a:ext uri="{FF2B5EF4-FFF2-40B4-BE49-F238E27FC236}">
                <a16:creationId xmlns:a16="http://schemas.microsoft.com/office/drawing/2014/main" id="{BD6F2E71-BEDC-374F-9885-0B5200B02C19}"/>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C2A9ACB-9394-D245-ACBF-6F4ACAD751DC}"/>
              </a:ext>
            </a:extLst>
          </p:cNvPr>
          <p:cNvSpPr>
            <a:spLocks noGrp="1"/>
          </p:cNvSpPr>
          <p:nvPr>
            <p:ph type="sldNum" sz="quarter" idx="12"/>
          </p:nvPr>
        </p:nvSpPr>
        <p:spPr/>
        <p:txBody>
          <a:bodyPr/>
          <a:lstStyle/>
          <a:p>
            <a:fld id="{C4F65849-51EF-5D45-A23E-2CB9A276CB57}" type="slidenum">
              <a:rPr lang="fr-FR" smtClean="0"/>
              <a:t>1</a:t>
            </a:fld>
            <a:endParaRPr lang="fr-FR"/>
          </a:p>
        </p:txBody>
      </p:sp>
      <p:pic>
        <p:nvPicPr>
          <p:cNvPr id="8" name="Image 7">
            <a:extLst>
              <a:ext uri="{FF2B5EF4-FFF2-40B4-BE49-F238E27FC236}">
                <a16:creationId xmlns:a16="http://schemas.microsoft.com/office/drawing/2014/main" id="{8E02074B-4FBF-1443-9875-BF5FE4DABEF5}"/>
              </a:ext>
            </a:extLst>
          </p:cNvPr>
          <p:cNvPicPr>
            <a:picLocks noChangeAspect="1"/>
          </p:cNvPicPr>
          <p:nvPr/>
        </p:nvPicPr>
        <p:blipFill>
          <a:blip r:embed="rId2"/>
          <a:stretch>
            <a:fillRect/>
          </a:stretch>
        </p:blipFill>
        <p:spPr>
          <a:xfrm>
            <a:off x="4103456" y="0"/>
            <a:ext cx="5785313" cy="5301117"/>
          </a:xfrm>
          <a:prstGeom prst="rect">
            <a:avLst/>
          </a:prstGeom>
        </p:spPr>
      </p:pic>
      <p:sp>
        <p:nvSpPr>
          <p:cNvPr id="12" name="Forme libre 11">
            <a:extLst>
              <a:ext uri="{FF2B5EF4-FFF2-40B4-BE49-F238E27FC236}">
                <a16:creationId xmlns:a16="http://schemas.microsoft.com/office/drawing/2014/main" id="{70DFD6E7-300B-5744-9847-3591DB62596C}"/>
              </a:ext>
            </a:extLst>
          </p:cNvPr>
          <p:cNvSpPr/>
          <p:nvPr/>
        </p:nvSpPr>
        <p:spPr>
          <a:xfrm>
            <a:off x="4059006" y="50800"/>
            <a:ext cx="3052994" cy="5301117"/>
          </a:xfrm>
          <a:custGeom>
            <a:avLst/>
            <a:gdLst>
              <a:gd name="connsiteX0" fmla="*/ 25400 w 1943100"/>
              <a:gd name="connsiteY0" fmla="*/ 0 h 2844800"/>
              <a:gd name="connsiteX1" fmla="*/ 0 w 1943100"/>
              <a:gd name="connsiteY1" fmla="*/ 2844800 h 2844800"/>
              <a:gd name="connsiteX2" fmla="*/ 1943100 w 1943100"/>
              <a:gd name="connsiteY2" fmla="*/ 2819400 h 2844800"/>
              <a:gd name="connsiteX3" fmla="*/ 901700 w 1943100"/>
              <a:gd name="connsiteY3" fmla="*/ 2133600 h 2844800"/>
              <a:gd name="connsiteX4" fmla="*/ 774700 w 1943100"/>
              <a:gd name="connsiteY4" fmla="*/ 1981200 h 2844800"/>
              <a:gd name="connsiteX5" fmla="*/ 749300 w 1943100"/>
              <a:gd name="connsiteY5" fmla="*/ 1866900 h 2844800"/>
              <a:gd name="connsiteX6" fmla="*/ 736600 w 1943100"/>
              <a:gd name="connsiteY6" fmla="*/ 1816100 h 2844800"/>
              <a:gd name="connsiteX7" fmla="*/ 698500 w 1943100"/>
              <a:gd name="connsiteY7" fmla="*/ 1663700 h 2844800"/>
              <a:gd name="connsiteX8" fmla="*/ 685800 w 1943100"/>
              <a:gd name="connsiteY8" fmla="*/ 1625600 h 2844800"/>
              <a:gd name="connsiteX9" fmla="*/ 635000 w 1943100"/>
              <a:gd name="connsiteY9" fmla="*/ 1549400 h 2844800"/>
              <a:gd name="connsiteX10" fmla="*/ 584200 w 1943100"/>
              <a:gd name="connsiteY10" fmla="*/ 1460500 h 2844800"/>
              <a:gd name="connsiteX11" fmla="*/ 571500 w 1943100"/>
              <a:gd name="connsiteY11" fmla="*/ 1409700 h 2844800"/>
              <a:gd name="connsiteX12" fmla="*/ 546100 w 1943100"/>
              <a:gd name="connsiteY12" fmla="*/ 1333500 h 2844800"/>
              <a:gd name="connsiteX13" fmla="*/ 533400 w 1943100"/>
              <a:gd name="connsiteY13" fmla="*/ 1282700 h 2844800"/>
              <a:gd name="connsiteX14" fmla="*/ 495300 w 1943100"/>
              <a:gd name="connsiteY14" fmla="*/ 1193800 h 2844800"/>
              <a:gd name="connsiteX15" fmla="*/ 482600 w 1943100"/>
              <a:gd name="connsiteY15" fmla="*/ 1155700 h 2844800"/>
              <a:gd name="connsiteX16" fmla="*/ 457200 w 1943100"/>
              <a:gd name="connsiteY16" fmla="*/ 1104900 h 2844800"/>
              <a:gd name="connsiteX17" fmla="*/ 444500 w 1943100"/>
              <a:gd name="connsiteY17" fmla="*/ 1066800 h 2844800"/>
              <a:gd name="connsiteX18" fmla="*/ 419100 w 1943100"/>
              <a:gd name="connsiteY18" fmla="*/ 1016000 h 2844800"/>
              <a:gd name="connsiteX19" fmla="*/ 393700 w 1943100"/>
              <a:gd name="connsiteY19" fmla="*/ 952500 h 2844800"/>
              <a:gd name="connsiteX20" fmla="*/ 368300 w 1943100"/>
              <a:gd name="connsiteY20" fmla="*/ 901700 h 2844800"/>
              <a:gd name="connsiteX21" fmla="*/ 342900 w 1943100"/>
              <a:gd name="connsiteY21" fmla="*/ 863600 h 2844800"/>
              <a:gd name="connsiteX22" fmla="*/ 304800 w 1943100"/>
              <a:gd name="connsiteY22" fmla="*/ 723900 h 2844800"/>
              <a:gd name="connsiteX23" fmla="*/ 292100 w 1943100"/>
              <a:gd name="connsiteY23" fmla="*/ 393700 h 2844800"/>
              <a:gd name="connsiteX24" fmla="*/ 279400 w 1943100"/>
              <a:gd name="connsiteY24" fmla="*/ 355600 h 2844800"/>
              <a:gd name="connsiteX25" fmla="*/ 241300 w 1943100"/>
              <a:gd name="connsiteY25" fmla="*/ 330200 h 2844800"/>
              <a:gd name="connsiteX26" fmla="*/ 215900 w 1943100"/>
              <a:gd name="connsiteY26" fmla="*/ 292100 h 2844800"/>
              <a:gd name="connsiteX27" fmla="*/ 177800 w 1943100"/>
              <a:gd name="connsiteY27" fmla="*/ 266700 h 2844800"/>
              <a:gd name="connsiteX28" fmla="*/ 127000 w 1943100"/>
              <a:gd name="connsiteY28" fmla="*/ 190500 h 2844800"/>
              <a:gd name="connsiteX29" fmla="*/ 101600 w 1943100"/>
              <a:gd name="connsiteY29" fmla="*/ 152400 h 2844800"/>
              <a:gd name="connsiteX30" fmla="*/ 88900 w 1943100"/>
              <a:gd name="connsiteY30" fmla="*/ 114300 h 2844800"/>
              <a:gd name="connsiteX31" fmla="*/ 25400 w 1943100"/>
              <a:gd name="connsiteY31" fmla="*/ 0 h 284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43100" h="2844800">
                <a:moveTo>
                  <a:pt x="25400" y="0"/>
                </a:moveTo>
                <a:lnTo>
                  <a:pt x="0" y="2844800"/>
                </a:lnTo>
                <a:lnTo>
                  <a:pt x="1943100" y="2819400"/>
                </a:lnTo>
                <a:lnTo>
                  <a:pt x="901700" y="2133600"/>
                </a:lnTo>
                <a:lnTo>
                  <a:pt x="774700" y="1981200"/>
                </a:lnTo>
                <a:cubicBezTo>
                  <a:pt x="766233" y="1943100"/>
                  <a:pt x="758076" y="1904930"/>
                  <a:pt x="749300" y="1866900"/>
                </a:cubicBezTo>
                <a:cubicBezTo>
                  <a:pt x="745375" y="1849893"/>
                  <a:pt x="740023" y="1833216"/>
                  <a:pt x="736600" y="1816100"/>
                </a:cubicBezTo>
                <a:cubicBezTo>
                  <a:pt x="710948" y="1687838"/>
                  <a:pt x="740934" y="1791001"/>
                  <a:pt x="698500" y="1663700"/>
                </a:cubicBezTo>
                <a:cubicBezTo>
                  <a:pt x="694267" y="1651000"/>
                  <a:pt x="693226" y="1636739"/>
                  <a:pt x="685800" y="1625600"/>
                </a:cubicBezTo>
                <a:lnTo>
                  <a:pt x="635000" y="1549400"/>
                </a:lnTo>
                <a:cubicBezTo>
                  <a:pt x="613945" y="1517817"/>
                  <a:pt x="598011" y="1497330"/>
                  <a:pt x="584200" y="1460500"/>
                </a:cubicBezTo>
                <a:cubicBezTo>
                  <a:pt x="578071" y="1444157"/>
                  <a:pt x="576516" y="1426418"/>
                  <a:pt x="571500" y="1409700"/>
                </a:cubicBezTo>
                <a:cubicBezTo>
                  <a:pt x="563807" y="1384055"/>
                  <a:pt x="552594" y="1359475"/>
                  <a:pt x="546100" y="1333500"/>
                </a:cubicBezTo>
                <a:cubicBezTo>
                  <a:pt x="541867" y="1316567"/>
                  <a:pt x="538195" y="1299483"/>
                  <a:pt x="533400" y="1282700"/>
                </a:cubicBezTo>
                <a:cubicBezTo>
                  <a:pt x="516381" y="1223132"/>
                  <a:pt x="524329" y="1261533"/>
                  <a:pt x="495300" y="1193800"/>
                </a:cubicBezTo>
                <a:cubicBezTo>
                  <a:pt x="490027" y="1181495"/>
                  <a:pt x="487873" y="1168005"/>
                  <a:pt x="482600" y="1155700"/>
                </a:cubicBezTo>
                <a:cubicBezTo>
                  <a:pt x="475142" y="1138299"/>
                  <a:pt x="464658" y="1122301"/>
                  <a:pt x="457200" y="1104900"/>
                </a:cubicBezTo>
                <a:cubicBezTo>
                  <a:pt x="451927" y="1092595"/>
                  <a:pt x="449773" y="1079105"/>
                  <a:pt x="444500" y="1066800"/>
                </a:cubicBezTo>
                <a:cubicBezTo>
                  <a:pt x="437042" y="1049399"/>
                  <a:pt x="426789" y="1033300"/>
                  <a:pt x="419100" y="1016000"/>
                </a:cubicBezTo>
                <a:cubicBezTo>
                  <a:pt x="409841" y="995168"/>
                  <a:pt x="402959" y="973332"/>
                  <a:pt x="393700" y="952500"/>
                </a:cubicBezTo>
                <a:cubicBezTo>
                  <a:pt x="386011" y="935200"/>
                  <a:pt x="377693" y="918138"/>
                  <a:pt x="368300" y="901700"/>
                </a:cubicBezTo>
                <a:cubicBezTo>
                  <a:pt x="360727" y="888448"/>
                  <a:pt x="349099" y="877548"/>
                  <a:pt x="342900" y="863600"/>
                </a:cubicBezTo>
                <a:cubicBezTo>
                  <a:pt x="319463" y="810866"/>
                  <a:pt x="315665" y="778225"/>
                  <a:pt x="304800" y="723900"/>
                </a:cubicBezTo>
                <a:cubicBezTo>
                  <a:pt x="300567" y="613833"/>
                  <a:pt x="299678" y="503587"/>
                  <a:pt x="292100" y="393700"/>
                </a:cubicBezTo>
                <a:cubicBezTo>
                  <a:pt x="291179" y="380345"/>
                  <a:pt x="287763" y="366053"/>
                  <a:pt x="279400" y="355600"/>
                </a:cubicBezTo>
                <a:cubicBezTo>
                  <a:pt x="269865" y="343681"/>
                  <a:pt x="254000" y="338667"/>
                  <a:pt x="241300" y="330200"/>
                </a:cubicBezTo>
                <a:cubicBezTo>
                  <a:pt x="232833" y="317500"/>
                  <a:pt x="226693" y="302893"/>
                  <a:pt x="215900" y="292100"/>
                </a:cubicBezTo>
                <a:cubicBezTo>
                  <a:pt x="205107" y="281307"/>
                  <a:pt x="187851" y="278187"/>
                  <a:pt x="177800" y="266700"/>
                </a:cubicBezTo>
                <a:cubicBezTo>
                  <a:pt x="157698" y="243726"/>
                  <a:pt x="143933" y="215900"/>
                  <a:pt x="127000" y="190500"/>
                </a:cubicBezTo>
                <a:cubicBezTo>
                  <a:pt x="118533" y="177800"/>
                  <a:pt x="106427" y="166880"/>
                  <a:pt x="101600" y="152400"/>
                </a:cubicBezTo>
                <a:cubicBezTo>
                  <a:pt x="97367" y="139700"/>
                  <a:pt x="95401" y="126002"/>
                  <a:pt x="88900" y="114300"/>
                </a:cubicBezTo>
                <a:cubicBezTo>
                  <a:pt x="33404" y="14406"/>
                  <a:pt x="38100" y="73245"/>
                  <a:pt x="25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s-titre 2">
            <a:extLst>
              <a:ext uri="{FF2B5EF4-FFF2-40B4-BE49-F238E27FC236}">
                <a16:creationId xmlns:a16="http://schemas.microsoft.com/office/drawing/2014/main" id="{77C45315-FA36-AF4B-874E-CDA0714A5E3F}"/>
              </a:ext>
            </a:extLst>
          </p:cNvPr>
          <p:cNvSpPr>
            <a:spLocks noGrp="1"/>
          </p:cNvSpPr>
          <p:nvPr>
            <p:ph type="subTitle" idx="4294967295"/>
          </p:nvPr>
        </p:nvSpPr>
        <p:spPr>
          <a:xfrm>
            <a:off x="17231" y="4645081"/>
            <a:ext cx="7429500" cy="1655762"/>
          </a:xfrm>
        </p:spPr>
        <p:txBody>
          <a:bodyPr>
            <a:normAutofit/>
          </a:bodyPr>
          <a:lstStyle/>
          <a:p>
            <a:pPr marL="0" indent="0">
              <a:buNone/>
            </a:pPr>
            <a:r>
              <a:rPr lang="fr-FR" sz="2400" dirty="0"/>
              <a:t>Réalisé dans le cadre d’un parcours diplômant de </a:t>
            </a:r>
          </a:p>
          <a:p>
            <a:pPr marL="0" indent="0">
              <a:buNone/>
            </a:pPr>
            <a:r>
              <a:rPr lang="fr-FR" sz="2400" dirty="0"/>
              <a:t>« Développeur d’Applications – Python »</a:t>
            </a:r>
          </a:p>
          <a:p>
            <a:pPr marL="0" indent="0">
              <a:buNone/>
            </a:pPr>
            <a:r>
              <a:rPr lang="fr-FR" sz="2400" dirty="0"/>
              <a:t>auprès d’</a:t>
            </a:r>
            <a:r>
              <a:rPr lang="fr-FR" sz="2400" dirty="0" err="1"/>
              <a:t>OpenClassrooms</a:t>
            </a:r>
            <a:endParaRPr lang="fr-FR" sz="2400" dirty="0"/>
          </a:p>
        </p:txBody>
      </p:sp>
      <p:sp>
        <p:nvSpPr>
          <p:cNvPr id="2" name="Titre 1">
            <a:extLst>
              <a:ext uri="{FF2B5EF4-FFF2-40B4-BE49-F238E27FC236}">
                <a16:creationId xmlns:a16="http://schemas.microsoft.com/office/drawing/2014/main" id="{8D7BB2D1-8363-514A-B516-1E98770158A3}"/>
              </a:ext>
            </a:extLst>
          </p:cNvPr>
          <p:cNvSpPr>
            <a:spLocks noGrp="1"/>
          </p:cNvSpPr>
          <p:nvPr>
            <p:ph type="ctrTitle" idx="4294967295"/>
          </p:nvPr>
        </p:nvSpPr>
        <p:spPr>
          <a:xfrm>
            <a:off x="123362" y="1707017"/>
            <a:ext cx="4770669" cy="2410164"/>
          </a:xfrm>
        </p:spPr>
        <p:txBody>
          <a:bodyPr/>
          <a:lstStyle/>
          <a:p>
            <a:r>
              <a:rPr lang="fr-FR" dirty="0"/>
              <a:t>PROJET D’APPLICATION DE MISE EN RELATION</a:t>
            </a:r>
          </a:p>
        </p:txBody>
      </p:sp>
    </p:spTree>
    <p:extLst>
      <p:ext uri="{BB962C8B-B14F-4D97-AF65-F5344CB8AC3E}">
        <p14:creationId xmlns:p14="http://schemas.microsoft.com/office/powerpoint/2010/main" val="400781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5. Les obstacles à la mobilité</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10</a:t>
            </a:fld>
            <a:endParaRPr lang="fr-FR"/>
          </a:p>
        </p:txBody>
      </p:sp>
      <p:sp>
        <p:nvSpPr>
          <p:cNvPr id="9" name="ZoneTexte 8">
            <a:extLst>
              <a:ext uri="{FF2B5EF4-FFF2-40B4-BE49-F238E27FC236}">
                <a16:creationId xmlns:a16="http://schemas.microsoft.com/office/drawing/2014/main" id="{402664D4-2302-AD45-90F1-CB4445C0161C}"/>
              </a:ext>
            </a:extLst>
          </p:cNvPr>
          <p:cNvSpPr txBox="1"/>
          <p:nvPr/>
        </p:nvSpPr>
        <p:spPr>
          <a:xfrm>
            <a:off x="0" y="6079353"/>
            <a:ext cx="3796809" cy="276999"/>
          </a:xfrm>
          <a:prstGeom prst="rect">
            <a:avLst/>
          </a:prstGeom>
          <a:noFill/>
        </p:spPr>
        <p:txBody>
          <a:bodyPr wrap="none" rtlCol="0">
            <a:spAutoFit/>
          </a:bodyPr>
          <a:lstStyle/>
          <a:p>
            <a:r>
              <a:rPr lang="fr-FR" sz="1200" dirty="0"/>
              <a:t>Source : </a:t>
            </a:r>
            <a:r>
              <a:rPr lang="fr-FR" sz="1200" dirty="0" err="1"/>
              <a:t>Hopscotch</a:t>
            </a:r>
            <a:r>
              <a:rPr lang="fr-FR" sz="1200" dirty="0"/>
              <a:t>. Sondage réalisé par l’IFOP. Mars 2018</a:t>
            </a:r>
          </a:p>
        </p:txBody>
      </p:sp>
      <p:sp>
        <p:nvSpPr>
          <p:cNvPr id="8" name="ZoneTexte 7">
            <a:extLst>
              <a:ext uri="{FF2B5EF4-FFF2-40B4-BE49-F238E27FC236}">
                <a16:creationId xmlns:a16="http://schemas.microsoft.com/office/drawing/2014/main" id="{364F79EA-CC4C-634F-9A69-993115A916F1}"/>
              </a:ext>
            </a:extLst>
          </p:cNvPr>
          <p:cNvSpPr txBox="1"/>
          <p:nvPr/>
        </p:nvSpPr>
        <p:spPr>
          <a:xfrm>
            <a:off x="373072" y="1622864"/>
            <a:ext cx="3767395" cy="3539430"/>
          </a:xfrm>
          <a:prstGeom prst="rect">
            <a:avLst/>
          </a:prstGeom>
          <a:noFill/>
        </p:spPr>
        <p:txBody>
          <a:bodyPr wrap="square" rtlCol="0">
            <a:spAutoFit/>
          </a:bodyPr>
          <a:lstStyle/>
          <a:p>
            <a:r>
              <a:rPr lang="fr-FR" sz="1600" b="1" dirty="0"/>
              <a:t>Constats:</a:t>
            </a:r>
          </a:p>
          <a:p>
            <a:r>
              <a:rPr lang="fr-FR" sz="1600" dirty="0"/>
              <a:t>Plus de 2/3 des actifs estiment que la mobilité est difficile (cf. histogramme)</a:t>
            </a:r>
          </a:p>
          <a:p>
            <a:r>
              <a:rPr lang="fr-FR" sz="1600" dirty="0"/>
              <a:t>Pour seulement 35% des actifs, la mobilité est une opportunité, pour les 2/3, un risque ou une nécessité.</a:t>
            </a:r>
          </a:p>
          <a:p>
            <a:r>
              <a:rPr lang="fr-FR" sz="1600" dirty="0"/>
              <a:t>Pour 49% des actifs la mobilité est provoquée par le ras-le-bol dans dans le poste actuel. Elle est donc d’abord une démarche négative.</a:t>
            </a:r>
          </a:p>
          <a:p>
            <a:endParaRPr lang="fr-FR" sz="1600" dirty="0"/>
          </a:p>
          <a:p>
            <a:r>
              <a:rPr lang="fr-FR" sz="1600" b="1" dirty="0"/>
              <a:t>Conclusion</a:t>
            </a:r>
            <a:r>
              <a:rPr lang="fr-FR" sz="1600" dirty="0"/>
              <a:t>:</a:t>
            </a:r>
          </a:p>
          <a:p>
            <a:r>
              <a:rPr lang="fr-FR" sz="1600" dirty="0"/>
              <a:t>L’application devra contribuer à diminuer la charge morale que constitue une mobilité.</a:t>
            </a:r>
          </a:p>
        </p:txBody>
      </p:sp>
      <p:graphicFrame>
        <p:nvGraphicFramePr>
          <p:cNvPr id="10" name="Graphique 9">
            <a:extLst>
              <a:ext uri="{FF2B5EF4-FFF2-40B4-BE49-F238E27FC236}">
                <a16:creationId xmlns:a16="http://schemas.microsoft.com/office/drawing/2014/main" id="{FB47560D-9ED5-F64F-9E7E-3256A77A2F9A}"/>
              </a:ext>
            </a:extLst>
          </p:cNvPr>
          <p:cNvGraphicFramePr/>
          <p:nvPr>
            <p:extLst>
              <p:ext uri="{D42A27DB-BD31-4B8C-83A1-F6EECF244321}">
                <p14:modId xmlns:p14="http://schemas.microsoft.com/office/powerpoint/2010/main" val="2165254605"/>
              </p:ext>
            </p:extLst>
          </p:nvPr>
        </p:nvGraphicFramePr>
        <p:xfrm>
          <a:off x="4448433" y="1690690"/>
          <a:ext cx="5084496" cy="36933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284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11</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6. Rendre possible la mobilité</a:t>
            </a:r>
          </a:p>
        </p:txBody>
      </p:sp>
      <p:sp>
        <p:nvSpPr>
          <p:cNvPr id="8" name="ZoneTexte 7">
            <a:extLst>
              <a:ext uri="{FF2B5EF4-FFF2-40B4-BE49-F238E27FC236}">
                <a16:creationId xmlns:a16="http://schemas.microsoft.com/office/drawing/2014/main" id="{84ECE759-2093-B244-8124-61A0F2BE0A31}"/>
              </a:ext>
            </a:extLst>
          </p:cNvPr>
          <p:cNvSpPr txBox="1"/>
          <p:nvPr/>
        </p:nvSpPr>
        <p:spPr>
          <a:xfrm>
            <a:off x="0" y="6079353"/>
            <a:ext cx="4618572" cy="276999"/>
          </a:xfrm>
          <a:prstGeom prst="rect">
            <a:avLst/>
          </a:prstGeom>
          <a:noFill/>
        </p:spPr>
        <p:txBody>
          <a:bodyPr wrap="none" rtlCol="0">
            <a:spAutoFit/>
          </a:bodyPr>
          <a:lstStyle/>
          <a:p>
            <a:r>
              <a:rPr lang="fr-FR" sz="1200" dirty="0"/>
              <a:t>Source : Article de Jean </a:t>
            </a:r>
            <a:r>
              <a:rPr lang="fr-FR" sz="1200" dirty="0" err="1"/>
              <a:t>Pralong</a:t>
            </a:r>
            <a:r>
              <a:rPr lang="fr-FR" sz="1200" dirty="0"/>
              <a:t>. Harvard Business </a:t>
            </a:r>
            <a:r>
              <a:rPr lang="fr-FR" sz="1200" dirty="0" err="1"/>
              <a:t>Review</a:t>
            </a:r>
            <a:r>
              <a:rPr lang="fr-FR" sz="1200" dirty="0"/>
              <a:t>. 13/04/2017 </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5078313"/>
          </a:xfrm>
          <a:prstGeom prst="rect">
            <a:avLst/>
          </a:prstGeom>
          <a:noFill/>
        </p:spPr>
        <p:txBody>
          <a:bodyPr wrap="square" rtlCol="0">
            <a:spAutoFit/>
          </a:bodyPr>
          <a:lstStyle/>
          <a:p>
            <a:r>
              <a:rPr lang="fr-FR" dirty="0"/>
              <a:t>D’après Jean </a:t>
            </a:r>
            <a:r>
              <a:rPr lang="fr-FR" dirty="0" err="1"/>
              <a:t>Pralong</a:t>
            </a:r>
            <a:r>
              <a:rPr lang="fr-FR" dirty="0"/>
              <a:t>, professeur de Ressources Humaines à l’EM Normandie:</a:t>
            </a:r>
          </a:p>
          <a:p>
            <a:pPr marL="285750" indent="-285750">
              <a:buFontTx/>
              <a:buChar char="-"/>
            </a:pPr>
            <a:r>
              <a:rPr lang="fr-FR" dirty="0"/>
              <a:t>Le changement est un mouvement permanent ;</a:t>
            </a:r>
          </a:p>
          <a:p>
            <a:pPr marL="285750" indent="-285750">
              <a:buFontTx/>
              <a:buChar char="-"/>
            </a:pPr>
            <a:r>
              <a:rPr lang="fr-FR" dirty="0"/>
              <a:t>La carrière est une succession d’emplois et de périodes de transition ;</a:t>
            </a:r>
          </a:p>
          <a:p>
            <a:r>
              <a:rPr lang="fr-FR" dirty="0"/>
              <a:t>Il est donc indispensable de </a:t>
            </a:r>
            <a:r>
              <a:rPr lang="fr-FR" b="1" dirty="0"/>
              <a:t>développer une culture de la mobilité </a:t>
            </a:r>
            <a:r>
              <a:rPr lang="fr-FR" dirty="0"/>
              <a:t>dont les points-clés sont:</a:t>
            </a:r>
          </a:p>
          <a:p>
            <a:endParaRPr lang="fr-FR" dirty="0"/>
          </a:p>
          <a:p>
            <a:pPr marL="342900" indent="-342900">
              <a:buAutoNum type="arabicPeriod"/>
            </a:pPr>
            <a:r>
              <a:rPr lang="fr-FR" dirty="0"/>
              <a:t>Concevoir une stratégie et savoir quelles sont les contributions que chaque entreprise attend</a:t>
            </a:r>
          </a:p>
          <a:p>
            <a:pPr marL="342900" indent="-342900">
              <a:buAutoNum type="arabicPeriod"/>
            </a:pPr>
            <a:endParaRPr lang="fr-FR" dirty="0"/>
          </a:p>
          <a:p>
            <a:pPr marL="342900" indent="-342900">
              <a:buAutoNum type="arabicPeriod"/>
            </a:pPr>
            <a:r>
              <a:rPr lang="fr-FR" dirty="0"/>
              <a:t>Considérer les collègues comme des partenaires et non pas seulement comme des concurrents</a:t>
            </a:r>
          </a:p>
          <a:p>
            <a:endParaRPr lang="fr-FR" dirty="0"/>
          </a:p>
          <a:p>
            <a:pPr marL="342900" indent="-342900">
              <a:buAutoNum type="arabicPeriod"/>
            </a:pPr>
            <a:r>
              <a:rPr lang="fr-FR" dirty="0"/>
              <a:t>S’ouvrir aux opportunités pour hiérarchiser ses projets </a:t>
            </a:r>
          </a:p>
          <a:p>
            <a:pPr marL="342900" indent="-342900">
              <a:buAutoNum type="arabicPeriod"/>
            </a:pPr>
            <a:endParaRPr lang="fr-FR" dirty="0"/>
          </a:p>
          <a:p>
            <a:pPr marL="342900" indent="-342900">
              <a:buAutoNum type="arabicPeriod"/>
            </a:pPr>
            <a:r>
              <a:rPr lang="fr-FR" dirty="0"/>
              <a:t>Rationnaliser son approche du marché du travail, y rechercher des informations et s’interroger sur ses propres compétences.</a:t>
            </a:r>
          </a:p>
          <a:p>
            <a:pPr marL="342900" indent="-342900">
              <a:buAutoNum type="arabicPeriod"/>
            </a:pPr>
            <a:endParaRPr lang="fr-FR" dirty="0"/>
          </a:p>
          <a:p>
            <a:r>
              <a:rPr lang="fr-FR" dirty="0"/>
              <a:t>-&gt; L’accès à l’information, le développement des relations interpersonnelles sont des éléments clés de succès de la mobilité professionnelle.</a:t>
            </a:r>
          </a:p>
          <a:p>
            <a:endParaRPr lang="fr-FR" dirty="0"/>
          </a:p>
        </p:txBody>
      </p:sp>
    </p:spTree>
    <p:extLst>
      <p:ext uri="{BB962C8B-B14F-4D97-AF65-F5344CB8AC3E}">
        <p14:creationId xmlns:p14="http://schemas.microsoft.com/office/powerpoint/2010/main" val="8502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12</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646331"/>
          </a:xfrm>
          <a:prstGeom prst="rect">
            <a:avLst/>
          </a:prstGeom>
          <a:noFill/>
        </p:spPr>
        <p:txBody>
          <a:bodyPr wrap="square" rtlCol="0">
            <a:spAutoFit/>
          </a:bodyPr>
          <a:lstStyle/>
          <a:p>
            <a:r>
              <a:rPr lang="fr-FR" dirty="0"/>
              <a:t>Q: Pour réussir une mobilité professionnelle interne comme externe, pouvez-vous cocher les points qui vous apparaissent pertinents (plusieurs réponses possibles)</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2795767813"/>
              </p:ext>
            </p:extLst>
          </p:nvPr>
        </p:nvGraphicFramePr>
        <p:xfrm>
          <a:off x="5601020" y="2230139"/>
          <a:ext cx="3998686" cy="329331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66A57FA9-1703-8948-BD48-72035FF40CA3}"/>
              </a:ext>
            </a:extLst>
          </p:cNvPr>
          <p:cNvSpPr/>
          <p:nvPr/>
        </p:nvSpPr>
        <p:spPr>
          <a:xfrm>
            <a:off x="239338" y="1768474"/>
            <a:ext cx="5361681" cy="4247317"/>
          </a:xfrm>
          <a:prstGeom prst="rect">
            <a:avLst/>
          </a:prstGeom>
        </p:spPr>
        <p:txBody>
          <a:bodyPr wrap="square">
            <a:spAutoFit/>
          </a:bodyPr>
          <a:lstStyle/>
          <a:p>
            <a:r>
              <a:rPr lang="fr-FR" dirty="0">
                <a:solidFill>
                  <a:srgbClr val="202124"/>
                </a:solidFill>
                <a:latin typeface="Google Sans"/>
              </a:rPr>
              <a:t>La quasi totalité des réponses à cette question tournent autour de ces quatre facteurs clé.</a:t>
            </a:r>
            <a:br>
              <a:rPr lang="fr-FR" dirty="0">
                <a:solidFill>
                  <a:srgbClr val="202124"/>
                </a:solidFill>
                <a:latin typeface="Google Sans"/>
              </a:rPr>
            </a:br>
            <a:r>
              <a:rPr lang="fr-FR" dirty="0">
                <a:solidFill>
                  <a:srgbClr val="202124"/>
                </a:solidFill>
                <a:latin typeface="Google Sans"/>
              </a:rPr>
              <a:t>Savoir parler de soi, la maîtrise des outils numériques, l’accompagnement ne sont pas essentiels aux yeux des </a:t>
            </a:r>
            <a:r>
              <a:rPr lang="fr-FR" dirty="0" err="1">
                <a:solidFill>
                  <a:srgbClr val="202124"/>
                </a:solidFill>
                <a:latin typeface="Google Sans"/>
              </a:rPr>
              <a:t>outplaceurs</a:t>
            </a:r>
            <a:r>
              <a:rPr lang="fr-FR" dirty="0">
                <a:solidFill>
                  <a:srgbClr val="202124"/>
                </a:solidFill>
                <a:latin typeface="Google Sans"/>
              </a:rPr>
              <a:t> ayant répondu.</a:t>
            </a:r>
          </a:p>
          <a:p>
            <a:endParaRPr lang="fr-FR" dirty="0">
              <a:solidFill>
                <a:srgbClr val="202124"/>
              </a:solidFill>
              <a:latin typeface="Google Sans"/>
            </a:endParaRPr>
          </a:p>
          <a:p>
            <a:r>
              <a:rPr lang="fr-FR" b="1" dirty="0">
                <a:solidFill>
                  <a:srgbClr val="202124"/>
                </a:solidFill>
                <a:latin typeface="Google Sans"/>
              </a:rPr>
              <a:t>Conclusion:</a:t>
            </a:r>
          </a:p>
          <a:p>
            <a:r>
              <a:rPr lang="fr-FR" dirty="0">
                <a:solidFill>
                  <a:srgbClr val="202124"/>
                </a:solidFill>
                <a:latin typeface="Google Sans"/>
              </a:rPr>
              <a:t>Les liens, les nouvelles relations mis en valeur par l’application devront permettre de mettre le cadre en situation de:</a:t>
            </a:r>
            <a:br>
              <a:rPr lang="fr-FR" dirty="0">
                <a:solidFill>
                  <a:srgbClr val="202124"/>
                </a:solidFill>
                <a:latin typeface="Google Sans"/>
              </a:rPr>
            </a:br>
            <a:r>
              <a:rPr lang="fr-FR" dirty="0">
                <a:solidFill>
                  <a:srgbClr val="202124"/>
                </a:solidFill>
                <a:latin typeface="Google Sans"/>
              </a:rPr>
              <a:t>-comparer ses compétences professionnelles avec des pairs</a:t>
            </a:r>
          </a:p>
          <a:p>
            <a:r>
              <a:rPr lang="fr-FR" dirty="0">
                <a:solidFill>
                  <a:srgbClr val="202124"/>
                </a:solidFill>
                <a:latin typeface="Google Sans"/>
              </a:rPr>
              <a:t>-rationaliser sa connaissance du marché du travail</a:t>
            </a:r>
          </a:p>
          <a:p>
            <a:r>
              <a:rPr lang="fr-FR" dirty="0">
                <a:solidFill>
                  <a:srgbClr val="202124"/>
                </a:solidFill>
                <a:latin typeface="Google Sans"/>
              </a:rPr>
              <a:t>-développer un réseau personnel solide</a:t>
            </a:r>
          </a:p>
          <a:p>
            <a:r>
              <a:rPr lang="fr-FR" dirty="0">
                <a:solidFill>
                  <a:srgbClr val="202124"/>
                </a:solidFill>
                <a:latin typeface="Google Sans"/>
              </a:rPr>
              <a:t>-mieux se connaître grâce aux interactions sociales</a:t>
            </a:r>
          </a:p>
        </p:txBody>
      </p:sp>
    </p:spTree>
    <p:extLst>
      <p:ext uri="{BB962C8B-B14F-4D97-AF65-F5344CB8AC3E}">
        <p14:creationId xmlns:p14="http://schemas.microsoft.com/office/powerpoint/2010/main" val="37757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13</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646331"/>
          </a:xfrm>
          <a:prstGeom prst="rect">
            <a:avLst/>
          </a:prstGeom>
          <a:noFill/>
        </p:spPr>
        <p:txBody>
          <a:bodyPr wrap="square" rtlCol="0">
            <a:spAutoFit/>
          </a:bodyPr>
          <a:lstStyle/>
          <a:p>
            <a:r>
              <a:rPr lang="fr-FR" dirty="0"/>
              <a:t>Q: Pouvez-vous évaluer l'utilité de chaque moyen pour rebondir sur un nouveau poste lorsque l'on est un dirigeant  ?</a:t>
            </a:r>
          </a:p>
        </p:txBody>
      </p:sp>
      <p:sp>
        <p:nvSpPr>
          <p:cNvPr id="6" name="Rectangle 5">
            <a:extLst>
              <a:ext uri="{FF2B5EF4-FFF2-40B4-BE49-F238E27FC236}">
                <a16:creationId xmlns:a16="http://schemas.microsoft.com/office/drawing/2014/main" id="{66A57FA9-1703-8948-BD48-72035FF40CA3}"/>
              </a:ext>
            </a:extLst>
          </p:cNvPr>
          <p:cNvSpPr/>
          <p:nvPr/>
        </p:nvSpPr>
        <p:spPr>
          <a:xfrm>
            <a:off x="239338" y="1768474"/>
            <a:ext cx="4403475" cy="2800767"/>
          </a:xfrm>
          <a:prstGeom prst="rect">
            <a:avLst/>
          </a:prstGeom>
        </p:spPr>
        <p:txBody>
          <a:bodyPr wrap="square">
            <a:spAutoFit/>
          </a:bodyPr>
          <a:lstStyle/>
          <a:p>
            <a:r>
              <a:rPr lang="fr-FR" sz="1600" dirty="0">
                <a:solidFill>
                  <a:srgbClr val="202124"/>
                </a:solidFill>
                <a:latin typeface="Google Sans"/>
              </a:rPr>
              <a:t>Les réponses sont unanimes autour de la mobilisation du réseau et l’utilisation des réseaux sociaux pour le retour à l’emploi.</a:t>
            </a:r>
          </a:p>
          <a:p>
            <a:r>
              <a:rPr lang="fr-FR" sz="1600" dirty="0">
                <a:solidFill>
                  <a:srgbClr val="202124"/>
                </a:solidFill>
                <a:latin typeface="Google Sans"/>
              </a:rPr>
              <a:t>Le regard sur les chasseurs de têtes et les candidatures spontanées est beaucoup plus partagé.</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L’application devra permettre le développement du réseau personnel et s’appuyer sur les réseaux sociaux.</a:t>
            </a:r>
            <a:endParaRPr lang="fr-FR" sz="1600" dirty="0"/>
          </a:p>
        </p:txBody>
      </p:sp>
      <p:graphicFrame>
        <p:nvGraphicFramePr>
          <p:cNvPr id="9" name="Graphique 8">
            <a:extLst>
              <a:ext uri="{FF2B5EF4-FFF2-40B4-BE49-F238E27FC236}">
                <a16:creationId xmlns:a16="http://schemas.microsoft.com/office/drawing/2014/main" id="{B30C9759-1BED-D049-8A8A-4497472FB34B}"/>
              </a:ext>
            </a:extLst>
          </p:cNvPr>
          <p:cNvGraphicFramePr/>
          <p:nvPr>
            <p:extLst>
              <p:ext uri="{D42A27DB-BD31-4B8C-83A1-F6EECF244321}">
                <p14:modId xmlns:p14="http://schemas.microsoft.com/office/powerpoint/2010/main" val="1314907613"/>
              </p:ext>
            </p:extLst>
          </p:nvPr>
        </p:nvGraphicFramePr>
        <p:xfrm>
          <a:off x="4642813" y="1669136"/>
          <a:ext cx="4790584" cy="4021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886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14</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369332"/>
          </a:xfrm>
          <a:prstGeom prst="rect">
            <a:avLst/>
          </a:prstGeom>
          <a:noFill/>
        </p:spPr>
        <p:txBody>
          <a:bodyPr wrap="square" rtlCol="0">
            <a:spAutoFit/>
          </a:bodyPr>
          <a:lstStyle/>
          <a:p>
            <a:r>
              <a:rPr lang="fr-FR" dirty="0"/>
              <a:t>Q: Pour mieux aider vos clients, préférez-vous une application: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535133315"/>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68474"/>
            <a:ext cx="4403475" cy="3354765"/>
          </a:xfrm>
          <a:prstGeom prst="rect">
            <a:avLst/>
          </a:prstGeom>
        </p:spPr>
        <p:txBody>
          <a:bodyPr wrap="square">
            <a:spAutoFit/>
          </a:bodyPr>
          <a:lstStyle/>
          <a:p>
            <a:r>
              <a:rPr lang="fr-FR" sz="1600" dirty="0">
                <a:solidFill>
                  <a:srgbClr val="202124"/>
                </a:solidFill>
                <a:latin typeface="Google Sans"/>
              </a:rPr>
              <a:t>Les réponses sont partagées sur le rôle du cabinet dans l’utilisation d’une telle application, mais deux tendances se dégagent tout de même: soit une large autonomie du client, soit le développement d’une forme de solidarité, de partage. </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L’application devra  permettre le développement du réseau personnel et faciliter la mise en contact par le cabinet, « en même temps » diraient d’aucuns.</a:t>
            </a:r>
          </a:p>
          <a:p>
            <a:r>
              <a:rPr lang="fr-FR" sz="1600" dirty="0">
                <a:solidFill>
                  <a:srgbClr val="202124"/>
                </a:solidFill>
                <a:latin typeface="Google Sans"/>
              </a:rPr>
              <a:t>Le cabinet comme le client seront acteurs sur l’application.</a:t>
            </a:r>
            <a:endParaRPr lang="fr-FR" sz="1600" dirty="0"/>
          </a:p>
        </p:txBody>
      </p:sp>
    </p:spTree>
    <p:extLst>
      <p:ext uri="{BB962C8B-B14F-4D97-AF65-F5344CB8AC3E}">
        <p14:creationId xmlns:p14="http://schemas.microsoft.com/office/powerpoint/2010/main" val="127270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15</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369332"/>
          </a:xfrm>
          <a:prstGeom prst="rect">
            <a:avLst/>
          </a:prstGeom>
          <a:noFill/>
        </p:spPr>
        <p:txBody>
          <a:bodyPr wrap="square" rtlCol="0">
            <a:spAutoFit/>
          </a:bodyPr>
          <a:lstStyle/>
          <a:p>
            <a:r>
              <a:rPr lang="fr-FR" dirty="0"/>
              <a:t>Q: Souhaitez-vous une fonctionnalité de partage de relations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140538752"/>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68474"/>
            <a:ext cx="4403475" cy="2800767"/>
          </a:xfrm>
          <a:prstGeom prst="rect">
            <a:avLst/>
          </a:prstGeom>
        </p:spPr>
        <p:txBody>
          <a:bodyPr wrap="square">
            <a:spAutoFit/>
          </a:bodyPr>
          <a:lstStyle/>
          <a:p>
            <a:r>
              <a:rPr lang="fr-FR" sz="1600" dirty="0">
                <a:solidFill>
                  <a:srgbClr val="202124"/>
                </a:solidFill>
                <a:latin typeface="Google Sans"/>
              </a:rPr>
              <a:t>À une très large majorité, vous exprimez une préférence pour la réciprocité dans le partage de relations. </a:t>
            </a:r>
            <a:br>
              <a:rPr lang="fr-FR" sz="1600" dirty="0">
                <a:solidFill>
                  <a:srgbClr val="202124"/>
                </a:solidFill>
                <a:latin typeface="Google Sans"/>
              </a:rPr>
            </a:br>
            <a:r>
              <a:rPr lang="fr-FR" sz="1600" dirty="0">
                <a:solidFill>
                  <a:srgbClr val="202124"/>
                </a:solidFill>
                <a:latin typeface="Google Sans"/>
              </a:rPr>
              <a:t>En quelque sorte, pour recevoir, il faut donner.</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Le projet d’application devra inclure une fonctionnalité où le partage de réseau peut être conditionné à une forme de réciprocité. </a:t>
            </a:r>
            <a:br>
              <a:rPr lang="fr-FR" sz="1600" dirty="0">
                <a:solidFill>
                  <a:srgbClr val="202124"/>
                </a:solidFill>
                <a:latin typeface="Google Sans"/>
              </a:rPr>
            </a:br>
            <a:r>
              <a:rPr lang="fr-FR" sz="1600" dirty="0">
                <a:solidFill>
                  <a:srgbClr val="202124"/>
                </a:solidFill>
                <a:latin typeface="Google Sans"/>
              </a:rPr>
              <a:t>Cette fonctionnalité pourra être paramétrable en fonction de l’approche de chaque cabinet</a:t>
            </a:r>
            <a:endParaRPr lang="fr-FR" sz="1600" dirty="0"/>
          </a:p>
        </p:txBody>
      </p:sp>
    </p:spTree>
    <p:extLst>
      <p:ext uri="{BB962C8B-B14F-4D97-AF65-F5344CB8AC3E}">
        <p14:creationId xmlns:p14="http://schemas.microsoft.com/office/powerpoint/2010/main" val="221019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16</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646331"/>
          </a:xfrm>
          <a:prstGeom prst="rect">
            <a:avLst/>
          </a:prstGeom>
          <a:noFill/>
        </p:spPr>
        <p:txBody>
          <a:bodyPr wrap="square" rtlCol="0">
            <a:spAutoFit/>
          </a:bodyPr>
          <a:lstStyle/>
          <a:p>
            <a:r>
              <a:rPr lang="fr-FR" dirty="0"/>
              <a:t>Q: Pour évaluer l’intérêt professionnel d’une relation, cochez les points qui vous semblent essentiels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2351273140"/>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68474"/>
            <a:ext cx="4403475" cy="3539430"/>
          </a:xfrm>
          <a:prstGeom prst="rect">
            <a:avLst/>
          </a:prstGeom>
        </p:spPr>
        <p:txBody>
          <a:bodyPr wrap="square">
            <a:spAutoFit/>
          </a:bodyPr>
          <a:lstStyle/>
          <a:p>
            <a:r>
              <a:rPr lang="fr-FR" sz="1600" dirty="0">
                <a:solidFill>
                  <a:srgbClr val="202124"/>
                </a:solidFill>
                <a:latin typeface="Google Sans"/>
              </a:rPr>
              <a:t>Les points essentiels pour évaluer l’intérêt professionnel relèvent du bon sens. En revanche, l’importance relative accordée à la zone géographique, bien que C. </a:t>
            </a:r>
            <a:r>
              <a:rPr lang="fr-FR" sz="1600" dirty="0" err="1">
                <a:solidFill>
                  <a:srgbClr val="202124"/>
                </a:solidFill>
                <a:latin typeface="Google Sans"/>
              </a:rPr>
              <a:t>Kadushin</a:t>
            </a:r>
            <a:r>
              <a:rPr lang="fr-FR" sz="1600" dirty="0">
                <a:solidFill>
                  <a:srgbClr val="202124"/>
                </a:solidFill>
                <a:latin typeface="Google Sans"/>
              </a:rPr>
              <a:t> y accorde une importance majeure. Le fait que le questionnaire a été adressé aux cabinets parisiens, dont le marché-cible est d’abord en Île-de-France, a pu jouer un rôle</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Chaque contact devra être caractérisé avec son secteur d’activité, l’entreprise et son niveau hiérarchique, le type de relation commerciale, mais aussi sa zone géographique</a:t>
            </a:r>
          </a:p>
        </p:txBody>
      </p:sp>
      <p:sp>
        <p:nvSpPr>
          <p:cNvPr id="9" name="ZoneTexte 8">
            <a:extLst>
              <a:ext uri="{FF2B5EF4-FFF2-40B4-BE49-F238E27FC236}">
                <a16:creationId xmlns:a16="http://schemas.microsoft.com/office/drawing/2014/main" id="{FA1C2FB6-6D22-0B4C-9676-4A5FDD02E738}"/>
              </a:ext>
            </a:extLst>
          </p:cNvPr>
          <p:cNvSpPr txBox="1"/>
          <p:nvPr/>
        </p:nvSpPr>
        <p:spPr>
          <a:xfrm>
            <a:off x="0" y="6079353"/>
            <a:ext cx="3736664" cy="276999"/>
          </a:xfrm>
          <a:prstGeom prst="rect">
            <a:avLst/>
          </a:prstGeom>
          <a:noFill/>
        </p:spPr>
        <p:txBody>
          <a:bodyPr wrap="none" rtlCol="0">
            <a:spAutoFit/>
          </a:bodyPr>
          <a:lstStyle/>
          <a:p>
            <a:r>
              <a:rPr lang="fr-FR" sz="1200" dirty="0"/>
              <a:t>Source : C. </a:t>
            </a:r>
            <a:r>
              <a:rPr lang="fr-FR" sz="1200" dirty="0" err="1"/>
              <a:t>Kadushin</a:t>
            </a:r>
            <a:r>
              <a:rPr lang="fr-FR" sz="1200" dirty="0"/>
              <a:t> : « </a:t>
            </a:r>
            <a:r>
              <a:rPr lang="fr-FR" sz="1200" dirty="0" err="1"/>
              <a:t>Understanding</a:t>
            </a:r>
            <a:r>
              <a:rPr lang="fr-FR" sz="1200" dirty="0"/>
              <a:t> Social Networks »</a:t>
            </a:r>
          </a:p>
        </p:txBody>
      </p:sp>
    </p:spTree>
    <p:extLst>
      <p:ext uri="{BB962C8B-B14F-4D97-AF65-F5344CB8AC3E}">
        <p14:creationId xmlns:p14="http://schemas.microsoft.com/office/powerpoint/2010/main" val="31523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17</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646331"/>
          </a:xfrm>
          <a:prstGeom prst="rect">
            <a:avLst/>
          </a:prstGeom>
          <a:noFill/>
        </p:spPr>
        <p:txBody>
          <a:bodyPr wrap="square" rtlCol="0">
            <a:spAutoFit/>
          </a:bodyPr>
          <a:lstStyle/>
          <a:p>
            <a:r>
              <a:rPr lang="fr-FR" dirty="0"/>
              <a:t>Q: Dans le cadre du suivi du réseau personnel, quelles sont les fonctionnalités qui vous semblent les plus pertinentes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523285555"/>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11322"/>
            <a:ext cx="4403475" cy="3785652"/>
          </a:xfrm>
          <a:prstGeom prst="rect">
            <a:avLst/>
          </a:prstGeom>
        </p:spPr>
        <p:txBody>
          <a:bodyPr wrap="square">
            <a:spAutoFit/>
          </a:bodyPr>
          <a:lstStyle/>
          <a:p>
            <a:r>
              <a:rPr lang="fr-FR" sz="1600" dirty="0">
                <a:solidFill>
                  <a:srgbClr val="202124"/>
                </a:solidFill>
                <a:latin typeface="Google Sans"/>
              </a:rPr>
              <a:t>Le sujet central est la capitalisation sur l’entretien réseau, comme amorce d’une relation sociale. Le rappel à temps, le partage de nouvelles, le suivi de l’activité des contacts arrivent ensuite. Souhaiter l’anniversaire, très important, notamment en Allemagne, est encore en France un sujet d’ordre privé.</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Le développement progressif des fonctionnalités conduira à développer des automates pour faciliter la démarche de remerciements, des rappels pour éviter de laisser son réseau en friche, puis l’interaction par l’échange de nouvelles ou les réseaux sociaux.</a:t>
            </a:r>
          </a:p>
        </p:txBody>
      </p:sp>
      <p:sp>
        <p:nvSpPr>
          <p:cNvPr id="9" name="ZoneTexte 8">
            <a:extLst>
              <a:ext uri="{FF2B5EF4-FFF2-40B4-BE49-F238E27FC236}">
                <a16:creationId xmlns:a16="http://schemas.microsoft.com/office/drawing/2014/main" id="{FA1C2FB6-6D22-0B4C-9676-4A5FDD02E738}"/>
              </a:ext>
            </a:extLst>
          </p:cNvPr>
          <p:cNvSpPr txBox="1"/>
          <p:nvPr/>
        </p:nvSpPr>
        <p:spPr>
          <a:xfrm>
            <a:off x="0" y="6079353"/>
            <a:ext cx="3736664" cy="276999"/>
          </a:xfrm>
          <a:prstGeom prst="rect">
            <a:avLst/>
          </a:prstGeom>
          <a:noFill/>
        </p:spPr>
        <p:txBody>
          <a:bodyPr wrap="none" rtlCol="0">
            <a:spAutoFit/>
          </a:bodyPr>
          <a:lstStyle/>
          <a:p>
            <a:r>
              <a:rPr lang="fr-FR" sz="1200" dirty="0"/>
              <a:t>Source : C. </a:t>
            </a:r>
            <a:r>
              <a:rPr lang="fr-FR" sz="1200" dirty="0" err="1"/>
              <a:t>Kadushin</a:t>
            </a:r>
            <a:r>
              <a:rPr lang="fr-FR" sz="1200" dirty="0"/>
              <a:t> : « </a:t>
            </a:r>
            <a:r>
              <a:rPr lang="fr-FR" sz="1200" dirty="0" err="1"/>
              <a:t>Understanding</a:t>
            </a:r>
            <a:r>
              <a:rPr lang="fr-FR" sz="1200" dirty="0"/>
              <a:t> Social Networks »</a:t>
            </a:r>
          </a:p>
        </p:txBody>
      </p:sp>
    </p:spTree>
    <p:extLst>
      <p:ext uri="{BB962C8B-B14F-4D97-AF65-F5344CB8AC3E}">
        <p14:creationId xmlns:p14="http://schemas.microsoft.com/office/powerpoint/2010/main" val="79402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18</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369332"/>
          </a:xfrm>
          <a:prstGeom prst="rect">
            <a:avLst/>
          </a:prstGeom>
          <a:noFill/>
        </p:spPr>
        <p:txBody>
          <a:bodyPr wrap="square" rtlCol="0">
            <a:spAutoFit/>
          </a:bodyPr>
          <a:lstStyle/>
          <a:p>
            <a:r>
              <a:rPr lang="fr-FR" dirty="0"/>
              <a:t>Q : Avec quels réseaux sociaux aimeriez-vous que cette application soit connectée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2167360871"/>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68474"/>
            <a:ext cx="4403475" cy="3785652"/>
          </a:xfrm>
          <a:prstGeom prst="rect">
            <a:avLst/>
          </a:prstGeom>
        </p:spPr>
        <p:txBody>
          <a:bodyPr wrap="square">
            <a:spAutoFit/>
          </a:bodyPr>
          <a:lstStyle/>
          <a:p>
            <a:r>
              <a:rPr lang="fr-FR" sz="1600" dirty="0">
                <a:solidFill>
                  <a:srgbClr val="202124"/>
                </a:solidFill>
                <a:latin typeface="Google Sans"/>
              </a:rPr>
              <a:t>Les deux réseaux jugés les plus pertinents pour développer son réseau sont WhatsApp et bien sûr LinkedIn.</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Le développement de l’application inclura prioritairement l’interconnexion avec LinkedIn.</a:t>
            </a:r>
            <a:br>
              <a:rPr lang="fr-FR" sz="1600" dirty="0">
                <a:solidFill>
                  <a:srgbClr val="202124"/>
                </a:solidFill>
                <a:latin typeface="Google Sans"/>
              </a:rPr>
            </a:br>
            <a:r>
              <a:rPr lang="fr-FR" sz="1600" dirty="0">
                <a:solidFill>
                  <a:srgbClr val="202124"/>
                </a:solidFill>
                <a:latin typeface="Google Sans"/>
              </a:rPr>
              <a:t>Les pistes que l’on peut entrevoir sont le suivi de l’activité de contacts prioritaires, par une sorte de filtre ou bien encore la fusion des contacts entre LinkedIn et l’application de développement du réseau.</a:t>
            </a:r>
            <a:br>
              <a:rPr lang="fr-FR" sz="1600" dirty="0">
                <a:solidFill>
                  <a:srgbClr val="202124"/>
                </a:solidFill>
                <a:latin typeface="Google Sans"/>
              </a:rPr>
            </a:br>
            <a:r>
              <a:rPr lang="fr-FR" sz="1600" dirty="0">
                <a:solidFill>
                  <a:srgbClr val="202124"/>
                </a:solidFill>
                <a:latin typeface="Google Sans"/>
              </a:rPr>
              <a:t>En tout état de cause, cela constituera un point critique sur lequel le projet devra devra s’appuyer pour être crédible.</a:t>
            </a:r>
            <a:endParaRPr lang="fr-FR" sz="1600" dirty="0"/>
          </a:p>
        </p:txBody>
      </p:sp>
    </p:spTree>
    <p:extLst>
      <p:ext uri="{BB962C8B-B14F-4D97-AF65-F5344CB8AC3E}">
        <p14:creationId xmlns:p14="http://schemas.microsoft.com/office/powerpoint/2010/main" val="189099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19</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7. Réponses au questionnaire</a:t>
            </a:r>
          </a:p>
        </p:txBody>
      </p:sp>
      <p:sp>
        <p:nvSpPr>
          <p:cNvPr id="10" name="ZoneTexte 9">
            <a:extLst>
              <a:ext uri="{FF2B5EF4-FFF2-40B4-BE49-F238E27FC236}">
                <a16:creationId xmlns:a16="http://schemas.microsoft.com/office/drawing/2014/main" id="{D390913C-A97D-964C-9F1F-44953E9E85DE}"/>
              </a:ext>
            </a:extLst>
          </p:cNvPr>
          <p:cNvSpPr txBox="1"/>
          <p:nvPr/>
        </p:nvSpPr>
        <p:spPr>
          <a:xfrm>
            <a:off x="174901" y="1027908"/>
            <a:ext cx="9189018" cy="646331"/>
          </a:xfrm>
          <a:prstGeom prst="rect">
            <a:avLst/>
          </a:prstGeom>
          <a:noFill/>
        </p:spPr>
        <p:txBody>
          <a:bodyPr wrap="square" rtlCol="0">
            <a:spAutoFit/>
          </a:bodyPr>
          <a:lstStyle/>
          <a:p>
            <a:r>
              <a:rPr lang="fr-FR" dirty="0"/>
              <a:t>Q : Si l'application devait être installée sur un téléphone mobile, avec quelles fonctionnalités devrait-elle être connectée en priorité ?</a:t>
            </a:r>
          </a:p>
        </p:txBody>
      </p:sp>
      <p:graphicFrame>
        <p:nvGraphicFramePr>
          <p:cNvPr id="5" name="Graphique 4">
            <a:extLst>
              <a:ext uri="{FF2B5EF4-FFF2-40B4-BE49-F238E27FC236}">
                <a16:creationId xmlns:a16="http://schemas.microsoft.com/office/drawing/2014/main" id="{F1D3C5FB-3755-F646-9379-6D0E33BD752C}"/>
              </a:ext>
            </a:extLst>
          </p:cNvPr>
          <p:cNvGraphicFramePr/>
          <p:nvPr>
            <p:extLst>
              <p:ext uri="{D42A27DB-BD31-4B8C-83A1-F6EECF244321}">
                <p14:modId xmlns:p14="http://schemas.microsoft.com/office/powerpoint/2010/main" val="1237457825"/>
              </p:ext>
            </p:extLst>
          </p:nvPr>
        </p:nvGraphicFramePr>
        <p:xfrm>
          <a:off x="4618572" y="1674239"/>
          <a:ext cx="5190446" cy="456030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08C4541-5E94-DB42-A7F3-510FAA9A8057}"/>
              </a:ext>
            </a:extLst>
          </p:cNvPr>
          <p:cNvSpPr/>
          <p:nvPr/>
        </p:nvSpPr>
        <p:spPr>
          <a:xfrm>
            <a:off x="239338" y="1768474"/>
            <a:ext cx="4403475" cy="3539430"/>
          </a:xfrm>
          <a:prstGeom prst="rect">
            <a:avLst/>
          </a:prstGeom>
        </p:spPr>
        <p:txBody>
          <a:bodyPr wrap="square">
            <a:spAutoFit/>
          </a:bodyPr>
          <a:lstStyle/>
          <a:p>
            <a:r>
              <a:rPr lang="fr-FR" sz="1600" dirty="0">
                <a:solidFill>
                  <a:srgbClr val="202124"/>
                </a:solidFill>
                <a:latin typeface="Google Sans"/>
              </a:rPr>
              <a:t>Les réponses indiquent clairement l’importance du téléphone mobile comme outil de développement du réseau.</a:t>
            </a:r>
          </a:p>
          <a:p>
            <a:r>
              <a:rPr lang="fr-FR" sz="1600" dirty="0">
                <a:solidFill>
                  <a:srgbClr val="202124"/>
                </a:solidFill>
                <a:latin typeface="Google Sans"/>
              </a:rPr>
              <a:t>Les fonctionnalités les plus utiles à vos yeux sont les contacts (d’ailleurs c’est pourquoi LinkedIn et autres nous invitent à les y exporter, les e-mails  et le calendrier, enfin les SMS. </a:t>
            </a:r>
          </a:p>
          <a:p>
            <a:endParaRPr lang="fr-FR" sz="1600" dirty="0">
              <a:solidFill>
                <a:srgbClr val="202124"/>
              </a:solidFill>
              <a:latin typeface="Google Sans"/>
            </a:endParaRPr>
          </a:p>
          <a:p>
            <a:r>
              <a:rPr lang="fr-FR" sz="1600" b="1" dirty="0">
                <a:solidFill>
                  <a:srgbClr val="202124"/>
                </a:solidFill>
                <a:latin typeface="Google Sans"/>
              </a:rPr>
              <a:t>Conclusion:</a:t>
            </a:r>
          </a:p>
          <a:p>
            <a:r>
              <a:rPr lang="fr-FR" sz="1600" dirty="0">
                <a:solidFill>
                  <a:srgbClr val="202124"/>
                </a:solidFill>
                <a:latin typeface="Google Sans"/>
              </a:rPr>
              <a:t>La qualité de la version mobile sera essentielle dans la crédibilité de l’application. C’est pourquoi, il importera d’avoir une application dédiée et non pas seulement une interface responsive utilisant le navigateur du téléphone.</a:t>
            </a:r>
            <a:endParaRPr lang="fr-FR" sz="1600" dirty="0"/>
          </a:p>
        </p:txBody>
      </p:sp>
    </p:spTree>
    <p:extLst>
      <p:ext uri="{BB962C8B-B14F-4D97-AF65-F5344CB8AC3E}">
        <p14:creationId xmlns:p14="http://schemas.microsoft.com/office/powerpoint/2010/main" val="71887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85860C92-9E73-884F-ADD5-3B9D9B10F9B0}"/>
              </a:ext>
            </a:extLst>
          </p:cNvPr>
          <p:cNvSpPr>
            <a:spLocks noGrp="1"/>
          </p:cNvSpPr>
          <p:nvPr>
            <p:ph idx="1"/>
          </p:nvPr>
        </p:nvSpPr>
        <p:spPr>
          <a:xfrm>
            <a:off x="681038" y="1322173"/>
            <a:ext cx="8543925" cy="4854790"/>
          </a:xfrm>
        </p:spPr>
        <p:txBody>
          <a:bodyPr>
            <a:normAutofit fontScale="85000" lnSpcReduction="20000"/>
          </a:bodyPr>
          <a:lstStyle/>
          <a:p>
            <a:pPr marL="514350" indent="-514350">
              <a:buFont typeface="+mj-lt"/>
              <a:buAutoNum type="arabicPeriod"/>
            </a:pPr>
            <a:r>
              <a:rPr lang="fr-FR" dirty="0"/>
              <a:t>Concept de l’application de mise en relation</a:t>
            </a:r>
          </a:p>
          <a:p>
            <a:pPr marL="514350" indent="-514350">
              <a:buFont typeface="+mj-lt"/>
              <a:buAutoNum type="arabicPeriod"/>
            </a:pPr>
            <a:r>
              <a:rPr lang="fr-FR" dirty="0"/>
              <a:t>Définition du projet</a:t>
            </a:r>
          </a:p>
          <a:p>
            <a:pPr marL="514350" indent="-514350">
              <a:buFont typeface="+mj-lt"/>
              <a:buAutoNum type="arabicPeriod"/>
            </a:pPr>
            <a:r>
              <a:rPr lang="fr-FR" dirty="0"/>
              <a:t>La mobilité professionnelle chez les cadres</a:t>
            </a:r>
          </a:p>
          <a:p>
            <a:pPr marL="514350" indent="-514350">
              <a:buFont typeface="+mj-lt"/>
              <a:buAutoNum type="arabicPeriod"/>
            </a:pPr>
            <a:r>
              <a:rPr lang="fr-FR" dirty="0"/>
              <a:t>Les motivations de la mobilité interne et externe</a:t>
            </a:r>
          </a:p>
          <a:p>
            <a:pPr marL="514350" indent="-514350">
              <a:buFont typeface="+mj-lt"/>
              <a:buAutoNum type="arabicPeriod"/>
            </a:pPr>
            <a:r>
              <a:rPr lang="fr-FR" dirty="0"/>
              <a:t>Les obstacles à la mobilité</a:t>
            </a:r>
          </a:p>
          <a:p>
            <a:pPr marL="514350" indent="-514350">
              <a:buFont typeface="+mj-lt"/>
              <a:buAutoNum type="arabicPeriod"/>
            </a:pPr>
            <a:r>
              <a:rPr lang="fr-FR" dirty="0"/>
              <a:t>Les atouts &amp; qualités à mettre en œuvre dans une transition</a:t>
            </a:r>
          </a:p>
          <a:p>
            <a:pPr marL="514350" indent="-514350">
              <a:buFont typeface="+mj-lt"/>
              <a:buAutoNum type="arabicPeriod"/>
            </a:pPr>
            <a:r>
              <a:rPr lang="fr-FR" dirty="0"/>
              <a:t>Soigner son réseau</a:t>
            </a:r>
          </a:p>
          <a:p>
            <a:pPr marL="514350" indent="-514350">
              <a:buFont typeface="+mj-lt"/>
              <a:buAutoNum type="arabicPeriod"/>
            </a:pPr>
            <a:r>
              <a:rPr lang="fr-FR" dirty="0"/>
              <a:t>Les attentes des professionnels de l’outplacement</a:t>
            </a:r>
          </a:p>
          <a:p>
            <a:pPr marL="971550" lvl="1" indent="-514350">
              <a:buFont typeface="+mj-lt"/>
              <a:buAutoNum type="alphaLcPeriod"/>
            </a:pPr>
            <a:r>
              <a:rPr lang="fr-FR" dirty="0"/>
              <a:t>Le type d’application attendue</a:t>
            </a:r>
          </a:p>
          <a:p>
            <a:pPr marL="971550" lvl="1" indent="-514350">
              <a:buFont typeface="+mj-lt"/>
              <a:buAutoNum type="alphaLcPeriod"/>
            </a:pPr>
            <a:r>
              <a:rPr lang="fr-FR" dirty="0"/>
              <a:t>Les atouts pour réussir sa transition</a:t>
            </a:r>
          </a:p>
          <a:p>
            <a:pPr marL="971550" lvl="1" indent="-514350">
              <a:buFont typeface="+mj-lt"/>
              <a:buAutoNum type="alphaLcPeriod"/>
            </a:pPr>
            <a:r>
              <a:rPr lang="fr-FR" dirty="0"/>
              <a:t>Les fonctionnalités souhaitées</a:t>
            </a:r>
          </a:p>
          <a:p>
            <a:pPr marL="514350" indent="-514350">
              <a:buFont typeface="+mj-lt"/>
              <a:buAutoNum type="arabicPeriod"/>
            </a:pPr>
            <a:r>
              <a:rPr lang="fr-FR" dirty="0"/>
              <a:t>L’application idéale : esquisse d’une solution</a:t>
            </a:r>
          </a:p>
          <a:p>
            <a:pPr marL="514350" indent="-514350">
              <a:buFont typeface="+mj-lt"/>
              <a:buAutoNum type="arabicPeriod"/>
            </a:pPr>
            <a:r>
              <a:rPr lang="fr-FR" dirty="0"/>
              <a:t>Et après ?</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2</a:t>
            </a:fld>
            <a:endParaRPr lang="fr-FR"/>
          </a:p>
        </p:txBody>
      </p:sp>
    </p:spTree>
    <p:extLst>
      <p:ext uri="{BB962C8B-B14F-4D97-AF65-F5344CB8AC3E}">
        <p14:creationId xmlns:p14="http://schemas.microsoft.com/office/powerpoint/2010/main" val="378773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20</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8. Principales conclusions</a:t>
            </a:r>
          </a:p>
        </p:txBody>
      </p:sp>
      <p:sp>
        <p:nvSpPr>
          <p:cNvPr id="11" name="Rectangle 10">
            <a:extLst>
              <a:ext uri="{FF2B5EF4-FFF2-40B4-BE49-F238E27FC236}">
                <a16:creationId xmlns:a16="http://schemas.microsoft.com/office/drawing/2014/main" id="{308C4541-5E94-DB42-A7F3-510FAA9A8057}"/>
              </a:ext>
            </a:extLst>
          </p:cNvPr>
          <p:cNvSpPr/>
          <p:nvPr/>
        </p:nvSpPr>
        <p:spPr>
          <a:xfrm>
            <a:off x="243494" y="1120676"/>
            <a:ext cx="9419012" cy="5509200"/>
          </a:xfrm>
          <a:prstGeom prst="rect">
            <a:avLst/>
          </a:prstGeom>
        </p:spPr>
        <p:txBody>
          <a:bodyPr wrap="square">
            <a:spAutoFit/>
          </a:bodyPr>
          <a:lstStyle/>
          <a:p>
            <a:r>
              <a:rPr lang="fr-FR" sz="1600" b="1" dirty="0">
                <a:solidFill>
                  <a:srgbClr val="202124"/>
                </a:solidFill>
                <a:latin typeface="Google Sans"/>
              </a:rPr>
              <a:t>De vos contributions, j’ai eu confirmation que:</a:t>
            </a:r>
            <a:br>
              <a:rPr lang="fr-FR" sz="1600" b="1" dirty="0">
                <a:solidFill>
                  <a:srgbClr val="202124"/>
                </a:solidFill>
                <a:latin typeface="Google Sans"/>
              </a:rPr>
            </a:br>
            <a:r>
              <a:rPr lang="fr-FR" sz="1600" dirty="0">
                <a:solidFill>
                  <a:srgbClr val="202124"/>
                </a:solidFill>
                <a:latin typeface="Google Sans"/>
              </a:rPr>
              <a:t>-les cabinets et les consultants s’effacent derrière le client pour l’amener à être toujours plus autonome.</a:t>
            </a:r>
          </a:p>
          <a:p>
            <a:r>
              <a:rPr lang="fr-FR" sz="1600" dirty="0">
                <a:solidFill>
                  <a:srgbClr val="202124"/>
                </a:solidFill>
                <a:latin typeface="Google Sans"/>
              </a:rPr>
              <a:t>-la connaissance de soi et la mise en relation sont au cœur de vos préoccupations.</a:t>
            </a:r>
          </a:p>
          <a:p>
            <a:r>
              <a:rPr lang="fr-FR" sz="1600" dirty="0">
                <a:solidFill>
                  <a:srgbClr val="202124"/>
                </a:solidFill>
                <a:latin typeface="Google Sans"/>
              </a:rPr>
              <a:t>Certes, vous le savez, mais cela me prouve également que vous nous avez beaucoup apporté lors de mon affectation à la MIRVOG.</a:t>
            </a:r>
          </a:p>
          <a:p>
            <a:endParaRPr lang="fr-FR" sz="1600" dirty="0">
              <a:solidFill>
                <a:srgbClr val="202124"/>
              </a:solidFill>
              <a:latin typeface="Google Sans"/>
            </a:endParaRPr>
          </a:p>
          <a:p>
            <a:r>
              <a:rPr lang="fr-FR" sz="1600" b="1" dirty="0">
                <a:solidFill>
                  <a:srgbClr val="202124"/>
                </a:solidFill>
                <a:latin typeface="Google Sans"/>
              </a:rPr>
              <a:t>Des études citées et de leur confrontation avec vos réponses, j’ai appris que:</a:t>
            </a:r>
          </a:p>
          <a:p>
            <a:r>
              <a:rPr lang="fr-FR" sz="1600" dirty="0">
                <a:solidFill>
                  <a:srgbClr val="202124"/>
                </a:solidFill>
                <a:latin typeface="Google Sans"/>
              </a:rPr>
              <a:t>-tout doit être fait pour que la mobilité soit le moins possible un obstacle à l’épanouissement professionnel, notamment par l’accès à l’information.</a:t>
            </a:r>
          </a:p>
          <a:p>
            <a:r>
              <a:rPr lang="fr-FR" sz="1600" dirty="0">
                <a:solidFill>
                  <a:srgbClr val="202124"/>
                </a:solidFill>
                <a:latin typeface="Google Sans"/>
              </a:rPr>
              <a:t>-la mobilité à l’intérieur de l’entreprise est un sujet à part entière à ne pas négliger.</a:t>
            </a:r>
          </a:p>
          <a:p>
            <a:r>
              <a:rPr lang="fr-FR" sz="1600" dirty="0">
                <a:solidFill>
                  <a:srgbClr val="202124"/>
                </a:solidFill>
                <a:latin typeface="Google Sans"/>
              </a:rPr>
              <a:t>-les problèmes qui se posent au client sont à la fois complexes à résoudre et finalement très prosaïques.</a:t>
            </a:r>
          </a:p>
          <a:p>
            <a:endParaRPr lang="fr-FR" sz="1600" dirty="0"/>
          </a:p>
          <a:p>
            <a:r>
              <a:rPr lang="fr-FR" sz="1600" b="1" dirty="0"/>
              <a:t>Concernant l’application, les éléments clés seront:</a:t>
            </a:r>
          </a:p>
          <a:p>
            <a:r>
              <a:rPr lang="fr-FR" sz="1600" dirty="0"/>
              <a:t>-La protection des données personnelles sera intégrée de manière native.</a:t>
            </a:r>
            <a:br>
              <a:rPr lang="fr-FR" sz="1600" dirty="0"/>
            </a:br>
            <a:r>
              <a:rPr lang="fr-FR" sz="1600" dirty="0">
                <a:solidFill>
                  <a:srgbClr val="202124"/>
                </a:solidFill>
                <a:latin typeface="Google Sans"/>
              </a:rPr>
              <a:t>-La qualité de la version mobile. C’est pourquoi, il faudra envisager le développement d’une </a:t>
            </a:r>
            <a:r>
              <a:rPr lang="fr-FR" sz="1600">
                <a:solidFill>
                  <a:srgbClr val="202124"/>
                </a:solidFill>
                <a:latin typeface="Google Sans"/>
              </a:rPr>
              <a:t>application dédié. </a:t>
            </a:r>
            <a:r>
              <a:rPr lang="fr-FR" sz="1600" dirty="0">
                <a:solidFill>
                  <a:srgbClr val="202124"/>
                </a:solidFill>
                <a:latin typeface="Google Sans"/>
              </a:rPr>
              <a:t>et non pas seulement une interface responsive utilisant le navigateur du téléphone.</a:t>
            </a:r>
          </a:p>
          <a:p>
            <a:r>
              <a:rPr lang="fr-FR" sz="1600" dirty="0">
                <a:solidFill>
                  <a:srgbClr val="202124"/>
                </a:solidFill>
                <a:latin typeface="Google Sans"/>
              </a:rPr>
              <a:t>-Le cabinet, le client seront des acteurs à parts égales dans l’usage de l’application.</a:t>
            </a:r>
          </a:p>
          <a:p>
            <a:r>
              <a:rPr lang="fr-FR" sz="1600" dirty="0">
                <a:solidFill>
                  <a:srgbClr val="202124"/>
                </a:solidFill>
                <a:latin typeface="Google Sans"/>
              </a:rPr>
              <a:t>-L’interface avec les réseaux sociaux externes comme LinkedIn et WhatsApp constituera un axe majeur.</a:t>
            </a:r>
          </a:p>
          <a:p>
            <a:r>
              <a:rPr lang="fr-FR" sz="1600" dirty="0">
                <a:solidFill>
                  <a:srgbClr val="202124"/>
                </a:solidFill>
                <a:latin typeface="Google Sans"/>
              </a:rPr>
              <a:t>-Pour un usage en mobilité interne, la question se posera de l’intégration des réseaux sociaux d’entreprise.</a:t>
            </a:r>
          </a:p>
          <a:p>
            <a:r>
              <a:rPr lang="fr-FR" sz="1600" dirty="0">
                <a:solidFill>
                  <a:srgbClr val="202124"/>
                </a:solidFill>
                <a:latin typeface="Google Sans"/>
              </a:rPr>
              <a:t>-L’application ne trouvera son public que si elle est simple, intuitive et produit des effets de levier sur le parcours de mobilité.</a:t>
            </a:r>
          </a:p>
          <a:p>
            <a:endParaRPr lang="fr-FR" sz="1600" dirty="0"/>
          </a:p>
        </p:txBody>
      </p:sp>
    </p:spTree>
    <p:extLst>
      <p:ext uri="{BB962C8B-B14F-4D97-AF65-F5344CB8AC3E}">
        <p14:creationId xmlns:p14="http://schemas.microsoft.com/office/powerpoint/2010/main" val="294186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21</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9064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9. Schéma général de l’application</a:t>
            </a:r>
          </a:p>
        </p:txBody>
      </p:sp>
      <p:pic>
        <p:nvPicPr>
          <p:cNvPr id="6" name="Image 5" descr="Une image contenant dessin&#10;&#10;Description générée automatiquement">
            <a:extLst>
              <a:ext uri="{FF2B5EF4-FFF2-40B4-BE49-F238E27FC236}">
                <a16:creationId xmlns:a16="http://schemas.microsoft.com/office/drawing/2014/main" id="{8493473A-C468-B84E-BCAE-12CD3A326FE6}"/>
              </a:ext>
            </a:extLst>
          </p:cNvPr>
          <p:cNvPicPr>
            <a:picLocks noChangeAspect="1"/>
          </p:cNvPicPr>
          <p:nvPr/>
        </p:nvPicPr>
        <p:blipFill>
          <a:blip r:embed="rId3"/>
          <a:stretch>
            <a:fillRect/>
          </a:stretch>
        </p:blipFill>
        <p:spPr>
          <a:xfrm>
            <a:off x="7862887" y="4785991"/>
            <a:ext cx="1068079" cy="906462"/>
          </a:xfrm>
          <a:prstGeom prst="rect">
            <a:avLst/>
          </a:prstGeom>
        </p:spPr>
      </p:pic>
      <p:pic>
        <p:nvPicPr>
          <p:cNvPr id="10" name="Image 9">
            <a:extLst>
              <a:ext uri="{FF2B5EF4-FFF2-40B4-BE49-F238E27FC236}">
                <a16:creationId xmlns:a16="http://schemas.microsoft.com/office/drawing/2014/main" id="{124FED59-3AF4-D74D-9497-566D12A00B45}"/>
              </a:ext>
            </a:extLst>
          </p:cNvPr>
          <p:cNvPicPr>
            <a:picLocks noChangeAspect="1"/>
          </p:cNvPicPr>
          <p:nvPr/>
        </p:nvPicPr>
        <p:blipFill rotWithShape="1">
          <a:blip r:embed="rId4"/>
          <a:srcRect l="20834" t="13230" r="25415" b="11770"/>
          <a:stretch/>
        </p:blipFill>
        <p:spPr>
          <a:xfrm>
            <a:off x="6129338" y="4688279"/>
            <a:ext cx="1228725" cy="1143000"/>
          </a:xfrm>
          <a:prstGeom prst="rect">
            <a:avLst/>
          </a:prstGeom>
        </p:spPr>
      </p:pic>
      <p:pic>
        <p:nvPicPr>
          <p:cNvPr id="12" name="Image 11">
            <a:extLst>
              <a:ext uri="{FF2B5EF4-FFF2-40B4-BE49-F238E27FC236}">
                <a16:creationId xmlns:a16="http://schemas.microsoft.com/office/drawing/2014/main" id="{53A0333F-56BC-DD41-9DA5-B0F61C094554}"/>
              </a:ext>
            </a:extLst>
          </p:cNvPr>
          <p:cNvPicPr>
            <a:picLocks noChangeAspect="1"/>
          </p:cNvPicPr>
          <p:nvPr/>
        </p:nvPicPr>
        <p:blipFill>
          <a:blip r:embed="rId5"/>
          <a:stretch>
            <a:fillRect/>
          </a:stretch>
        </p:blipFill>
        <p:spPr>
          <a:xfrm>
            <a:off x="7881937" y="2578904"/>
            <a:ext cx="876300" cy="989894"/>
          </a:xfrm>
          <a:prstGeom prst="rect">
            <a:avLst/>
          </a:prstGeom>
        </p:spPr>
      </p:pic>
      <p:pic>
        <p:nvPicPr>
          <p:cNvPr id="13" name="Image 12">
            <a:extLst>
              <a:ext uri="{FF2B5EF4-FFF2-40B4-BE49-F238E27FC236}">
                <a16:creationId xmlns:a16="http://schemas.microsoft.com/office/drawing/2014/main" id="{82F7EA1E-E17F-314E-9C3C-AA05E4FF77E2}"/>
              </a:ext>
            </a:extLst>
          </p:cNvPr>
          <p:cNvPicPr>
            <a:picLocks noChangeAspect="1"/>
          </p:cNvPicPr>
          <p:nvPr/>
        </p:nvPicPr>
        <p:blipFill rotWithShape="1">
          <a:blip r:embed="rId6"/>
          <a:srcRect l="11492" t="25729" r="13895" b="26357"/>
          <a:stretch/>
        </p:blipFill>
        <p:spPr>
          <a:xfrm>
            <a:off x="4057651" y="2452776"/>
            <a:ext cx="2071687" cy="1330323"/>
          </a:xfrm>
          <a:prstGeom prst="rect">
            <a:avLst/>
          </a:prstGeom>
        </p:spPr>
      </p:pic>
      <p:pic>
        <p:nvPicPr>
          <p:cNvPr id="14" name="Image 13">
            <a:extLst>
              <a:ext uri="{FF2B5EF4-FFF2-40B4-BE49-F238E27FC236}">
                <a16:creationId xmlns:a16="http://schemas.microsoft.com/office/drawing/2014/main" id="{FD469DBA-16E5-4B48-9E3B-46582A025161}"/>
              </a:ext>
            </a:extLst>
          </p:cNvPr>
          <p:cNvPicPr>
            <a:picLocks noChangeAspect="1"/>
          </p:cNvPicPr>
          <p:nvPr/>
        </p:nvPicPr>
        <p:blipFill rotWithShape="1">
          <a:blip r:embed="rId7"/>
          <a:srcRect l="21667" r="21500"/>
          <a:stretch/>
        </p:blipFill>
        <p:spPr>
          <a:xfrm>
            <a:off x="1338262" y="2050546"/>
            <a:ext cx="457201" cy="804459"/>
          </a:xfrm>
          <a:prstGeom prst="rect">
            <a:avLst/>
          </a:prstGeom>
        </p:spPr>
      </p:pic>
      <p:pic>
        <p:nvPicPr>
          <p:cNvPr id="16" name="Image 15">
            <a:extLst>
              <a:ext uri="{FF2B5EF4-FFF2-40B4-BE49-F238E27FC236}">
                <a16:creationId xmlns:a16="http://schemas.microsoft.com/office/drawing/2014/main" id="{3676E919-F649-4A4C-8C4A-1770EF1F5269}"/>
              </a:ext>
            </a:extLst>
          </p:cNvPr>
          <p:cNvPicPr>
            <a:picLocks noChangeAspect="1"/>
          </p:cNvPicPr>
          <p:nvPr/>
        </p:nvPicPr>
        <p:blipFill rotWithShape="1">
          <a:blip r:embed="rId8"/>
          <a:srcRect t="10679" r="1332" b="11821"/>
          <a:stretch/>
        </p:blipFill>
        <p:spPr>
          <a:xfrm>
            <a:off x="3753332" y="4601500"/>
            <a:ext cx="1618771" cy="1271501"/>
          </a:xfrm>
          <a:prstGeom prst="rect">
            <a:avLst/>
          </a:prstGeom>
        </p:spPr>
      </p:pic>
      <p:pic>
        <p:nvPicPr>
          <p:cNvPr id="17" name="Image 16">
            <a:extLst>
              <a:ext uri="{FF2B5EF4-FFF2-40B4-BE49-F238E27FC236}">
                <a16:creationId xmlns:a16="http://schemas.microsoft.com/office/drawing/2014/main" id="{F2656045-7509-0A41-9C47-94BB2D9659F9}"/>
              </a:ext>
            </a:extLst>
          </p:cNvPr>
          <p:cNvPicPr>
            <a:picLocks noChangeAspect="1"/>
          </p:cNvPicPr>
          <p:nvPr/>
        </p:nvPicPr>
        <p:blipFill rotWithShape="1">
          <a:blip r:embed="rId7"/>
          <a:srcRect l="21667" r="21500"/>
          <a:stretch/>
        </p:blipFill>
        <p:spPr>
          <a:xfrm>
            <a:off x="2024062" y="1419550"/>
            <a:ext cx="457201" cy="804459"/>
          </a:xfrm>
          <a:prstGeom prst="rect">
            <a:avLst/>
          </a:prstGeom>
        </p:spPr>
      </p:pic>
      <p:pic>
        <p:nvPicPr>
          <p:cNvPr id="18" name="Image 17">
            <a:extLst>
              <a:ext uri="{FF2B5EF4-FFF2-40B4-BE49-F238E27FC236}">
                <a16:creationId xmlns:a16="http://schemas.microsoft.com/office/drawing/2014/main" id="{7D503AAC-7199-F946-99B9-9B47929971A7}"/>
              </a:ext>
            </a:extLst>
          </p:cNvPr>
          <p:cNvPicPr>
            <a:picLocks noChangeAspect="1"/>
          </p:cNvPicPr>
          <p:nvPr/>
        </p:nvPicPr>
        <p:blipFill rotWithShape="1">
          <a:blip r:embed="rId7"/>
          <a:srcRect l="21667" r="21500"/>
          <a:stretch/>
        </p:blipFill>
        <p:spPr>
          <a:xfrm>
            <a:off x="2788798" y="1246087"/>
            <a:ext cx="457201" cy="804459"/>
          </a:xfrm>
          <a:prstGeom prst="rect">
            <a:avLst/>
          </a:prstGeom>
        </p:spPr>
      </p:pic>
      <p:pic>
        <p:nvPicPr>
          <p:cNvPr id="19" name="Image 18">
            <a:extLst>
              <a:ext uri="{FF2B5EF4-FFF2-40B4-BE49-F238E27FC236}">
                <a16:creationId xmlns:a16="http://schemas.microsoft.com/office/drawing/2014/main" id="{5F8F813C-977F-1D42-8A22-B8262F8485AD}"/>
              </a:ext>
            </a:extLst>
          </p:cNvPr>
          <p:cNvPicPr>
            <a:picLocks noChangeAspect="1"/>
          </p:cNvPicPr>
          <p:nvPr/>
        </p:nvPicPr>
        <p:blipFill rotWithShape="1">
          <a:blip r:embed="rId7"/>
          <a:srcRect l="21667" r="21500"/>
          <a:stretch/>
        </p:blipFill>
        <p:spPr>
          <a:xfrm>
            <a:off x="3548061" y="1057722"/>
            <a:ext cx="457201" cy="804459"/>
          </a:xfrm>
          <a:prstGeom prst="rect">
            <a:avLst/>
          </a:prstGeom>
        </p:spPr>
      </p:pic>
      <p:pic>
        <p:nvPicPr>
          <p:cNvPr id="20" name="Image 19">
            <a:extLst>
              <a:ext uri="{FF2B5EF4-FFF2-40B4-BE49-F238E27FC236}">
                <a16:creationId xmlns:a16="http://schemas.microsoft.com/office/drawing/2014/main" id="{C058118E-1368-AF4A-B784-22254D581E93}"/>
              </a:ext>
            </a:extLst>
          </p:cNvPr>
          <p:cNvPicPr>
            <a:picLocks noChangeAspect="1"/>
          </p:cNvPicPr>
          <p:nvPr/>
        </p:nvPicPr>
        <p:blipFill rotWithShape="1">
          <a:blip r:embed="rId7"/>
          <a:srcRect l="21667" r="21500"/>
          <a:stretch/>
        </p:blipFill>
        <p:spPr>
          <a:xfrm>
            <a:off x="1327129" y="3092624"/>
            <a:ext cx="457201" cy="804459"/>
          </a:xfrm>
          <a:prstGeom prst="rect">
            <a:avLst/>
          </a:prstGeom>
        </p:spPr>
      </p:pic>
      <p:pic>
        <p:nvPicPr>
          <p:cNvPr id="21" name="Image 20">
            <a:extLst>
              <a:ext uri="{FF2B5EF4-FFF2-40B4-BE49-F238E27FC236}">
                <a16:creationId xmlns:a16="http://schemas.microsoft.com/office/drawing/2014/main" id="{4F70697F-D672-DC45-A9A0-9487BEF2F5DD}"/>
              </a:ext>
            </a:extLst>
          </p:cNvPr>
          <p:cNvPicPr>
            <a:picLocks noChangeAspect="1"/>
          </p:cNvPicPr>
          <p:nvPr/>
        </p:nvPicPr>
        <p:blipFill rotWithShape="1">
          <a:blip r:embed="rId7"/>
          <a:srcRect l="21667" r="21500"/>
          <a:stretch/>
        </p:blipFill>
        <p:spPr>
          <a:xfrm>
            <a:off x="2024063" y="3883820"/>
            <a:ext cx="457201" cy="804459"/>
          </a:xfrm>
          <a:prstGeom prst="rect">
            <a:avLst/>
          </a:prstGeom>
        </p:spPr>
      </p:pic>
      <p:cxnSp>
        <p:nvCxnSpPr>
          <p:cNvPr id="22" name="Connecteur droit avec flèche 21">
            <a:extLst>
              <a:ext uri="{FF2B5EF4-FFF2-40B4-BE49-F238E27FC236}">
                <a16:creationId xmlns:a16="http://schemas.microsoft.com/office/drawing/2014/main" id="{A1151EB5-9FEE-0043-B333-BA175BC7F7F0}"/>
              </a:ext>
            </a:extLst>
          </p:cNvPr>
          <p:cNvCxnSpPr>
            <a:cxnSpLocks/>
          </p:cNvCxnSpPr>
          <p:nvPr/>
        </p:nvCxnSpPr>
        <p:spPr>
          <a:xfrm flipH="1" flipV="1">
            <a:off x="6029033" y="3540543"/>
            <a:ext cx="1852904" cy="1245448"/>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5E7B8D0A-D8B4-F74C-A4D0-BE6C387F1E0C}"/>
              </a:ext>
            </a:extLst>
          </p:cNvPr>
          <p:cNvCxnSpPr>
            <a:cxnSpLocks/>
          </p:cNvCxnSpPr>
          <p:nvPr/>
        </p:nvCxnSpPr>
        <p:spPr>
          <a:xfrm flipH="1" flipV="1">
            <a:off x="5624515" y="3710677"/>
            <a:ext cx="866290" cy="1220158"/>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4834B47D-8656-024E-8858-C1CE00A911EA}"/>
              </a:ext>
            </a:extLst>
          </p:cNvPr>
          <p:cNvCxnSpPr>
            <a:cxnSpLocks/>
            <a:stCxn id="16" idx="0"/>
          </p:cNvCxnSpPr>
          <p:nvPr/>
        </p:nvCxnSpPr>
        <p:spPr>
          <a:xfrm flipV="1">
            <a:off x="4562718" y="3754188"/>
            <a:ext cx="213982" cy="847312"/>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0789C4E9-C2E1-D440-9678-6FF432413341}"/>
              </a:ext>
            </a:extLst>
          </p:cNvPr>
          <p:cNvCxnSpPr>
            <a:cxnSpLocks/>
            <a:stCxn id="21" idx="3"/>
          </p:cNvCxnSpPr>
          <p:nvPr/>
        </p:nvCxnSpPr>
        <p:spPr>
          <a:xfrm flipV="1">
            <a:off x="2481264" y="3476063"/>
            <a:ext cx="1773790" cy="809987"/>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DDE46FE-CCCB-B248-BCB6-5DF7DD9E1967}"/>
              </a:ext>
            </a:extLst>
          </p:cNvPr>
          <p:cNvCxnSpPr>
            <a:cxnSpLocks/>
            <a:stCxn id="20" idx="3"/>
          </p:cNvCxnSpPr>
          <p:nvPr/>
        </p:nvCxnSpPr>
        <p:spPr>
          <a:xfrm flipV="1">
            <a:off x="1784330" y="3141511"/>
            <a:ext cx="2449053" cy="353343"/>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3F19E581-F5A5-BD49-B6FD-E09FB68C840D}"/>
              </a:ext>
            </a:extLst>
          </p:cNvPr>
          <p:cNvCxnSpPr>
            <a:cxnSpLocks/>
          </p:cNvCxnSpPr>
          <p:nvPr/>
        </p:nvCxnSpPr>
        <p:spPr>
          <a:xfrm>
            <a:off x="1760350" y="2522389"/>
            <a:ext cx="2564762" cy="464461"/>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DA952DAF-B987-DD4F-9A60-8A439924E1F2}"/>
              </a:ext>
            </a:extLst>
          </p:cNvPr>
          <p:cNvCxnSpPr>
            <a:cxnSpLocks/>
          </p:cNvCxnSpPr>
          <p:nvPr/>
        </p:nvCxnSpPr>
        <p:spPr>
          <a:xfrm>
            <a:off x="2481263" y="2224009"/>
            <a:ext cx="2188446" cy="515273"/>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39E36296-9BA0-3B41-8B1C-CA25C0F2D78D}"/>
              </a:ext>
            </a:extLst>
          </p:cNvPr>
          <p:cNvCxnSpPr>
            <a:cxnSpLocks/>
            <a:stCxn id="19" idx="3"/>
            <a:endCxn id="13" idx="0"/>
          </p:cNvCxnSpPr>
          <p:nvPr/>
        </p:nvCxnSpPr>
        <p:spPr>
          <a:xfrm>
            <a:off x="4005262" y="1459952"/>
            <a:ext cx="1088233" cy="992824"/>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D25E41C8-D9E4-E648-94C8-2DE06D6BD379}"/>
              </a:ext>
            </a:extLst>
          </p:cNvPr>
          <p:cNvCxnSpPr>
            <a:cxnSpLocks/>
          </p:cNvCxnSpPr>
          <p:nvPr/>
        </p:nvCxnSpPr>
        <p:spPr>
          <a:xfrm>
            <a:off x="5890211" y="3073851"/>
            <a:ext cx="1853272" cy="0"/>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1CBABFCC-D409-AC46-B31A-9A422B19CCE2}"/>
              </a:ext>
            </a:extLst>
          </p:cNvPr>
          <p:cNvSpPr txBox="1"/>
          <p:nvPr/>
        </p:nvSpPr>
        <p:spPr>
          <a:xfrm>
            <a:off x="7474307" y="3566157"/>
            <a:ext cx="1776448" cy="369332"/>
          </a:xfrm>
          <a:prstGeom prst="rect">
            <a:avLst/>
          </a:prstGeom>
          <a:noFill/>
        </p:spPr>
        <p:txBody>
          <a:bodyPr wrap="none" rtlCol="0">
            <a:spAutoFit/>
          </a:bodyPr>
          <a:lstStyle/>
          <a:p>
            <a:r>
              <a:rPr lang="fr-FR" dirty="0"/>
              <a:t>Base de données</a:t>
            </a:r>
          </a:p>
        </p:txBody>
      </p:sp>
      <p:sp>
        <p:nvSpPr>
          <p:cNvPr id="49" name="ZoneTexte 48">
            <a:extLst>
              <a:ext uri="{FF2B5EF4-FFF2-40B4-BE49-F238E27FC236}">
                <a16:creationId xmlns:a16="http://schemas.microsoft.com/office/drawing/2014/main" id="{1BB27E8F-3FC1-1A4C-8DA7-91CF281D526C}"/>
              </a:ext>
            </a:extLst>
          </p:cNvPr>
          <p:cNvSpPr txBox="1"/>
          <p:nvPr/>
        </p:nvSpPr>
        <p:spPr>
          <a:xfrm>
            <a:off x="4096177" y="5853401"/>
            <a:ext cx="906402" cy="369332"/>
          </a:xfrm>
          <a:prstGeom prst="rect">
            <a:avLst/>
          </a:prstGeom>
          <a:noFill/>
        </p:spPr>
        <p:txBody>
          <a:bodyPr wrap="none" rtlCol="0">
            <a:spAutoFit/>
          </a:bodyPr>
          <a:lstStyle/>
          <a:p>
            <a:r>
              <a:rPr lang="fr-FR" dirty="0"/>
              <a:t>Cabinet</a:t>
            </a:r>
          </a:p>
        </p:txBody>
      </p:sp>
      <p:sp>
        <p:nvSpPr>
          <p:cNvPr id="50" name="ZoneTexte 49">
            <a:extLst>
              <a:ext uri="{FF2B5EF4-FFF2-40B4-BE49-F238E27FC236}">
                <a16:creationId xmlns:a16="http://schemas.microsoft.com/office/drawing/2014/main" id="{55B02B88-CADC-304C-8ED6-ACD26E5EDA64}"/>
              </a:ext>
            </a:extLst>
          </p:cNvPr>
          <p:cNvSpPr txBox="1"/>
          <p:nvPr/>
        </p:nvSpPr>
        <p:spPr>
          <a:xfrm>
            <a:off x="683558" y="4142253"/>
            <a:ext cx="815736" cy="369332"/>
          </a:xfrm>
          <a:prstGeom prst="rect">
            <a:avLst/>
          </a:prstGeom>
          <a:noFill/>
        </p:spPr>
        <p:txBody>
          <a:bodyPr wrap="none" rtlCol="0">
            <a:spAutoFit/>
          </a:bodyPr>
          <a:lstStyle/>
          <a:p>
            <a:r>
              <a:rPr lang="fr-FR" dirty="0"/>
              <a:t>Clients</a:t>
            </a:r>
          </a:p>
        </p:txBody>
      </p:sp>
      <p:pic>
        <p:nvPicPr>
          <p:cNvPr id="52" name="Image 51" descr="Une image contenant dessin&#10;&#10;Description générée automatiquement">
            <a:extLst>
              <a:ext uri="{FF2B5EF4-FFF2-40B4-BE49-F238E27FC236}">
                <a16:creationId xmlns:a16="http://schemas.microsoft.com/office/drawing/2014/main" id="{E2275707-F7AF-DE42-87F6-BAB2DD22BD3F}"/>
              </a:ext>
            </a:extLst>
          </p:cNvPr>
          <p:cNvPicPr>
            <a:picLocks noChangeAspect="1"/>
          </p:cNvPicPr>
          <p:nvPr/>
        </p:nvPicPr>
        <p:blipFill>
          <a:blip r:embed="rId9"/>
          <a:stretch>
            <a:fillRect/>
          </a:stretch>
        </p:blipFill>
        <p:spPr>
          <a:xfrm>
            <a:off x="4866911" y="2986850"/>
            <a:ext cx="528884" cy="506920"/>
          </a:xfrm>
          <a:prstGeom prst="rect">
            <a:avLst/>
          </a:prstGeom>
        </p:spPr>
      </p:pic>
      <p:sp>
        <p:nvSpPr>
          <p:cNvPr id="53" name="ZoneTexte 52">
            <a:extLst>
              <a:ext uri="{FF2B5EF4-FFF2-40B4-BE49-F238E27FC236}">
                <a16:creationId xmlns:a16="http://schemas.microsoft.com/office/drawing/2014/main" id="{8BC97B86-B059-ED4B-985D-4885A4E266EE}"/>
              </a:ext>
            </a:extLst>
          </p:cNvPr>
          <p:cNvSpPr txBox="1"/>
          <p:nvPr/>
        </p:nvSpPr>
        <p:spPr>
          <a:xfrm>
            <a:off x="5093494" y="993261"/>
            <a:ext cx="2575333" cy="1015663"/>
          </a:xfrm>
          <a:prstGeom prst="rect">
            <a:avLst/>
          </a:prstGeom>
          <a:noFill/>
        </p:spPr>
        <p:txBody>
          <a:bodyPr wrap="square" rtlCol="0">
            <a:spAutoFit/>
          </a:bodyPr>
          <a:lstStyle/>
          <a:p>
            <a:r>
              <a:rPr lang="fr-FR" sz="1200" dirty="0"/>
              <a:t>Ce schéma n’est pas conforme aux canons du développement informatique, mais permet une visualisation des grands domaines sur lesquels il faudra travailler.</a:t>
            </a:r>
          </a:p>
        </p:txBody>
      </p:sp>
    </p:spTree>
    <p:extLst>
      <p:ext uri="{BB962C8B-B14F-4D97-AF65-F5344CB8AC3E}">
        <p14:creationId xmlns:p14="http://schemas.microsoft.com/office/powerpoint/2010/main" val="2751371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DB4C2-EEFF-B747-AB6B-7A17171F272F}"/>
              </a:ext>
            </a:extLst>
          </p:cNvPr>
          <p:cNvSpPr>
            <a:spLocks noGrp="1"/>
          </p:cNvSpPr>
          <p:nvPr>
            <p:ph type="dt" sz="half" idx="10"/>
          </p:nvPr>
        </p:nvSpPr>
        <p:spPr/>
        <p:txBody>
          <a:bodyPr/>
          <a:lstStyle/>
          <a:p>
            <a:fld id="{7A8F43F0-37D7-0E4C-B57F-F44AD88BCCF8}" type="datetime1">
              <a:rPr lang="fr-FR" smtClean="0"/>
              <a:pPr/>
              <a:t>21/05/2020</a:t>
            </a:fld>
            <a:endParaRPr lang="fr-FR"/>
          </a:p>
        </p:txBody>
      </p:sp>
      <p:sp>
        <p:nvSpPr>
          <p:cNvPr id="3" name="Espace réservé du pied de page 2">
            <a:extLst>
              <a:ext uri="{FF2B5EF4-FFF2-40B4-BE49-F238E27FC236}">
                <a16:creationId xmlns:a16="http://schemas.microsoft.com/office/drawing/2014/main" id="{D820B770-58C8-EF47-81C0-368FE35FD147}"/>
              </a:ext>
            </a:extLst>
          </p:cNvPr>
          <p:cNvSpPr>
            <a:spLocks noGrp="1"/>
          </p:cNvSpPr>
          <p:nvPr>
            <p:ph type="ftr" sz="quarter" idx="11"/>
          </p:nvPr>
        </p:nvSpPr>
        <p:spPr/>
        <p:txBody>
          <a:bodyPr/>
          <a:lstStyle/>
          <a:p>
            <a:r>
              <a:rPr lang="fr-FR"/>
              <a:t>Auteur Fabrice Jaouën</a:t>
            </a:r>
          </a:p>
        </p:txBody>
      </p:sp>
      <p:sp>
        <p:nvSpPr>
          <p:cNvPr id="4" name="Espace réservé du numéro de diapositive 3">
            <a:extLst>
              <a:ext uri="{FF2B5EF4-FFF2-40B4-BE49-F238E27FC236}">
                <a16:creationId xmlns:a16="http://schemas.microsoft.com/office/drawing/2014/main" id="{9B15CBB4-5C1A-E441-B52B-AF4FAF8D7BE3}"/>
              </a:ext>
            </a:extLst>
          </p:cNvPr>
          <p:cNvSpPr>
            <a:spLocks noGrp="1"/>
          </p:cNvSpPr>
          <p:nvPr>
            <p:ph type="sldNum" sz="quarter" idx="12"/>
          </p:nvPr>
        </p:nvSpPr>
        <p:spPr/>
        <p:txBody>
          <a:bodyPr/>
          <a:lstStyle/>
          <a:p>
            <a:fld id="{C4F65849-51EF-5D45-A23E-2CB9A276CB57}" type="slidenum">
              <a:rPr lang="fr-FR" smtClean="0"/>
              <a:pPr/>
              <a:t>22</a:t>
            </a:fld>
            <a:endParaRPr lang="fr-FR"/>
          </a:p>
        </p:txBody>
      </p:sp>
      <p:sp>
        <p:nvSpPr>
          <p:cNvPr id="7" name="Titre 1">
            <a:extLst>
              <a:ext uri="{FF2B5EF4-FFF2-40B4-BE49-F238E27FC236}">
                <a16:creationId xmlns:a16="http://schemas.microsoft.com/office/drawing/2014/main" id="{02EB87EE-0129-C84A-ABE8-E4A183172A05}"/>
              </a:ext>
            </a:extLst>
          </p:cNvPr>
          <p:cNvSpPr txBox="1">
            <a:spLocks/>
          </p:cNvSpPr>
          <p:nvPr/>
        </p:nvSpPr>
        <p:spPr>
          <a:xfrm>
            <a:off x="681038" y="365127"/>
            <a:ext cx="8543925" cy="755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10. Si vous êtes curieux</a:t>
            </a:r>
          </a:p>
        </p:txBody>
      </p:sp>
      <p:sp>
        <p:nvSpPr>
          <p:cNvPr id="8" name="Rectangle 7">
            <a:extLst>
              <a:ext uri="{FF2B5EF4-FFF2-40B4-BE49-F238E27FC236}">
                <a16:creationId xmlns:a16="http://schemas.microsoft.com/office/drawing/2014/main" id="{88DB2B31-C49F-304B-A94C-1F0D58216E68}"/>
              </a:ext>
            </a:extLst>
          </p:cNvPr>
          <p:cNvSpPr/>
          <p:nvPr/>
        </p:nvSpPr>
        <p:spPr>
          <a:xfrm>
            <a:off x="395894" y="1273076"/>
            <a:ext cx="9419012" cy="1077218"/>
          </a:xfrm>
          <a:prstGeom prst="rect">
            <a:avLst/>
          </a:prstGeom>
        </p:spPr>
        <p:txBody>
          <a:bodyPr wrap="square">
            <a:spAutoFit/>
          </a:bodyPr>
          <a:lstStyle/>
          <a:p>
            <a:r>
              <a:rPr lang="fr-FR" sz="1600" dirty="0">
                <a:solidFill>
                  <a:srgbClr val="202124"/>
                </a:solidFill>
                <a:latin typeface="Google Sans"/>
              </a:rPr>
              <a:t>Pour approfondir les sujets évoquer tout au long de cette présentation, je vous proposerais:</a:t>
            </a:r>
            <a:br>
              <a:rPr lang="fr-FR" sz="1600" dirty="0">
                <a:solidFill>
                  <a:srgbClr val="202124"/>
                </a:solidFill>
                <a:latin typeface="Google Sans"/>
              </a:rPr>
            </a:br>
            <a:r>
              <a:rPr lang="fr-FR" sz="1600" dirty="0">
                <a:solidFill>
                  <a:srgbClr val="202124"/>
                </a:solidFill>
                <a:latin typeface="Google Sans"/>
              </a:rPr>
              <a:t>- de lire les articles de Jean </a:t>
            </a:r>
            <a:r>
              <a:rPr lang="fr-FR" sz="1600" dirty="0" err="1">
                <a:solidFill>
                  <a:srgbClr val="202124"/>
                </a:solidFill>
                <a:latin typeface="Google Sans"/>
              </a:rPr>
              <a:t>Pralong</a:t>
            </a:r>
            <a:r>
              <a:rPr lang="fr-FR" sz="1600" dirty="0">
                <a:solidFill>
                  <a:srgbClr val="202124"/>
                </a:solidFill>
                <a:latin typeface="Google Sans"/>
              </a:rPr>
              <a:t>,</a:t>
            </a:r>
            <a:br>
              <a:rPr lang="fr-FR" sz="1600" dirty="0">
                <a:solidFill>
                  <a:srgbClr val="202124"/>
                </a:solidFill>
                <a:latin typeface="Google Sans"/>
              </a:rPr>
            </a:br>
            <a:r>
              <a:rPr lang="fr-FR" sz="1600" dirty="0">
                <a:solidFill>
                  <a:srgbClr val="202124"/>
                </a:solidFill>
                <a:latin typeface="Google Sans"/>
              </a:rPr>
              <a:t>- de vous intéresser aux bases de données graphe, comme Neo4J (site: </a:t>
            </a:r>
            <a:r>
              <a:rPr lang="fr-FR" sz="1600" dirty="0">
                <a:solidFill>
                  <a:srgbClr val="202124"/>
                </a:solidFill>
                <a:latin typeface="Google Sans"/>
                <a:hlinkClick r:id="rId3"/>
              </a:rPr>
              <a:t>https://neo4j.com</a:t>
            </a:r>
            <a:r>
              <a:rPr lang="fr-FR" sz="1600" dirty="0">
                <a:solidFill>
                  <a:srgbClr val="202124"/>
                </a:solidFill>
                <a:latin typeface="Google Sans"/>
              </a:rPr>
              <a:t>)</a:t>
            </a:r>
          </a:p>
          <a:p>
            <a:r>
              <a:rPr lang="fr-FR" sz="1600" dirty="0">
                <a:solidFill>
                  <a:srgbClr val="202124"/>
                </a:solidFill>
                <a:latin typeface="Google Sans"/>
              </a:rPr>
              <a:t>-de lire « </a:t>
            </a:r>
            <a:r>
              <a:rPr lang="fr-FR" sz="1600" dirty="0" err="1">
                <a:solidFill>
                  <a:srgbClr val="202124"/>
                </a:solidFill>
                <a:latin typeface="Google Sans"/>
              </a:rPr>
              <a:t>Understanding</a:t>
            </a:r>
            <a:r>
              <a:rPr lang="fr-FR" sz="1600" dirty="0">
                <a:solidFill>
                  <a:srgbClr val="202124"/>
                </a:solidFill>
                <a:latin typeface="Google Sans"/>
              </a:rPr>
              <a:t> Social Networks » de Charles </a:t>
            </a:r>
            <a:r>
              <a:rPr lang="fr-FR" sz="1600" dirty="0" err="1">
                <a:solidFill>
                  <a:srgbClr val="202124"/>
                </a:solidFill>
                <a:latin typeface="Google Sans"/>
              </a:rPr>
              <a:t>Kadushin</a:t>
            </a:r>
            <a:r>
              <a:rPr lang="fr-FR" sz="1600" dirty="0">
                <a:solidFill>
                  <a:srgbClr val="202124"/>
                </a:solidFill>
                <a:latin typeface="Google Sans"/>
              </a:rPr>
              <a:t> (ISBN: 978-0-19-537947-1)</a:t>
            </a:r>
            <a:endParaRPr lang="fr-FR" sz="1600" dirty="0"/>
          </a:p>
        </p:txBody>
      </p:sp>
      <p:pic>
        <p:nvPicPr>
          <p:cNvPr id="6" name="Image 5">
            <a:extLst>
              <a:ext uri="{FF2B5EF4-FFF2-40B4-BE49-F238E27FC236}">
                <a16:creationId xmlns:a16="http://schemas.microsoft.com/office/drawing/2014/main" id="{4D30FD7A-B397-C644-A38C-C7ED03A783A1}"/>
              </a:ext>
            </a:extLst>
          </p:cNvPr>
          <p:cNvPicPr>
            <a:picLocks noChangeAspect="1"/>
          </p:cNvPicPr>
          <p:nvPr/>
        </p:nvPicPr>
        <p:blipFill>
          <a:blip r:embed="rId4"/>
          <a:stretch>
            <a:fillRect/>
          </a:stretch>
        </p:blipFill>
        <p:spPr>
          <a:xfrm>
            <a:off x="372821" y="2846785"/>
            <a:ext cx="4732579" cy="3013075"/>
          </a:xfrm>
          <a:prstGeom prst="rect">
            <a:avLst/>
          </a:prstGeom>
        </p:spPr>
      </p:pic>
      <p:pic>
        <p:nvPicPr>
          <p:cNvPr id="10" name="Image 9" descr="Une image contenant signe&#10;&#10;Description générée automatiquement">
            <a:extLst>
              <a:ext uri="{FF2B5EF4-FFF2-40B4-BE49-F238E27FC236}">
                <a16:creationId xmlns:a16="http://schemas.microsoft.com/office/drawing/2014/main" id="{8FC233D9-3DA3-B147-931E-63F3A7588EB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45000" contrast="33000"/>
                    </a14:imgEffect>
                  </a14:imgLayer>
                </a14:imgProps>
              </a:ext>
            </a:extLst>
          </a:blip>
          <a:stretch>
            <a:fillRect/>
          </a:stretch>
        </p:blipFill>
        <p:spPr>
          <a:xfrm>
            <a:off x="6272213" y="2846785"/>
            <a:ext cx="2228850" cy="3362379"/>
          </a:xfrm>
          <a:prstGeom prst="rect">
            <a:avLst/>
          </a:prstGeom>
        </p:spPr>
      </p:pic>
    </p:spTree>
    <p:extLst>
      <p:ext uri="{BB962C8B-B14F-4D97-AF65-F5344CB8AC3E}">
        <p14:creationId xmlns:p14="http://schemas.microsoft.com/office/powerpoint/2010/main" val="112740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1. Concept de l’application de mise en relation</a:t>
            </a:r>
          </a:p>
        </p:txBody>
      </p:sp>
      <p:sp>
        <p:nvSpPr>
          <p:cNvPr id="3" name="Espace réservé du contenu 2">
            <a:extLst>
              <a:ext uri="{FF2B5EF4-FFF2-40B4-BE49-F238E27FC236}">
                <a16:creationId xmlns:a16="http://schemas.microsoft.com/office/drawing/2014/main" id="{85860C92-9E73-884F-ADD5-3B9D9B10F9B0}"/>
              </a:ext>
            </a:extLst>
          </p:cNvPr>
          <p:cNvSpPr>
            <a:spLocks noGrp="1"/>
          </p:cNvSpPr>
          <p:nvPr>
            <p:ph idx="1"/>
          </p:nvPr>
        </p:nvSpPr>
        <p:spPr/>
        <p:txBody>
          <a:bodyPr>
            <a:normAutofit fontScale="70000" lnSpcReduction="20000"/>
          </a:bodyPr>
          <a:lstStyle/>
          <a:p>
            <a:pPr marL="0" indent="0">
              <a:buNone/>
            </a:pPr>
            <a:r>
              <a:rPr lang="fr-FR" dirty="0"/>
              <a:t>Soigner son réseau est un travail qui se place résolument dans le long terme.</a:t>
            </a:r>
          </a:p>
          <a:p>
            <a:pPr marL="0" indent="0">
              <a:buNone/>
            </a:pPr>
            <a:r>
              <a:rPr lang="fr-FR" dirty="0"/>
              <a:t>Développer un réseau quand on est à poste, c’est relativement aisé.</a:t>
            </a:r>
          </a:p>
          <a:p>
            <a:pPr marL="0" indent="0">
              <a:buNone/>
            </a:pPr>
            <a:r>
              <a:rPr lang="fr-FR" dirty="0"/>
              <a:t>L’entretenir et continuer à l’accroître quand on a quitté son emploi demande beaucoup de travail et de méthode pour que le réseau garde son actualité et puisse apporter une aide pertinente.</a:t>
            </a:r>
          </a:p>
          <a:p>
            <a:pPr marL="0" indent="0">
              <a:buNone/>
            </a:pPr>
            <a:r>
              <a:rPr lang="fr-FR" dirty="0"/>
              <a:t>L’application que j’ai l’intention de développer visera à faciliter la consolidation du réseau du dirigeant, à le cristalliser autour de sa personne et non pas autour de sa fonction </a:t>
            </a:r>
          </a:p>
          <a:p>
            <a:pPr marL="0" indent="0">
              <a:buNone/>
            </a:pPr>
            <a:endParaRPr lang="fr-FR" dirty="0"/>
          </a:p>
          <a:p>
            <a:pPr marL="0" indent="0">
              <a:buNone/>
            </a:pPr>
            <a:r>
              <a:rPr lang="fr-FR" dirty="0"/>
              <a:t>La démarche générale de cette application est de créer de l’interaction sociale : </a:t>
            </a:r>
          </a:p>
          <a:p>
            <a:pPr marL="0" indent="0">
              <a:buNone/>
            </a:pPr>
            <a:r>
              <a:rPr lang="fr-FR" dirty="0"/>
              <a:t>Donnez et vous recevrez.</a:t>
            </a:r>
          </a:p>
          <a:p>
            <a:pPr marL="0" indent="0">
              <a:buNone/>
            </a:pPr>
            <a:r>
              <a:rPr lang="fr-FR" dirty="0"/>
              <a:t>Donnez du temps, de l’attention, de l’intérêt </a:t>
            </a:r>
          </a:p>
          <a:p>
            <a:pPr marL="0" indent="0">
              <a:buNone/>
            </a:pPr>
            <a:r>
              <a:rPr lang="fr-FR" dirty="0"/>
              <a:t>et vous recevrez... des informations, du soutien... et de nouveaux contacts.</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3</a:t>
            </a:fld>
            <a:endParaRPr lang="fr-FR"/>
          </a:p>
        </p:txBody>
      </p:sp>
    </p:spTree>
    <p:extLst>
      <p:ext uri="{BB962C8B-B14F-4D97-AF65-F5344CB8AC3E}">
        <p14:creationId xmlns:p14="http://schemas.microsoft.com/office/powerpoint/2010/main" val="240555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2. Définition du projet (1/2)</a:t>
            </a:r>
          </a:p>
        </p:txBody>
      </p:sp>
      <p:sp>
        <p:nvSpPr>
          <p:cNvPr id="3" name="Espace réservé du contenu 2">
            <a:extLst>
              <a:ext uri="{FF2B5EF4-FFF2-40B4-BE49-F238E27FC236}">
                <a16:creationId xmlns:a16="http://schemas.microsoft.com/office/drawing/2014/main" id="{85860C92-9E73-884F-ADD5-3B9D9B10F9B0}"/>
              </a:ext>
            </a:extLst>
          </p:cNvPr>
          <p:cNvSpPr>
            <a:spLocks noGrp="1"/>
          </p:cNvSpPr>
          <p:nvPr>
            <p:ph idx="1"/>
          </p:nvPr>
        </p:nvSpPr>
        <p:spPr>
          <a:xfrm>
            <a:off x="501042" y="1825625"/>
            <a:ext cx="8931058" cy="4351338"/>
          </a:xfrm>
        </p:spPr>
        <p:txBody>
          <a:bodyPr>
            <a:normAutofit fontScale="70000" lnSpcReduction="20000"/>
          </a:bodyPr>
          <a:lstStyle/>
          <a:p>
            <a:pPr marL="0" indent="0">
              <a:buNone/>
            </a:pPr>
            <a:r>
              <a:rPr lang="fr-FR" dirty="0"/>
              <a:t>Quelques années passées dans l’outplacement de dirigeants, comme dans l’accompagnement de personnes dans la précarité m’ont conduit à ces conclusions:</a:t>
            </a:r>
          </a:p>
          <a:p>
            <a:pPr marL="0" indent="0">
              <a:buNone/>
            </a:pPr>
            <a:r>
              <a:rPr lang="fr-FR" dirty="0"/>
              <a:t>Plus le profil est éloigné des standards, plus le tissu relationnel est essentiel dans l’accès à l’emploi ou la transition professionnelle.</a:t>
            </a:r>
          </a:p>
          <a:p>
            <a:pPr marL="0" indent="0">
              <a:buNone/>
            </a:pPr>
            <a:r>
              <a:rPr lang="fr-FR" dirty="0"/>
              <a:t>Le plaidoyer en faveur d’un marché du travail inclusif, donnant sa chance à chacun est confronté à de multiples barrières. </a:t>
            </a:r>
          </a:p>
          <a:p>
            <a:pPr marL="0" indent="0">
              <a:buNone/>
            </a:pPr>
            <a:r>
              <a:rPr lang="fr-FR" dirty="0"/>
              <a:t>Plaider et aider au placement </a:t>
            </a:r>
            <a:r>
              <a:rPr lang="fr-FR" dirty="0" err="1"/>
              <a:t>sconstituent</a:t>
            </a:r>
            <a:r>
              <a:rPr lang="fr-FR" dirty="0"/>
              <a:t> donc deux démarches très différentes: </a:t>
            </a:r>
          </a:p>
          <a:p>
            <a:pPr marL="0" indent="0">
              <a:buNone/>
            </a:pPr>
            <a:r>
              <a:rPr lang="fr-FR" dirty="0"/>
              <a:t>-La première se situe dans le long terme et aspire à un changement profond dans la société</a:t>
            </a:r>
          </a:p>
          <a:p>
            <a:pPr marL="0" indent="0">
              <a:buNone/>
            </a:pPr>
            <a:r>
              <a:rPr lang="fr-FR" dirty="0"/>
              <a:t>-La deuxième se situe dans le court terme et vise à permettre à une personne d’accéder à un emploi correspondant à un besoin.</a:t>
            </a:r>
          </a:p>
          <a:p>
            <a:pPr marL="0" indent="0">
              <a:buNone/>
            </a:pPr>
            <a:endParaRPr lang="fr-FR" dirty="0"/>
          </a:p>
          <a:p>
            <a:pPr marL="0" indent="0">
              <a:buNone/>
            </a:pPr>
            <a:r>
              <a:rPr lang="fr-FR" dirty="0"/>
              <a:t>Ce projet se situe exclusivement aider cette recherche d’une efficacité à court terme.</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4</a:t>
            </a:fld>
            <a:endParaRPr lang="fr-FR"/>
          </a:p>
        </p:txBody>
      </p:sp>
    </p:spTree>
    <p:extLst>
      <p:ext uri="{BB962C8B-B14F-4D97-AF65-F5344CB8AC3E}">
        <p14:creationId xmlns:p14="http://schemas.microsoft.com/office/powerpoint/2010/main" val="89546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2. Définition du projet (2/2)</a:t>
            </a:r>
          </a:p>
        </p:txBody>
      </p:sp>
      <p:sp>
        <p:nvSpPr>
          <p:cNvPr id="3" name="Espace réservé du contenu 2">
            <a:extLst>
              <a:ext uri="{FF2B5EF4-FFF2-40B4-BE49-F238E27FC236}">
                <a16:creationId xmlns:a16="http://schemas.microsoft.com/office/drawing/2014/main" id="{85860C92-9E73-884F-ADD5-3B9D9B10F9B0}"/>
              </a:ext>
            </a:extLst>
          </p:cNvPr>
          <p:cNvSpPr>
            <a:spLocks noGrp="1"/>
          </p:cNvSpPr>
          <p:nvPr>
            <p:ph idx="1"/>
          </p:nvPr>
        </p:nvSpPr>
        <p:spPr/>
        <p:txBody>
          <a:bodyPr>
            <a:normAutofit fontScale="92500" lnSpcReduction="10000"/>
          </a:bodyPr>
          <a:lstStyle/>
          <a:p>
            <a:pPr marL="0" indent="0">
              <a:buNone/>
            </a:pPr>
            <a:r>
              <a:rPr lang="fr-FR" dirty="0"/>
              <a:t>Quand il verra le jour, le code source de ce projet sera gratuitement mis à disposition : </a:t>
            </a:r>
          </a:p>
          <a:p>
            <a:pPr marL="0" indent="0">
              <a:buNone/>
            </a:pPr>
            <a:r>
              <a:rPr lang="fr-FR" dirty="0"/>
              <a:t>- des consultants qui auront répondu au questionnaire initial;</a:t>
            </a:r>
          </a:p>
          <a:p>
            <a:pPr>
              <a:buFontTx/>
              <a:buChar char="-"/>
            </a:pPr>
            <a:r>
              <a:rPr lang="fr-FR" dirty="0"/>
              <a:t>des associations d’insertion professionnelle qui pourront ainsi bénéficier des contributions de ces professionnels.</a:t>
            </a:r>
          </a:p>
          <a:p>
            <a:pPr marL="0" indent="0">
              <a:buNone/>
            </a:pPr>
            <a:r>
              <a:rPr lang="fr-FR" dirty="0"/>
              <a:t>Ultérieurement, si le besoin apparaît, une version payante pourra être proposée pour permettre le développement de versions ultérieures et accroître les services associés.</a:t>
            </a:r>
          </a:p>
          <a:p>
            <a:pPr marL="0" indent="0">
              <a:buNone/>
            </a:pPr>
            <a:r>
              <a:rPr lang="fr-FR" dirty="0"/>
              <a:t>Les associations d’insertion professionnelle continueront à bénéficier gratuitement de la mise à disposition des nouvelles versions de code source.</a:t>
            </a:r>
          </a:p>
          <a:p>
            <a:pPr>
              <a:buFontTx/>
              <a:buChar char="-"/>
            </a:pPr>
            <a:endParaRPr lang="fr-FR" dirty="0"/>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5</a:t>
            </a:fld>
            <a:endParaRPr lang="fr-FR"/>
          </a:p>
        </p:txBody>
      </p:sp>
    </p:spTree>
    <p:extLst>
      <p:ext uri="{BB962C8B-B14F-4D97-AF65-F5344CB8AC3E}">
        <p14:creationId xmlns:p14="http://schemas.microsoft.com/office/powerpoint/2010/main" val="384776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3. La mobilité professionnelle des cadres</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6</a:t>
            </a:fld>
            <a:endParaRPr lang="fr-FR"/>
          </a:p>
        </p:txBody>
      </p:sp>
      <p:sp>
        <p:nvSpPr>
          <p:cNvPr id="9" name="ZoneTexte 8">
            <a:extLst>
              <a:ext uri="{FF2B5EF4-FFF2-40B4-BE49-F238E27FC236}">
                <a16:creationId xmlns:a16="http://schemas.microsoft.com/office/drawing/2014/main" id="{402664D4-2302-AD45-90F1-CB4445C0161C}"/>
              </a:ext>
            </a:extLst>
          </p:cNvPr>
          <p:cNvSpPr txBox="1"/>
          <p:nvPr/>
        </p:nvSpPr>
        <p:spPr>
          <a:xfrm>
            <a:off x="0" y="6079353"/>
            <a:ext cx="5386988" cy="276999"/>
          </a:xfrm>
          <a:prstGeom prst="rect">
            <a:avLst/>
          </a:prstGeom>
          <a:noFill/>
        </p:spPr>
        <p:txBody>
          <a:bodyPr wrap="none" rtlCol="0">
            <a:spAutoFit/>
          </a:bodyPr>
          <a:lstStyle/>
          <a:p>
            <a:r>
              <a:rPr lang="fr-FR" sz="1200" dirty="0"/>
              <a:t>Source : APEC. Panorama 2019 des mobilités professionnelles des cadres. Juin 2019</a:t>
            </a:r>
          </a:p>
        </p:txBody>
      </p:sp>
      <mc:AlternateContent xmlns:mc="http://schemas.openxmlformats.org/markup-compatibility/2006" xmlns:cx1="http://schemas.microsoft.com/office/drawing/2015/9/8/chartex">
        <mc:Choice Requires="cx1">
          <p:graphicFrame>
            <p:nvGraphicFramePr>
              <p:cNvPr id="12" name="Espace réservé du contenu 11">
                <a:extLst>
                  <a:ext uri="{FF2B5EF4-FFF2-40B4-BE49-F238E27FC236}">
                    <a16:creationId xmlns:a16="http://schemas.microsoft.com/office/drawing/2014/main" id="{A559CC30-229B-0948-93C8-4554FD5F0891}"/>
                  </a:ext>
                </a:extLst>
              </p:cNvPr>
              <p:cNvGraphicFramePr>
                <a:graphicFrameLocks noGrp="1"/>
              </p:cNvGraphicFramePr>
              <p:nvPr>
                <p:ph idx="1"/>
                <p:extLst>
                  <p:ext uri="{D42A27DB-BD31-4B8C-83A1-F6EECF244321}">
                    <p14:modId xmlns:p14="http://schemas.microsoft.com/office/powerpoint/2010/main" val="278475121"/>
                  </p:ext>
                </p:extLst>
              </p:nvPr>
            </p:nvGraphicFramePr>
            <p:xfrm>
              <a:off x="681039" y="1825624"/>
              <a:ext cx="5018303" cy="388860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Espace réservé du contenu 11">
                <a:extLst>
                  <a:ext uri="{FF2B5EF4-FFF2-40B4-BE49-F238E27FC236}">
                    <a16:creationId xmlns:a16="http://schemas.microsoft.com/office/drawing/2014/main" id="{A559CC30-229B-0948-93C8-4554FD5F0891}"/>
                  </a:ext>
                </a:extLst>
              </p:cNvPr>
              <p:cNvPicPr>
                <a:picLocks noGrp="1" noRot="1" noChangeAspect="1" noMove="1" noResize="1" noEditPoints="1" noAdjustHandles="1" noChangeArrowheads="1" noChangeShapeType="1"/>
              </p:cNvPicPr>
              <p:nvPr/>
            </p:nvPicPr>
            <p:blipFill>
              <a:blip r:embed="rId4"/>
              <a:stretch>
                <a:fillRect/>
              </a:stretch>
            </p:blipFill>
            <p:spPr>
              <a:xfrm>
                <a:off x="681039" y="1825624"/>
                <a:ext cx="5018303" cy="3888603"/>
              </a:xfrm>
              <a:prstGeom prst="rect">
                <a:avLst/>
              </a:prstGeom>
            </p:spPr>
          </p:pic>
        </mc:Fallback>
      </mc:AlternateContent>
      <p:sp>
        <p:nvSpPr>
          <p:cNvPr id="13" name="ZoneTexte 12">
            <a:extLst>
              <a:ext uri="{FF2B5EF4-FFF2-40B4-BE49-F238E27FC236}">
                <a16:creationId xmlns:a16="http://schemas.microsoft.com/office/drawing/2014/main" id="{D41453AC-90CC-3449-8C03-EE449A76F53D}"/>
              </a:ext>
            </a:extLst>
          </p:cNvPr>
          <p:cNvSpPr txBox="1"/>
          <p:nvPr/>
        </p:nvSpPr>
        <p:spPr>
          <a:xfrm>
            <a:off x="6438900" y="1483950"/>
            <a:ext cx="3343275" cy="4524315"/>
          </a:xfrm>
          <a:prstGeom prst="rect">
            <a:avLst/>
          </a:prstGeom>
          <a:noFill/>
        </p:spPr>
        <p:txBody>
          <a:bodyPr wrap="square" rtlCol="0">
            <a:spAutoFit/>
          </a:bodyPr>
          <a:lstStyle/>
          <a:p>
            <a:r>
              <a:rPr lang="fr-FR" b="1" dirty="0"/>
              <a:t>Constats:</a:t>
            </a:r>
          </a:p>
          <a:p>
            <a:r>
              <a:rPr lang="fr-FR" dirty="0"/>
              <a:t>Le désir de mobilité est largement dominant chez les cadres.</a:t>
            </a:r>
          </a:p>
          <a:p>
            <a:r>
              <a:rPr lang="fr-FR" dirty="0"/>
              <a:t>La mobilité est très liée au dynamisme du marché de l’emploi.</a:t>
            </a:r>
          </a:p>
          <a:p>
            <a:r>
              <a:rPr lang="fr-FR" dirty="0"/>
              <a:t>Le désir de changement: </a:t>
            </a:r>
          </a:p>
          <a:p>
            <a:r>
              <a:rPr lang="fr-FR" dirty="0"/>
              <a:t>80% des moins de 30 ans</a:t>
            </a:r>
          </a:p>
          <a:p>
            <a:r>
              <a:rPr lang="fr-FR" dirty="0"/>
              <a:t>26% des plus de 50 ans</a:t>
            </a:r>
          </a:p>
          <a:p>
            <a:endParaRPr lang="fr-FR" dirty="0"/>
          </a:p>
          <a:p>
            <a:r>
              <a:rPr lang="fr-FR" b="1" dirty="0"/>
              <a:t>Conclusion: </a:t>
            </a:r>
            <a:br>
              <a:rPr lang="fr-FR" dirty="0"/>
            </a:br>
            <a:r>
              <a:rPr lang="fr-FR" dirty="0"/>
              <a:t>Le projet d’application pourrait toucher jusqu’à 64% des cadres, ceux en désir de mobilité.</a:t>
            </a:r>
          </a:p>
          <a:p>
            <a:endParaRPr lang="fr-FR" dirty="0"/>
          </a:p>
        </p:txBody>
      </p:sp>
    </p:spTree>
    <p:extLst>
      <p:ext uri="{BB962C8B-B14F-4D97-AF65-F5344CB8AC3E}">
        <p14:creationId xmlns:p14="http://schemas.microsoft.com/office/powerpoint/2010/main" val="115624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3. La mobilité professionnelle des cadres</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7</a:t>
            </a:fld>
            <a:endParaRPr lang="fr-FR"/>
          </a:p>
        </p:txBody>
      </p:sp>
      <p:sp>
        <p:nvSpPr>
          <p:cNvPr id="9" name="ZoneTexte 8">
            <a:extLst>
              <a:ext uri="{FF2B5EF4-FFF2-40B4-BE49-F238E27FC236}">
                <a16:creationId xmlns:a16="http://schemas.microsoft.com/office/drawing/2014/main" id="{402664D4-2302-AD45-90F1-CB4445C0161C}"/>
              </a:ext>
            </a:extLst>
          </p:cNvPr>
          <p:cNvSpPr txBox="1"/>
          <p:nvPr/>
        </p:nvSpPr>
        <p:spPr>
          <a:xfrm>
            <a:off x="0" y="6079353"/>
            <a:ext cx="5386988" cy="276999"/>
          </a:xfrm>
          <a:prstGeom prst="rect">
            <a:avLst/>
          </a:prstGeom>
          <a:noFill/>
        </p:spPr>
        <p:txBody>
          <a:bodyPr wrap="none" rtlCol="0">
            <a:spAutoFit/>
          </a:bodyPr>
          <a:lstStyle/>
          <a:p>
            <a:r>
              <a:rPr lang="fr-FR" sz="1200" dirty="0"/>
              <a:t>Source : APEC. Panorama 2019 des mobilités professionnelles des cadres. Juin 2019</a:t>
            </a:r>
          </a:p>
        </p:txBody>
      </p:sp>
      <p:graphicFrame>
        <p:nvGraphicFramePr>
          <p:cNvPr id="8" name="Espace réservé du contenu 7">
            <a:extLst>
              <a:ext uri="{FF2B5EF4-FFF2-40B4-BE49-F238E27FC236}">
                <a16:creationId xmlns:a16="http://schemas.microsoft.com/office/drawing/2014/main" id="{43B9E21A-F83C-0147-9D2C-BDE4B2F2C9E9}"/>
              </a:ext>
            </a:extLst>
          </p:cNvPr>
          <p:cNvGraphicFramePr>
            <a:graphicFrameLocks noGrp="1"/>
          </p:cNvGraphicFramePr>
          <p:nvPr>
            <p:ph idx="1"/>
            <p:extLst>
              <p:ext uri="{D42A27DB-BD31-4B8C-83A1-F6EECF244321}">
                <p14:modId xmlns:p14="http://schemas.microsoft.com/office/powerpoint/2010/main" val="1578708212"/>
              </p:ext>
            </p:extLst>
          </p:nvPr>
        </p:nvGraphicFramePr>
        <p:xfrm>
          <a:off x="681039" y="1825625"/>
          <a:ext cx="4980725" cy="3660775"/>
        </p:xfrm>
        <a:graphic>
          <a:graphicData uri="http://schemas.openxmlformats.org/drawingml/2006/chart">
            <c:chart xmlns:c="http://schemas.openxmlformats.org/drawingml/2006/chart" xmlns:r="http://schemas.openxmlformats.org/officeDocument/2006/relationships" r:id="rId3"/>
          </a:graphicData>
        </a:graphic>
      </p:graphicFrame>
      <p:sp>
        <p:nvSpPr>
          <p:cNvPr id="11" name="ZoneTexte 10">
            <a:extLst>
              <a:ext uri="{FF2B5EF4-FFF2-40B4-BE49-F238E27FC236}">
                <a16:creationId xmlns:a16="http://schemas.microsoft.com/office/drawing/2014/main" id="{75E4B64F-5014-0E4F-9BB5-CF112295600D}"/>
              </a:ext>
            </a:extLst>
          </p:cNvPr>
          <p:cNvSpPr txBox="1"/>
          <p:nvPr/>
        </p:nvSpPr>
        <p:spPr>
          <a:xfrm>
            <a:off x="5661764" y="1825625"/>
            <a:ext cx="3343275" cy="3785652"/>
          </a:xfrm>
          <a:prstGeom prst="rect">
            <a:avLst/>
          </a:prstGeom>
          <a:noFill/>
        </p:spPr>
        <p:txBody>
          <a:bodyPr wrap="square" rtlCol="0">
            <a:spAutoFit/>
          </a:bodyPr>
          <a:lstStyle/>
          <a:p>
            <a:r>
              <a:rPr lang="fr-FR" sz="1600" b="1" dirty="0"/>
              <a:t>Constats:</a:t>
            </a:r>
          </a:p>
          <a:p>
            <a:r>
              <a:rPr lang="fr-FR" sz="1600" dirty="0"/>
              <a:t>La mobilité externe monte d’1% par an depuis 2015. 9% en 2018.</a:t>
            </a:r>
          </a:p>
          <a:p>
            <a:r>
              <a:rPr lang="fr-FR" sz="1600" dirty="0"/>
              <a:t>La mobilité interne reste stable. 21% des cadres en 2018.</a:t>
            </a:r>
          </a:p>
          <a:p>
            <a:r>
              <a:rPr lang="fr-FR" sz="1600" dirty="0"/>
              <a:t>Seulement 13% des cadres ayant connu une mobilité interne ont subi une réduction de périmètre. La proportion est de 15% pour les cadres en mobilité externe.</a:t>
            </a:r>
          </a:p>
          <a:p>
            <a:endParaRPr lang="fr-FR" sz="1600" dirty="0"/>
          </a:p>
          <a:p>
            <a:r>
              <a:rPr lang="fr-FR" sz="1600" b="1" dirty="0"/>
              <a:t>Conclusion:</a:t>
            </a:r>
          </a:p>
          <a:p>
            <a:r>
              <a:rPr lang="fr-FR" sz="1600" dirty="0"/>
              <a:t>L’application devra contribuer à la mobilité interne et par conséquent être un appui pour les DRH.</a:t>
            </a:r>
          </a:p>
        </p:txBody>
      </p:sp>
    </p:spTree>
    <p:extLst>
      <p:ext uri="{BB962C8B-B14F-4D97-AF65-F5344CB8AC3E}">
        <p14:creationId xmlns:p14="http://schemas.microsoft.com/office/powerpoint/2010/main" val="130649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3. La mobilité professionnelle des cadres</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8</a:t>
            </a:fld>
            <a:endParaRPr lang="fr-FR"/>
          </a:p>
        </p:txBody>
      </p:sp>
      <p:sp>
        <p:nvSpPr>
          <p:cNvPr id="9" name="ZoneTexte 8">
            <a:extLst>
              <a:ext uri="{FF2B5EF4-FFF2-40B4-BE49-F238E27FC236}">
                <a16:creationId xmlns:a16="http://schemas.microsoft.com/office/drawing/2014/main" id="{402664D4-2302-AD45-90F1-CB4445C0161C}"/>
              </a:ext>
            </a:extLst>
          </p:cNvPr>
          <p:cNvSpPr txBox="1"/>
          <p:nvPr/>
        </p:nvSpPr>
        <p:spPr>
          <a:xfrm>
            <a:off x="0" y="6079353"/>
            <a:ext cx="5386988" cy="276999"/>
          </a:xfrm>
          <a:prstGeom prst="rect">
            <a:avLst/>
          </a:prstGeom>
          <a:noFill/>
        </p:spPr>
        <p:txBody>
          <a:bodyPr wrap="none" rtlCol="0">
            <a:spAutoFit/>
          </a:bodyPr>
          <a:lstStyle/>
          <a:p>
            <a:r>
              <a:rPr lang="fr-FR" sz="1200" dirty="0"/>
              <a:t>Source : APEC. Panorama 2019 des mobilités professionnelles des cadres. Juin 2019</a:t>
            </a:r>
          </a:p>
        </p:txBody>
      </p:sp>
      <p:sp>
        <p:nvSpPr>
          <p:cNvPr id="11" name="ZoneTexte 10">
            <a:extLst>
              <a:ext uri="{FF2B5EF4-FFF2-40B4-BE49-F238E27FC236}">
                <a16:creationId xmlns:a16="http://schemas.microsoft.com/office/drawing/2014/main" id="{75E4B64F-5014-0E4F-9BB5-CF112295600D}"/>
              </a:ext>
            </a:extLst>
          </p:cNvPr>
          <p:cNvSpPr txBox="1"/>
          <p:nvPr/>
        </p:nvSpPr>
        <p:spPr>
          <a:xfrm>
            <a:off x="373071" y="1997838"/>
            <a:ext cx="3767395" cy="3662541"/>
          </a:xfrm>
          <a:prstGeom prst="rect">
            <a:avLst/>
          </a:prstGeom>
          <a:noFill/>
        </p:spPr>
        <p:txBody>
          <a:bodyPr wrap="square" rtlCol="0">
            <a:spAutoFit/>
          </a:bodyPr>
          <a:lstStyle/>
          <a:p>
            <a:r>
              <a:rPr lang="fr-FR" sz="1600" b="1" dirty="0"/>
              <a:t>Constats:</a:t>
            </a:r>
          </a:p>
          <a:p>
            <a:r>
              <a:rPr lang="fr-FR" sz="1600" dirty="0"/>
              <a:t>La mobilité interne et externe est indépendante du genre</a:t>
            </a:r>
          </a:p>
          <a:p>
            <a:r>
              <a:rPr lang="fr-FR" sz="1600" dirty="0"/>
              <a:t>Plus le diplôme est élevé, plus la mobilité est forte</a:t>
            </a:r>
          </a:p>
          <a:p>
            <a:r>
              <a:rPr lang="fr-FR" sz="1600" dirty="0"/>
              <a:t>52% des changements de postes  (en interne) ont lieu dans des entreprises &gt; 1.000 salariés.</a:t>
            </a:r>
          </a:p>
          <a:p>
            <a:endParaRPr lang="fr-FR" sz="1600" dirty="0"/>
          </a:p>
          <a:p>
            <a:r>
              <a:rPr lang="fr-FR" sz="1600" b="1" dirty="0"/>
              <a:t>Conclusion:</a:t>
            </a:r>
          </a:p>
          <a:p>
            <a:r>
              <a:rPr lang="fr-FR" sz="1600" dirty="0"/>
              <a:t>La cible B2B est les entreprises de plus de 1.000 salariés.</a:t>
            </a:r>
            <a:br>
              <a:rPr lang="fr-FR" sz="1600" dirty="0"/>
            </a:br>
            <a:r>
              <a:rPr lang="fr-FR" sz="1600" dirty="0"/>
              <a:t>Les utilisateurs devraient être principalement des cadres.</a:t>
            </a:r>
          </a:p>
        </p:txBody>
      </p:sp>
      <p:graphicFrame>
        <p:nvGraphicFramePr>
          <p:cNvPr id="7" name="Graphique 6">
            <a:extLst>
              <a:ext uri="{FF2B5EF4-FFF2-40B4-BE49-F238E27FC236}">
                <a16:creationId xmlns:a16="http://schemas.microsoft.com/office/drawing/2014/main" id="{971D192D-5CA9-9846-AFCF-F182E6C00BCF}"/>
              </a:ext>
            </a:extLst>
          </p:cNvPr>
          <p:cNvGraphicFramePr/>
          <p:nvPr>
            <p:extLst>
              <p:ext uri="{D42A27DB-BD31-4B8C-83A1-F6EECF244321}">
                <p14:modId xmlns:p14="http://schemas.microsoft.com/office/powerpoint/2010/main" val="804424049"/>
              </p:ext>
            </p:extLst>
          </p:nvPr>
        </p:nvGraphicFramePr>
        <p:xfrm>
          <a:off x="5386988" y="1690690"/>
          <a:ext cx="4145940" cy="36933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067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35AF08-5BE5-3C46-B95C-AAA6F0DB2D5C}"/>
              </a:ext>
            </a:extLst>
          </p:cNvPr>
          <p:cNvSpPr>
            <a:spLocks noGrp="1"/>
          </p:cNvSpPr>
          <p:nvPr>
            <p:ph type="title"/>
          </p:nvPr>
        </p:nvSpPr>
        <p:spPr/>
        <p:txBody>
          <a:bodyPr/>
          <a:lstStyle/>
          <a:p>
            <a:r>
              <a:rPr lang="fr-FR" dirty="0"/>
              <a:t>4. Les motivations de la mobilité interne et externe</a:t>
            </a:r>
          </a:p>
        </p:txBody>
      </p:sp>
      <p:sp>
        <p:nvSpPr>
          <p:cNvPr id="4" name="Espace réservé de la date 3">
            <a:extLst>
              <a:ext uri="{FF2B5EF4-FFF2-40B4-BE49-F238E27FC236}">
                <a16:creationId xmlns:a16="http://schemas.microsoft.com/office/drawing/2014/main" id="{3F5F9FE2-98ED-2748-AC32-599AB714377C}"/>
              </a:ext>
            </a:extLst>
          </p:cNvPr>
          <p:cNvSpPr>
            <a:spLocks noGrp="1"/>
          </p:cNvSpPr>
          <p:nvPr>
            <p:ph type="dt" sz="half" idx="10"/>
          </p:nvPr>
        </p:nvSpPr>
        <p:spPr/>
        <p:txBody>
          <a:bodyPr/>
          <a:lstStyle/>
          <a:p>
            <a:fld id="{581C4F3D-43F1-2549-ACD5-BAD29EDA7E83}" type="datetime1">
              <a:rPr lang="fr-FR" smtClean="0"/>
              <a:t>21/05/2020</a:t>
            </a:fld>
            <a:endParaRPr lang="fr-FR"/>
          </a:p>
        </p:txBody>
      </p:sp>
      <p:sp>
        <p:nvSpPr>
          <p:cNvPr id="5" name="Espace réservé du pied de page 4">
            <a:extLst>
              <a:ext uri="{FF2B5EF4-FFF2-40B4-BE49-F238E27FC236}">
                <a16:creationId xmlns:a16="http://schemas.microsoft.com/office/drawing/2014/main" id="{B450F590-4F7C-B54F-8FC2-32302FC01778}"/>
              </a:ext>
            </a:extLst>
          </p:cNvPr>
          <p:cNvSpPr>
            <a:spLocks noGrp="1"/>
          </p:cNvSpPr>
          <p:nvPr>
            <p:ph type="ftr" sz="quarter" idx="11"/>
          </p:nvPr>
        </p:nvSpPr>
        <p:spPr/>
        <p:txBody>
          <a:bodyPr/>
          <a:lstStyle/>
          <a:p>
            <a:r>
              <a:rPr lang="fr-FR" dirty="0"/>
              <a:t>Auteur : Fabrice Jaouën</a:t>
            </a:r>
          </a:p>
        </p:txBody>
      </p:sp>
      <p:sp>
        <p:nvSpPr>
          <p:cNvPr id="6" name="Espace réservé du numéro de diapositive 5">
            <a:extLst>
              <a:ext uri="{FF2B5EF4-FFF2-40B4-BE49-F238E27FC236}">
                <a16:creationId xmlns:a16="http://schemas.microsoft.com/office/drawing/2014/main" id="{446FA922-BFF5-1048-B1D7-B7B0AEE8B314}"/>
              </a:ext>
            </a:extLst>
          </p:cNvPr>
          <p:cNvSpPr>
            <a:spLocks noGrp="1"/>
          </p:cNvSpPr>
          <p:nvPr>
            <p:ph type="sldNum" sz="quarter" idx="12"/>
          </p:nvPr>
        </p:nvSpPr>
        <p:spPr/>
        <p:txBody>
          <a:bodyPr/>
          <a:lstStyle/>
          <a:p>
            <a:fld id="{C4F65849-51EF-5D45-A23E-2CB9A276CB57}" type="slidenum">
              <a:rPr lang="fr-FR" smtClean="0"/>
              <a:t>9</a:t>
            </a:fld>
            <a:endParaRPr lang="fr-FR"/>
          </a:p>
        </p:txBody>
      </p:sp>
      <p:sp>
        <p:nvSpPr>
          <p:cNvPr id="9" name="ZoneTexte 8">
            <a:extLst>
              <a:ext uri="{FF2B5EF4-FFF2-40B4-BE49-F238E27FC236}">
                <a16:creationId xmlns:a16="http://schemas.microsoft.com/office/drawing/2014/main" id="{402664D4-2302-AD45-90F1-CB4445C0161C}"/>
              </a:ext>
            </a:extLst>
          </p:cNvPr>
          <p:cNvSpPr txBox="1"/>
          <p:nvPr/>
        </p:nvSpPr>
        <p:spPr>
          <a:xfrm>
            <a:off x="0" y="6079353"/>
            <a:ext cx="5386988" cy="276999"/>
          </a:xfrm>
          <a:prstGeom prst="rect">
            <a:avLst/>
          </a:prstGeom>
          <a:noFill/>
        </p:spPr>
        <p:txBody>
          <a:bodyPr wrap="none" rtlCol="0">
            <a:spAutoFit/>
          </a:bodyPr>
          <a:lstStyle/>
          <a:p>
            <a:r>
              <a:rPr lang="fr-FR" sz="1200" dirty="0"/>
              <a:t>Source : APEC. Panorama 2019 des mobilités professionnelles des cadres. Juin 2019</a:t>
            </a:r>
          </a:p>
        </p:txBody>
      </p:sp>
      <p:sp>
        <p:nvSpPr>
          <p:cNvPr id="11" name="ZoneTexte 10">
            <a:extLst>
              <a:ext uri="{FF2B5EF4-FFF2-40B4-BE49-F238E27FC236}">
                <a16:creationId xmlns:a16="http://schemas.microsoft.com/office/drawing/2014/main" id="{75E4B64F-5014-0E4F-9BB5-CF112295600D}"/>
              </a:ext>
            </a:extLst>
          </p:cNvPr>
          <p:cNvSpPr txBox="1"/>
          <p:nvPr/>
        </p:nvSpPr>
        <p:spPr>
          <a:xfrm>
            <a:off x="4953000" y="1690690"/>
            <a:ext cx="4443670" cy="3108543"/>
          </a:xfrm>
          <a:prstGeom prst="rect">
            <a:avLst/>
          </a:prstGeom>
          <a:noFill/>
        </p:spPr>
        <p:txBody>
          <a:bodyPr wrap="square" rtlCol="0">
            <a:spAutoFit/>
          </a:bodyPr>
          <a:lstStyle/>
          <a:p>
            <a:r>
              <a:rPr lang="fr-FR" sz="1600" b="1" dirty="0"/>
              <a:t>Constats:</a:t>
            </a:r>
          </a:p>
          <a:p>
            <a:r>
              <a:rPr lang="fr-FR" sz="1600" dirty="0"/>
              <a:t>Dans 64% des cas, la mobilité externe est une décision du cadre.</a:t>
            </a:r>
          </a:p>
          <a:p>
            <a:r>
              <a:rPr lang="fr-FR" sz="1600" dirty="0"/>
              <a:t>Principales raison de la mobilité interne:</a:t>
            </a:r>
          </a:p>
          <a:p>
            <a:r>
              <a:rPr lang="fr-FR" sz="1600" dirty="0"/>
              <a:t>- une opportunité (dont réorganisations)</a:t>
            </a:r>
          </a:p>
          <a:p>
            <a:r>
              <a:rPr lang="fr-FR" sz="1600" dirty="0"/>
              <a:t>- gagner en responsabilité</a:t>
            </a:r>
          </a:p>
          <a:p>
            <a:r>
              <a:rPr lang="fr-FR" sz="1600" dirty="0"/>
              <a:t>- imposé par l’entreprise</a:t>
            </a:r>
          </a:p>
          <a:p>
            <a:r>
              <a:rPr lang="fr-FR" sz="1600" dirty="0"/>
              <a:t>- accroître ses compétences</a:t>
            </a:r>
          </a:p>
          <a:p>
            <a:endParaRPr lang="fr-FR" sz="1600" dirty="0"/>
          </a:p>
          <a:p>
            <a:r>
              <a:rPr lang="fr-FR" sz="1600" b="1" dirty="0"/>
              <a:t>Conclusion:</a:t>
            </a:r>
          </a:p>
          <a:p>
            <a:r>
              <a:rPr lang="fr-FR" sz="1600" dirty="0"/>
              <a:t>L’application devra permettre au cadre d’être pleinement acteur de sa mobilité.</a:t>
            </a:r>
          </a:p>
        </p:txBody>
      </p:sp>
      <p:graphicFrame>
        <p:nvGraphicFramePr>
          <p:cNvPr id="8" name="Graphique 7">
            <a:extLst>
              <a:ext uri="{FF2B5EF4-FFF2-40B4-BE49-F238E27FC236}">
                <a16:creationId xmlns:a16="http://schemas.microsoft.com/office/drawing/2014/main" id="{763A5E0A-18BE-2242-AD09-002F42A3A18F}"/>
              </a:ext>
            </a:extLst>
          </p:cNvPr>
          <p:cNvGraphicFramePr/>
          <p:nvPr>
            <p:extLst>
              <p:ext uri="{D42A27DB-BD31-4B8C-83A1-F6EECF244321}">
                <p14:modId xmlns:p14="http://schemas.microsoft.com/office/powerpoint/2010/main" val="2228455372"/>
              </p:ext>
            </p:extLst>
          </p:nvPr>
        </p:nvGraphicFramePr>
        <p:xfrm>
          <a:off x="321275" y="2094135"/>
          <a:ext cx="4324865" cy="32951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992292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6957</TotalTime>
  <Words>2491</Words>
  <Application>Microsoft Macintosh PowerPoint</Application>
  <PresentationFormat>Format A4 (210 x 297 mm)</PresentationFormat>
  <Paragraphs>276</Paragraphs>
  <Slides>22</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Google Sans</vt:lpstr>
      <vt:lpstr>Thème Office</vt:lpstr>
      <vt:lpstr>PROJET D’APPLICATION DE MISE EN RELATION</vt:lpstr>
      <vt:lpstr>Plan</vt:lpstr>
      <vt:lpstr>1. Concept de l’application de mise en relation</vt:lpstr>
      <vt:lpstr>2. Définition du projet (1/2)</vt:lpstr>
      <vt:lpstr>2. Définition du projet (2/2)</vt:lpstr>
      <vt:lpstr>3. La mobilité professionnelle des cadres</vt:lpstr>
      <vt:lpstr>3. La mobilité professionnelle des cadres</vt:lpstr>
      <vt:lpstr>3. La mobilité professionnelle des cadres</vt:lpstr>
      <vt:lpstr>4. Les motivations de la mobilité interne et externe</vt:lpstr>
      <vt:lpstr>5. Les obstacles à la mobilité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D’APPLICATION DE MISE EN RELATION</dc:title>
  <dc:creator>Fabrice Jaouën</dc:creator>
  <cp:lastModifiedBy>Fabrice Jaouën</cp:lastModifiedBy>
  <cp:revision>69</cp:revision>
  <dcterms:created xsi:type="dcterms:W3CDTF">2020-02-18T07:40:55Z</dcterms:created>
  <dcterms:modified xsi:type="dcterms:W3CDTF">2020-05-21T17:57:47Z</dcterms:modified>
</cp:coreProperties>
</file>