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44" r:id="rId3"/>
    <p:sldId id="341" r:id="rId4"/>
    <p:sldId id="351" r:id="rId5"/>
    <p:sldId id="343" r:id="rId6"/>
    <p:sldId id="342" r:id="rId7"/>
    <p:sldId id="258" r:id="rId8"/>
    <p:sldId id="346" r:id="rId9"/>
    <p:sldId id="347" r:id="rId10"/>
    <p:sldId id="348" r:id="rId11"/>
    <p:sldId id="349" r:id="rId12"/>
    <p:sldId id="350" r:id="rId13"/>
    <p:sldId id="345" r:id="rId14"/>
    <p:sldId id="33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874E512-BCFB-42ED-949F-B9D5CD2E2D88}">
          <p14:sldIdLst>
            <p14:sldId id="256"/>
            <p14:sldId id="344"/>
            <p14:sldId id="341"/>
            <p14:sldId id="351"/>
            <p14:sldId id="343"/>
            <p14:sldId id="342"/>
            <p14:sldId id="258"/>
            <p14:sldId id="346"/>
            <p14:sldId id="347"/>
            <p14:sldId id="348"/>
            <p14:sldId id="349"/>
            <p14:sldId id="350"/>
            <p14:sldId id="345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0A0"/>
    <a:srgbClr val="FF0000"/>
    <a:srgbClr val="4472C4"/>
    <a:srgbClr val="70AD47"/>
    <a:srgbClr val="FBBA01"/>
    <a:srgbClr val="000000"/>
    <a:srgbClr val="939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0" autoAdjust="0"/>
    <p:restoredTop sz="81358" autoAdjust="0"/>
  </p:normalViewPr>
  <p:slideViewPr>
    <p:cSldViewPr snapToGrid="0">
      <p:cViewPr>
        <p:scale>
          <a:sx n="75" d="100"/>
          <a:sy n="75" d="100"/>
        </p:scale>
        <p:origin x="1770" y="4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D2AE0-ABCC-4482-A2C9-BEB2D574D493}" type="datetimeFigureOut">
              <a:rPr lang="de-DE" smtClean="0"/>
              <a:t>06.05.2020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03E8-D591-4A59-BEE2-D14D3F1F4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7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043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996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43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761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652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41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PAUL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90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PAUL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701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PAUL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60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701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PAUL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00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11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811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PAUL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Was war die Aufgabe? (Aufzählen von Bäumen; Korrektes 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Entscheiden von Teilgraph Isomorphie)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70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B1D3B20-9424-4AF3-9508-4DCC705D6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0573C274-015A-45BF-A52C-C132C7A5C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8548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5F3E1F1-4C2B-44CC-B60A-F2FEB5F9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C42C9C6B-5234-4356-AB3D-DB125496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3692C59-F29A-491D-86B1-22784BBD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D06ABC02-DBA5-46FA-8883-1096427B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B2F3004B-4BD4-422D-9168-FF353961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73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562804A1-E559-4EC6-882F-43586D8AF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E698AF83-7A56-478A-95AF-7013FE27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5F5FB3F3-8B53-41E4-900F-2B7D1AD2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E3C56CD-1909-4378-B5BA-852AB1CA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26C2567-57D3-49E3-BAFF-B78C1631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00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A4591508-DA5A-452C-B521-9A5F3C1C4E0F}"/>
              </a:ext>
            </a:extLst>
          </p:cNvPr>
          <p:cNvSpPr/>
          <p:nvPr userDrawn="1"/>
        </p:nvSpPr>
        <p:spPr>
          <a:xfrm>
            <a:off x="0" y="257691"/>
            <a:ext cx="12192000" cy="9393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6EC45CA-8631-4994-91D9-A275AE80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418301"/>
            <a:ext cx="11680767" cy="497418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4000"/>
              </a:lnSpc>
              <a:buClr>
                <a:srgbClr val="0150A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800100" indent="-342900">
              <a:lnSpc>
                <a:spcPct val="114000"/>
              </a:lnSpc>
              <a:buClr>
                <a:srgbClr val="0150A0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lnSpc>
                <a:spcPct val="114000"/>
              </a:lnSpc>
              <a:buClr>
                <a:srgbClr val="0150A0"/>
              </a:buClr>
              <a:buFont typeface="Wingdings" panose="05000000000000000000" pitchFamily="2" charset="2"/>
              <a:buChar char="Ø"/>
              <a:defRPr sz="2400"/>
            </a:lvl3pPr>
            <a:lvl4pPr marL="1657350" indent="-285750">
              <a:buClr>
                <a:srgbClr val="0150A0"/>
              </a:buClr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0" name="Picture 2" descr="Bildergebnis für uni bonn logo">
            <a:extLst>
              <a:ext uri="{FF2B5EF4-FFF2-40B4-BE49-F238E27FC236}">
                <a16:creationId xmlns="" xmlns:a16="http://schemas.microsoft.com/office/drawing/2014/main" id="{DE240EE9-3148-40D2-9A9C-452C46FCCD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05" y="273759"/>
            <a:ext cx="1541148" cy="8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>
            <a:extLst>
              <a:ext uri="{FF2B5EF4-FFF2-40B4-BE49-F238E27FC236}">
                <a16:creationId xmlns="" xmlns:a16="http://schemas.microsoft.com/office/drawing/2014/main" id="{5B28F981-B851-48C5-A52F-EC8EB19387BD}"/>
              </a:ext>
            </a:extLst>
          </p:cNvPr>
          <p:cNvSpPr txBox="1">
            <a:spLocks/>
          </p:cNvSpPr>
          <p:nvPr userDrawn="1"/>
        </p:nvSpPr>
        <p:spPr>
          <a:xfrm>
            <a:off x="-3295" y="741436"/>
            <a:ext cx="10515600" cy="4306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50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de-DE" sz="2800" b="0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="" xmlns:a16="http://schemas.microsoft.com/office/drawing/2014/main" id="{93EF2B54-1E9A-48F9-AED3-03B9F92D4A8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0" y="257692"/>
            <a:ext cx="10512305" cy="483744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 b="1">
                <a:solidFill>
                  <a:srgbClr val="0150A0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sz="3200" b="1" dirty="0"/>
              <a:t>Kapitel</a:t>
            </a:r>
            <a:endParaRPr lang="de-DE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="" xmlns:a16="http://schemas.microsoft.com/office/drawing/2014/main" id="{9603652D-E774-48FD-852C-822301A1173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0" y="741436"/>
            <a:ext cx="10512305" cy="4373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 b="0">
                <a:solidFill>
                  <a:srgbClr val="0150A0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09710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C5B9C4A-3052-4375-A03E-B245E7EB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DC62C100-3E27-4509-9170-F03860DF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8A63C7E-DE74-4DA2-9A3E-E2FE9095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499D4503-F84F-43B1-B862-ACD4B6E7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AF32D09-B3B0-4D3E-91F0-1B50AA6B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28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07AA5CB-71AC-4754-AA4E-6CD2DAC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B71ED7C-A45F-42B5-8592-50C9558EA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72B92C0F-BA62-4115-8A47-601CC86C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CC57F11-B0DF-4EB2-A3B5-CFC6C8E9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91A6C0A-2933-4926-8DC0-814DEBD1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4C36B9CF-DB86-4D23-BD4A-E748D52C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46C5054-EA94-476E-8B15-79E31FBF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C1652A7F-D9C2-4190-8CF7-F1634D25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2C7F6104-3F34-4EF6-8FF0-B34ECF69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832F1806-0F89-42B5-9D61-8A65FBAA3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15DBE42-7C7B-40FB-B957-A21FFE582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D958124F-E446-4F1E-8D1D-2A2E4ED6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211E5878-FA42-4A2A-8F1C-A8902895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F4F7EF11-98D1-4FA9-9D53-F1CBC0B9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65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143E2F1-9371-4629-8C6B-82FF900E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5065A712-92E4-4AED-A53B-D42FC4B9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DC17B7C-05D8-45B3-83B4-88BE682F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5789F68D-2EF5-463E-8D3B-6CAE391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A6B73158-8D38-4D77-A07E-04CDFACC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F8710B45-C5CE-4C17-A34B-E2461B89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9816A481-28E8-42C2-B43C-575C94F9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87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10B622C-CC1E-45A9-8814-2CBD5C66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5C7014A-7F0E-4181-92AE-C76F0D8D5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E7B32465-C798-4881-9605-F2B983DB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1A62A5EF-05CC-4AC2-A0D2-6E8C4857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3D7F69DD-34CC-4E96-98E8-FBB7E408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2E7DE3F0-6ADE-490E-AA1E-6D2D7144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39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0DD2D9F-8EB9-4348-A745-7E4B061C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39ABC357-3128-4855-B60B-35C37423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EC424B06-6FB7-46AE-88AD-097B47808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2D5A3D4A-0373-4DA6-8019-79FDF8FD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160591FE-4D04-47D0-B3CA-4F048D6E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CD9B58E9-2F47-4875-9759-C40DA9BB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8BAC0912-470C-4307-B333-B03546679552}"/>
              </a:ext>
            </a:extLst>
          </p:cNvPr>
          <p:cNvSpPr/>
          <p:nvPr userDrawn="1"/>
        </p:nvSpPr>
        <p:spPr>
          <a:xfrm>
            <a:off x="-1" y="6591993"/>
            <a:ext cx="12192000" cy="266007"/>
          </a:xfrm>
          <a:prstGeom prst="rect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F2002CA6-7A0B-4570-B393-54F4C6CCA1EA}"/>
              </a:ext>
            </a:extLst>
          </p:cNvPr>
          <p:cNvSpPr/>
          <p:nvPr userDrawn="1"/>
        </p:nvSpPr>
        <p:spPr>
          <a:xfrm>
            <a:off x="0" y="-8313"/>
            <a:ext cx="12192000" cy="266007"/>
          </a:xfrm>
          <a:prstGeom prst="rect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="" xmlns:a16="http://schemas.microsoft.com/office/drawing/2014/main" id="{47E84061-627B-4F45-A4DE-0D547DA595C1}"/>
              </a:ext>
            </a:extLst>
          </p:cNvPr>
          <p:cNvSpPr txBox="1">
            <a:spLocks/>
          </p:cNvSpPr>
          <p:nvPr userDrawn="1"/>
        </p:nvSpPr>
        <p:spPr>
          <a:xfrm>
            <a:off x="9522486" y="-16626"/>
            <a:ext cx="263236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Fabrice Beaumont, Paul Moosmann</a:t>
            </a:r>
          </a:p>
        </p:txBody>
      </p:sp>
      <p:pic>
        <p:nvPicPr>
          <p:cNvPr id="11" name="Picture 2" descr="Bildergebnis für uni bonn logo">
            <a:extLst>
              <a:ext uri="{FF2B5EF4-FFF2-40B4-BE49-F238E27FC236}">
                <a16:creationId xmlns="" xmlns:a16="http://schemas.microsoft.com/office/drawing/2014/main" id="{2EED14CB-0A93-4BB5-85AC-8C300DAEB0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05" y="273759"/>
            <a:ext cx="1541148" cy="8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ußzeilenplatzhalter 4">
            <a:extLst>
              <a:ext uri="{FF2B5EF4-FFF2-40B4-BE49-F238E27FC236}">
                <a16:creationId xmlns="" xmlns:a16="http://schemas.microsoft.com/office/drawing/2014/main" id="{95F3A505-2B72-4B39-8216-6ADB0844E9B1}"/>
              </a:ext>
            </a:extLst>
          </p:cNvPr>
          <p:cNvSpPr txBox="1">
            <a:spLocks/>
          </p:cNvSpPr>
          <p:nvPr userDrawn="1"/>
        </p:nvSpPr>
        <p:spPr>
          <a:xfrm>
            <a:off x="18662" y="6591993"/>
            <a:ext cx="111034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28.02.2018</a:t>
            </a:r>
          </a:p>
        </p:txBody>
      </p:sp>
      <p:sp>
        <p:nvSpPr>
          <p:cNvPr id="22" name="Fußzeilenplatzhalter 4">
            <a:extLst>
              <a:ext uri="{FF2B5EF4-FFF2-40B4-BE49-F238E27FC236}">
                <a16:creationId xmlns="" xmlns:a16="http://schemas.microsoft.com/office/drawing/2014/main" id="{8F4A3ABC-C2BA-429F-91C2-5E3864E7753E}"/>
              </a:ext>
            </a:extLst>
          </p:cNvPr>
          <p:cNvSpPr txBox="1">
            <a:spLocks/>
          </p:cNvSpPr>
          <p:nvPr userDrawn="1"/>
        </p:nvSpPr>
        <p:spPr>
          <a:xfrm>
            <a:off x="4779818" y="6591543"/>
            <a:ext cx="263236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Frequent Subgraph Mining</a:t>
            </a:r>
          </a:p>
        </p:txBody>
      </p:sp>
      <p:sp>
        <p:nvSpPr>
          <p:cNvPr id="23" name="Fußzeilenplatzhalter 4">
            <a:extLst>
              <a:ext uri="{FF2B5EF4-FFF2-40B4-BE49-F238E27FC236}">
                <a16:creationId xmlns="" xmlns:a16="http://schemas.microsoft.com/office/drawing/2014/main" id="{C563957E-BF20-4CF6-812F-81120FEBF4D9}"/>
              </a:ext>
            </a:extLst>
          </p:cNvPr>
          <p:cNvSpPr txBox="1">
            <a:spLocks/>
          </p:cNvSpPr>
          <p:nvPr userDrawn="1"/>
        </p:nvSpPr>
        <p:spPr>
          <a:xfrm>
            <a:off x="37151" y="-24378"/>
            <a:ext cx="5169331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Projektgruppe Wissensentdeckung und Maschinelles Lernen: Data Mining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3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3" y="1122363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err="1" smtClean="0">
                <a:solidFill>
                  <a:srgbClr val="0150A0"/>
                </a:solidFill>
              </a:rPr>
              <a:t>Cellular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Automata</a:t>
            </a:r>
            <a:r>
              <a:rPr lang="de-DE" sz="5400" dirty="0"/>
              <a:t/>
            </a:r>
            <a:br>
              <a:rPr lang="de-DE" sz="5400" dirty="0"/>
            </a:br>
            <a:r>
              <a:rPr lang="de-DE" sz="3200" dirty="0" smtClean="0"/>
              <a:t>A </a:t>
            </a:r>
            <a:r>
              <a:rPr lang="de-DE" sz="3200" dirty="0" err="1" smtClean="0"/>
              <a:t>brief</a:t>
            </a:r>
            <a:r>
              <a:rPr lang="de-DE" sz="3200" dirty="0" smtClean="0"/>
              <a:t> </a:t>
            </a:r>
            <a:r>
              <a:rPr lang="de-DE" sz="3200" dirty="0" err="1" smtClean="0"/>
              <a:t>Intruduction</a:t>
            </a:r>
            <a:r>
              <a:rPr lang="de-DE" sz="3200" dirty="0" smtClean="0"/>
              <a:t> </a:t>
            </a:r>
            <a:r>
              <a:rPr lang="de-DE" sz="3200" dirty="0"/>
              <a:t/>
            </a:r>
            <a:br>
              <a:rPr lang="de-DE" sz="3200" dirty="0"/>
            </a:br>
            <a:endParaRPr lang="de-DE" sz="3600" dirty="0"/>
          </a:p>
        </p:txBody>
      </p:sp>
      <p:sp>
        <p:nvSpPr>
          <p:cNvPr id="5" name="Untertitel 4">
            <a:extLst>
              <a:ext uri="{FF2B5EF4-FFF2-40B4-BE49-F238E27FC236}">
                <a16:creationId xmlns="" xmlns:a16="http://schemas.microsoft.com/office/drawing/2014/main" id="{520188BF-8C14-49FA-BA47-581432E77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3965"/>
            <a:ext cx="9144000" cy="19123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939185"/>
                </a:solidFill>
              </a:rPr>
              <a:t>Fabrice </a:t>
            </a:r>
            <a:r>
              <a:rPr lang="de-DE" dirty="0" smtClean="0">
                <a:solidFill>
                  <a:srgbClr val="939185"/>
                </a:solidFill>
              </a:rPr>
              <a:t>Beaumont</a:t>
            </a:r>
            <a:br>
              <a:rPr lang="de-DE" dirty="0" smtClean="0">
                <a:solidFill>
                  <a:srgbClr val="939185"/>
                </a:solidFill>
              </a:rPr>
            </a:br>
            <a:r>
              <a:rPr lang="de-DE" dirty="0" smtClean="0">
                <a:solidFill>
                  <a:srgbClr val="939185"/>
                </a:solidFill>
              </a:rPr>
              <a:t>Rheinische </a:t>
            </a:r>
            <a:r>
              <a:rPr lang="de-DE" dirty="0">
                <a:solidFill>
                  <a:srgbClr val="939185"/>
                </a:solidFill>
              </a:rPr>
              <a:t>Friedrich-Wilhelms-Universität Bonn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rgbClr val="939185"/>
                </a:solidFill>
              </a:rPr>
              <a:t>06.05.2020</a:t>
            </a:r>
            <a:endParaRPr lang="de-DE" dirty="0">
              <a:solidFill>
                <a:srgbClr val="939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HOW do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Automata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" y="2078962"/>
            <a:ext cx="12139463" cy="4437050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5895556" y="2561581"/>
            <a:ext cx="1331042" cy="531209"/>
            <a:chOff x="5469808" y="3785997"/>
            <a:chExt cx="1331042" cy="531209"/>
          </a:xfrm>
        </p:grpSpPr>
        <p:sp>
          <p:nvSpPr>
            <p:cNvPr id="11" name="Rechteck 10"/>
            <p:cNvSpPr/>
            <p:nvPr/>
          </p:nvSpPr>
          <p:spPr>
            <a:xfrm>
              <a:off x="5469808" y="3785997"/>
              <a:ext cx="1331042" cy="5312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469808" y="4050506"/>
              <a:ext cx="449980" cy="266700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6350870" y="4050506"/>
              <a:ext cx="449980" cy="266700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299892" y="2545706"/>
            <a:ext cx="14989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150A0"/>
                </a:solidFill>
              </a:rPr>
              <a:t>t=1 Initial State: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t=2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t=3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…</a:t>
            </a:r>
            <a:endParaRPr lang="de-DE" sz="1600" dirty="0">
              <a:solidFill>
                <a:srgbClr val="0150A0"/>
              </a:solidFill>
            </a:endParaRPr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2554"/>
              </p:ext>
            </p:extLst>
          </p:nvPr>
        </p:nvGraphicFramePr>
        <p:xfrm>
          <a:off x="45264" y="1271461"/>
          <a:ext cx="1209528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</a:tblGrid>
              <a:tr h="32612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612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hteck 16"/>
          <p:cNvSpPr/>
          <p:nvPr/>
        </p:nvSpPr>
        <p:spPr>
          <a:xfrm>
            <a:off x="4586637" y="1278604"/>
            <a:ext cx="1503342" cy="7243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HOW do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Automata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" y="2078962"/>
            <a:ext cx="12139463" cy="4437050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6333706" y="2561581"/>
            <a:ext cx="1331042" cy="531209"/>
            <a:chOff x="5469808" y="3785997"/>
            <a:chExt cx="1331042" cy="531209"/>
          </a:xfrm>
        </p:grpSpPr>
        <p:sp>
          <p:nvSpPr>
            <p:cNvPr id="11" name="Rechteck 10"/>
            <p:cNvSpPr/>
            <p:nvPr/>
          </p:nvSpPr>
          <p:spPr>
            <a:xfrm>
              <a:off x="5469808" y="3785997"/>
              <a:ext cx="1331042" cy="5312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469808" y="4050506"/>
              <a:ext cx="449980" cy="266700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6350870" y="4050506"/>
              <a:ext cx="449980" cy="266700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299892" y="2545706"/>
            <a:ext cx="14989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150A0"/>
                </a:solidFill>
              </a:rPr>
              <a:t>t=1 Initial State: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t=2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t=3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…</a:t>
            </a:r>
            <a:endParaRPr lang="de-DE" sz="1600" dirty="0">
              <a:solidFill>
                <a:srgbClr val="0150A0"/>
              </a:solidFill>
            </a:endParaRPr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2554"/>
              </p:ext>
            </p:extLst>
          </p:nvPr>
        </p:nvGraphicFramePr>
        <p:xfrm>
          <a:off x="45264" y="1271461"/>
          <a:ext cx="1209528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</a:tblGrid>
              <a:tr h="32612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612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hteck 16"/>
          <p:cNvSpPr/>
          <p:nvPr/>
        </p:nvSpPr>
        <p:spPr>
          <a:xfrm>
            <a:off x="10637202" y="1278604"/>
            <a:ext cx="1503342" cy="7243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HOW do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Automata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" y="2078962"/>
            <a:ext cx="12139463" cy="4437050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4181056" y="4278437"/>
            <a:ext cx="1331042" cy="531209"/>
            <a:chOff x="5469808" y="3785997"/>
            <a:chExt cx="1331042" cy="531209"/>
          </a:xfrm>
        </p:grpSpPr>
        <p:sp>
          <p:nvSpPr>
            <p:cNvPr id="11" name="Rechteck 10"/>
            <p:cNvSpPr/>
            <p:nvPr/>
          </p:nvSpPr>
          <p:spPr>
            <a:xfrm>
              <a:off x="5469808" y="3785997"/>
              <a:ext cx="1331042" cy="5312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469808" y="4050506"/>
              <a:ext cx="449980" cy="266700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6350870" y="4050506"/>
              <a:ext cx="449980" cy="266700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299892" y="2545706"/>
            <a:ext cx="14989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150A0"/>
                </a:solidFill>
              </a:rPr>
              <a:t>t=1 Initial State: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t=2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t=3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…</a:t>
            </a:r>
            <a:endParaRPr lang="de-DE" sz="1600" dirty="0">
              <a:solidFill>
                <a:srgbClr val="0150A0"/>
              </a:solidFill>
            </a:endParaRPr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2554"/>
              </p:ext>
            </p:extLst>
          </p:nvPr>
        </p:nvGraphicFramePr>
        <p:xfrm>
          <a:off x="45264" y="1271461"/>
          <a:ext cx="1209528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</a:tblGrid>
              <a:tr h="32612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612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hteck 16"/>
          <p:cNvSpPr/>
          <p:nvPr/>
        </p:nvSpPr>
        <p:spPr>
          <a:xfrm>
            <a:off x="1556702" y="1278604"/>
            <a:ext cx="1503342" cy="7243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Future </a:t>
            </a:r>
            <a:r>
              <a:rPr lang="de-DE" dirty="0" err="1" smtClean="0"/>
              <a:t>work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46082"/>
              </p:ext>
            </p:extLst>
          </p:nvPr>
        </p:nvGraphicFramePr>
        <p:xfrm>
          <a:off x="45264" y="4943579"/>
          <a:ext cx="12095280" cy="1569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</a:tblGrid>
              <a:tr h="472349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612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612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6123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Inhaltsplatzhalter 1">
            <a:extLst>
              <a:ext uri="{FF2B5EF4-FFF2-40B4-BE49-F238E27FC236}">
                <a16:creationId xmlns="" xmlns:a16="http://schemas.microsoft.com/office/drawing/2014/main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94" y="1277763"/>
            <a:ext cx="5789947" cy="4974186"/>
          </a:xfrm>
        </p:spPr>
        <p:txBody>
          <a:bodyPr/>
          <a:lstStyle/>
          <a:p>
            <a:r>
              <a:rPr lang="de-DE" dirty="0" smtClean="0"/>
              <a:t>Properties </a:t>
            </a:r>
            <a:r>
              <a:rPr lang="de-DE" dirty="0" err="1" smtClean="0"/>
              <a:t>of</a:t>
            </a:r>
            <a:r>
              <a:rPr lang="de-DE" dirty="0" smtClean="0"/>
              <a:t> Transition </a:t>
            </a:r>
            <a:r>
              <a:rPr lang="de-DE" dirty="0" err="1" smtClean="0"/>
              <a:t>rules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Silent </a:t>
            </a:r>
            <a:r>
              <a:rPr lang="de-DE" dirty="0" err="1"/>
              <a:t>state</a:t>
            </a:r>
            <a:endParaRPr lang="de-DE" dirty="0"/>
          </a:p>
          <a:p>
            <a:pPr lvl="1"/>
            <a:r>
              <a:rPr lang="de-DE" dirty="0" err="1"/>
              <a:t>Symmetric</a:t>
            </a:r>
            <a:r>
              <a:rPr lang="de-DE" dirty="0"/>
              <a:t> </a:t>
            </a:r>
            <a:r>
              <a:rPr lang="de-DE" dirty="0" err="1"/>
              <a:t>rule</a:t>
            </a:r>
            <a:endParaRPr lang="de-DE" dirty="0"/>
          </a:p>
          <a:p>
            <a:pPr lvl="1"/>
            <a:r>
              <a:rPr lang="de-DE" dirty="0"/>
              <a:t>Legal </a:t>
            </a:r>
            <a:r>
              <a:rPr lang="de-DE" dirty="0" err="1"/>
              <a:t>rules</a:t>
            </a:r>
            <a:endParaRPr lang="de-DE" dirty="0"/>
          </a:p>
          <a:p>
            <a:pPr lvl="1"/>
            <a:r>
              <a:rPr lang="de-DE" dirty="0" err="1"/>
              <a:t>Peripheral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  <a:p>
            <a:pPr lvl="1"/>
            <a:r>
              <a:rPr lang="de-DE" dirty="0" err="1"/>
              <a:t>Totalistic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 smtClean="0"/>
          </a:p>
          <a:p>
            <a:r>
              <a:rPr lang="de-DE" dirty="0" smtClean="0"/>
              <a:t>Wolfram </a:t>
            </a:r>
            <a:r>
              <a:rPr lang="de-DE" dirty="0" err="1" smtClean="0"/>
              <a:t>number</a:t>
            </a:r>
            <a:endParaRPr lang="de-DE" dirty="0"/>
          </a:p>
        </p:txBody>
      </p:sp>
      <p:sp>
        <p:nvSpPr>
          <p:cNvPr id="8" name="Inhaltsplatzhalter 1">
            <a:extLst>
              <a:ext uri="{FF2B5EF4-FFF2-40B4-BE49-F238E27FC236}">
                <a16:creationId xmlns="" xmlns:a16="http://schemas.microsoft.com/office/drawing/2014/main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270" y="1277763"/>
            <a:ext cx="5789947" cy="4974186"/>
          </a:xfrm>
        </p:spPr>
        <p:txBody>
          <a:bodyPr/>
          <a:lstStyle/>
          <a:p>
            <a:r>
              <a:rPr lang="de-DE" dirty="0"/>
              <a:t>Properties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Homogeneous</a:t>
            </a:r>
            <a:endParaRPr lang="de-DE" dirty="0" smtClean="0"/>
          </a:p>
          <a:p>
            <a:pPr lvl="1"/>
            <a:r>
              <a:rPr lang="de-DE" dirty="0" err="1" smtClean="0"/>
              <a:t>Periodic</a:t>
            </a:r>
            <a:endParaRPr lang="de-DE" dirty="0" smtClean="0"/>
          </a:p>
          <a:p>
            <a:pPr lvl="1"/>
            <a:r>
              <a:rPr lang="de-DE" dirty="0" err="1" smtClean="0"/>
              <a:t>Chaotic</a:t>
            </a:r>
            <a:endParaRPr lang="de-DE" dirty="0" smtClean="0"/>
          </a:p>
          <a:p>
            <a:pPr lvl="1"/>
            <a:r>
              <a:rPr lang="de-DE" dirty="0" err="1" smtClean="0"/>
              <a:t>Self</a:t>
            </a:r>
            <a:r>
              <a:rPr lang="de-DE" dirty="0" smtClean="0"/>
              <a:t> </a:t>
            </a:r>
            <a:r>
              <a:rPr lang="de-DE" dirty="0" err="1" smtClean="0"/>
              <a:t>Organization</a:t>
            </a:r>
            <a:endParaRPr lang="de-DE" dirty="0" smtClean="0"/>
          </a:p>
          <a:p>
            <a:r>
              <a:rPr lang="de-DE" dirty="0" smtClean="0"/>
              <a:t>Settings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borders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9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53" y="1518017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err="1" smtClean="0">
                <a:solidFill>
                  <a:srgbClr val="0150A0"/>
                </a:solidFill>
              </a:rPr>
              <a:t>Thank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you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for</a:t>
            </a:r>
            <a:r>
              <a:rPr lang="de-DE" sz="5400" dirty="0">
                <a:solidFill>
                  <a:srgbClr val="0150A0"/>
                </a:solidFill>
              </a:rPr>
              <a:t/>
            </a:r>
            <a:br>
              <a:rPr lang="de-DE" sz="5400" dirty="0">
                <a:solidFill>
                  <a:srgbClr val="0150A0"/>
                </a:solidFill>
              </a:rPr>
            </a:br>
            <a:r>
              <a:rPr lang="de-DE" sz="5400" dirty="0" err="1" smtClean="0">
                <a:solidFill>
                  <a:srgbClr val="0150A0"/>
                </a:solidFill>
              </a:rPr>
              <a:t>your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attention</a:t>
            </a:r>
            <a:r>
              <a:rPr lang="de-DE" sz="5400" dirty="0" smtClean="0">
                <a:solidFill>
                  <a:srgbClr val="0150A0"/>
                </a:solidFill>
              </a:rPr>
              <a:t>!</a:t>
            </a:r>
            <a:endParaRPr lang="de-DE" sz="3600" dirty="0"/>
          </a:p>
        </p:txBody>
      </p:sp>
      <p:sp>
        <p:nvSpPr>
          <p:cNvPr id="3" name="Titel 3">
            <a:extLst>
              <a:ext uri="{FF2B5EF4-FFF2-40B4-BE49-F238E27FC236}">
                <a16:creationId xmlns="" xmlns:a16="http://schemas.microsoft.com/office/drawing/2014/main" id="{0E9D95FC-F46E-43C3-8640-2A0FB3755281}"/>
              </a:ext>
            </a:extLst>
          </p:cNvPr>
          <p:cNvSpPr txBox="1">
            <a:spLocks/>
          </p:cNvSpPr>
          <p:nvPr/>
        </p:nvSpPr>
        <p:spPr>
          <a:xfrm>
            <a:off x="199053" y="4050759"/>
            <a:ext cx="11793894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de-DE" sz="4400" b="1" dirty="0" err="1" smtClean="0">
                <a:solidFill>
                  <a:srgbClr val="0150A0"/>
                </a:solidFill>
              </a:rPr>
              <a:t>Visit</a:t>
            </a:r>
            <a:r>
              <a:rPr lang="de-DE" sz="4400" b="1" dirty="0" smtClean="0">
                <a:solidFill>
                  <a:srgbClr val="0150A0"/>
                </a:solidFill>
              </a:rPr>
              <a:t> </a:t>
            </a:r>
            <a:r>
              <a:rPr lang="de-DE" sz="4400" b="1" dirty="0" err="1" smtClean="0">
                <a:solidFill>
                  <a:srgbClr val="0150A0"/>
                </a:solidFill>
              </a:rPr>
              <a:t>me</a:t>
            </a:r>
            <a:r>
              <a:rPr lang="de-DE" sz="4400" b="1" dirty="0" smtClean="0">
                <a:solidFill>
                  <a:srgbClr val="0150A0"/>
                </a:solidFill>
              </a:rPr>
              <a:t> at Poster: 2187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0936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Information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lvl="1"/>
            <a:r>
              <a:rPr lang="de-DE" dirty="0" err="1"/>
              <a:t>Deterministic</a:t>
            </a:r>
            <a:endParaRPr lang="de-DE" dirty="0"/>
          </a:p>
          <a:p>
            <a:pPr lvl="1"/>
            <a:r>
              <a:rPr lang="de-DE" dirty="0" err="1" smtClean="0"/>
              <a:t>Discrete</a:t>
            </a:r>
            <a:r>
              <a:rPr lang="de-DE" dirty="0" smtClean="0"/>
              <a:t> in </a:t>
            </a:r>
            <a:r>
              <a:rPr lang="de-DE" dirty="0" err="1" smtClean="0"/>
              <a:t>space</a:t>
            </a:r>
            <a:r>
              <a:rPr lang="de-DE" dirty="0" smtClean="0"/>
              <a:t>,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NON-von-Neumann </a:t>
            </a:r>
            <a:r>
              <a:rPr lang="de-DE" dirty="0" err="1" smtClean="0"/>
              <a:t>computers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Study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phenomenon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life</a:t>
            </a:r>
            <a:endParaRPr lang="de-DE" dirty="0" smtClean="0"/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simple </a:t>
            </a:r>
            <a:r>
              <a:rPr lang="de-DE" dirty="0" err="1" smtClean="0"/>
              <a:t>rules</a:t>
            </a:r>
            <a:endParaRPr lang="de-DE" dirty="0" smtClean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WHAT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Cellular</a:t>
            </a:r>
            <a:r>
              <a:rPr lang="de-DE" dirty="0" smtClean="0"/>
              <a:t> </a:t>
            </a:r>
            <a:r>
              <a:rPr lang="de-DE" dirty="0" err="1" smtClean="0"/>
              <a:t>Automata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63" y="1290856"/>
            <a:ext cx="6268474" cy="39246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495" y="5333997"/>
            <a:ext cx="6108257" cy="1176722"/>
          </a:xfrm>
          <a:prstGeom prst="rect">
            <a:avLst/>
          </a:prstGeom>
        </p:spPr>
      </p:pic>
      <p:sp>
        <p:nvSpPr>
          <p:cNvPr id="10" name="Nach rechts gekrümmter Pfeil 9"/>
          <p:cNvSpPr/>
          <p:nvPr/>
        </p:nvSpPr>
        <p:spPr>
          <a:xfrm>
            <a:off x="2091560" y="4607390"/>
            <a:ext cx="731520" cy="1216152"/>
          </a:xfrm>
          <a:prstGeom prst="curvedRightArrow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9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l="15093" r="22750"/>
          <a:stretch/>
        </p:blipFill>
        <p:spPr>
          <a:xfrm>
            <a:off x="5326135" y="1324668"/>
            <a:ext cx="4673600" cy="522039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999735" y="5567063"/>
            <a:ext cx="2048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 smtClean="0"/>
              <a:t>Created</a:t>
            </a:r>
            <a:r>
              <a:rPr lang="de-DE" i="1" dirty="0" smtClean="0"/>
              <a:t> </a:t>
            </a:r>
            <a:r>
              <a:rPr lang="de-DE" i="1" dirty="0" err="1" smtClean="0"/>
              <a:t>with</a:t>
            </a:r>
            <a:r>
              <a:rPr lang="de-DE" i="1" dirty="0" smtClean="0"/>
              <a:t> </a:t>
            </a:r>
          </a:p>
          <a:p>
            <a:r>
              <a:rPr lang="de-DE" b="1" i="1" dirty="0" err="1" smtClean="0"/>
              <a:t>Mirek‘s</a:t>
            </a:r>
            <a:r>
              <a:rPr lang="de-DE" b="1" i="1" dirty="0" smtClean="0"/>
              <a:t> </a:t>
            </a:r>
            <a:r>
              <a:rPr lang="de-DE" b="1" i="1" dirty="0" err="1" smtClean="0"/>
              <a:t>Celebration</a:t>
            </a:r>
            <a:r>
              <a:rPr lang="de-DE" b="1" i="1" dirty="0" smtClean="0"/>
              <a:t> CA</a:t>
            </a:r>
            <a:r>
              <a:rPr lang="de-DE" i="1" dirty="0" smtClean="0"/>
              <a:t> Simulator</a:t>
            </a:r>
            <a:endParaRPr lang="de-DE" i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104" y="1324668"/>
            <a:ext cx="3965048" cy="5208246"/>
          </a:xfrm>
          <a:prstGeom prst="rect">
            <a:avLst/>
          </a:prstGeom>
        </p:spPr>
      </p:pic>
      <p:sp>
        <p:nvSpPr>
          <p:cNvPr id="7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42F1BDA7-BE55-4243-99E8-167C04B3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418301"/>
            <a:ext cx="11806258" cy="4974186"/>
          </a:xfrm>
        </p:spPr>
        <p:txBody>
          <a:bodyPr/>
          <a:lstStyle/>
          <a:p>
            <a:r>
              <a:rPr lang="en-US" sz="2400" b="1" dirty="0">
                <a:solidFill>
                  <a:srgbClr val="0150A0"/>
                </a:solidFill>
              </a:rPr>
              <a:t>VON NEUMANN, John.</a:t>
            </a:r>
            <a:r>
              <a:rPr lang="en-US" sz="2400" dirty="0">
                <a:solidFill>
                  <a:srgbClr val="0150A0"/>
                </a:solidFill>
              </a:rPr>
              <a:t> </a:t>
            </a:r>
            <a:r>
              <a:rPr lang="en-US" sz="2400" dirty="0" smtClean="0">
                <a:solidFill>
                  <a:srgbClr val="0150A0"/>
                </a:solidFill>
              </a:rPr>
              <a:t/>
            </a:r>
            <a:br>
              <a:rPr lang="en-US" sz="2400" dirty="0" smtClean="0">
                <a:solidFill>
                  <a:srgbClr val="0150A0"/>
                </a:solidFill>
              </a:rPr>
            </a:br>
            <a:r>
              <a:rPr lang="en-US" sz="2400" dirty="0" smtClean="0"/>
              <a:t>Theory </a:t>
            </a:r>
            <a:r>
              <a:rPr lang="en-US" sz="2400" dirty="0"/>
              <a:t>and organization of complicated automata.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Burks </a:t>
            </a:r>
            <a:r>
              <a:rPr lang="en-US" sz="2400" i="1" dirty="0"/>
              <a:t>(1966)</a:t>
            </a:r>
            <a:r>
              <a:rPr lang="en-US" sz="2400" dirty="0"/>
              <a:t>, </a:t>
            </a:r>
            <a:r>
              <a:rPr lang="en-US" sz="2400" dirty="0" smtClean="0"/>
              <a:t>1949</a:t>
            </a:r>
          </a:p>
          <a:p>
            <a:r>
              <a:rPr lang="de-DE" sz="2400" b="1" dirty="0">
                <a:solidFill>
                  <a:srgbClr val="0150A0"/>
                </a:solidFill>
              </a:rPr>
              <a:t>BURKS, Arthur W.</a:t>
            </a:r>
            <a:r>
              <a:rPr lang="de-DE" sz="2400" dirty="0"/>
              <a:t> </a:t>
            </a:r>
            <a:r>
              <a:rPr lang="de-DE" sz="2400" i="1" dirty="0"/>
              <a:t>Von </a:t>
            </a:r>
            <a:r>
              <a:rPr lang="de-DE" sz="2400" i="1" dirty="0" err="1"/>
              <a:t>Neumann's</a:t>
            </a:r>
            <a:r>
              <a:rPr lang="de-DE" sz="2400" i="1" dirty="0"/>
              <a:t> </a:t>
            </a:r>
            <a:r>
              <a:rPr lang="de-DE" sz="2400" i="1" dirty="0" err="1"/>
              <a:t>self-reproducing</a:t>
            </a:r>
            <a:r>
              <a:rPr lang="de-DE" sz="2400" i="1" dirty="0"/>
              <a:t> </a:t>
            </a:r>
            <a:r>
              <a:rPr lang="de-DE" sz="2400" i="1" dirty="0" err="1"/>
              <a:t>automata</a:t>
            </a:r>
            <a:r>
              <a:rPr lang="de-DE" sz="2400" dirty="0"/>
              <a:t>.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MICHIGAN </a:t>
            </a:r>
            <a:r>
              <a:rPr lang="de-DE" sz="2400" dirty="0"/>
              <a:t>UNIV ANN ARBOR LOGIC OF COMPUTERS GROUP, 1969.</a:t>
            </a:r>
            <a:endParaRPr lang="en-US" sz="2400" dirty="0" smtClean="0"/>
          </a:p>
          <a:p>
            <a:r>
              <a:rPr lang="en-US" sz="2400" b="1" dirty="0">
                <a:solidFill>
                  <a:srgbClr val="0150A0"/>
                </a:solidFill>
              </a:rPr>
              <a:t>WOLFRAM, Stephen.</a:t>
            </a:r>
            <a:r>
              <a:rPr lang="en-US" sz="2400" dirty="0"/>
              <a:t> Statistical mechanics of cellular automata.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Reviews </a:t>
            </a:r>
            <a:r>
              <a:rPr lang="en-US" sz="2400" i="1" dirty="0"/>
              <a:t>of modern physics</a:t>
            </a:r>
            <a:r>
              <a:rPr lang="en-US" sz="2400" dirty="0"/>
              <a:t>, 1983, 55. Jg., </a:t>
            </a:r>
            <a:r>
              <a:rPr lang="en-US" sz="2400" dirty="0" err="1"/>
              <a:t>Nr</a:t>
            </a:r>
            <a:r>
              <a:rPr lang="en-US" sz="2400" dirty="0"/>
              <a:t>. 3, S. 601.</a:t>
            </a:r>
            <a:endParaRPr lang="de-DE" sz="2400" dirty="0"/>
          </a:p>
          <a:p>
            <a:endParaRPr lang="de-DE" sz="2400" dirty="0"/>
          </a:p>
          <a:p>
            <a:endParaRPr lang="en-US" sz="2400" dirty="0">
              <a:effectLst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FD46B4A-8E8B-4AB6-A31E-8789FBD1E43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Work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7" y="1418301"/>
            <a:ext cx="5035204" cy="4974186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r>
              <a:rPr lang="de-DE" dirty="0" smtClean="0"/>
              <a:t> (</a:t>
            </a:r>
            <a:r>
              <a:rPr lang="de-DE" dirty="0" err="1" smtClean="0"/>
              <a:t>dimension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0150A0"/>
                </a:solidFill>
              </a:rPr>
              <a:t>d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Neighborhood</a:t>
            </a:r>
            <a:r>
              <a:rPr lang="de-DE" dirty="0" smtClean="0"/>
              <a:t> (</a:t>
            </a:r>
            <a:r>
              <a:rPr lang="de-DE" dirty="0" err="1" smtClean="0"/>
              <a:t>radius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0150A0"/>
                </a:solidFill>
              </a:rPr>
              <a:t>r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Finite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0150A0"/>
                </a:solidFill>
              </a:rPr>
              <a:t>k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</a:p>
          <a:p>
            <a:r>
              <a:rPr lang="de-DE" dirty="0" smtClean="0"/>
              <a:t>Initial </a:t>
            </a:r>
            <a:r>
              <a:rPr lang="de-DE" dirty="0" err="1" smtClean="0"/>
              <a:t>state</a:t>
            </a:r>
            <a:endParaRPr lang="de-DE" dirty="0" smtClean="0"/>
          </a:p>
          <a:p>
            <a:r>
              <a:rPr lang="de-DE" dirty="0" smtClean="0"/>
              <a:t>Transformation </a:t>
            </a:r>
            <a:r>
              <a:rPr lang="de-DE" dirty="0" err="1" smtClean="0"/>
              <a:t>rule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WHAT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Cellular</a:t>
            </a:r>
            <a:r>
              <a:rPr lang="de-DE" dirty="0" smtClean="0"/>
              <a:t> </a:t>
            </a:r>
            <a:r>
              <a:rPr lang="de-DE" dirty="0" err="1" smtClean="0"/>
              <a:t>Automaton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7" name="Flussdiagramm: Alternativer Prozess 6"/>
          <p:cNvSpPr/>
          <p:nvPr/>
        </p:nvSpPr>
        <p:spPr>
          <a:xfrm>
            <a:off x="0" y="1418301"/>
            <a:ext cx="5283201" cy="4974186"/>
          </a:xfrm>
          <a:prstGeom prst="flowChartAlternateProcess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solidFill>
                  <a:srgbClr val="0150A0"/>
                </a:solidFill>
              </a:rPr>
              <a:t>CA</a:t>
            </a:r>
          </a:p>
          <a:p>
            <a:pPr algn="ctr"/>
            <a:endParaRPr lang="de-DE" sz="6000" b="1" dirty="0">
              <a:solidFill>
                <a:srgbClr val="0150A0"/>
              </a:solidFill>
            </a:endParaRPr>
          </a:p>
          <a:p>
            <a:pPr algn="ctr"/>
            <a:endParaRPr lang="de-DE" sz="6000" b="1" dirty="0" smtClean="0">
              <a:solidFill>
                <a:srgbClr val="0150A0"/>
              </a:solidFill>
            </a:endParaRPr>
          </a:p>
          <a:p>
            <a:pPr algn="ctr"/>
            <a:endParaRPr lang="de-DE" sz="6000" b="1" dirty="0">
              <a:solidFill>
                <a:srgbClr val="0150A0"/>
              </a:solidFill>
            </a:endParaRPr>
          </a:p>
          <a:p>
            <a:pPr algn="ctr"/>
            <a:endParaRPr lang="de-DE" sz="6000" b="1" dirty="0">
              <a:solidFill>
                <a:srgbClr val="0150A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98" y="2692147"/>
            <a:ext cx="6398043" cy="3700340"/>
          </a:xfrm>
          <a:prstGeom prst="rect">
            <a:avLst/>
          </a:prstGeom>
        </p:spPr>
      </p:pic>
      <p:sp>
        <p:nvSpPr>
          <p:cNvPr id="11" name="Flussdiagramm: Alternativer Prozess 10"/>
          <p:cNvSpPr/>
          <p:nvPr/>
        </p:nvSpPr>
        <p:spPr>
          <a:xfrm>
            <a:off x="5407572" y="1418301"/>
            <a:ext cx="6784428" cy="4974186"/>
          </a:xfrm>
          <a:prstGeom prst="flowChartAlternateProcess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err="1" smtClean="0">
                <a:solidFill>
                  <a:srgbClr val="0150A0"/>
                </a:solidFill>
              </a:rPr>
              <a:t>Example</a:t>
            </a:r>
            <a:endParaRPr lang="de-DE" sz="6000" dirty="0" smtClean="0">
              <a:solidFill>
                <a:srgbClr val="0150A0"/>
              </a:solidFill>
            </a:endParaRPr>
          </a:p>
          <a:p>
            <a:pPr algn="ctr"/>
            <a:endParaRPr lang="de-DE" sz="6000" b="1" dirty="0">
              <a:solidFill>
                <a:srgbClr val="0150A0"/>
              </a:solidFill>
            </a:endParaRPr>
          </a:p>
          <a:p>
            <a:pPr algn="ctr"/>
            <a:endParaRPr lang="de-DE" sz="6000" b="1" dirty="0" smtClean="0">
              <a:solidFill>
                <a:srgbClr val="0150A0"/>
              </a:solidFill>
            </a:endParaRPr>
          </a:p>
          <a:p>
            <a:pPr algn="ctr"/>
            <a:endParaRPr lang="de-DE" sz="6000" b="1" dirty="0">
              <a:solidFill>
                <a:srgbClr val="0150A0"/>
              </a:solidFill>
            </a:endParaRPr>
          </a:p>
          <a:p>
            <a:pPr algn="ctr"/>
            <a:endParaRPr lang="de-DE" sz="6000" b="1" dirty="0">
              <a:solidFill>
                <a:srgbClr val="0150A0"/>
              </a:solidFill>
            </a:endParaRPr>
          </a:p>
        </p:txBody>
      </p:sp>
      <p:sp>
        <p:nvSpPr>
          <p:cNvPr id="9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0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HOW do </a:t>
            </a:r>
            <a:r>
              <a:rPr lang="de-DE" dirty="0" err="1" smtClean="0"/>
              <a:t>Cellular</a:t>
            </a:r>
            <a:r>
              <a:rPr lang="de-DE" dirty="0" smtClean="0"/>
              <a:t> </a:t>
            </a:r>
            <a:r>
              <a:rPr lang="de-DE" dirty="0" err="1" smtClean="0"/>
              <a:t>Automata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?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52958"/>
              </p:ext>
            </p:extLst>
          </p:nvPr>
        </p:nvGraphicFramePr>
        <p:xfrm>
          <a:off x="45264" y="1271461"/>
          <a:ext cx="1209528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</a:tblGrid>
              <a:tr h="32612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612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" y="2078962"/>
            <a:ext cx="12139463" cy="4437050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4590631" y="2561581"/>
            <a:ext cx="1331042" cy="531209"/>
            <a:chOff x="5469808" y="3785997"/>
            <a:chExt cx="1331042" cy="531209"/>
          </a:xfrm>
        </p:grpSpPr>
        <p:sp>
          <p:nvSpPr>
            <p:cNvPr id="11" name="Rechteck 10"/>
            <p:cNvSpPr/>
            <p:nvPr/>
          </p:nvSpPr>
          <p:spPr>
            <a:xfrm>
              <a:off x="5469808" y="3785997"/>
              <a:ext cx="1331042" cy="5312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469808" y="4050506"/>
              <a:ext cx="449980" cy="266700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6350870" y="4050506"/>
              <a:ext cx="449980" cy="266700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299892" y="2545706"/>
            <a:ext cx="14989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150A0"/>
                </a:solidFill>
              </a:rPr>
              <a:t>t=1 Initial State: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t=2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t=3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…</a:t>
            </a:r>
            <a:endParaRPr lang="de-DE" sz="1600" dirty="0">
              <a:solidFill>
                <a:srgbClr val="0150A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0637202" y="1278604"/>
            <a:ext cx="1503342" cy="7243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81663"/>
              </p:ext>
            </p:extLst>
          </p:nvPr>
        </p:nvGraphicFramePr>
        <p:xfrm>
          <a:off x="45264" y="1271461"/>
          <a:ext cx="1209528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</a:tblGrid>
              <a:tr h="32612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612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" y="2078962"/>
            <a:ext cx="12139463" cy="4437050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5038306" y="2561581"/>
            <a:ext cx="1331042" cy="531209"/>
            <a:chOff x="5469808" y="3785997"/>
            <a:chExt cx="1331042" cy="531209"/>
          </a:xfrm>
        </p:grpSpPr>
        <p:sp>
          <p:nvSpPr>
            <p:cNvPr id="11" name="Rechteck 10"/>
            <p:cNvSpPr/>
            <p:nvPr/>
          </p:nvSpPr>
          <p:spPr>
            <a:xfrm>
              <a:off x="5469808" y="3785997"/>
              <a:ext cx="1331042" cy="5312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469808" y="4050506"/>
              <a:ext cx="449980" cy="266700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6350870" y="4050506"/>
              <a:ext cx="449980" cy="266700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Inhaltsplatzhalt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HOW do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Automata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299892" y="2545706"/>
            <a:ext cx="14989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150A0"/>
                </a:solidFill>
              </a:rPr>
              <a:t>t=1 Initial State: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t=2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t=3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…</a:t>
            </a:r>
            <a:endParaRPr lang="de-DE" sz="1600" dirty="0">
              <a:solidFill>
                <a:srgbClr val="0150A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9122727" y="1278604"/>
            <a:ext cx="1503342" cy="7243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HOW do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Automata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" y="2078962"/>
            <a:ext cx="12139463" cy="4437050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5476456" y="2561581"/>
            <a:ext cx="1331042" cy="531209"/>
            <a:chOff x="5469808" y="3785997"/>
            <a:chExt cx="1331042" cy="531209"/>
          </a:xfrm>
        </p:grpSpPr>
        <p:sp>
          <p:nvSpPr>
            <p:cNvPr id="11" name="Rechteck 10"/>
            <p:cNvSpPr/>
            <p:nvPr/>
          </p:nvSpPr>
          <p:spPr>
            <a:xfrm>
              <a:off x="5469808" y="3785997"/>
              <a:ext cx="1331042" cy="5312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469808" y="4050506"/>
              <a:ext cx="449980" cy="266700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6350870" y="4050506"/>
              <a:ext cx="449980" cy="266700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299892" y="2545706"/>
            <a:ext cx="14989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150A0"/>
                </a:solidFill>
              </a:rPr>
              <a:t>t=1 Initial State: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t=2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t=3</a:t>
            </a:r>
          </a:p>
          <a:p>
            <a:r>
              <a:rPr lang="de-DE" sz="1600" dirty="0" smtClean="0">
                <a:solidFill>
                  <a:srgbClr val="0150A0"/>
                </a:solidFill>
              </a:rPr>
              <a:t>…</a:t>
            </a:r>
            <a:endParaRPr lang="de-DE" sz="1600" dirty="0">
              <a:solidFill>
                <a:srgbClr val="0150A0"/>
              </a:solidFill>
            </a:endParaRPr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2554"/>
              </p:ext>
            </p:extLst>
          </p:nvPr>
        </p:nvGraphicFramePr>
        <p:xfrm>
          <a:off x="45264" y="1271461"/>
          <a:ext cx="1209528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  <a:gridCol w="503970"/>
              </a:tblGrid>
              <a:tr h="32612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612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hteck 16"/>
          <p:cNvSpPr/>
          <p:nvPr/>
        </p:nvSpPr>
        <p:spPr>
          <a:xfrm>
            <a:off x="7611428" y="1278604"/>
            <a:ext cx="1503342" cy="7243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ußzeilenplatzhalter 4">
            <a:extLst>
              <a:ext uri="{FF2B5EF4-FFF2-40B4-BE49-F238E27FC236}">
                <a16:creationId xmlns="" xmlns:a16="http://schemas.microsoft.com/office/drawing/2014/main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Breitbild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Office</vt:lpstr>
      <vt:lpstr>Cellular Automata A brief Intruduction 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Moosmann</dc:creator>
  <cp:lastModifiedBy>Fabrice Beaumont</cp:lastModifiedBy>
  <cp:revision>126</cp:revision>
  <dcterms:created xsi:type="dcterms:W3CDTF">2018-02-22T12:48:03Z</dcterms:created>
  <dcterms:modified xsi:type="dcterms:W3CDTF">2020-05-06T12:07:45Z</dcterms:modified>
</cp:coreProperties>
</file>