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6032642,&quot;Placement&quot;:&quot;Footer&quot;,&quot;Top&quot;:387.034332,&quot;Left&quot;:320.845978,&quot;SlideWidth&quot;:720,&quot;SlideHeight&quot;:405}">
            <a:extLst>
              <a:ext uri="{FF2B5EF4-FFF2-40B4-BE49-F238E27FC236}">
                <a16:creationId xmlns:a16="http://schemas.microsoft.com/office/drawing/2014/main" id="{CD9B5DCF-D054-4CF9-BF6E-54460F83BC88}"/>
              </a:ext>
            </a:extLst>
          </p:cNvPr>
          <p:cNvSpPr txBox="1"/>
          <p:nvPr userDrawn="1"/>
        </p:nvSpPr>
        <p:spPr>
          <a:xfrm>
            <a:off x="4074744" y="4915336"/>
            <a:ext cx="994512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Calibri" panose="020F0502020204030204" pitchFamily="34" charset="0"/>
              </a:rPr>
              <a:t>Orange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36426483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6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428625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3000" u="none" spc="0">
                <a:solidFill>
                  <a:srgbClr val="000000">
                    <a:alpha val="100000"/>
                  </a:srgbClr>
                </a:solidFill>
                <a:latin typeface="Helvetica 75 Bold"/>
              </a:rPr>
              <a:t>BLACKSHEEP</a:t>
            </a:r>
            <a:br/>
            <a:r>
              <a:rPr lang="en-US" sz="2000" b="1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Vos besoins, notre proposition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1950" y="1714500"/>
            <a:ext cx="428625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300" u="none" spc="0">
                <a:solidFill>
                  <a:srgbClr val="000000">
                    <a:alpha val="100000"/>
                  </a:srgbClr>
                </a:solidFill>
                <a:latin typeface="Helvetica 75 Bold"/>
              </a:rPr>
              <a:t>Proposition commerciale établie le 01/02/2023</a:t>
            </a:r>
            <a:br/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Valable 1 mois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1950" y="2857500"/>
            <a:ext cx="2857500" cy="1714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Votre interlocuteur Orange Business Services : </a:t>
            </a:r>
            <a:br/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Marjorie  RUIZ</a:t>
            </a:r>
            <a:br/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tél : + 33 </a:t>
            </a:r>
            <a:br/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portable : + 33 </a:t>
            </a:r>
            <a:br/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marjorie.ruiz@orange.com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905000" y="4857750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11675248540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3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52425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b="1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Comment bien préparer l’arrivée de la Fibre FTTO pour mon entreprise 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525000" cy="5143500"/>
          <a:chOff x="0" y="0"/>
          <a:chExt cx="9525000" cy="5143500"/>
        </a:xfrm>
      </p:grpSpPr>
      <p:pic>
        <p:nvPicPr>
          <p:cNvPr id="4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b="1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Orange Business Services vous accompagne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667500" y="4762500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11675248540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5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857625" y="4286250"/>
            <a:ext cx="50482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Toute information contenue dans ce document strictement confidentiel est fournie au client dans le seul but de répondre à sa requête et ne peut être utilisé à d’autre fin. Le client s’engage à ne pas publier ni faire connaître tout ou partie de ces informations à quelque tierce partie que ce soit, sans l’autorisation préalable de Orange Business Services.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57625" y="4600575"/>
            <a:ext cx="50482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Copyright 2019, tous droits réservés.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57625" y="4762500"/>
            <a:ext cx="50482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Orange SA au capital de 10 640 226 396 € - 111, quai du Président Roosevelt 92130 Issy-les-Moulineaux - RCS Nanterre 380 129 866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4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428625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Vos besoins : BLACKSHEEP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33350" y="1333500"/>
            <a:ext cx="8953500" cy="1714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endParaRPr/>
          </a:p>
          <a:p>
            <a:pPr marL="190500" marR="0" lvl="0" indent="238125" algn="l" fontAlgn="base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▪"/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Simplifier l’usage et la gestion de vos télécoms est devenu indispensable à l’activité de votre entreprise.</a:t>
            </a:r>
            <a:br/>
            <a:br/>
            <a:endParaRPr/>
          </a:p>
          <a:p>
            <a:pPr marL="190500" marR="0" lvl="0" indent="238125" algn="l" fontAlgn="base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▪"/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Vous souhaitez une solution clé en mains de téléphonie pour: </a:t>
            </a:r>
          </a:p>
          <a:p>
            <a:pPr marL="666750" marR="0" lvl="0" indent="238125" algn="l" fontAlgn="base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▪"/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Gagner du temps </a:t>
            </a:r>
          </a:p>
          <a:p>
            <a:pPr marL="666750" marR="0" lvl="0" indent="238125" algn="l" fontAlgn="base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▪"/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Maîtriser votre budget </a:t>
            </a:r>
          </a:p>
          <a:p>
            <a:pPr marL="666750" marR="0" lvl="0" indent="238125" algn="l" fontAlgn="base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▪"/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Disposer d’un interlocuteur unique </a:t>
            </a:r>
            <a:br/>
            <a:br/>
            <a:endParaRPr/>
          </a:p>
          <a:p>
            <a:pPr marL="190500" marR="0" lvl="0" indent="238125" algn="l" fontAlgn="base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▪"/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Vous souhaitez disposer d'un service de qualité et adapté à votre entreprise.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3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Business Internet Office Série 2 : en bref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3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Business Internet Office Série 2 : les atouts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3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Pourquoi choisir Orange Business Services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8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Synthèse financière : Business Internet Office Série 2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61950" y="952500"/>
          <a:ext cx="7620000" cy="2381250"/>
        </p:xfrm>
        <a:graphic>
          <a:graphicData uri="http://schemas.openxmlformats.org/drawingml/2006/table">
            <a:tbl>
              <a:tblPr firstRow="1" bandRow="1"/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fontAlgn="ctr">
                        <a:lnSpc>
                          <a:spcPct val="100000"/>
                        </a:lnSpc>
                      </a:pPr>
                      <a:r>
                        <a:rPr lang="en-US" sz="11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Formule - mise en service et frais ponctuels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Engag.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(mois)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Quantité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PU/base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EUR 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Remises et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avantages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Montant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EUR 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fontAlgn="base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Mise en service BIO Série2 FTTO 80M Zone Rouge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1 000.00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100 %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143000" y="2381250"/>
            <a:ext cx="6667500" cy="3048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500" u="none" spc="0">
                <a:solidFill>
                  <a:srgbClr val="FF6600">
                    <a:alpha val="100000"/>
                  </a:srgbClr>
                </a:solidFill>
                <a:latin typeface="Arial"/>
              </a:rPr>
              <a:t>Total formule mise en service et frais ponctuels en EUR HT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77000" y="2381250"/>
            <a:ext cx="2114550" cy="304800"/>
          </a:xfrm>
          <a:prstGeom prst="rect">
            <a:avLst/>
          </a:prstGeom>
          <a:solidFill>
            <a:srgbClr val="FF6600">
              <a:alpha val="100000"/>
            </a:srgbClr>
          </a:solidFill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" u="none" spc="0">
                <a:solidFill>
                  <a:srgbClr val="FFFFFF">
                    <a:alpha val="100000"/>
                  </a:srgbClr>
                </a:solidFill>
                <a:latin typeface="Arial"/>
              </a:rPr>
              <a:t>0.00 €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61950" y="4429125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valable jusqu’au : 01/03/2023</a:t>
            </a:r>
            <a:br/>
            <a:endParaRPr/>
          </a:p>
        </p:txBody>
      </p:sp>
      <p:sp>
        <p:nvSpPr>
          <p:cNvPr id="7" name="ZoneTexte 6"/>
          <p:cNvSpPr txBox="1"/>
          <p:nvPr/>
        </p:nvSpPr>
        <p:spPr>
          <a:xfrm>
            <a:off x="361950" y="4714875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11675248540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8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Synthèse financière : Business Internet Office Série 2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61950" y="952500"/>
          <a:ext cx="7620000" cy="2381250"/>
        </p:xfrm>
        <a:graphic>
          <a:graphicData uri="http://schemas.openxmlformats.org/drawingml/2006/table">
            <a:tbl>
              <a:tblPr firstRow="1" bandRow="1"/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fontAlgn="ctr">
                        <a:lnSpc>
                          <a:spcPct val="100000"/>
                        </a:lnSpc>
                      </a:pPr>
                      <a:r>
                        <a:rPr lang="en-US" sz="11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Formule - abonnement mensuel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Engag.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(mois)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Quantité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PU/base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EUR 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Remises et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avantages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Montant </a:t>
                      </a:r>
                      <a:br/>
                      <a:r>
                        <a:rPr lang="en-US" sz="1000" u="none" spc="0">
                          <a:solidFill>
                            <a:srgbClr val="FF6600">
                              <a:alpha val="100000"/>
                            </a:srgbClr>
                          </a:solidFill>
                          <a:latin typeface="Arial"/>
                        </a:rPr>
                        <a:t> EUR 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fontAlgn="base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Abonnement 30 boites aux lettres Hosted Mail</a:t>
                      </a:r>
                      <a:br/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 noms de domaine</a:t>
                      </a:r>
                      <a:br/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 nom de domaine de type Europe proche</a:t>
                      </a:r>
                      <a:br/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Garantie de temps de rétablissement 24h chrono sur la Business Livebox et services applicatifs</a:t>
                      </a:r>
                      <a:br/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Garantie de temps de rétablissement 4H sur l'accès FTTO (en heures ouvrables)</a:t>
                      </a:r>
                      <a:br/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Accès FTTO 80M</a:t>
                      </a:r>
                      <a:br/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975.00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60 %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t">
                        <a:lnSpc>
                          <a:spcPct val="100000"/>
                        </a:lnSpc>
                      </a:pPr>
                      <a:r>
                        <a:rPr lang="en-US" sz="10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390.00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905000" y="3333750"/>
            <a:ext cx="6667500" cy="3048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500" u="none" spc="0">
                <a:solidFill>
                  <a:srgbClr val="FF6600">
                    <a:alpha val="100000"/>
                  </a:srgbClr>
                </a:solidFill>
                <a:latin typeface="Arial"/>
              </a:rPr>
              <a:t>Total formule abonnement mensuel en EUR HT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77000" y="3333750"/>
            <a:ext cx="2114550" cy="304800"/>
          </a:xfrm>
          <a:prstGeom prst="rect">
            <a:avLst/>
          </a:prstGeom>
          <a:solidFill>
            <a:srgbClr val="FF6600">
              <a:alpha val="100000"/>
            </a:srgbClr>
          </a:solidFill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" u="none" spc="0">
                <a:solidFill>
                  <a:srgbClr val="FFFFFF">
                    <a:alpha val="100000"/>
                  </a:srgbClr>
                </a:solidFill>
                <a:latin typeface="Arial"/>
              </a:rPr>
              <a:t>390.00 €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61950" y="4429125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valable jusqu’au : 01/03/2023</a:t>
            </a:r>
            <a:br/>
            <a:endParaRPr/>
          </a:p>
        </p:txBody>
      </p:sp>
      <p:sp>
        <p:nvSpPr>
          <p:cNvPr id="7" name="ZoneTexte 6"/>
          <p:cNvSpPr txBox="1"/>
          <p:nvPr/>
        </p:nvSpPr>
        <p:spPr>
          <a:xfrm>
            <a:off x="361950" y="4714875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11675248540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53525" cy="5143500"/>
          <a:chOff x="0" y="0"/>
          <a:chExt cx="9153525" cy="5143500"/>
        </a:xfrm>
      </p:grpSpPr>
      <p:pic>
        <p:nvPicPr>
          <p:cNvPr id="10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950" y="381000"/>
            <a:ext cx="6667500" cy="9525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000" b="1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Synthèse financière : </a:t>
            </a:r>
            <a:r>
              <a:rPr lang="en-US" sz="2000" u="none" spc="0">
                <a:solidFill>
                  <a:srgbClr val="FF6600">
                    <a:alpha val="100000"/>
                  </a:srgbClr>
                </a:solidFill>
                <a:latin typeface="Helvetica 75 Bold"/>
              </a:rPr>
              <a:t>Business Internet Office Série 2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4375" y="1905000"/>
            <a:ext cx="6667500" cy="3048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500" u="none" spc="0">
                <a:solidFill>
                  <a:srgbClr val="FF6600">
                    <a:alpha val="100000"/>
                  </a:srgbClr>
                </a:solidFill>
                <a:latin typeface="Arial"/>
              </a:rPr>
              <a:t>Total de la solution mise en service et frais ponctuels en EUR HT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77000" y="1905000"/>
            <a:ext cx="2114550" cy="304800"/>
          </a:xfrm>
          <a:prstGeom prst="rect">
            <a:avLst/>
          </a:prstGeom>
          <a:solidFill>
            <a:srgbClr val="FF6600">
              <a:alpha val="100000"/>
            </a:srgbClr>
          </a:solidFill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" u="none" spc="0">
                <a:solidFill>
                  <a:srgbClr val="FFFFFF">
                    <a:alpha val="100000"/>
                  </a:srgbClr>
                </a:solidFill>
                <a:latin typeface="Arial"/>
              </a:rPr>
              <a:t>0.00 €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24000" y="2381250"/>
            <a:ext cx="5715000" cy="30480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500" u="none" spc="0">
                <a:solidFill>
                  <a:srgbClr val="FF6600">
                    <a:alpha val="100000"/>
                  </a:srgbClr>
                </a:solidFill>
                <a:latin typeface="Arial"/>
              </a:rPr>
              <a:t>Total de la solution abonnement mensuel en EUR HT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77000" y="2381250"/>
            <a:ext cx="2114550" cy="304800"/>
          </a:xfrm>
          <a:prstGeom prst="rect">
            <a:avLst/>
          </a:prstGeom>
          <a:solidFill>
            <a:srgbClr val="FF6600">
              <a:alpha val="100000"/>
            </a:srgbClr>
          </a:solidFill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1500" u="none" spc="0">
                <a:solidFill>
                  <a:srgbClr val="FFFFFF">
                    <a:alpha val="100000"/>
                  </a:srgbClr>
                </a:solidFill>
                <a:latin typeface="Arial"/>
              </a:rPr>
              <a:t>390.00 €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33750" y="3810000"/>
            <a:ext cx="5715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L’acceptation de cette proposition se traduira par la signature du Bon de Commande avec Orange Business Services.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Les documents contractuels sont disponibles auprès de votre interlocuteur commercial ou sur les liens URL suivants: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 ▪  Conditions Générales Orange Business Services: </a:t>
            </a:r>
            <a:r>
              <a:rPr lang="en-US" sz="700" u="sng" spc="0">
                <a:solidFill>
                  <a:srgbClr val="000000">
                    <a:alpha val="100000"/>
                  </a:srgbClr>
                </a:solidFill>
                <a:latin typeface="Arial"/>
              </a:rPr>
              <a:t>https://documentscontractuels.orange.fr/contrats-next-obs_cg_432.pdf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 ▪  Descriptif de Service Business Internet Office Série 2: </a:t>
            </a:r>
            <a:r>
              <a:rPr lang="en-US" sz="700" u="sng" spc="0">
                <a:solidFill>
                  <a:srgbClr val="000000">
                    <a:alpha val="100000"/>
                  </a:srgbClr>
                </a:solidFill>
                <a:latin typeface="Arial"/>
              </a:rPr>
              <a:t>https://documentscontractuels.orange.fr/contrats-next-obs_ds_2139.pdf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 ▪  Conditions Spécifiques Connectivité: </a:t>
            </a:r>
            <a:r>
              <a:rPr lang="en-US" sz="700" u="sng" spc="0">
                <a:solidFill>
                  <a:srgbClr val="000000">
                    <a:alpha val="100000"/>
                  </a:srgbClr>
                </a:solidFill>
                <a:latin typeface="Arial"/>
              </a:rPr>
              <a:t>https://documentscontractuels.orange.fr/contrats-next-obs_cs_4293.pdf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 ▪  Spécifications Techniques d’Accès au Service: </a:t>
            </a:r>
            <a:r>
              <a:rPr lang="en-US" sz="700" u="sng" spc="0">
                <a:solidFill>
                  <a:srgbClr val="000000">
                    <a:alpha val="100000"/>
                  </a:srgbClr>
                </a:solidFill>
                <a:latin typeface="Arial"/>
              </a:rPr>
              <a:t>https://documentscontractuels.orange.fr/contrats-next-obs_ann_2138.pdf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r>
              <a:rPr lang="en-US" sz="700" u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L'annexe «Tarif Business Internet Office Série 2» est disponible, sous format papier, auprès de votre interlocuteur commercial.</a:t>
            </a: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 </a:t>
            </a:r>
            <a:br/>
            <a:endParaRPr/>
          </a:p>
        </p:txBody>
      </p:sp>
      <p:sp>
        <p:nvSpPr>
          <p:cNvPr id="8" name="ZoneTexte 7"/>
          <p:cNvSpPr txBox="1"/>
          <p:nvPr/>
        </p:nvSpPr>
        <p:spPr>
          <a:xfrm>
            <a:off x="361950" y="4429125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valable jusqu’au : 01/03/2023</a:t>
            </a:r>
            <a:br/>
            <a:endParaRPr/>
          </a:p>
        </p:txBody>
      </p:sp>
      <p:sp>
        <p:nvSpPr>
          <p:cNvPr id="9" name="ZoneTexte 8"/>
          <p:cNvSpPr txBox="1"/>
          <p:nvPr/>
        </p:nvSpPr>
        <p:spPr>
          <a:xfrm>
            <a:off x="361950" y="4714875"/>
            <a:ext cx="28575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Helvetica 55 Roman"/>
              </a:rPr>
              <a:t>Proposition 11675248540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Affichage à l'écran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55 Roman</vt:lpstr>
      <vt:lpstr>Helvetica 75 Bold</vt:lpstr>
      <vt:lpstr>Theme46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RUIZ Marjorie A2PGSO</cp:lastModifiedBy>
  <cp:revision>1</cp:revision>
  <dcterms:created xsi:type="dcterms:W3CDTF">2023-02-01T10:49:25Z</dcterms:created>
  <dcterms:modified xsi:type="dcterms:W3CDTF">2023-02-01T10:50:00Z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2023-02-01T10:49:44Z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15af7473-27c6-4d3a-9692-2a8d9f8f3fd2</vt:lpwstr>
  </property>
  <property fmtid="{D5CDD505-2E9C-101B-9397-08002B2CF9AE}" pid="8" name="MSIP_Label_e6c818a6-e1a0-4a6e-a969-20d857c5dc62_ContentBits">
    <vt:lpwstr>2</vt:lpwstr>
  </property>
</Properties>
</file>