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0" r:id="rId1"/>
  </p:sldMasterIdLst>
  <p:notesMasterIdLst>
    <p:notesMasterId r:id="rId28"/>
  </p:notesMasterIdLst>
  <p:handoutMasterIdLst>
    <p:handoutMasterId r:id="rId29"/>
  </p:handoutMasterIdLst>
  <p:sldIdLst>
    <p:sldId id="280" r:id="rId2"/>
    <p:sldId id="260" r:id="rId3"/>
    <p:sldId id="261" r:id="rId4"/>
    <p:sldId id="281" r:id="rId5"/>
    <p:sldId id="282" r:id="rId6"/>
    <p:sldId id="283" r:id="rId7"/>
    <p:sldId id="262" r:id="rId8"/>
    <p:sldId id="284" r:id="rId9"/>
    <p:sldId id="285" r:id="rId10"/>
    <p:sldId id="286" r:id="rId11"/>
    <p:sldId id="287" r:id="rId12"/>
    <p:sldId id="288" r:id="rId13"/>
    <p:sldId id="289" r:id="rId14"/>
    <p:sldId id="263" r:id="rId15"/>
    <p:sldId id="268" r:id="rId16"/>
    <p:sldId id="264" r:id="rId17"/>
    <p:sldId id="259" r:id="rId18"/>
    <p:sldId id="278" r:id="rId19"/>
    <p:sldId id="277" r:id="rId20"/>
    <p:sldId id="265" r:id="rId21"/>
    <p:sldId id="271" r:id="rId22"/>
    <p:sldId id="266" r:id="rId23"/>
    <p:sldId id="276" r:id="rId24"/>
    <p:sldId id="269" r:id="rId25"/>
    <p:sldId id="270" r:id="rId26"/>
    <p:sldId id="279" r:id="rId27"/>
  </p:sldIdLst>
  <p:sldSz cx="9144000" cy="5143500" type="screen16x9"/>
  <p:notesSz cx="6858000" cy="9144000"/>
  <p:defaultTextStyle>
    <a:defPPr>
      <a:defRPr lang="nl-NL"/>
    </a:defPPr>
    <a:lvl1pPr algn="l" rtl="0" fontAlgn="base">
      <a:spcBef>
        <a:spcPct val="0"/>
      </a:spcBef>
      <a:spcAft>
        <a:spcPct val="0"/>
      </a:spcAft>
      <a:defRPr kern="1200">
        <a:solidFill>
          <a:schemeClr val="tx1"/>
        </a:solidFill>
        <a:latin typeface="Lucida Sans Unicode"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Lucida Sans Unicode"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Lucida Sans Unicode"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Lucida Sans Unicode"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Lucida Sans Unicode" pitchFamily="34" charset="0"/>
        <a:ea typeface="MS PGothic" pitchFamily="34" charset="-128"/>
        <a:cs typeface="+mn-cs"/>
      </a:defRPr>
    </a:lvl5pPr>
    <a:lvl6pPr marL="2286000" algn="l" defTabSz="914400" rtl="0" eaLnBrk="1" latinLnBrk="0" hangingPunct="1">
      <a:defRPr kern="1200">
        <a:solidFill>
          <a:schemeClr val="tx1"/>
        </a:solidFill>
        <a:latin typeface="Lucida Sans Unicode" pitchFamily="34" charset="0"/>
        <a:ea typeface="MS PGothic" pitchFamily="34" charset="-128"/>
        <a:cs typeface="+mn-cs"/>
      </a:defRPr>
    </a:lvl6pPr>
    <a:lvl7pPr marL="2743200" algn="l" defTabSz="914400" rtl="0" eaLnBrk="1" latinLnBrk="0" hangingPunct="1">
      <a:defRPr kern="1200">
        <a:solidFill>
          <a:schemeClr val="tx1"/>
        </a:solidFill>
        <a:latin typeface="Lucida Sans Unicode" pitchFamily="34" charset="0"/>
        <a:ea typeface="MS PGothic" pitchFamily="34" charset="-128"/>
        <a:cs typeface="+mn-cs"/>
      </a:defRPr>
    </a:lvl7pPr>
    <a:lvl8pPr marL="3200400" algn="l" defTabSz="914400" rtl="0" eaLnBrk="1" latinLnBrk="0" hangingPunct="1">
      <a:defRPr kern="1200">
        <a:solidFill>
          <a:schemeClr val="tx1"/>
        </a:solidFill>
        <a:latin typeface="Lucida Sans Unicode" pitchFamily="34" charset="0"/>
        <a:ea typeface="MS PGothic" pitchFamily="34" charset="-128"/>
        <a:cs typeface="+mn-cs"/>
      </a:defRPr>
    </a:lvl8pPr>
    <a:lvl9pPr marL="3657600" algn="l" defTabSz="914400" rtl="0" eaLnBrk="1" latinLnBrk="0" hangingPunct="1">
      <a:defRPr kern="1200">
        <a:solidFill>
          <a:schemeClr val="tx1"/>
        </a:solidFill>
        <a:latin typeface="Lucida Sans Unicode" pitchFamily="34" charset="0"/>
        <a:ea typeface="MS PGothic" pitchFamily="34" charset="-128"/>
        <a:cs typeface="+mn-cs"/>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435"/>
    <a:srgbClr val="0066A1"/>
    <a:srgbClr val="00A1DE"/>
    <a:srgbClr val="829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snapToGrid="0" snapToObjects="1">
      <p:cViewPr varScale="1">
        <p:scale>
          <a:sx n="112" d="100"/>
          <a:sy n="112" d="100"/>
        </p:scale>
        <p:origin x="-466" y="-77"/>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7" d="100"/>
          <a:sy n="77" d="100"/>
        </p:scale>
        <p:origin x="-2952"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458" name="Picture 2" descr="E:\PPT potx\New Logos\At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5" y="107950"/>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txBox="1">
            <a:spLocks noChangeArrowheads="1"/>
          </p:cNvSpPr>
          <p:nvPr/>
        </p:nvSpPr>
        <p:spPr bwMode="auto">
          <a:xfrm>
            <a:off x="6116638" y="8632825"/>
            <a:ext cx="630237" cy="457200"/>
          </a:xfrm>
          <a:prstGeom prst="rect">
            <a:avLst/>
          </a:prstGeom>
          <a:noFill/>
          <a:ln>
            <a:noFill/>
          </a:ln>
          <a:effectLst/>
          <a:extLst/>
        </p:spPr>
        <p:txBody>
          <a:bodyPr lIns="0" tIns="0" rIns="90647" bIns="0" anchor="b"/>
          <a:lstStyle>
            <a:lvl1pPr defTabSz="906463" eaLnBrk="0" hangingPunct="0">
              <a:defRPr sz="2400">
                <a:solidFill>
                  <a:schemeClr val="tx1"/>
                </a:solidFill>
                <a:latin typeface="Lucida Sans Unicode" pitchFamily="34" charset="0"/>
                <a:ea typeface="MS PGothic" pitchFamily="34" charset="-128"/>
              </a:defRPr>
            </a:lvl1pPr>
            <a:lvl2pPr marL="742950" indent="-285750" defTabSz="906463" eaLnBrk="0" hangingPunct="0">
              <a:defRPr sz="2400">
                <a:solidFill>
                  <a:schemeClr val="tx1"/>
                </a:solidFill>
                <a:latin typeface="Lucida Sans Unicode" pitchFamily="34" charset="0"/>
                <a:ea typeface="MS PGothic" pitchFamily="34" charset="-128"/>
              </a:defRPr>
            </a:lvl2pPr>
            <a:lvl3pPr marL="1143000" indent="-228600" defTabSz="906463" eaLnBrk="0" hangingPunct="0">
              <a:defRPr sz="2400">
                <a:solidFill>
                  <a:schemeClr val="tx1"/>
                </a:solidFill>
                <a:latin typeface="Lucida Sans Unicode" pitchFamily="34" charset="0"/>
                <a:ea typeface="MS PGothic" pitchFamily="34" charset="-128"/>
              </a:defRPr>
            </a:lvl3pPr>
            <a:lvl4pPr marL="1600200" indent="-228600" defTabSz="906463" eaLnBrk="0" hangingPunct="0">
              <a:defRPr sz="2400">
                <a:solidFill>
                  <a:schemeClr val="tx1"/>
                </a:solidFill>
                <a:latin typeface="Lucida Sans Unicode" pitchFamily="34" charset="0"/>
                <a:ea typeface="MS PGothic" pitchFamily="34" charset="-128"/>
              </a:defRPr>
            </a:lvl4pPr>
            <a:lvl5pPr marL="2057400" indent="-228600" defTabSz="906463" eaLnBrk="0" hangingPunct="0">
              <a:defRPr sz="2400">
                <a:solidFill>
                  <a:schemeClr val="tx1"/>
                </a:solidFill>
                <a:latin typeface="Lucida Sans Unicode" pitchFamily="34" charset="0"/>
                <a:ea typeface="MS PGothic" pitchFamily="34" charset="-128"/>
              </a:defRPr>
            </a:lvl5pPr>
            <a:lvl6pPr marL="25146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algn="r">
              <a:lnSpc>
                <a:spcPct val="89000"/>
              </a:lnSpc>
              <a:defRPr/>
            </a:pPr>
            <a:fld id="{A3CD73D7-A9C8-4B57-A423-67757A9D321B}" type="slidenum">
              <a:rPr lang="en-US" sz="1000" smtClean="0">
                <a:cs typeface="Arial" pitchFamily="34" charset="0"/>
              </a:rPr>
              <a:pPr algn="r">
                <a:lnSpc>
                  <a:spcPct val="89000"/>
                </a:lnSpc>
                <a:defRPr/>
              </a:pPr>
              <a:t>‹Nr.›</a:t>
            </a:fld>
            <a:endParaRPr lang="en-US" sz="1000" smtClean="0">
              <a:cs typeface="Arial" pitchFamily="34" charset="0"/>
            </a:endParaRPr>
          </a:p>
        </p:txBody>
      </p:sp>
      <p:sp>
        <p:nvSpPr>
          <p:cNvPr id="10" name="AddNotifier#2"/>
          <p:cNvSpPr txBox="1">
            <a:spLocks noChangeArrowheads="1"/>
          </p:cNvSpPr>
          <p:nvPr/>
        </p:nvSpPr>
        <p:spPr bwMode="auto">
          <a:xfrm>
            <a:off x="185738" y="8632825"/>
            <a:ext cx="5969000" cy="457200"/>
          </a:xfrm>
          <a:prstGeom prst="rect">
            <a:avLst/>
          </a:prstGeom>
          <a:noFill/>
          <a:ln>
            <a:noFill/>
          </a:ln>
          <a:effectLst/>
          <a:extLst/>
        </p:spPr>
        <p:txBody>
          <a:bodyPr lIns="0" tIns="0" rIns="0" bIns="0" anchor="b"/>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defRPr/>
            </a:pPr>
            <a:r>
              <a:rPr lang="en-US" sz="500" smtClean="0">
                <a:solidFill>
                  <a:srgbClr val="000000"/>
                </a:solidFill>
                <a:cs typeface="Arial" pitchFamily="34" charset="0"/>
              </a:rPr>
              <a:t>Atos, the Atos logo, Atos Consulting, Atos Worldline, Atos Sphere, Atos Cloud and Atos WorldGrid</a:t>
            </a:r>
          </a:p>
          <a:p>
            <a:pPr eaLnBrk="1" hangingPunct="1">
              <a:defRPr/>
            </a:pPr>
            <a:r>
              <a:rPr lang="en-US" sz="500" smtClean="0">
                <a:solidFill>
                  <a:srgbClr val="000000"/>
                </a:solidFill>
                <a:cs typeface="Arial" pitchFamily="34" charset="0"/>
              </a:rPr>
              <a:t>are registered trademarks of Atos SA. June 2011</a:t>
            </a:r>
          </a:p>
          <a:p>
            <a:pPr eaLnBrk="1" hangingPunct="1">
              <a:defRPr/>
            </a:pPr>
            <a:r>
              <a:rPr lang="en-US" sz="500" smtClean="0">
                <a:solidFill>
                  <a:srgbClr val="000000"/>
                </a:solidFill>
                <a:cs typeface="Arial" pitchFamily="34" charset="0"/>
              </a:rPr>
              <a:t>© 2011 Atos. Confidential information owned by Atos, to be used by the recipient only. This document, or any part of it, </a:t>
            </a:r>
          </a:p>
          <a:p>
            <a:pPr eaLnBrk="1" hangingPunct="1">
              <a:defRPr/>
            </a:pPr>
            <a:r>
              <a:rPr lang="en-US" sz="500" smtClean="0">
                <a:solidFill>
                  <a:srgbClr val="000000"/>
                </a:solidFill>
                <a:cs typeface="Arial" pitchFamily="34" charset="0"/>
              </a:rPr>
              <a:t>may not be reproduced, copied, circulated and/or distributed nor quoted without prior written approval from Atos.</a:t>
            </a:r>
          </a:p>
        </p:txBody>
      </p:sp>
    </p:spTree>
    <p:extLst>
      <p:ext uri="{BB962C8B-B14F-4D97-AF65-F5344CB8AC3E}">
        <p14:creationId xmlns:p14="http://schemas.microsoft.com/office/powerpoint/2010/main" val="3970669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8" name="Rectangle 5"/>
          <p:cNvSpPr>
            <a:spLocks noGrp="1" noChangeArrowheads="1"/>
          </p:cNvSpPr>
          <p:nvPr>
            <p:ph type="sldNum" sz="quarter" idx="5"/>
          </p:nvPr>
        </p:nvSpPr>
        <p:spPr bwMode="auto">
          <a:xfrm>
            <a:off x="6116638" y="8604250"/>
            <a:ext cx="630237" cy="457200"/>
          </a:xfrm>
          <a:prstGeom prst="rect">
            <a:avLst/>
          </a:prstGeom>
          <a:noFill/>
          <a:ln>
            <a:noFill/>
          </a:ln>
          <a:effectLst/>
          <a:extLst/>
        </p:spPr>
        <p:txBody>
          <a:bodyPr vert="horz" wrap="square" lIns="0" tIns="0" rIns="90647" bIns="0" numCol="1" anchor="b" anchorCtr="0" compatLnSpc="1">
            <a:prstTxWarp prst="textNoShape">
              <a:avLst/>
            </a:prstTxWarp>
          </a:bodyPr>
          <a:lstStyle>
            <a:lvl1pPr algn="r" defTabSz="906463" eaLnBrk="0" hangingPunct="0">
              <a:lnSpc>
                <a:spcPct val="89000"/>
              </a:lnSpc>
              <a:defRPr sz="1000">
                <a:cs typeface="Arial" pitchFamily="34" charset="0"/>
              </a:defRPr>
            </a:lvl1pPr>
          </a:lstStyle>
          <a:p>
            <a:pPr>
              <a:defRPr/>
            </a:pPr>
            <a:fld id="{8D01CBF1-EBB0-4DB1-AA6F-3D8DFE3EF121}" type="slidenum">
              <a:rPr lang="en-US"/>
              <a:pPr>
                <a:defRPr/>
              </a:pPr>
              <a:t>‹Nr.›</a:t>
            </a:fld>
            <a:endParaRPr lang="en-US"/>
          </a:p>
        </p:txBody>
      </p:sp>
      <p:pic>
        <p:nvPicPr>
          <p:cNvPr id="11269" name="Picture 2" descr="E:\PPT potx\New Logos\At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950"/>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ddNotifier#3"/>
          <p:cNvSpPr>
            <a:spLocks noGrp="1" noChangeArrowheads="1"/>
          </p:cNvSpPr>
          <p:nvPr>
            <p:ph type="ftr" sz="quarter" idx="4"/>
          </p:nvPr>
        </p:nvSpPr>
        <p:spPr bwMode="auto">
          <a:xfrm>
            <a:off x="185738" y="8604250"/>
            <a:ext cx="5970587"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500">
                <a:solidFill>
                  <a:srgbClr val="000000"/>
                </a:solidFill>
                <a:cs typeface="Arial" pitchFamily="34" charset="0"/>
              </a:defRPr>
            </a:lvl1pPr>
          </a:lstStyle>
          <a:p>
            <a:pPr>
              <a:defRPr/>
            </a:pPr>
            <a:r>
              <a:rPr lang="en-US"/>
              <a:t>Atos, the Atos logo, Atos Consulting, Atos Worldline, Atos Sphere, Atos Cloud and Atos WorldGrid</a:t>
            </a:r>
          </a:p>
          <a:p>
            <a:pPr>
              <a:defRPr/>
            </a:pPr>
            <a:r>
              <a:rPr lang="en-US"/>
              <a:t>are registered trademarks of Atos SA. June 2011</a:t>
            </a:r>
          </a:p>
          <a:p>
            <a:pPr>
              <a:defRPr/>
            </a:pPr>
            <a:r>
              <a:rPr lang="en-US"/>
              <a:t>© 2011 Atos. Confidential information owned by Atos, to be used by the recipient only. This document, or any part of it, </a:t>
            </a:r>
          </a:p>
          <a:p>
            <a:pPr>
              <a:defRPr/>
            </a:pPr>
            <a:r>
              <a:rPr lang="en-US"/>
              <a:t>may not be reproduced, copied, circulated and/or distributed nor quoted without prior written approval from Atos.</a:t>
            </a:r>
          </a:p>
        </p:txBody>
      </p:sp>
    </p:spTree>
    <p:extLst>
      <p:ext uri="{BB962C8B-B14F-4D97-AF65-F5344CB8AC3E}">
        <p14:creationId xmlns:p14="http://schemas.microsoft.com/office/powerpoint/2010/main" val="26469492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Damit es nicht so trocken wird haben wir TV-Serientitel</a:t>
            </a:r>
            <a:r>
              <a:rPr lang="de-DE" baseline="0" dirty="0" smtClean="0"/>
              <a:t> für die jeweiligen Themen verwendet. </a:t>
            </a:r>
          </a:p>
          <a:p>
            <a:r>
              <a:rPr lang="de-DE" baseline="0" dirty="0" smtClean="0"/>
              <a:t>Es ist in etwa so wie bei Flimmerschimmer (Die Show mit Folgen) -  Wer die Serie </a:t>
            </a:r>
            <a:r>
              <a:rPr lang="de-DE" baseline="0" dirty="0" err="1" smtClean="0"/>
              <a:t>weiss</a:t>
            </a:r>
            <a:r>
              <a:rPr lang="de-DE" baseline="0" smtClean="0"/>
              <a:t>, </a:t>
            </a:r>
            <a:r>
              <a:rPr lang="de-DE" baseline="0" dirty="0" smtClean="0"/>
              <a:t>kann sie ins Publikum rufen. :-D</a:t>
            </a:r>
          </a:p>
          <a:p>
            <a:endParaRPr lang="de-CH" dirty="0"/>
          </a:p>
        </p:txBody>
      </p:sp>
      <p:sp>
        <p:nvSpPr>
          <p:cNvPr id="4" name="Foliennummernplatzhalt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9511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8D01CBF1-EBB0-4DB1-AA6F-3D8DFE3EF121}" type="slidenum">
              <a:rPr lang="en-US" smtClean="0"/>
              <a:pPr>
                <a:defRPr/>
              </a:pPr>
              <a:t>4</a:t>
            </a:fld>
            <a:endParaRPr lang="en-US"/>
          </a:p>
        </p:txBody>
      </p:sp>
    </p:spTree>
    <p:extLst>
      <p:ext uri="{BB962C8B-B14F-4D97-AF65-F5344CB8AC3E}">
        <p14:creationId xmlns:p14="http://schemas.microsoft.com/office/powerpoint/2010/main" val="130062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1.bin"/><Relationship Id="rId4" Type="http://schemas.openxmlformats.org/officeDocument/2006/relationships/image" Target="../media/image26.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603"/>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Click to edit the sub title</a:t>
            </a:r>
            <a:endParaRPr lang="nl-NL" dirty="0"/>
          </a:p>
        </p:txBody>
      </p:sp>
      <p:sp>
        <p:nvSpPr>
          <p:cNvPr id="8" name="AddCustomDate#1"/>
          <p:cNvSpPr txBox="1"/>
          <p:nvPr userDrawn="1"/>
        </p:nvSpPr>
        <p:spPr>
          <a:xfrm>
            <a:off x="217612" y="3723883"/>
            <a:ext cx="1107996" cy="276999"/>
          </a:xfrm>
          <a:prstGeom prst="rect">
            <a:avLst/>
          </a:prstGeom>
          <a:noFill/>
        </p:spPr>
        <p:txBody>
          <a:bodyPr wrap="none" rtlCol="0">
            <a:spAutoFit/>
          </a:bodyPr>
          <a:lstStyle/>
          <a:p>
            <a:pPr fontAlgn="auto">
              <a:spcBef>
                <a:spcPts val="0"/>
              </a:spcBef>
              <a:spcAft>
                <a:spcPts val="0"/>
              </a:spcAft>
            </a:pPr>
            <a:r>
              <a:rPr lang="nl-NL" sz="1200" dirty="0" smtClean="0">
                <a:solidFill>
                  <a:prstClr val="white"/>
                </a:solidFill>
                <a:latin typeface="Verdana" pitchFamily="34" charset="0"/>
                <a:ea typeface="Verdana" pitchFamily="34" charset="0"/>
                <a:cs typeface="Verdana" pitchFamily="34" charset="0"/>
              </a:rPr>
              <a:t>23-12-2016</a:t>
            </a:r>
            <a:endParaRPr lang="nl-NL" sz="1200" dirty="0">
              <a:solidFill>
                <a:prstClr val="white"/>
              </a:solidFill>
              <a:latin typeface="Verdana" pitchFamily="34" charset="0"/>
              <a:ea typeface="Verdana" pitchFamily="34" charset="0"/>
              <a:cs typeface="Verdana" pitchFamily="34" charset="0"/>
            </a:endParaRPr>
          </a:p>
        </p:txBody>
      </p:sp>
      <p:sp>
        <p:nvSpPr>
          <p:cNvPr id="10" name="AddClassification"/>
          <p:cNvSpPr txBox="1">
            <a:spLocks noChangeArrowheads="1"/>
          </p:cNvSpPr>
          <p:nvPr userDrawn="1"/>
        </p:nvSpPr>
        <p:spPr bwMode="auto">
          <a:xfrm>
            <a:off x="4296934" y="4646845"/>
            <a:ext cx="5501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fontAlgn="auto">
              <a:spcBef>
                <a:spcPts val="0"/>
              </a:spcBef>
              <a:spcAft>
                <a:spcPts val="0"/>
              </a:spcAft>
            </a:pPr>
            <a:r>
              <a:rPr lang="en-US" sz="800" smtClean="0">
                <a:solidFill>
                  <a:prstClr val="white"/>
                </a:solidFill>
                <a:latin typeface="Verdana" pitchFamily="34" charset="0"/>
                <a:ea typeface="Verdana" pitchFamily="34" charset="0"/>
                <a:cs typeface="Verdana" pitchFamily="34" charset="0"/>
              </a:rPr>
              <a:t>© Atos</a:t>
            </a:r>
            <a:endParaRPr lang="en-US" sz="8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23709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184724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4184363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4020208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9968296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450852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5679057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673751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4314733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7412338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474404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0867427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50431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73096148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9909647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8784539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603"/>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smtClean="0"/>
              <a:t>Click to edit the title</a:t>
            </a:r>
            <a:endParaRPr lang="nl-NL" dirty="0"/>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auto">
              <a:spcBef>
                <a:spcPts val="0"/>
              </a:spcBef>
              <a:spcAft>
                <a:spcPts val="0"/>
              </a:spcAft>
            </a:pPr>
            <a:r>
              <a:rPr lang="en-US" sz="700" smtClean="0">
                <a:solidFill>
                  <a:prstClr val="white"/>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September 2016. © 2016 Atos. Confidential information owned by Atos, to be used by the recipient only. This document, or any part of it, may not be reproduced, copied, circulated and/or distributed nor quoted without prior written approval from Atos.</a:t>
            </a:r>
            <a:endParaRPr lang="en-US" sz="700" dirty="0" smtClean="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5388735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Basic">
    <p:bg bwMode="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4814250"/>
              </p:ext>
            </p:extLst>
          </p:nvPr>
        </p:nvGraphicFramePr>
        <p:xfrm>
          <a:off x="1192" y="1191"/>
          <a:ext cx="1190" cy="1189"/>
        </p:xfrm>
        <a:graphic>
          <a:graphicData uri="http://schemas.openxmlformats.org/presentationml/2006/ole">
            <mc:AlternateContent xmlns:mc="http://schemas.openxmlformats.org/markup-compatibility/2006">
              <mc:Choice xmlns:v="urn:schemas-microsoft-com:vml" Requires="v">
                <p:oleObj spid="_x0000_s104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191"/>
                        <a:ext cx="1190" cy="1189"/>
                      </a:xfrm>
                      <a:prstGeom prst="rect">
                        <a:avLst/>
                      </a:prstGeom>
                    </p:spPr>
                  </p:pic>
                </p:oleObj>
              </mc:Fallback>
            </mc:AlternateContent>
          </a:graphicData>
        </a:graphic>
      </p:graphicFrame>
      <p:sp>
        <p:nvSpPr>
          <p:cNvPr id="9" name="Title Placeholder 1"/>
          <p:cNvSpPr>
            <a:spLocks noGrp="1"/>
          </p:cNvSpPr>
          <p:nvPr>
            <p:ph type="title"/>
          </p:nvPr>
        </p:nvSpPr>
        <p:spPr>
          <a:xfrm>
            <a:off x="296923" y="288069"/>
            <a:ext cx="8748000" cy="307777"/>
          </a:xfrm>
          <a:prstGeom prst="rect">
            <a:avLst/>
          </a:prstGeom>
        </p:spPr>
        <p:txBody>
          <a:bodyPr vert="horz" lIns="0" tIns="0" rIns="0" bIns="0" rtlCol="0" anchor="t" anchorCtr="0">
            <a:spAutoFit/>
          </a:bodyPr>
          <a:lstStyle/>
          <a:p>
            <a:r>
              <a:rPr lang="en-US" dirty="0" err="1" smtClean="0"/>
              <a:t>Klik</a:t>
            </a:r>
            <a:r>
              <a:rPr lang="en-US" dirty="0" smtClean="0"/>
              <a:t> om de </a:t>
            </a:r>
            <a:r>
              <a:rPr lang="en-US" dirty="0" err="1" smtClean="0"/>
              <a:t>stijl</a:t>
            </a:r>
            <a:r>
              <a:rPr lang="en-US" dirty="0" smtClean="0"/>
              <a:t> </a:t>
            </a:r>
            <a:r>
              <a:rPr lang="en-US" dirty="0" err="1" smtClean="0"/>
              <a:t>te</a:t>
            </a:r>
            <a:r>
              <a:rPr lang="en-US" dirty="0" smtClean="0"/>
              <a:t> </a:t>
            </a:r>
            <a:r>
              <a:rPr lang="en-US" dirty="0" err="1" smtClean="0"/>
              <a:t>bewerken</a:t>
            </a:r>
            <a:endParaRPr lang="en-US" dirty="0"/>
          </a:p>
        </p:txBody>
      </p:sp>
      <p:sp>
        <p:nvSpPr>
          <p:cNvPr id="10" name="object 24"/>
          <p:cNvSpPr txBox="1">
            <a:spLocks noGrp="1"/>
          </p:cNvSpPr>
          <p:nvPr>
            <p:ph type="sldNum" sz="quarter" idx="4"/>
          </p:nvPr>
        </p:nvSpPr>
        <p:spPr>
          <a:xfrm>
            <a:off x="296924" y="4806739"/>
            <a:ext cx="335028" cy="128240"/>
          </a:xfrm>
          <a:prstGeom prst="rect">
            <a:avLst/>
          </a:prstGeom>
        </p:spPr>
        <p:txBody>
          <a:bodyPr vert="horz" wrap="none" lIns="0" tIns="0" rIns="0" bIns="0" rtlCol="0" anchor="ctr">
            <a:spAutoFit/>
          </a:bodyPr>
          <a:lstStyle>
            <a:lvl1pPr>
              <a:defRPr>
                <a:solidFill>
                  <a:schemeClr val="tx1"/>
                </a:solidFill>
              </a:defRPr>
            </a:lvl1pPr>
          </a:lstStyle>
          <a:p>
            <a:pPr marL="19012">
              <a:lnSpc>
                <a:spcPts val="999"/>
              </a:lnSpc>
            </a:pPr>
            <a:r>
              <a:rPr lang="en-US" sz="800" smtClean="0">
                <a:cs typeface="Verdana"/>
              </a:rPr>
              <a:t>0</a:t>
            </a:r>
            <a:fld id="{81D60167-4931-47E6-BA6A-407CBD079E47}" type="slidenum">
              <a:rPr lang="en-US" sz="800" smtClean="0">
                <a:cs typeface="Verdana"/>
              </a:rPr>
              <a:pPr marL="19012">
                <a:lnSpc>
                  <a:spcPts val="999"/>
                </a:lnSpc>
              </a:pPr>
              <a:t>‹Nr.›</a:t>
            </a:fld>
            <a:endParaRPr lang="en-US" sz="800" dirty="0">
              <a:cs typeface="Verdana"/>
            </a:endParaRPr>
          </a:p>
        </p:txBody>
      </p:sp>
    </p:spTree>
    <p:extLst>
      <p:ext uri="{BB962C8B-B14F-4D97-AF65-F5344CB8AC3E}">
        <p14:creationId xmlns:p14="http://schemas.microsoft.com/office/powerpoint/2010/main" val="38852075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0" name="Slide Number Placeholder 5"/>
          <p:cNvSpPr>
            <a:spLocks noGrp="1"/>
          </p:cNvSpPr>
          <p:nvPr>
            <p:ph type="sldNum" sz="quarter" idx="4"/>
          </p:nvPr>
        </p:nvSpPr>
        <p:spPr>
          <a:xfrm>
            <a:off x="240300" y="4731994"/>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solidFill>
                  <a:prstClr val="black"/>
                </a:solidFill>
              </a:rPr>
              <a:pPr/>
              <a:t>‹Nr.›</a:t>
            </a:fld>
            <a:endParaRPr lang="nl-NL" dirty="0">
              <a:solidFill>
                <a:prstClr val="black"/>
              </a:solidFill>
            </a:endParaRPr>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smtClean="0"/>
              <a:t>Click to edit the header</a:t>
            </a:r>
            <a:endParaRPr lang="en-US" dirty="0"/>
          </a:p>
        </p:txBody>
      </p:sp>
    </p:spTree>
    <p:extLst>
      <p:ext uri="{BB962C8B-B14F-4D97-AF65-F5344CB8AC3E}">
        <p14:creationId xmlns:p14="http://schemas.microsoft.com/office/powerpoint/2010/main" val="220035848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63"/>
            <a:ext cx="8748000" cy="3723613"/>
          </a:xfrm>
          <a:prstGeom prst="rect">
            <a:avLst/>
          </a:prstGeom>
        </p:spPr>
        <p:txBody>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7" name="Slide Number Placeholder 5"/>
          <p:cNvSpPr>
            <a:spLocks noGrp="1"/>
          </p:cNvSpPr>
          <p:nvPr>
            <p:ph type="sldNum" sz="quarter" idx="4"/>
          </p:nvPr>
        </p:nvSpPr>
        <p:spPr>
          <a:xfrm>
            <a:off x="240300" y="4731994"/>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solidFill>
                  <a:prstClr val="black"/>
                </a:solidFill>
              </a:rPr>
              <a:pPr/>
              <a:t>‹Nr.›</a:t>
            </a:fld>
            <a:endParaRPr lang="nl-NL" dirty="0">
              <a:solidFill>
                <a:prstClr val="black"/>
              </a:solidFill>
            </a:endParaRPr>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smtClean="0"/>
              <a:t>Click to edit the header</a:t>
            </a:r>
            <a:endParaRPr lang="en-US" dirty="0"/>
          </a:p>
        </p:txBody>
      </p:sp>
    </p:spTree>
    <p:extLst>
      <p:ext uri="{BB962C8B-B14F-4D97-AF65-F5344CB8AC3E}">
        <p14:creationId xmlns:p14="http://schemas.microsoft.com/office/powerpoint/2010/main" val="3503222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8332800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76545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703204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5170182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208064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0300" y="4731994"/>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pPr fontAlgn="auto">
              <a:spcBef>
                <a:spcPts val="0"/>
              </a:spcBef>
              <a:spcAft>
                <a:spcPts val="0"/>
              </a:spcAft>
            </a:pPr>
            <a:fld id="{DAF489CC-3B7A-4DA5-A8C0-4984788D0EC5}" type="slidenum">
              <a:rPr lang="nl-NL" smtClean="0">
                <a:solidFill>
                  <a:prstClr val="black"/>
                </a:solidFill>
              </a:rPr>
              <a:pPr fontAlgn="auto">
                <a:spcBef>
                  <a:spcPts val="0"/>
                </a:spcBef>
                <a:spcAft>
                  <a:spcPts val="0"/>
                </a:spcAft>
              </a:pPr>
              <a:t>‹Nr.›</a:t>
            </a:fld>
            <a:endParaRPr lang="nl-NL" dirty="0">
              <a:solidFill>
                <a:prstClr val="black"/>
              </a:solidFill>
            </a:endParaRPr>
          </a:p>
        </p:txBody>
      </p:sp>
      <p:sp>
        <p:nvSpPr>
          <p:cNvPr id="10" name="AddCustomFooter#1"/>
          <p:cNvSpPr txBox="1"/>
          <p:nvPr userDrawn="1"/>
        </p:nvSpPr>
        <p:spPr>
          <a:xfrm>
            <a:off x="236700" y="4729867"/>
            <a:ext cx="5258171" cy="246221"/>
          </a:xfrm>
          <a:prstGeom prst="rect">
            <a:avLst/>
          </a:prstGeom>
          <a:noFill/>
        </p:spPr>
        <p:txBody>
          <a:bodyPr wrap="none" rtlCol="0">
            <a:spAutoFit/>
          </a:bodyPr>
          <a:lstStyle/>
          <a:p>
            <a:pPr fontAlgn="auto">
              <a:spcBef>
                <a:spcPts val="0"/>
              </a:spcBef>
              <a:spcAft>
                <a:spcPts val="0"/>
              </a:spcAft>
            </a:pPr>
            <a:r>
              <a:rPr lang="en-US" sz="1000" dirty="0" smtClean="0">
                <a:solidFill>
                  <a:prstClr val="black"/>
                </a:solidFill>
                <a:latin typeface="Verdana" pitchFamily="34" charset="0"/>
                <a:ea typeface="Verdana" pitchFamily="34" charset="0"/>
                <a:cs typeface="Verdana" pitchFamily="34" charset="0"/>
              </a:rPr>
              <a:t>       | 23.12.2016| Marc,</a:t>
            </a:r>
            <a:r>
              <a:rPr lang="en-US" sz="1000" baseline="0" dirty="0" smtClean="0">
                <a:solidFill>
                  <a:prstClr val="black"/>
                </a:solidFill>
                <a:latin typeface="Verdana" pitchFamily="34" charset="0"/>
                <a:ea typeface="Verdana" pitchFamily="34" charset="0"/>
                <a:cs typeface="Verdana" pitchFamily="34" charset="0"/>
              </a:rPr>
              <a:t> Toshiki, Angel, Dennis, Fabrice, Cassandra</a:t>
            </a:r>
            <a:r>
              <a:rPr lang="en-US" sz="1000" dirty="0" smtClean="0">
                <a:solidFill>
                  <a:prstClr val="black"/>
                </a:solidFill>
                <a:latin typeface="Verdana" pitchFamily="34" charset="0"/>
                <a:ea typeface="Verdana" pitchFamily="34" charset="0"/>
                <a:cs typeface="Verdana" pitchFamily="34" charset="0"/>
              </a:rPr>
              <a:t> | © Atos </a:t>
            </a:r>
            <a:endParaRPr lang="nl-NL" sz="10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smtClean="0"/>
              <a:t>Click to edit the header</a:t>
            </a:r>
            <a:endParaRPr lang="nl-NL" dirty="0"/>
          </a:p>
        </p:txBody>
      </p:sp>
    </p:spTree>
    <p:extLst>
      <p:ext uri="{BB962C8B-B14F-4D97-AF65-F5344CB8AC3E}">
        <p14:creationId xmlns:p14="http://schemas.microsoft.com/office/powerpoint/2010/main" val="3830754837"/>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 id="2147484138" r:id="rId18"/>
    <p:sldLayoutId id="2147484139" r:id="rId19"/>
    <p:sldLayoutId id="2147484140" r:id="rId20"/>
    <p:sldLayoutId id="2147484141" r:id="rId21"/>
    <p:sldLayoutId id="2147484142" r:id="rId22"/>
    <p:sldLayoutId id="2147484143" r:id="rId23"/>
    <p:sldLayoutId id="2147484144" r:id="rId24"/>
    <p:sldLayoutId id="2147484145" r:id="rId25"/>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25.xml"/><Relationship Id="rId7" Type="http://schemas.openxmlformats.org/officeDocument/2006/relationships/image" Target="../media/image29.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5.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6" y="2197899"/>
            <a:ext cx="8925636" cy="340585"/>
          </a:xfrm>
          <a:prstGeom prst="rect">
            <a:avLst/>
          </a:prstGeom>
          <a:ln>
            <a:solidFill>
              <a:srgbClr val="006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https://upload.wikimedia.org/wikipedia/commons/thumb/1/18/Space_invaders_logo.svg/1280px-Space_invaders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5407" y="1153602"/>
            <a:ext cx="4978400" cy="208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289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de-CH" sz="1800" b="1" dirty="0" smtClean="0"/>
              <a:t>UI-Logic</a:t>
            </a:r>
          </a:p>
          <a:p>
            <a:r>
              <a:rPr lang="de-CH" dirty="0" smtClean="0"/>
              <a:t>Pfeiltaste Links wird gedrückt</a:t>
            </a:r>
          </a:p>
          <a:p>
            <a:r>
              <a:rPr lang="de-CH" dirty="0" smtClean="0"/>
              <a:t>Pfeiltaste Rechts wird gedrückt</a:t>
            </a:r>
          </a:p>
          <a:p>
            <a:r>
              <a:rPr lang="de-CH" dirty="0" smtClean="0"/>
              <a:t>Leertaste wird gedrückt</a:t>
            </a:r>
          </a:p>
          <a:p>
            <a:r>
              <a:rPr lang="de-CH" dirty="0" smtClean="0"/>
              <a:t>Taste «Esc» gedrückt</a:t>
            </a:r>
          </a:p>
          <a:p>
            <a:r>
              <a:rPr lang="de-CH" dirty="0" smtClean="0"/>
              <a:t>Mausklick auf Exit-Button</a:t>
            </a:r>
          </a:p>
          <a:p>
            <a:r>
              <a:rPr lang="de-CH" dirty="0" smtClean="0"/>
              <a:t>Mausklick auf New Game Button</a:t>
            </a:r>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10</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Use</a:t>
            </a:r>
            <a:r>
              <a:rPr lang="de-CH" dirty="0" smtClean="0"/>
              <a:t>-Cases</a:t>
            </a:r>
            <a:endParaRPr lang="en-US" dirty="0"/>
          </a:p>
        </p:txBody>
      </p:sp>
    </p:spTree>
    <p:extLst>
      <p:ext uri="{BB962C8B-B14F-4D97-AF65-F5344CB8AC3E}">
        <p14:creationId xmlns:p14="http://schemas.microsoft.com/office/powerpoint/2010/main" val="67931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11</a:t>
            </a:fld>
            <a:endParaRPr lang="nl-NL" dirty="0">
              <a:solidFill>
                <a:prstClr val="black"/>
              </a:solidFill>
            </a:endParaRPr>
          </a:p>
        </p:txBody>
      </p:sp>
      <p:sp>
        <p:nvSpPr>
          <p:cNvPr id="4" name="Title 3"/>
          <p:cNvSpPr>
            <a:spLocks noGrp="1"/>
          </p:cNvSpPr>
          <p:nvPr>
            <p:ph type="title"/>
          </p:nvPr>
        </p:nvSpPr>
        <p:spPr/>
        <p:txBody>
          <a:bodyPr/>
          <a:lstStyle/>
          <a:p>
            <a:r>
              <a:rPr lang="de-CH" dirty="0" smtClean="0"/>
              <a:t>Testfälle</a:t>
            </a:r>
            <a:endParaRPr lang="en-US" dirty="0"/>
          </a:p>
        </p:txBody>
      </p:sp>
      <p:pic>
        <p:nvPicPr>
          <p:cNvPr id="5121"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302" y="993344"/>
            <a:ext cx="2987247" cy="358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580" y="966042"/>
            <a:ext cx="3171069" cy="3618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886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12</a:t>
            </a:fld>
            <a:endParaRPr lang="nl-NL" dirty="0">
              <a:solidFill>
                <a:prstClr val="black"/>
              </a:solidFill>
            </a:endParaRPr>
          </a:p>
        </p:txBody>
      </p:sp>
      <p:sp>
        <p:nvSpPr>
          <p:cNvPr id="4" name="Title 3"/>
          <p:cNvSpPr>
            <a:spLocks noGrp="1"/>
          </p:cNvSpPr>
          <p:nvPr>
            <p:ph type="title"/>
          </p:nvPr>
        </p:nvSpPr>
        <p:spPr/>
        <p:txBody>
          <a:bodyPr/>
          <a:lstStyle/>
          <a:p>
            <a:r>
              <a:rPr lang="de-CH" dirty="0" smtClean="0"/>
              <a:t>Risikoanalyse</a:t>
            </a:r>
            <a:endParaRPr lang="en-US" dirty="0"/>
          </a:p>
        </p:txBody>
      </p:sp>
      <p:sp>
        <p:nvSpPr>
          <p:cNvPr id="6" name="Content Placeholder 5"/>
          <p:cNvSpPr>
            <a:spLocks noGrp="1"/>
          </p:cNvSpPr>
          <p:nvPr>
            <p:ph idx="1"/>
          </p:nvPr>
        </p:nvSpPr>
        <p:spPr/>
        <p:txBody>
          <a:bodyPr/>
          <a:lstStyle/>
          <a:p>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00" y="1083009"/>
            <a:ext cx="4557712" cy="344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83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44676"/>
            <a:ext cx="8748000" cy="3474900"/>
          </a:xfrm>
        </p:spPr>
        <p:txBody>
          <a:bodyPr/>
          <a:lstStyle/>
          <a:p>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13</a:t>
            </a:fld>
            <a:endParaRPr lang="nl-NL" dirty="0">
              <a:solidFill>
                <a:prstClr val="black"/>
              </a:solidFill>
            </a:endParaRPr>
          </a:p>
        </p:txBody>
      </p:sp>
      <p:sp>
        <p:nvSpPr>
          <p:cNvPr id="4" name="Title 3"/>
          <p:cNvSpPr>
            <a:spLocks noGrp="1"/>
          </p:cNvSpPr>
          <p:nvPr>
            <p:ph type="title"/>
          </p:nvPr>
        </p:nvSpPr>
        <p:spPr/>
        <p:txBody>
          <a:bodyPr/>
          <a:lstStyle/>
          <a:p>
            <a:r>
              <a:rPr lang="de-CH" dirty="0" smtClean="0"/>
              <a:t>Risikoanalyse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00" y="1055738"/>
            <a:ext cx="4898284" cy="350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19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Architektur</a:t>
            </a:r>
            <a:endParaRPr lang="de-CH" dirty="0"/>
          </a:p>
        </p:txBody>
      </p:sp>
    </p:spTree>
    <p:extLst>
      <p:ext uri="{BB962C8B-B14F-4D97-AF65-F5344CB8AC3E}">
        <p14:creationId xmlns:p14="http://schemas.microsoft.com/office/powerpoint/2010/main" val="420521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15</a:t>
            </a:fld>
            <a:endParaRPr lang="nl-NL" dirty="0">
              <a:solidFill>
                <a:prstClr val="black"/>
              </a:solidFill>
            </a:endParaRPr>
          </a:p>
        </p:txBody>
      </p:sp>
      <p:pic>
        <p:nvPicPr>
          <p:cNvPr id="5123" name="Picture 3" descr="C:\Users\A639360\AppData\Local\Microsoft\Windows\Temporary Internet Files\Content.Outlook\4J5LOOI5\Unbenannt.PNG"/>
          <p:cNvPicPr>
            <a:picLocks noChangeAspect="1" noChangeArrowheads="1"/>
          </p:cNvPicPr>
          <p:nvPr/>
        </p:nvPicPr>
        <p:blipFill rotWithShape="1">
          <a:blip r:embed="rId2">
            <a:extLst>
              <a:ext uri="{28A0092B-C50C-407E-A947-70E740481C1C}">
                <a14:useLocalDpi xmlns:a14="http://schemas.microsoft.com/office/drawing/2010/main" val="0"/>
              </a:ext>
            </a:extLst>
          </a:blip>
          <a:srcRect t="13241" b="3230"/>
          <a:stretch/>
        </p:blipFill>
        <p:spPr bwMode="auto">
          <a:xfrm>
            <a:off x="910464" y="0"/>
            <a:ext cx="7333064"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910464" cy="5082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8243528" y="30480"/>
            <a:ext cx="899160" cy="5082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402695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Planung</a:t>
            </a:r>
            <a:endParaRPr lang="de-CH" dirty="0"/>
          </a:p>
        </p:txBody>
      </p:sp>
    </p:spTree>
    <p:extLst>
      <p:ext uri="{BB962C8B-B14F-4D97-AF65-F5344CB8AC3E}">
        <p14:creationId xmlns:p14="http://schemas.microsoft.com/office/powerpoint/2010/main" val="1534734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7198" y="3073254"/>
            <a:ext cx="1905206" cy="1348138"/>
          </a:xfrm>
        </p:spPr>
        <p:txBody>
          <a:bodyPr/>
          <a:lstStyle/>
          <a:p>
            <a:r>
              <a:rPr lang="de-CH" dirty="0" smtClean="0"/>
              <a:t>Toshiki</a:t>
            </a:r>
          </a:p>
          <a:p>
            <a:r>
              <a:rPr lang="de-CH" dirty="0" smtClean="0"/>
              <a:t>Marc</a:t>
            </a:r>
          </a:p>
          <a:p>
            <a:r>
              <a:rPr lang="de-CH" dirty="0" smtClean="0"/>
              <a:t>Angel</a:t>
            </a:r>
          </a:p>
          <a:p>
            <a:r>
              <a:rPr lang="de-CH" dirty="0" smtClean="0"/>
              <a:t>Dennis</a:t>
            </a:r>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17</a:t>
            </a:fld>
            <a:endParaRPr lang="nl-NL" dirty="0">
              <a:solidFill>
                <a:prstClr val="black"/>
              </a:solidFill>
            </a:endParaRPr>
          </a:p>
        </p:txBody>
      </p:sp>
      <p:sp>
        <p:nvSpPr>
          <p:cNvPr id="4" name="Title 3"/>
          <p:cNvSpPr>
            <a:spLocks noGrp="1"/>
          </p:cNvSpPr>
          <p:nvPr>
            <p:ph type="title"/>
          </p:nvPr>
        </p:nvSpPr>
        <p:spPr/>
        <p:txBody>
          <a:bodyPr/>
          <a:lstStyle/>
          <a:p>
            <a:r>
              <a:rPr lang="de-CH" dirty="0" smtClean="0"/>
              <a:t>Gruppenaufteilung</a:t>
            </a:r>
            <a:endParaRPr lang="de-CH" dirty="0"/>
          </a:p>
        </p:txBody>
      </p:sp>
      <p:sp>
        <p:nvSpPr>
          <p:cNvPr id="5" name="Content Placeholder 1"/>
          <p:cNvSpPr txBox="1">
            <a:spLocks/>
          </p:cNvSpPr>
          <p:nvPr/>
        </p:nvSpPr>
        <p:spPr>
          <a:xfrm>
            <a:off x="5161479" y="2996940"/>
            <a:ext cx="1905206" cy="91212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CH" dirty="0" smtClean="0"/>
              <a:t>Fabrice</a:t>
            </a:r>
          </a:p>
          <a:p>
            <a:pPr fontAlgn="auto">
              <a:spcAft>
                <a:spcPts val="0"/>
              </a:spcAft>
            </a:pPr>
            <a:r>
              <a:rPr lang="de-CH" dirty="0" smtClean="0"/>
              <a:t>Cassandra</a:t>
            </a:r>
            <a:endParaRPr lang="de-CH" dirty="0"/>
          </a:p>
        </p:txBody>
      </p:sp>
      <p:pic>
        <p:nvPicPr>
          <p:cNvPr id="4098" name="Picture 2" descr="Image result for 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035" y="1168140"/>
            <a:ext cx="1954369" cy="10941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479" y="1299244"/>
            <a:ext cx="911923" cy="102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77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77257"/>
            <a:ext cx="8748000" cy="3474900"/>
          </a:xfrm>
        </p:spPr>
        <p:txBody>
          <a:bodyPr/>
          <a:lstStyle/>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18</a:t>
            </a:fld>
            <a:endParaRPr lang="nl-NL" dirty="0">
              <a:solidFill>
                <a:prstClr val="black"/>
              </a:solidFill>
            </a:endParaRPr>
          </a:p>
        </p:txBody>
      </p:sp>
      <p:sp>
        <p:nvSpPr>
          <p:cNvPr id="4" name="Title 3"/>
          <p:cNvSpPr>
            <a:spLocks noGrp="1"/>
          </p:cNvSpPr>
          <p:nvPr>
            <p:ph type="title"/>
          </p:nvPr>
        </p:nvSpPr>
        <p:spPr/>
        <p:txBody>
          <a:bodyPr/>
          <a:lstStyle/>
          <a:p>
            <a:endParaRPr lang="de-CH" dirty="0"/>
          </a:p>
        </p:txBody>
      </p:sp>
      <p:graphicFrame>
        <p:nvGraphicFramePr>
          <p:cNvPr id="5" name="Tabelle 4"/>
          <p:cNvGraphicFramePr>
            <a:graphicFrameLocks noGrp="1"/>
          </p:cNvGraphicFramePr>
          <p:nvPr>
            <p:extLst>
              <p:ext uri="{D42A27DB-BD31-4B8C-83A1-F6EECF244321}">
                <p14:modId xmlns:p14="http://schemas.microsoft.com/office/powerpoint/2010/main" val="1776030798"/>
              </p:ext>
            </p:extLst>
          </p:nvPr>
        </p:nvGraphicFramePr>
        <p:xfrm>
          <a:off x="83821" y="123480"/>
          <a:ext cx="9006840" cy="4547581"/>
        </p:xfrm>
        <a:graphic>
          <a:graphicData uri="http://schemas.openxmlformats.org/drawingml/2006/table">
            <a:tbl>
              <a:tblPr firstRow="1" firstCol="1" bandRow="1">
                <a:tableStyleId>{5C22544A-7EE6-4342-B048-85BDC9FD1C3A}</a:tableStyleId>
              </a:tblPr>
              <a:tblGrid>
                <a:gridCol w="1801368"/>
                <a:gridCol w="1801368"/>
                <a:gridCol w="1801368"/>
                <a:gridCol w="1801368"/>
                <a:gridCol w="1801368"/>
              </a:tblGrid>
              <a:tr h="327495">
                <a:tc>
                  <a:txBody>
                    <a:bodyPr/>
                    <a:lstStyle/>
                    <a:p>
                      <a:pPr>
                        <a:lnSpc>
                          <a:spcPct val="115000"/>
                        </a:lnSpc>
                        <a:spcAft>
                          <a:spcPts val="0"/>
                        </a:spcAft>
                      </a:pPr>
                      <a:r>
                        <a:rPr lang="en-US" sz="500" dirty="0">
                          <a:effectLst/>
                        </a:rPr>
                        <a:t>Milestone</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Application Milestone</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Service Milestone and Service Delivery</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End of Phase(s)</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Est. Date</a:t>
                      </a:r>
                      <a:endParaRPr lang="en-US" sz="500">
                        <a:effectLst/>
                        <a:latin typeface="Verdana"/>
                        <a:ea typeface="Calibri"/>
                        <a:cs typeface="Times New Roman"/>
                      </a:endParaRPr>
                    </a:p>
                  </a:txBody>
                  <a:tcPr marL="26328" marR="26328" marT="0" marB="0" anchor="ctr"/>
                </a:tc>
              </a:tr>
              <a:tr h="383879">
                <a:tc>
                  <a:txBody>
                    <a:bodyPr/>
                    <a:lstStyle/>
                    <a:p>
                      <a:pPr>
                        <a:lnSpc>
                          <a:spcPct val="115000"/>
                        </a:lnSpc>
                        <a:spcAft>
                          <a:spcPts val="0"/>
                        </a:spcAft>
                      </a:pPr>
                      <a:r>
                        <a:rPr lang="pl-PL" sz="500">
                          <a:effectLst/>
                        </a:rPr>
                        <a:t>Infos sammeln zum Spiel</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1</a:t>
                      </a:r>
                      <a:endParaRPr lang="en-US" sz="500">
                        <a:effectLst/>
                        <a:latin typeface="Verdana"/>
                        <a:ea typeface="Calibri"/>
                        <a:cs typeface="Times New Roman"/>
                      </a:endParaRPr>
                    </a:p>
                  </a:txBody>
                  <a:tcPr marL="26328" marR="26328" marT="0" marB="0" anchor="ctr"/>
                </a:tc>
              </a:tr>
              <a:tr h="403267">
                <a:tc>
                  <a:txBody>
                    <a:bodyPr/>
                    <a:lstStyle/>
                    <a:p>
                      <a:pPr>
                        <a:lnSpc>
                          <a:spcPct val="115000"/>
                        </a:lnSpc>
                        <a:spcAft>
                          <a:spcPts val="0"/>
                        </a:spcAft>
                      </a:pPr>
                      <a:r>
                        <a:rPr lang="pl-PL" sz="500">
                          <a:effectLst/>
                        </a:rPr>
                        <a:t>GitHub Repository aufsetzen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1</a:t>
                      </a:r>
                      <a:endParaRPr lang="en-US" sz="500">
                        <a:effectLst/>
                        <a:latin typeface="Verdana"/>
                        <a:ea typeface="Calibri"/>
                        <a:cs typeface="Times New Roman"/>
                      </a:endParaRPr>
                    </a:p>
                  </a:txBody>
                  <a:tcPr marL="26328" marR="26328" marT="0" marB="0" anchor="ctr"/>
                </a:tc>
              </a:tr>
              <a:tr h="470639">
                <a:tc>
                  <a:txBody>
                    <a:bodyPr/>
                    <a:lstStyle/>
                    <a:p>
                      <a:pPr>
                        <a:lnSpc>
                          <a:spcPct val="115000"/>
                        </a:lnSpc>
                        <a:spcAft>
                          <a:spcPts val="0"/>
                        </a:spcAft>
                      </a:pPr>
                      <a:r>
                        <a:rPr lang="pl-PL" sz="500">
                          <a:effectLst/>
                        </a:rPr>
                        <a:t>Benötigte Plugins, Software oder sonstiges besorgen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Ggf.  Installieren und Testen der Software</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1</a:t>
                      </a:r>
                      <a:endParaRPr lang="en-US" sz="500">
                        <a:effectLst/>
                        <a:latin typeface="Verdana"/>
                        <a:ea typeface="Calibri"/>
                        <a:cs typeface="Times New Roman"/>
                      </a:endParaRPr>
                    </a:p>
                  </a:txBody>
                  <a:tcPr marL="26328" marR="26328" marT="0" marB="0" anchor="ctr"/>
                </a:tc>
              </a:tr>
              <a:tr h="327495">
                <a:tc>
                  <a:txBody>
                    <a:bodyPr/>
                    <a:lstStyle/>
                    <a:p>
                      <a:pPr>
                        <a:lnSpc>
                          <a:spcPct val="115000"/>
                        </a:lnSpc>
                        <a:spcAft>
                          <a:spcPts val="0"/>
                        </a:spcAft>
                      </a:pPr>
                      <a:r>
                        <a:rPr lang="de-CH" sz="500">
                          <a:effectLst/>
                        </a:rPr>
                        <a:t>UML designen / Architektur planen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Woche  2</a:t>
                      </a:r>
                      <a:endParaRPr lang="en-US" sz="500">
                        <a:effectLst/>
                        <a:latin typeface="Verdana"/>
                        <a:ea typeface="Calibri"/>
                        <a:cs typeface="Times New Roman"/>
                      </a:endParaRPr>
                    </a:p>
                  </a:txBody>
                  <a:tcPr marL="26328" marR="26328" marT="0" marB="0" anchor="ctr"/>
                </a:tc>
              </a:tr>
              <a:tr h="268521">
                <a:tc>
                  <a:txBody>
                    <a:bodyPr/>
                    <a:lstStyle/>
                    <a:p>
                      <a:pPr>
                        <a:lnSpc>
                          <a:spcPct val="115000"/>
                        </a:lnSpc>
                        <a:spcAft>
                          <a:spcPts val="0"/>
                        </a:spcAft>
                      </a:pPr>
                      <a:r>
                        <a:rPr lang="pl-PL" sz="500">
                          <a:effectLst/>
                        </a:rPr>
                        <a:t>UseCases definieren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2</a:t>
                      </a:r>
                      <a:endParaRPr lang="en-US" sz="500">
                        <a:effectLst/>
                        <a:latin typeface="Verdana"/>
                        <a:ea typeface="Calibri"/>
                        <a:cs typeface="Times New Roman"/>
                      </a:endParaRPr>
                    </a:p>
                  </a:txBody>
                  <a:tcPr marL="26328" marR="26328" marT="0" marB="0" anchor="ctr"/>
                </a:tc>
              </a:tr>
              <a:tr h="265614">
                <a:tc>
                  <a:txBody>
                    <a:bodyPr/>
                    <a:lstStyle/>
                    <a:p>
                      <a:pPr>
                        <a:lnSpc>
                          <a:spcPct val="115000"/>
                        </a:lnSpc>
                        <a:spcAft>
                          <a:spcPts val="0"/>
                        </a:spcAft>
                      </a:pPr>
                      <a:r>
                        <a:rPr lang="de-CH" sz="500">
                          <a:effectLst/>
                        </a:rPr>
                        <a:t>Testfälle erstellen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Woche 2</a:t>
                      </a:r>
                      <a:endParaRPr lang="en-US" sz="500">
                        <a:effectLst/>
                        <a:latin typeface="Verdana"/>
                        <a:ea typeface="Calibri"/>
                        <a:cs typeface="Times New Roman"/>
                      </a:endParaRPr>
                    </a:p>
                  </a:txBody>
                  <a:tcPr marL="26328" marR="26328" marT="0" marB="0" anchor="ctr"/>
                </a:tc>
              </a:tr>
              <a:tr h="399874">
                <a:tc>
                  <a:txBody>
                    <a:bodyPr/>
                    <a:lstStyle/>
                    <a:p>
                      <a:pPr>
                        <a:lnSpc>
                          <a:spcPct val="115000"/>
                        </a:lnSpc>
                        <a:spcAft>
                          <a:spcPts val="0"/>
                        </a:spcAft>
                      </a:pPr>
                      <a:r>
                        <a:rPr lang="pl-PL" sz="500">
                          <a:effectLst/>
                        </a:rPr>
                        <a:t>UML überarbeiten nach UseCases und Testfälle</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Woche 2</a:t>
                      </a:r>
                      <a:endParaRPr lang="en-US" sz="500" dirty="0">
                        <a:effectLst/>
                        <a:latin typeface="Verdana"/>
                        <a:ea typeface="Calibri"/>
                        <a:cs typeface="Times New Roman"/>
                      </a:endParaRPr>
                    </a:p>
                  </a:txBody>
                  <a:tcPr marL="26328" marR="26328" marT="0" marB="0" anchor="ctr"/>
                </a:tc>
              </a:tr>
              <a:tr h="474033">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Beginn der Implementation / Arcchitektur implementieren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Woche 2</a:t>
                      </a:r>
                      <a:r>
                        <a:rPr lang="pl-PL" sz="500" dirty="0" smtClean="0">
                          <a:effectLst/>
                        </a:rPr>
                        <a:t>,</a:t>
                      </a:r>
                      <a:r>
                        <a:rPr lang="de-CH" sz="500" dirty="0" smtClean="0">
                          <a:effectLst/>
                        </a:rPr>
                        <a:t> </a:t>
                      </a:r>
                      <a:r>
                        <a:rPr lang="pl-PL" sz="500" dirty="0" smtClean="0">
                          <a:effectLst/>
                        </a:rPr>
                        <a:t>3</a:t>
                      </a:r>
                      <a:endParaRPr lang="en-US" sz="500" dirty="0">
                        <a:effectLst/>
                        <a:latin typeface="Verdana"/>
                        <a:ea typeface="Calibri"/>
                        <a:cs typeface="Times New Roman"/>
                      </a:endParaRPr>
                    </a:p>
                  </a:txBody>
                  <a:tcPr marL="26328" marR="26328" marT="0" marB="0" anchor="ctr"/>
                </a:tc>
              </a:tr>
              <a:tr h="398904">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Business Logic implementieren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3</a:t>
                      </a:r>
                      <a:endParaRPr lang="en-US" sz="500">
                        <a:effectLst/>
                        <a:latin typeface="Verdana"/>
                        <a:ea typeface="Calibri"/>
                        <a:cs typeface="Times New Roman"/>
                      </a:endParaRPr>
                    </a:p>
                  </a:txBody>
                  <a:tcPr marL="26328" marR="26328" marT="0" marB="0" anchor="ctr"/>
                </a:tc>
              </a:tr>
              <a:tr h="336379">
                <a:tc>
                  <a:txBody>
                    <a:bodyPr/>
                    <a:lstStyle/>
                    <a:p>
                      <a:pPr>
                        <a:lnSpc>
                          <a:spcPct val="115000"/>
                        </a:lnSpc>
                        <a:spcAft>
                          <a:spcPts val="0"/>
                        </a:spcAft>
                      </a:pPr>
                      <a:r>
                        <a:rPr lang="de-CH" sz="500">
                          <a:effectLst/>
                        </a:rPr>
                        <a:t>Anpassungen des UML, Spielregeln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Business Logic verfeinern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3</a:t>
                      </a:r>
                      <a:endParaRPr lang="en-US" sz="500">
                        <a:effectLst/>
                        <a:latin typeface="Verdana"/>
                        <a:ea typeface="Calibri"/>
                        <a:cs typeface="Times New Roman"/>
                      </a:endParaRPr>
                    </a:p>
                  </a:txBody>
                  <a:tcPr marL="26328" marR="26328" marT="0" marB="0" anchor="ctr"/>
                </a:tc>
              </a:tr>
              <a:tr h="336379">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dirty="0">
                          <a:effectLst/>
                        </a:rPr>
                        <a:t>GUI </a:t>
                      </a:r>
                      <a:r>
                        <a:rPr lang="de-CH" sz="500" dirty="0" err="1">
                          <a:effectLst/>
                        </a:rPr>
                        <a:t>Logic</a:t>
                      </a:r>
                      <a:r>
                        <a:rPr lang="de-CH" sz="500" dirty="0">
                          <a:effectLst/>
                        </a:rPr>
                        <a:t> Implementieren</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4</a:t>
                      </a:r>
                      <a:endParaRPr lang="en-US" sz="500">
                        <a:effectLst/>
                        <a:latin typeface="Verdana"/>
                        <a:ea typeface="Calibri"/>
                        <a:cs typeface="Times New Roman"/>
                      </a:endParaRPr>
                    </a:p>
                  </a:txBody>
                  <a:tcPr marL="26328" marR="26328" marT="0" marB="0" anchor="ctr"/>
                </a:tc>
              </a:tr>
              <a:tr h="155102">
                <a:tc>
                  <a:txBody>
                    <a:bodyPr/>
                    <a:lstStyle/>
                    <a:p>
                      <a:pPr>
                        <a:lnSpc>
                          <a:spcPct val="115000"/>
                        </a:lnSpc>
                        <a:spcAft>
                          <a:spcPts val="0"/>
                        </a:spcAft>
                      </a:pPr>
                      <a:r>
                        <a:rPr lang="pl-PL" sz="500" dirty="0">
                          <a:effectLst/>
                        </a:rPr>
                        <a:t>Projekt fertig</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Woche 5</a:t>
                      </a:r>
                      <a:endParaRPr lang="en-US" sz="500" dirty="0">
                        <a:effectLst/>
                        <a:latin typeface="Verdana"/>
                        <a:ea typeface="Calibri"/>
                        <a:cs typeface="Times New Roman"/>
                      </a:endParaRPr>
                    </a:p>
                  </a:txBody>
                  <a:tcPr marL="26328" marR="26328" marT="0" marB="0" anchor="ctr"/>
                </a:tc>
              </a:tr>
            </a:tbl>
          </a:graphicData>
        </a:graphic>
      </p:graphicFrame>
    </p:spTree>
    <p:extLst>
      <p:ext uri="{BB962C8B-B14F-4D97-AF65-F5344CB8AC3E}">
        <p14:creationId xmlns:p14="http://schemas.microsoft.com/office/powerpoint/2010/main" val="323224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90800"/>
            <a:ext cx="4382808" cy="3474900"/>
          </a:xfrm>
        </p:spPr>
        <p:txBody>
          <a:bodyPr/>
          <a:lstStyle/>
          <a:p>
            <a:r>
              <a:rPr lang="de-CH" dirty="0" smtClean="0"/>
              <a:t>Cassandra (</a:t>
            </a:r>
            <a:r>
              <a:rPr lang="de-CH" dirty="0"/>
              <a:t>C</a:t>
            </a:r>
            <a:r>
              <a:rPr lang="de-CH" dirty="0" smtClean="0"/>
              <a:t>#)</a:t>
            </a:r>
          </a:p>
          <a:p>
            <a:pPr lvl="1"/>
            <a:r>
              <a:rPr lang="de-CH" dirty="0" err="1" smtClean="0"/>
              <a:t>UseCases</a:t>
            </a:r>
            <a:r>
              <a:rPr lang="de-CH" dirty="0" smtClean="0"/>
              <a:t>  definiert</a:t>
            </a:r>
          </a:p>
          <a:p>
            <a:pPr lvl="1"/>
            <a:r>
              <a:rPr lang="de-CH" dirty="0" smtClean="0"/>
              <a:t>GUI Design erstellen</a:t>
            </a:r>
          </a:p>
          <a:p>
            <a:pPr lvl="1"/>
            <a:r>
              <a:rPr lang="de-CH" dirty="0" smtClean="0"/>
              <a:t>GUI </a:t>
            </a:r>
            <a:r>
              <a:rPr lang="de-CH" dirty="0" err="1" smtClean="0"/>
              <a:t>Logic</a:t>
            </a:r>
            <a:endParaRPr lang="de-CH" dirty="0" smtClean="0"/>
          </a:p>
          <a:p>
            <a:pPr lvl="2"/>
            <a:r>
              <a:rPr lang="de-CH" dirty="0" smtClean="0"/>
              <a:t>Buttons</a:t>
            </a:r>
          </a:p>
          <a:p>
            <a:pPr lvl="1"/>
            <a:r>
              <a:rPr lang="de-CH" dirty="0" err="1" smtClean="0"/>
              <a:t>Refactoring</a:t>
            </a:r>
            <a:r>
              <a:rPr lang="de-CH" dirty="0" smtClean="0"/>
              <a:t>	</a:t>
            </a:r>
          </a:p>
          <a:p>
            <a:pPr lvl="1"/>
            <a:r>
              <a:rPr lang="de-CH" dirty="0" smtClean="0"/>
              <a:t>Business </a:t>
            </a:r>
            <a:r>
              <a:rPr lang="de-CH" dirty="0" err="1" smtClean="0"/>
              <a:t>Logic</a:t>
            </a:r>
            <a:endParaRPr lang="de-CH" dirty="0" smtClean="0"/>
          </a:p>
          <a:p>
            <a:pPr lvl="2"/>
            <a:r>
              <a:rPr lang="de-CH" dirty="0"/>
              <a:t>Player </a:t>
            </a:r>
            <a:r>
              <a:rPr lang="de-CH" dirty="0" smtClean="0"/>
              <a:t>Movement</a:t>
            </a:r>
          </a:p>
          <a:p>
            <a:pPr lvl="2"/>
            <a:endParaRPr lang="de-CH" dirty="0"/>
          </a:p>
          <a:p>
            <a:pPr lvl="1"/>
            <a:endParaRPr lang="de-CH" dirty="0" smtClean="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19</a:t>
            </a:fld>
            <a:endParaRPr lang="nl-NL" dirty="0">
              <a:solidFill>
                <a:prstClr val="black"/>
              </a:solidFill>
            </a:endParaRPr>
          </a:p>
        </p:txBody>
      </p:sp>
      <p:sp>
        <p:nvSpPr>
          <p:cNvPr id="4" name="Title 3"/>
          <p:cNvSpPr>
            <a:spLocks noGrp="1"/>
          </p:cNvSpPr>
          <p:nvPr>
            <p:ph type="title"/>
          </p:nvPr>
        </p:nvSpPr>
        <p:spPr/>
        <p:txBody>
          <a:bodyPr/>
          <a:lstStyle/>
          <a:p>
            <a:r>
              <a:rPr lang="de-CH" dirty="0" smtClean="0"/>
              <a:t>Aufgabenaufteilung</a:t>
            </a:r>
            <a:endParaRPr lang="de-CH" dirty="0"/>
          </a:p>
        </p:txBody>
      </p:sp>
      <p:sp>
        <p:nvSpPr>
          <p:cNvPr id="5" name="Content Placeholder 1"/>
          <p:cNvSpPr txBox="1">
            <a:spLocks/>
          </p:cNvSpPr>
          <p:nvPr/>
        </p:nvSpPr>
        <p:spPr>
          <a:xfrm>
            <a:off x="4581680" y="1090800"/>
            <a:ext cx="4382808" cy="34749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CH" dirty="0" smtClean="0"/>
              <a:t>Fabrice (C#)</a:t>
            </a:r>
          </a:p>
          <a:p>
            <a:pPr lvl="1" fontAlgn="auto">
              <a:spcAft>
                <a:spcPts val="0"/>
              </a:spcAft>
            </a:pPr>
            <a:r>
              <a:rPr lang="de-CH" dirty="0" smtClean="0"/>
              <a:t>Business  </a:t>
            </a:r>
            <a:r>
              <a:rPr lang="de-CH" dirty="0" err="1" smtClean="0"/>
              <a:t>Logic</a:t>
            </a:r>
            <a:endParaRPr lang="de-CH" dirty="0" smtClean="0"/>
          </a:p>
          <a:p>
            <a:pPr lvl="2" fontAlgn="auto">
              <a:spcAft>
                <a:spcPts val="0"/>
              </a:spcAft>
            </a:pPr>
            <a:r>
              <a:rPr lang="de-CH" dirty="0" err="1"/>
              <a:t>Invader</a:t>
            </a:r>
            <a:r>
              <a:rPr lang="de-CH" dirty="0"/>
              <a:t> Movement</a:t>
            </a:r>
          </a:p>
          <a:p>
            <a:pPr lvl="2" fontAlgn="auto">
              <a:spcAft>
                <a:spcPts val="0"/>
              </a:spcAft>
            </a:pPr>
            <a:r>
              <a:rPr lang="de-CH" dirty="0" smtClean="0"/>
              <a:t>Player </a:t>
            </a:r>
            <a:r>
              <a:rPr lang="de-CH" dirty="0" err="1" smtClean="0"/>
              <a:t>Logic</a:t>
            </a:r>
            <a:endParaRPr lang="de-CH" dirty="0" smtClean="0"/>
          </a:p>
          <a:p>
            <a:pPr lvl="2" fontAlgn="auto">
              <a:spcAft>
                <a:spcPts val="0"/>
              </a:spcAft>
            </a:pPr>
            <a:r>
              <a:rPr lang="de-CH" dirty="0" err="1" smtClean="0"/>
              <a:t>Invader</a:t>
            </a:r>
            <a:r>
              <a:rPr lang="de-CH" dirty="0" smtClean="0"/>
              <a:t> </a:t>
            </a:r>
            <a:r>
              <a:rPr lang="de-CH" dirty="0" err="1" smtClean="0"/>
              <a:t>Logic</a:t>
            </a:r>
            <a:endParaRPr lang="de-CH" dirty="0" smtClean="0"/>
          </a:p>
          <a:p>
            <a:pPr lvl="2" fontAlgn="auto">
              <a:spcAft>
                <a:spcPts val="0"/>
              </a:spcAft>
            </a:pPr>
            <a:r>
              <a:rPr lang="de-CH" dirty="0" smtClean="0"/>
              <a:t>Score, </a:t>
            </a:r>
            <a:r>
              <a:rPr lang="de-CH" dirty="0" err="1" smtClean="0"/>
              <a:t>Lives</a:t>
            </a:r>
            <a:r>
              <a:rPr lang="de-CH" dirty="0" smtClean="0"/>
              <a:t>, </a:t>
            </a:r>
            <a:r>
              <a:rPr lang="de-CH" dirty="0" err="1" smtClean="0"/>
              <a:t>Ammunition</a:t>
            </a:r>
            <a:r>
              <a:rPr lang="de-CH" dirty="0" smtClean="0"/>
              <a:t> </a:t>
            </a:r>
          </a:p>
          <a:p>
            <a:pPr lvl="1" fontAlgn="auto">
              <a:spcAft>
                <a:spcPts val="0"/>
              </a:spcAft>
            </a:pPr>
            <a:r>
              <a:rPr lang="de-CH" dirty="0" smtClean="0"/>
              <a:t>GUI </a:t>
            </a:r>
            <a:r>
              <a:rPr lang="de-CH" dirty="0" err="1" smtClean="0"/>
              <a:t>Logic</a:t>
            </a:r>
            <a:endParaRPr lang="de-CH" dirty="0" smtClean="0"/>
          </a:p>
          <a:p>
            <a:pPr lvl="2" fontAlgn="auto">
              <a:spcAft>
                <a:spcPts val="0"/>
              </a:spcAft>
            </a:pPr>
            <a:r>
              <a:rPr lang="de-CH" dirty="0" smtClean="0"/>
              <a:t>Data </a:t>
            </a:r>
            <a:r>
              <a:rPr lang="de-CH" dirty="0" err="1" smtClean="0"/>
              <a:t>Bindings</a:t>
            </a:r>
            <a:endParaRPr lang="de-CH" dirty="0" smtClean="0"/>
          </a:p>
          <a:p>
            <a:pPr lvl="1" fontAlgn="auto">
              <a:spcAft>
                <a:spcPts val="0"/>
              </a:spcAft>
            </a:pPr>
            <a:endParaRPr lang="de-CH" dirty="0" smtClean="0"/>
          </a:p>
        </p:txBody>
      </p:sp>
    </p:spTree>
    <p:extLst>
      <p:ext uri="{BB962C8B-B14F-4D97-AF65-F5344CB8AC3E}">
        <p14:creationId xmlns:p14="http://schemas.microsoft.com/office/powerpoint/2010/main" val="30873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098837384"/>
              </p:ext>
            </p:extLst>
          </p:nvPr>
        </p:nvGraphicFramePr>
        <p:xfrm>
          <a:off x="1192" y="1191"/>
          <a:ext cx="1190" cy="1189"/>
        </p:xfrm>
        <a:graphic>
          <a:graphicData uri="http://schemas.openxmlformats.org/presentationml/2006/ole">
            <mc:AlternateContent xmlns:mc="http://schemas.openxmlformats.org/markup-compatibility/2006">
              <mc:Choice xmlns:v="urn:schemas-microsoft-com:vml" Requires="v">
                <p:oleObj spid="_x0000_s207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191"/>
                        <a:ext cx="1190" cy="1189"/>
                      </a:xfrm>
                      <a:prstGeom prst="rect">
                        <a:avLst/>
                      </a:prstGeom>
                    </p:spPr>
                  </p:pic>
                </p:oleObj>
              </mc:Fallback>
            </mc:AlternateContent>
          </a:graphicData>
        </a:graphic>
      </p:graphicFrame>
      <p:sp>
        <p:nvSpPr>
          <p:cNvPr id="5" name="Rectangle 4"/>
          <p:cNvSpPr/>
          <p:nvPr/>
        </p:nvSpPr>
        <p:spPr>
          <a:xfrm>
            <a:off x="-7620" y="22860"/>
            <a:ext cx="9142519" cy="51450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eaLnBrk="1"/>
            <a:endParaRPr lang="en-US" dirty="0">
              <a:solidFill>
                <a:schemeClr val="bg1"/>
              </a:solidFill>
            </a:endParaRPr>
          </a:p>
        </p:txBody>
      </p:sp>
      <p:pic>
        <p:nvPicPr>
          <p:cNvPr id="20" name="Image 27"/>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221" y="629146"/>
            <a:ext cx="9141619" cy="874907"/>
          </a:xfrm>
          <a:prstGeom prst="rect">
            <a:avLst/>
          </a:prstGeom>
        </p:spPr>
      </p:pic>
      <p:pic>
        <p:nvPicPr>
          <p:cNvPr id="21" name="Image 28"/>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894" y="2025880"/>
            <a:ext cx="9141619" cy="875691"/>
          </a:xfrm>
          <a:prstGeom prst="rect">
            <a:avLst/>
          </a:prstGeom>
        </p:spPr>
      </p:pic>
      <p:pic>
        <p:nvPicPr>
          <p:cNvPr id="22" name="Image 3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2894" y="3283721"/>
            <a:ext cx="9141619" cy="875691"/>
          </a:xfrm>
          <a:prstGeom prst="rect">
            <a:avLst/>
          </a:prstGeom>
        </p:spPr>
      </p:pic>
      <p:sp>
        <p:nvSpPr>
          <p:cNvPr id="2" name="Title 1"/>
          <p:cNvSpPr>
            <a:spLocks noGrp="1"/>
          </p:cNvSpPr>
          <p:nvPr>
            <p:ph type="title"/>
          </p:nvPr>
        </p:nvSpPr>
        <p:spPr>
          <a:xfrm>
            <a:off x="288496" y="234716"/>
            <a:ext cx="8748000" cy="276999"/>
          </a:xfrm>
        </p:spPr>
        <p:txBody>
          <a:bodyPr/>
          <a:lstStyle/>
          <a:p>
            <a:r>
              <a:rPr lang="en-US" sz="1800" dirty="0" err="1" smtClean="0">
                <a:solidFill>
                  <a:schemeClr val="bg1"/>
                </a:solidFill>
              </a:rPr>
              <a:t>Inhalt</a:t>
            </a:r>
            <a:endParaRPr lang="en-US" sz="1800" dirty="0">
              <a:solidFill>
                <a:schemeClr val="bg1"/>
              </a:solidFill>
            </a:endParaRPr>
          </a:p>
        </p:txBody>
      </p:sp>
      <p:sp>
        <p:nvSpPr>
          <p:cNvPr id="3" name="Slide Number Placeholder 2"/>
          <p:cNvSpPr>
            <a:spLocks noGrp="1"/>
          </p:cNvSpPr>
          <p:nvPr>
            <p:ph type="sldNum" sz="quarter" idx="4"/>
          </p:nvPr>
        </p:nvSpPr>
        <p:spPr>
          <a:xfrm>
            <a:off x="296923" y="4812125"/>
            <a:ext cx="84960" cy="117468"/>
          </a:xfrm>
        </p:spPr>
        <p:txBody>
          <a:bodyPr/>
          <a:lstStyle/>
          <a:p>
            <a:pPr marL="19012">
              <a:lnSpc>
                <a:spcPts val="999"/>
              </a:lnSpc>
            </a:pPr>
            <a:fld id="{81D60167-4931-47E6-BA6A-407CBD079E47}" type="slidenum">
              <a:rPr lang="en-US" sz="800" smtClean="0">
                <a:solidFill>
                  <a:schemeClr val="bg1"/>
                </a:solidFill>
                <a:cs typeface="Verdana"/>
              </a:rPr>
              <a:pPr marL="19012">
                <a:lnSpc>
                  <a:spcPts val="999"/>
                </a:lnSpc>
              </a:pPr>
              <a:t>2</a:t>
            </a:fld>
            <a:endParaRPr lang="en-US" sz="800" dirty="0">
              <a:solidFill>
                <a:schemeClr val="bg1"/>
              </a:solidFill>
              <a:cs typeface="Verdana"/>
            </a:endParaRPr>
          </a:p>
        </p:txBody>
      </p:sp>
      <p:sp>
        <p:nvSpPr>
          <p:cNvPr id="7" name="object 2"/>
          <p:cNvSpPr/>
          <p:nvPr/>
        </p:nvSpPr>
        <p:spPr>
          <a:xfrm>
            <a:off x="2" y="4873884"/>
            <a:ext cx="218643" cy="0"/>
          </a:xfrm>
          <a:custGeom>
            <a:avLst/>
            <a:gdLst/>
            <a:ahLst/>
            <a:cxnLst/>
            <a:rect l="l" t="t" r="r" b="b"/>
            <a:pathLst>
              <a:path w="293370">
                <a:moveTo>
                  <a:pt x="0" y="0"/>
                </a:moveTo>
                <a:lnTo>
                  <a:pt x="293268" y="0"/>
                </a:lnTo>
              </a:path>
            </a:pathLst>
          </a:custGeom>
          <a:ln w="12700">
            <a:solidFill>
              <a:schemeClr val="bg1"/>
            </a:solidFill>
          </a:ln>
        </p:spPr>
        <p:txBody>
          <a:bodyPr wrap="square" lIns="0" tIns="0" rIns="0" bIns="0" rtlCol="0"/>
          <a:lstStyle/>
          <a:p>
            <a:pPr eaLnBrk="1"/>
            <a:endParaRPr lang="en-US" sz="1300" dirty="0"/>
          </a:p>
        </p:txBody>
      </p:sp>
      <p:sp>
        <p:nvSpPr>
          <p:cNvPr id="8" name="object 12"/>
          <p:cNvSpPr/>
          <p:nvPr/>
        </p:nvSpPr>
        <p:spPr>
          <a:xfrm>
            <a:off x="2" y="388605"/>
            <a:ext cx="218643" cy="0"/>
          </a:xfrm>
          <a:custGeom>
            <a:avLst/>
            <a:gdLst/>
            <a:ahLst/>
            <a:cxnLst/>
            <a:rect l="l" t="t" r="r" b="b"/>
            <a:pathLst>
              <a:path w="293370">
                <a:moveTo>
                  <a:pt x="0" y="0"/>
                </a:moveTo>
                <a:lnTo>
                  <a:pt x="293268" y="0"/>
                </a:lnTo>
              </a:path>
            </a:pathLst>
          </a:custGeom>
          <a:ln w="12700">
            <a:solidFill>
              <a:schemeClr val="bg1"/>
            </a:solidFill>
          </a:ln>
        </p:spPr>
        <p:txBody>
          <a:bodyPr wrap="square" lIns="0" tIns="0" rIns="0" bIns="0" rtlCol="0"/>
          <a:lstStyle/>
          <a:p>
            <a:pPr eaLnBrk="1"/>
            <a:endParaRPr lang="en-US" sz="1300" dirty="0"/>
          </a:p>
        </p:txBody>
      </p:sp>
      <p:sp>
        <p:nvSpPr>
          <p:cNvPr id="10" name="object 4"/>
          <p:cNvSpPr txBox="1">
            <a:spLocks/>
          </p:cNvSpPr>
          <p:nvPr/>
        </p:nvSpPr>
        <p:spPr>
          <a:xfrm>
            <a:off x="1859291" y="974073"/>
            <a:ext cx="2714412" cy="185051"/>
          </a:xfrm>
          <a:prstGeom prst="rect">
            <a:avLst/>
          </a:prstGeom>
        </p:spPr>
        <p:txBody>
          <a:bodyPr vert="horz" wrap="square" lIns="0" tIns="0" rIns="0" bIns="0" rtlCol="0" anchor="t" anchorCtr="0">
            <a:spAutoFit/>
          </a:bodyPr>
          <a:lstStyle>
            <a:lvl1pPr algn="l" defTabSz="1219627" rtl="0" eaLnBrk="1" latinLnBrk="0" hangingPunct="1">
              <a:spcBef>
                <a:spcPct val="0"/>
              </a:spcBef>
              <a:buNone/>
              <a:defRPr sz="1600" b="1" kern="1200">
                <a:solidFill>
                  <a:schemeClr val="tx1"/>
                </a:solidFill>
                <a:latin typeface="Verdana" pitchFamily="34" charset="0"/>
                <a:ea typeface="Verdana" pitchFamily="34" charset="0"/>
                <a:cs typeface="Verdana" pitchFamily="34" charset="0"/>
              </a:defRPr>
            </a:lvl1pPr>
          </a:lstStyle>
          <a:p>
            <a:pPr marR="3809">
              <a:lnSpc>
                <a:spcPct val="90000"/>
              </a:lnSpc>
            </a:pPr>
            <a:r>
              <a:rPr lang="en-US" sz="1300" b="0" dirty="0" err="1" smtClean="0">
                <a:solidFill>
                  <a:srgbClr val="FFFFFF"/>
                </a:solidFill>
                <a:latin typeface="Lucida Sans Unicode" panose="020B0602030504020204" pitchFamily="34" charset="0"/>
                <a:cs typeface="Lucida Sans Unicode" panose="020B0602030504020204" pitchFamily="34" charset="0"/>
              </a:rPr>
              <a:t>Aufgabenstellung</a:t>
            </a:r>
            <a:endParaRPr lang="en-US" sz="1300" b="0" dirty="0">
              <a:latin typeface="Lucida Sans Unicode" panose="020B0602030504020204" pitchFamily="34" charset="0"/>
              <a:cs typeface="Lucida Sans Unicode" panose="020B0602030504020204" pitchFamily="34" charset="0"/>
            </a:endParaRPr>
          </a:p>
        </p:txBody>
      </p:sp>
      <p:sp>
        <p:nvSpPr>
          <p:cNvPr id="11" name="object 8"/>
          <p:cNvSpPr txBox="1"/>
          <p:nvPr/>
        </p:nvSpPr>
        <p:spPr>
          <a:xfrm>
            <a:off x="5535702" y="2301711"/>
            <a:ext cx="2703977" cy="185051"/>
          </a:xfrm>
          <a:prstGeom prst="rect">
            <a:avLst/>
          </a:prstGeom>
        </p:spPr>
        <p:txBody>
          <a:bodyPr vert="horz" wrap="square" lIns="0" tIns="0" rIns="0" bIns="0" rtlCol="0" anchor="t">
            <a:spAutoFit/>
          </a:bodyPr>
          <a:lstStyle/>
          <a:p>
            <a:pPr>
              <a:lnSpc>
                <a:spcPct val="90000"/>
              </a:lnSpc>
            </a:pPr>
            <a:r>
              <a:rPr lang="en-US" sz="1300" dirty="0" err="1" smtClean="0">
                <a:solidFill>
                  <a:srgbClr val="FFFFFF"/>
                </a:solidFill>
                <a:cs typeface="Verdana"/>
              </a:rPr>
              <a:t>Planung</a:t>
            </a:r>
            <a:endParaRPr lang="en-US" sz="1300" dirty="0">
              <a:solidFill>
                <a:srgbClr val="FFFFFF"/>
              </a:solidFill>
              <a:cs typeface="Verdana"/>
            </a:endParaRPr>
          </a:p>
        </p:txBody>
      </p:sp>
      <p:sp>
        <p:nvSpPr>
          <p:cNvPr id="12" name="object 9"/>
          <p:cNvSpPr txBox="1"/>
          <p:nvPr/>
        </p:nvSpPr>
        <p:spPr>
          <a:xfrm>
            <a:off x="1853176" y="3629040"/>
            <a:ext cx="2714413" cy="185051"/>
          </a:xfrm>
          <a:prstGeom prst="rect">
            <a:avLst/>
          </a:prstGeom>
        </p:spPr>
        <p:txBody>
          <a:bodyPr vert="horz" wrap="square" lIns="0" tIns="0" rIns="0" bIns="0" rtlCol="0" anchor="t">
            <a:spAutoFit/>
          </a:bodyPr>
          <a:lstStyle/>
          <a:p>
            <a:pPr marR="3809">
              <a:lnSpc>
                <a:spcPct val="90000"/>
              </a:lnSpc>
            </a:pPr>
            <a:r>
              <a:rPr lang="en-US" sz="1300" dirty="0" smtClean="0">
                <a:solidFill>
                  <a:srgbClr val="FFFFFF"/>
                </a:solidFill>
                <a:cs typeface="Verdana"/>
              </a:rPr>
              <a:t>Demo</a:t>
            </a:r>
            <a:endParaRPr lang="en-US" sz="1300" dirty="0">
              <a:solidFill>
                <a:srgbClr val="FFFFFF"/>
              </a:solidFill>
              <a:cs typeface="Verdana"/>
            </a:endParaRPr>
          </a:p>
        </p:txBody>
      </p:sp>
      <p:sp>
        <p:nvSpPr>
          <p:cNvPr id="13" name="object 14"/>
          <p:cNvSpPr txBox="1"/>
          <p:nvPr/>
        </p:nvSpPr>
        <p:spPr>
          <a:xfrm>
            <a:off x="5535703" y="3629038"/>
            <a:ext cx="2708705" cy="185051"/>
          </a:xfrm>
          <a:prstGeom prst="rect">
            <a:avLst/>
          </a:prstGeom>
        </p:spPr>
        <p:txBody>
          <a:bodyPr vert="horz" wrap="square" lIns="0" tIns="0" rIns="0" bIns="0" rtlCol="0" anchor="t">
            <a:spAutoFit/>
          </a:bodyPr>
          <a:lstStyle/>
          <a:p>
            <a:pPr marR="3809">
              <a:lnSpc>
                <a:spcPct val="90000"/>
              </a:lnSpc>
            </a:pPr>
            <a:r>
              <a:rPr lang="en-US" sz="1300" dirty="0" err="1" smtClean="0">
                <a:solidFill>
                  <a:srgbClr val="FFFFFF"/>
                </a:solidFill>
                <a:cs typeface="Verdana"/>
              </a:rPr>
              <a:t>Retrospektive</a:t>
            </a:r>
            <a:endParaRPr lang="en-US" sz="1300" dirty="0">
              <a:solidFill>
                <a:srgbClr val="FFFFFF"/>
              </a:solidFill>
              <a:cs typeface="Verdana"/>
            </a:endParaRPr>
          </a:p>
        </p:txBody>
      </p:sp>
      <p:sp>
        <p:nvSpPr>
          <p:cNvPr id="16" name="object 17"/>
          <p:cNvSpPr txBox="1"/>
          <p:nvPr/>
        </p:nvSpPr>
        <p:spPr>
          <a:xfrm>
            <a:off x="1853177" y="2301712"/>
            <a:ext cx="2720525" cy="185051"/>
          </a:xfrm>
          <a:prstGeom prst="rect">
            <a:avLst/>
          </a:prstGeom>
        </p:spPr>
        <p:txBody>
          <a:bodyPr vert="horz" wrap="square" lIns="0" tIns="0" rIns="0" bIns="0" rtlCol="0" anchor="t">
            <a:spAutoFit/>
          </a:bodyPr>
          <a:lstStyle/>
          <a:p>
            <a:pPr>
              <a:lnSpc>
                <a:spcPct val="90000"/>
              </a:lnSpc>
            </a:pPr>
            <a:r>
              <a:rPr lang="en-US" sz="1300" dirty="0" err="1" smtClean="0">
                <a:solidFill>
                  <a:srgbClr val="FFFFFF"/>
                </a:solidFill>
                <a:cs typeface="Verdana"/>
              </a:rPr>
              <a:t>Architektur</a:t>
            </a:r>
            <a:endParaRPr lang="en-US" sz="1300" dirty="0">
              <a:solidFill>
                <a:srgbClr val="FFFFFF"/>
              </a:solidFill>
              <a:cs typeface="Verdana"/>
            </a:endParaRPr>
          </a:p>
        </p:txBody>
      </p:sp>
      <p:sp>
        <p:nvSpPr>
          <p:cNvPr id="17" name="object 21"/>
          <p:cNvSpPr txBox="1"/>
          <p:nvPr/>
        </p:nvSpPr>
        <p:spPr>
          <a:xfrm>
            <a:off x="5535703" y="974073"/>
            <a:ext cx="2564689" cy="185051"/>
          </a:xfrm>
          <a:prstGeom prst="rect">
            <a:avLst/>
          </a:prstGeom>
        </p:spPr>
        <p:txBody>
          <a:bodyPr vert="horz" wrap="square" lIns="0" tIns="0" rIns="0" bIns="0" rtlCol="0" anchor="t">
            <a:spAutoFit/>
          </a:bodyPr>
          <a:lstStyle/>
          <a:p>
            <a:pPr marR="3809">
              <a:lnSpc>
                <a:spcPct val="90000"/>
              </a:lnSpc>
            </a:pPr>
            <a:r>
              <a:rPr lang="en-US" sz="1300" dirty="0" err="1" smtClean="0">
                <a:solidFill>
                  <a:srgbClr val="FFFFFF"/>
                </a:solidFill>
                <a:cs typeface="Verdana"/>
              </a:rPr>
              <a:t>Spielregeln</a:t>
            </a:r>
            <a:r>
              <a:rPr lang="en-US" sz="1300" dirty="0" smtClean="0">
                <a:solidFill>
                  <a:srgbClr val="FFFFFF"/>
                </a:solidFill>
                <a:cs typeface="Verdana"/>
              </a:rPr>
              <a:t> &amp; Use-Cases</a:t>
            </a:r>
            <a:endParaRPr lang="en-US" sz="1300" dirty="0">
              <a:solidFill>
                <a:srgbClr val="FFFFFF"/>
              </a:solidFill>
              <a:cs typeface="Verdana"/>
            </a:endParaRPr>
          </a:p>
        </p:txBody>
      </p:sp>
    </p:spTree>
    <p:extLst>
      <p:ext uri="{BB962C8B-B14F-4D97-AF65-F5344CB8AC3E}">
        <p14:creationId xmlns:p14="http://schemas.microsoft.com/office/powerpoint/2010/main" val="1619134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Demo</a:t>
            </a:r>
            <a:endParaRPr lang="de-CH" dirty="0"/>
          </a:p>
        </p:txBody>
      </p:sp>
    </p:spTree>
    <p:extLst>
      <p:ext uri="{BB962C8B-B14F-4D97-AF65-F5344CB8AC3E}">
        <p14:creationId xmlns:p14="http://schemas.microsoft.com/office/powerpoint/2010/main" val="3495553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21</a:t>
            </a:fld>
            <a:endParaRPr lang="nl-NL" dirty="0">
              <a:solidFill>
                <a:prstClr val="black"/>
              </a:solidFill>
            </a:endParaRPr>
          </a:p>
        </p:txBody>
      </p:sp>
      <p:sp>
        <p:nvSpPr>
          <p:cNvPr id="4" name="Title 3"/>
          <p:cNvSpPr>
            <a:spLocks noGrp="1"/>
          </p:cNvSpPr>
          <p:nvPr>
            <p:ph type="title"/>
          </p:nvPr>
        </p:nvSpPr>
        <p:spPr/>
        <p:txBody>
          <a:bodyPr/>
          <a:lstStyle/>
          <a:p>
            <a:r>
              <a:rPr lang="de-CH" dirty="0" smtClean="0"/>
              <a:t>Demo des Spiels</a:t>
            </a:r>
            <a:endParaRPr lang="de-CH"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860" y="1046496"/>
            <a:ext cx="5242559" cy="3497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17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Retrospektive</a:t>
            </a:r>
            <a:endParaRPr lang="de-CH" dirty="0"/>
          </a:p>
        </p:txBody>
      </p:sp>
    </p:spTree>
    <p:extLst>
      <p:ext uri="{BB962C8B-B14F-4D97-AF65-F5344CB8AC3E}">
        <p14:creationId xmlns:p14="http://schemas.microsoft.com/office/powerpoint/2010/main" val="1109046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e-CH"/>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23</a:t>
            </a:fld>
            <a:endParaRPr lang="nl-NL" dirty="0">
              <a:solidFill>
                <a:prstClr val="black"/>
              </a:solidFill>
            </a:endParaRPr>
          </a:p>
        </p:txBody>
      </p:sp>
      <p:sp>
        <p:nvSpPr>
          <p:cNvPr id="4" name="Title 3"/>
          <p:cNvSpPr>
            <a:spLocks noGrp="1"/>
          </p:cNvSpPr>
          <p:nvPr>
            <p:ph type="title"/>
          </p:nvPr>
        </p:nvSpPr>
        <p:spPr/>
        <p:txBody>
          <a:bodyPr/>
          <a:lstStyle/>
          <a:p>
            <a:r>
              <a:rPr lang="de-CH" dirty="0" smtClean="0"/>
              <a:t>Rückblick auf Spiel</a:t>
            </a:r>
            <a:endParaRPr lang="de-CH" dirty="0"/>
          </a:p>
        </p:txBody>
      </p:sp>
    </p:spTree>
    <p:extLst>
      <p:ext uri="{BB962C8B-B14F-4D97-AF65-F5344CB8AC3E}">
        <p14:creationId xmlns:p14="http://schemas.microsoft.com/office/powerpoint/2010/main" val="170066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24</a:t>
            </a:fld>
            <a:endParaRPr lang="nl-NL" dirty="0">
              <a:solidFill>
                <a:prstClr val="black"/>
              </a:solidFill>
            </a:endParaRPr>
          </a:p>
        </p:txBody>
      </p:sp>
      <p:sp>
        <p:nvSpPr>
          <p:cNvPr id="4" name="Title 3"/>
          <p:cNvSpPr>
            <a:spLocks noGrp="1"/>
          </p:cNvSpPr>
          <p:nvPr>
            <p:ph type="title"/>
          </p:nvPr>
        </p:nvSpPr>
        <p:spPr/>
        <p:txBody>
          <a:bodyPr/>
          <a:lstStyle/>
          <a:p>
            <a:r>
              <a:rPr lang="de-CH" dirty="0" smtClean="0"/>
              <a:t>Was gut lief</a:t>
            </a:r>
            <a:endParaRPr lang="de-CH" dirty="0"/>
          </a:p>
        </p:txBody>
      </p:sp>
    </p:spTree>
    <p:extLst>
      <p:ext uri="{BB962C8B-B14F-4D97-AF65-F5344CB8AC3E}">
        <p14:creationId xmlns:p14="http://schemas.microsoft.com/office/powerpoint/2010/main" val="1313184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e-CH"/>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25</a:t>
            </a:fld>
            <a:endParaRPr lang="nl-NL" dirty="0">
              <a:solidFill>
                <a:prstClr val="black"/>
              </a:solidFill>
            </a:endParaRPr>
          </a:p>
        </p:txBody>
      </p:sp>
      <p:sp>
        <p:nvSpPr>
          <p:cNvPr id="4" name="Title 3"/>
          <p:cNvSpPr>
            <a:spLocks noGrp="1"/>
          </p:cNvSpPr>
          <p:nvPr>
            <p:ph type="title"/>
          </p:nvPr>
        </p:nvSpPr>
        <p:spPr/>
        <p:txBody>
          <a:bodyPr/>
          <a:lstStyle/>
          <a:p>
            <a:r>
              <a:rPr lang="de-CH" dirty="0" smtClean="0"/>
              <a:t>Was wir besser machen könnten</a:t>
            </a:r>
            <a:endParaRPr lang="de-CH" dirty="0"/>
          </a:p>
        </p:txBody>
      </p:sp>
    </p:spTree>
    <p:extLst>
      <p:ext uri="{BB962C8B-B14F-4D97-AF65-F5344CB8AC3E}">
        <p14:creationId xmlns:p14="http://schemas.microsoft.com/office/powerpoint/2010/main" val="1504529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Vielen Dank für die Aufmerksamkeit!</a:t>
            </a:r>
            <a:endParaRPr lang="de-CH" dirty="0"/>
          </a:p>
        </p:txBody>
      </p:sp>
    </p:spTree>
    <p:extLst>
      <p:ext uri="{BB962C8B-B14F-4D97-AF65-F5344CB8AC3E}">
        <p14:creationId xmlns:p14="http://schemas.microsoft.com/office/powerpoint/2010/main" val="87945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Aufgabenstellung</a:t>
            </a:r>
            <a:endParaRPr lang="de-CH" dirty="0"/>
          </a:p>
        </p:txBody>
      </p:sp>
    </p:spTree>
    <p:extLst>
      <p:ext uri="{BB962C8B-B14F-4D97-AF65-F5344CB8AC3E}">
        <p14:creationId xmlns:p14="http://schemas.microsoft.com/office/powerpoint/2010/main" val="169786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CH" dirty="0" smtClean="0"/>
              <a:t>Implementierung</a:t>
            </a:r>
            <a:r>
              <a:rPr lang="en-US" dirty="0" smtClean="0"/>
              <a:t> von Space Invaders in Java und C#</a:t>
            </a:r>
          </a:p>
          <a:p>
            <a:r>
              <a:rPr lang="de-CH" dirty="0" smtClean="0"/>
              <a:t>Vorgaben:</a:t>
            </a:r>
          </a:p>
          <a:p>
            <a:pPr lvl="1"/>
            <a:r>
              <a:rPr lang="de-CH" dirty="0" smtClean="0"/>
              <a:t>wöchentliche Planung</a:t>
            </a:r>
          </a:p>
          <a:p>
            <a:pPr lvl="1"/>
            <a:r>
              <a:rPr lang="de-CH" dirty="0" smtClean="0"/>
              <a:t>wöchentliche Besprechung</a:t>
            </a:r>
          </a:p>
          <a:p>
            <a:pPr lvl="1"/>
            <a:r>
              <a:rPr lang="de-CH" dirty="0" smtClean="0"/>
              <a:t>Spielregeln selber bestimmen</a:t>
            </a:r>
          </a:p>
          <a:p>
            <a:pPr lvl="1"/>
            <a:r>
              <a:rPr lang="de-CH" dirty="0" err="1" smtClean="0"/>
              <a:t>Use</a:t>
            </a:r>
            <a:r>
              <a:rPr lang="de-CH" dirty="0" smtClean="0"/>
              <a:t>-Cases und Testfälle </a:t>
            </a:r>
            <a:r>
              <a:rPr lang="de-CH" dirty="0" smtClean="0"/>
              <a:t>definieren</a:t>
            </a:r>
          </a:p>
          <a:p>
            <a:pPr lvl="1"/>
            <a:r>
              <a:rPr lang="de-CH" dirty="0" smtClean="0"/>
              <a:t>Präsentation</a:t>
            </a:r>
            <a:endParaRPr lang="de-CH" dirty="0" smtClean="0"/>
          </a:p>
          <a:p>
            <a:pPr lvl="1"/>
            <a:endParaRPr lang="de-CH" dirty="0" smtClean="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4</a:t>
            </a:fld>
            <a:endParaRPr lang="nl-NL" dirty="0">
              <a:solidFill>
                <a:prstClr val="black"/>
              </a:solidFill>
            </a:endParaRPr>
          </a:p>
        </p:txBody>
      </p:sp>
      <p:sp>
        <p:nvSpPr>
          <p:cNvPr id="4" name="Title 3"/>
          <p:cNvSpPr>
            <a:spLocks noGrp="1"/>
          </p:cNvSpPr>
          <p:nvPr>
            <p:ph type="title"/>
          </p:nvPr>
        </p:nvSpPr>
        <p:spPr/>
        <p:txBody>
          <a:bodyPr/>
          <a:lstStyle/>
          <a:p>
            <a:r>
              <a:rPr lang="de-CH" dirty="0" smtClean="0"/>
              <a:t>Aufgabenstellung</a:t>
            </a:r>
            <a:endParaRPr lang="en-US" dirty="0"/>
          </a:p>
        </p:txBody>
      </p:sp>
    </p:spTree>
    <p:extLst>
      <p:ext uri="{BB962C8B-B14F-4D97-AF65-F5344CB8AC3E}">
        <p14:creationId xmlns:p14="http://schemas.microsoft.com/office/powerpoint/2010/main" val="2818917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90800"/>
            <a:ext cx="4119292" cy="3474900"/>
          </a:xfrm>
        </p:spPr>
        <p:txBody>
          <a:bodyPr/>
          <a:lstStyle/>
          <a:p>
            <a:r>
              <a:rPr lang="de-CH" dirty="0" smtClean="0"/>
              <a:t>Entwickler: </a:t>
            </a:r>
            <a:r>
              <a:rPr lang="de-CH" dirty="0" err="1" smtClean="0"/>
              <a:t>Tomohiro</a:t>
            </a:r>
            <a:r>
              <a:rPr lang="de-CH" dirty="0" smtClean="0"/>
              <a:t> </a:t>
            </a:r>
            <a:r>
              <a:rPr lang="de-CH" dirty="0" err="1" smtClean="0"/>
              <a:t>Nishikado</a:t>
            </a:r>
            <a:endParaRPr lang="de-CH" dirty="0" smtClean="0"/>
          </a:p>
          <a:p>
            <a:r>
              <a:rPr lang="de-CH" dirty="0" smtClean="0"/>
              <a:t>1978 von </a:t>
            </a:r>
            <a:r>
              <a:rPr lang="de-CH" dirty="0" err="1" smtClean="0"/>
              <a:t>Taito</a:t>
            </a:r>
            <a:endParaRPr lang="de-CH" dirty="0" smtClean="0"/>
          </a:p>
          <a:p>
            <a:r>
              <a:rPr lang="de-CH" dirty="0" err="1" smtClean="0"/>
              <a:t>Arcade</a:t>
            </a:r>
            <a:r>
              <a:rPr lang="de-CH" dirty="0"/>
              <a:t> </a:t>
            </a:r>
            <a:r>
              <a:rPr lang="de-CH" dirty="0" smtClean="0"/>
              <a:t>System: </a:t>
            </a:r>
            <a:r>
              <a:rPr lang="de-CH" dirty="0" err="1" smtClean="0"/>
              <a:t>Taito</a:t>
            </a:r>
            <a:r>
              <a:rPr lang="de-CH" dirty="0" smtClean="0"/>
              <a:t> 8080</a:t>
            </a:r>
          </a:p>
          <a:p>
            <a:r>
              <a:rPr lang="de-CH" dirty="0" smtClean="0"/>
              <a:t>1982 von Atari für Konsole</a:t>
            </a:r>
          </a:p>
          <a:p>
            <a:r>
              <a:rPr lang="de-CH" dirty="0" smtClean="0"/>
              <a:t>Erste «</a:t>
            </a:r>
            <a:r>
              <a:rPr lang="de-CH" dirty="0" err="1" smtClean="0"/>
              <a:t>killer</a:t>
            </a:r>
            <a:r>
              <a:rPr lang="de-CH" dirty="0" smtClean="0"/>
              <a:t> </a:t>
            </a:r>
            <a:r>
              <a:rPr lang="de-CH" dirty="0" err="1" smtClean="0"/>
              <a:t>app</a:t>
            </a:r>
            <a:r>
              <a:rPr lang="de-CH" dirty="0" smtClean="0"/>
              <a:t>»</a:t>
            </a:r>
          </a:p>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5</a:t>
            </a:fld>
            <a:endParaRPr lang="nl-NL" dirty="0">
              <a:solidFill>
                <a:prstClr val="black"/>
              </a:solidFill>
            </a:endParaRPr>
          </a:p>
        </p:txBody>
      </p:sp>
      <p:sp>
        <p:nvSpPr>
          <p:cNvPr id="4" name="Title 3"/>
          <p:cNvSpPr>
            <a:spLocks noGrp="1"/>
          </p:cNvSpPr>
          <p:nvPr>
            <p:ph type="title"/>
          </p:nvPr>
        </p:nvSpPr>
        <p:spPr/>
        <p:txBody>
          <a:bodyPr/>
          <a:lstStyle/>
          <a:p>
            <a:r>
              <a:rPr lang="ja-JP" altLang="de-DE" b="0" dirty="0" smtClean="0"/>
              <a:t>ス</a:t>
            </a:r>
            <a:r>
              <a:rPr lang="ja-JP" altLang="de-DE" b="0" dirty="0"/>
              <a:t>ペースインベー</a:t>
            </a:r>
            <a:r>
              <a:rPr lang="ja-JP" altLang="de-DE" b="0" dirty="0" smtClean="0"/>
              <a:t>ダ </a:t>
            </a:r>
            <a:r>
              <a:rPr lang="de-CH" altLang="ja-JP" b="0" dirty="0" smtClean="0"/>
              <a:t>(</a:t>
            </a:r>
            <a:r>
              <a:rPr lang="de-CH" b="0" dirty="0" err="1"/>
              <a:t>Supēsu</a:t>
            </a:r>
            <a:r>
              <a:rPr lang="de-CH" b="0" dirty="0"/>
              <a:t> </a:t>
            </a:r>
            <a:r>
              <a:rPr lang="de-CH" b="0" dirty="0" err="1"/>
              <a:t>Inbēdā</a:t>
            </a:r>
            <a:r>
              <a:rPr lang="de-CH" altLang="ja-JP" b="0" dirty="0" smtClean="0"/>
              <a:t>)</a:t>
            </a:r>
            <a:endParaRPr lang="de-CH" dirty="0"/>
          </a:p>
        </p:txBody>
      </p:sp>
      <p:pic>
        <p:nvPicPr>
          <p:cNvPr id="307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8493" y="1090800"/>
            <a:ext cx="2074987" cy="16335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pace invaders 19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493" y="2825551"/>
            <a:ext cx="2074987" cy="167352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pace invaders ata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380" y="2825551"/>
            <a:ext cx="2057400" cy="167352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atari 26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4380" y="1450959"/>
            <a:ext cx="2057401" cy="961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90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CH" dirty="0" smtClean="0"/>
              <a:t>2D fixierter Shooter</a:t>
            </a:r>
          </a:p>
          <a:p>
            <a:r>
              <a:rPr lang="de-CH" dirty="0" smtClean="0"/>
              <a:t>Spaceship ist Player</a:t>
            </a:r>
          </a:p>
          <a:p>
            <a:r>
              <a:rPr lang="de-CH" dirty="0" smtClean="0"/>
              <a:t>Kann rechts/links bewegt werden</a:t>
            </a:r>
          </a:p>
          <a:p>
            <a:r>
              <a:rPr lang="de-CH" dirty="0" smtClean="0"/>
              <a:t>Laser-Kanone kann Aliens abschiessen, bei Kollision wird Alien eliminiert</a:t>
            </a:r>
          </a:p>
          <a:p>
            <a:endParaRPr lang="de-CH" dirty="0" smtClean="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6</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Gameplay</a:t>
            </a:r>
            <a:endParaRPr lang="de-CH" dirty="0"/>
          </a:p>
        </p:txBody>
      </p:sp>
    </p:spTree>
    <p:extLst>
      <p:ext uri="{BB962C8B-B14F-4D97-AF65-F5344CB8AC3E}">
        <p14:creationId xmlns:p14="http://schemas.microsoft.com/office/powerpoint/2010/main" val="410992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Spielregeln &amp; </a:t>
            </a:r>
            <a:r>
              <a:rPr lang="de-CH" dirty="0" err="1" smtClean="0"/>
              <a:t>Use</a:t>
            </a:r>
            <a:r>
              <a:rPr lang="de-CH" dirty="0" smtClean="0"/>
              <a:t>-Cases</a:t>
            </a:r>
            <a:endParaRPr lang="de-CH" dirty="0"/>
          </a:p>
        </p:txBody>
      </p:sp>
    </p:spTree>
    <p:extLst>
      <p:ext uri="{BB962C8B-B14F-4D97-AF65-F5344CB8AC3E}">
        <p14:creationId xmlns:p14="http://schemas.microsoft.com/office/powerpoint/2010/main" val="424743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de-CH" sz="1800" b="1" dirty="0" smtClean="0"/>
              <a:t>Invader Logic</a:t>
            </a:r>
          </a:p>
          <a:p>
            <a:pPr marL="0" indent="0">
              <a:buNone/>
            </a:pPr>
            <a:endParaRPr lang="de-CH" dirty="0" smtClean="0"/>
          </a:p>
          <a:p>
            <a:r>
              <a:rPr lang="de-CH" dirty="0" smtClean="0"/>
              <a:t>Invader erstellen</a:t>
            </a:r>
          </a:p>
          <a:p>
            <a:endParaRPr lang="de-CH" dirty="0" smtClean="0"/>
          </a:p>
          <a:p>
            <a:r>
              <a:rPr lang="de-CH" dirty="0" smtClean="0"/>
              <a:t>Invader Bewegung</a:t>
            </a:r>
          </a:p>
          <a:p>
            <a:endParaRPr lang="de-CH" dirty="0" smtClean="0"/>
          </a:p>
          <a:p>
            <a:r>
              <a:rPr lang="de-CH" dirty="0" smtClean="0"/>
              <a:t>Invaderschuss</a:t>
            </a:r>
          </a:p>
          <a:p>
            <a:endParaRPr lang="de-CH" dirty="0" smtClean="0"/>
          </a:p>
          <a:p>
            <a:r>
              <a:rPr lang="de-CH" dirty="0" smtClean="0"/>
              <a:t>Invader zerstören</a:t>
            </a:r>
          </a:p>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8</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Use</a:t>
            </a:r>
            <a:r>
              <a:rPr lang="de-CH" dirty="0" smtClean="0"/>
              <a:t>-Cases</a:t>
            </a:r>
            <a:endParaRPr lang="de-CH" dirty="0"/>
          </a:p>
        </p:txBody>
      </p:sp>
    </p:spTree>
    <p:extLst>
      <p:ext uri="{BB962C8B-B14F-4D97-AF65-F5344CB8AC3E}">
        <p14:creationId xmlns:p14="http://schemas.microsoft.com/office/powerpoint/2010/main" val="77903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de-CH" sz="1800" b="1" dirty="0" smtClean="0"/>
              <a:t>Player Logic</a:t>
            </a:r>
          </a:p>
          <a:p>
            <a:pPr marL="0" indent="0">
              <a:buNone/>
            </a:pPr>
            <a:endParaRPr lang="de-CH" b="1" dirty="0" smtClean="0"/>
          </a:p>
          <a:p>
            <a:r>
              <a:rPr lang="de-CH" dirty="0" smtClean="0"/>
              <a:t>Schuss von Invader hat Kollision</a:t>
            </a:r>
          </a:p>
          <a:p>
            <a:endParaRPr lang="de-CH" dirty="0" smtClean="0"/>
          </a:p>
          <a:p>
            <a:r>
              <a:rPr lang="de-CH" dirty="0" smtClean="0"/>
              <a:t>Position des Spielers</a:t>
            </a:r>
          </a:p>
          <a:p>
            <a:endParaRPr lang="de-CH" dirty="0" smtClean="0"/>
          </a:p>
          <a:p>
            <a:r>
              <a:rPr lang="de-CH" dirty="0" smtClean="0"/>
              <a:t>Player erreicht den Rand + Bewegung</a:t>
            </a:r>
          </a:p>
          <a:p>
            <a:endParaRPr lang="de-CH" dirty="0" smtClean="0"/>
          </a:p>
          <a:p>
            <a:r>
              <a:rPr lang="de-CH" dirty="0" smtClean="0"/>
              <a:t>Player hat sein letztes Leben verloren</a:t>
            </a:r>
          </a:p>
          <a:p>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9</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Use</a:t>
            </a:r>
            <a:r>
              <a:rPr lang="de-CH" dirty="0" smtClean="0"/>
              <a:t>-Cases</a:t>
            </a:r>
            <a:endParaRPr lang="en-US" dirty="0"/>
          </a:p>
        </p:txBody>
      </p:sp>
    </p:spTree>
    <p:extLst>
      <p:ext uri="{BB962C8B-B14F-4D97-AF65-F5344CB8AC3E}">
        <p14:creationId xmlns:p14="http://schemas.microsoft.com/office/powerpoint/2010/main" val="7228010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383</Words>
  <Application>Microsoft Office PowerPoint</Application>
  <PresentationFormat>Bildschirmpräsentation (16:9)</PresentationFormat>
  <Paragraphs>179</Paragraphs>
  <Slides>26</Slides>
  <Notes>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26</vt:i4>
      </vt:variant>
    </vt:vector>
  </HeadingPairs>
  <TitlesOfParts>
    <vt:vector size="28" baseType="lpstr">
      <vt:lpstr>Atos v4.0</vt:lpstr>
      <vt:lpstr>think-cell Slide</vt:lpstr>
      <vt:lpstr>PowerPoint-Präsentation</vt:lpstr>
      <vt:lpstr>Inhalt</vt:lpstr>
      <vt:lpstr>Aufgabenstellung</vt:lpstr>
      <vt:lpstr>Aufgabenstellung</vt:lpstr>
      <vt:lpstr>スペースインベーダ (Supēsu Inbēdā)</vt:lpstr>
      <vt:lpstr>Gameplay</vt:lpstr>
      <vt:lpstr>Spielregeln &amp; Use-Cases</vt:lpstr>
      <vt:lpstr>Use-Cases</vt:lpstr>
      <vt:lpstr>Use-Cases</vt:lpstr>
      <vt:lpstr>Use-Cases</vt:lpstr>
      <vt:lpstr>Testfälle</vt:lpstr>
      <vt:lpstr>Risikoanalyse</vt:lpstr>
      <vt:lpstr>Risikoanalyse</vt:lpstr>
      <vt:lpstr>Architektur</vt:lpstr>
      <vt:lpstr>PowerPoint-Präsentation</vt:lpstr>
      <vt:lpstr>Planung</vt:lpstr>
      <vt:lpstr>Gruppenaufteilung</vt:lpstr>
      <vt:lpstr>PowerPoint-Präsentation</vt:lpstr>
      <vt:lpstr>Aufgabenaufteilung</vt:lpstr>
      <vt:lpstr>Demo</vt:lpstr>
      <vt:lpstr>Demo des Spiels</vt:lpstr>
      <vt:lpstr>Retrospektive</vt:lpstr>
      <vt:lpstr>Rückblick auf Spiel</vt:lpstr>
      <vt:lpstr>Was gut lief</vt:lpstr>
      <vt:lpstr>Was wir besser machen könnten</vt:lpstr>
      <vt:lpstr>Vielen Dank für die Aufmerksamkeit!</vt:lpstr>
    </vt:vector>
  </TitlesOfParts>
  <Company>Siemens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dc:title>
  <dc:creator>Marco Zwyssig</dc:creator>
  <cp:lastModifiedBy>Bosshard, Fabrice</cp:lastModifiedBy>
  <cp:revision>79</cp:revision>
  <cp:lastPrinted>2011-07-28T08:44:46Z</cp:lastPrinted>
  <dcterms:created xsi:type="dcterms:W3CDTF">2011-09-20T07:44:03Z</dcterms:created>
  <dcterms:modified xsi:type="dcterms:W3CDTF">2016-12-23T11:52:09Z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-310577911</vt:i4>
  </property>
  <property fmtid="{D5CDD505-2E9C-101B-9397-08002B2CF9AE}" pid="3" name="_NewReviewCycle">
    <vt:lpwstr/>
  </property>
  <property fmtid="{D5CDD505-2E9C-101B-9397-08002B2CF9AE}" pid="4" name="_EmailSubject">
    <vt:lpwstr>Template</vt:lpwstr>
  </property>
  <property fmtid="{D5CDD505-2E9C-101B-9397-08002B2CF9AE}" pid="5" name="_AuthorEmail">
    <vt:lpwstr>cassandra.corrodi.external@atos.net</vt:lpwstr>
  </property>
  <property fmtid="{D5CDD505-2E9C-101B-9397-08002B2CF9AE}" pid="6" name="_AuthorEmailDisplayName">
    <vt:lpwstr>Corrodi, Cassandra (ext)</vt:lpwstr>
  </property>
</Properties>
</file>