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5"/>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bice Guiffo" initials="FG" lastIdx="2" clrIdx="0">
    <p:extLst>
      <p:ext uri="{19B8F6BF-5375-455C-9EA6-DF929625EA0E}">
        <p15:presenceInfo xmlns:p15="http://schemas.microsoft.com/office/powerpoint/2012/main" userId="7be2c217a95326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85449" autoAdjust="0"/>
  </p:normalViewPr>
  <p:slideViewPr>
    <p:cSldViewPr snapToGrid="0">
      <p:cViewPr varScale="1">
        <p:scale>
          <a:sx n="81" d="100"/>
          <a:sy n="81" d="100"/>
        </p:scale>
        <p:origin x="120" y="20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A0612A-AA71-45A6-9124-71ECBD41F98A}" type="doc">
      <dgm:prSet loTypeId="urn:microsoft.com/office/officeart/2005/8/layout/radial4" loCatId="relationship" qsTypeId="urn:microsoft.com/office/officeart/2005/8/quickstyle/simple1" qsCatId="simple" csTypeId="urn:microsoft.com/office/officeart/2005/8/colors/colorful5" csCatId="colorful" phldr="1"/>
      <dgm:spPr/>
      <dgm:t>
        <a:bodyPr/>
        <a:lstStyle/>
        <a:p>
          <a:endParaRPr lang="fr-FR"/>
        </a:p>
      </dgm:t>
    </dgm:pt>
    <dgm:pt modelId="{D306C59C-04C7-4BBA-B988-5F8C180CD4BC}">
      <dgm:prSet phldrT="[Text]"/>
      <dgm:spPr/>
      <dgm:t>
        <a:bodyPr/>
        <a:lstStyle/>
        <a:p>
          <a:pPr algn="ctr"/>
          <a:r>
            <a:rPr lang="fr-FR" dirty="0" err="1"/>
            <a:t>ReST</a:t>
          </a:r>
          <a:endParaRPr lang="fr-FR" dirty="0"/>
        </a:p>
      </dgm:t>
    </dgm:pt>
    <dgm:pt modelId="{8C3174BB-EDA0-423A-98D1-D22EEC6D1F79}" type="parTrans" cxnId="{FBF9BA38-CF07-4335-8434-FFFA04A977A3}">
      <dgm:prSet/>
      <dgm:spPr/>
      <dgm:t>
        <a:bodyPr/>
        <a:lstStyle/>
        <a:p>
          <a:pPr algn="ctr"/>
          <a:endParaRPr lang="fr-FR"/>
        </a:p>
      </dgm:t>
    </dgm:pt>
    <dgm:pt modelId="{052A383F-13A4-4AFC-8993-70985091706B}" type="sibTrans" cxnId="{FBF9BA38-CF07-4335-8434-FFFA04A977A3}">
      <dgm:prSet/>
      <dgm:spPr/>
      <dgm:t>
        <a:bodyPr/>
        <a:lstStyle/>
        <a:p>
          <a:pPr algn="ctr"/>
          <a:endParaRPr lang="fr-FR"/>
        </a:p>
      </dgm:t>
    </dgm:pt>
    <dgm:pt modelId="{A7DD4725-8D5B-42C4-967F-CF39B05248BD}">
      <dgm:prSet phldrT="[Text]"/>
      <dgm:spPr/>
      <dgm:t>
        <a:bodyPr/>
        <a:lstStyle/>
        <a:p>
          <a:pPr algn="ctr"/>
          <a:r>
            <a:rPr lang="fr-FR" dirty="0" err="1"/>
            <a:t>Client-Server</a:t>
          </a:r>
          <a:r>
            <a:rPr lang="fr-FR" dirty="0"/>
            <a:t> </a:t>
          </a:r>
          <a:r>
            <a:rPr lang="fr-FR" dirty="0" err="1"/>
            <a:t>Separation</a:t>
          </a:r>
          <a:endParaRPr lang="fr-FR" dirty="0"/>
        </a:p>
      </dgm:t>
    </dgm:pt>
    <dgm:pt modelId="{2CE1E120-F3D6-4D70-AB10-7DA2F1618101}" type="parTrans" cxnId="{8781354F-DAB1-4291-A933-D1F06633EC15}">
      <dgm:prSet/>
      <dgm:spPr/>
      <dgm:t>
        <a:bodyPr/>
        <a:lstStyle/>
        <a:p>
          <a:pPr algn="ctr"/>
          <a:endParaRPr lang="fr-FR"/>
        </a:p>
      </dgm:t>
    </dgm:pt>
    <dgm:pt modelId="{331AB2C1-9C3C-4BA4-907A-615AB84E8E51}" type="sibTrans" cxnId="{8781354F-DAB1-4291-A933-D1F06633EC15}">
      <dgm:prSet/>
      <dgm:spPr/>
      <dgm:t>
        <a:bodyPr/>
        <a:lstStyle/>
        <a:p>
          <a:pPr algn="ctr"/>
          <a:endParaRPr lang="fr-FR"/>
        </a:p>
      </dgm:t>
    </dgm:pt>
    <dgm:pt modelId="{03BA21AD-4321-4B5A-8319-15EAF4AFFA1B}">
      <dgm:prSet phldrT="[Text]"/>
      <dgm:spPr/>
      <dgm:t>
        <a:bodyPr/>
        <a:lstStyle/>
        <a:p>
          <a:pPr algn="ctr"/>
          <a:r>
            <a:rPr lang="fr-FR" dirty="0" err="1"/>
            <a:t>Stateless</a:t>
          </a:r>
          <a:endParaRPr lang="fr-FR" dirty="0"/>
        </a:p>
      </dgm:t>
    </dgm:pt>
    <dgm:pt modelId="{C733020D-5C81-4956-973E-541E3740E779}" type="parTrans" cxnId="{A4643551-00BB-4223-91CB-E957E994C4BB}">
      <dgm:prSet/>
      <dgm:spPr/>
      <dgm:t>
        <a:bodyPr/>
        <a:lstStyle/>
        <a:p>
          <a:pPr algn="ctr"/>
          <a:endParaRPr lang="fr-FR"/>
        </a:p>
      </dgm:t>
    </dgm:pt>
    <dgm:pt modelId="{8FE5E434-4D1C-4724-93CA-8167D2D4BB1A}" type="sibTrans" cxnId="{A4643551-00BB-4223-91CB-E957E994C4BB}">
      <dgm:prSet/>
      <dgm:spPr/>
      <dgm:t>
        <a:bodyPr/>
        <a:lstStyle/>
        <a:p>
          <a:pPr algn="ctr"/>
          <a:endParaRPr lang="fr-FR"/>
        </a:p>
      </dgm:t>
    </dgm:pt>
    <dgm:pt modelId="{0DF8DB04-8BEC-4344-9805-4E3BD7EE34B0}">
      <dgm:prSet phldrT="[Text]"/>
      <dgm:spPr/>
      <dgm:t>
        <a:bodyPr/>
        <a:lstStyle/>
        <a:p>
          <a:pPr algn="ctr"/>
          <a:r>
            <a:rPr lang="fr-FR" dirty="0" err="1"/>
            <a:t>Cacheable</a:t>
          </a:r>
          <a:endParaRPr lang="fr-FR" dirty="0"/>
        </a:p>
      </dgm:t>
    </dgm:pt>
    <dgm:pt modelId="{9F5F949F-6F8A-49C5-A526-E9F5D784330E}" type="parTrans" cxnId="{64AB329C-BFA6-4C23-BA52-17566F410958}">
      <dgm:prSet/>
      <dgm:spPr/>
      <dgm:t>
        <a:bodyPr/>
        <a:lstStyle/>
        <a:p>
          <a:pPr algn="ctr"/>
          <a:endParaRPr lang="fr-FR"/>
        </a:p>
      </dgm:t>
    </dgm:pt>
    <dgm:pt modelId="{DD4CBE20-5C37-48DC-9D38-C93940BBA1E1}" type="sibTrans" cxnId="{64AB329C-BFA6-4C23-BA52-17566F410958}">
      <dgm:prSet/>
      <dgm:spPr/>
      <dgm:t>
        <a:bodyPr/>
        <a:lstStyle/>
        <a:p>
          <a:pPr algn="ctr"/>
          <a:endParaRPr lang="fr-FR"/>
        </a:p>
      </dgm:t>
    </dgm:pt>
    <dgm:pt modelId="{80E348FC-BBCD-4469-94CB-EE855A6E0F04}">
      <dgm:prSet phldrT="[Text]"/>
      <dgm:spPr/>
      <dgm:t>
        <a:bodyPr/>
        <a:lstStyle/>
        <a:p>
          <a:pPr algn="ctr"/>
          <a:r>
            <a:rPr lang="fr-FR" dirty="0" err="1"/>
            <a:t>Layered</a:t>
          </a:r>
          <a:r>
            <a:rPr lang="fr-FR" dirty="0"/>
            <a:t> System</a:t>
          </a:r>
        </a:p>
      </dgm:t>
    </dgm:pt>
    <dgm:pt modelId="{D0D39A5A-714A-4659-91A5-0080A7634E7A}" type="parTrans" cxnId="{5F9E5ABF-3B1E-4BA7-969A-682F56F4D26D}">
      <dgm:prSet/>
      <dgm:spPr/>
      <dgm:t>
        <a:bodyPr/>
        <a:lstStyle/>
        <a:p>
          <a:pPr algn="ctr"/>
          <a:endParaRPr lang="fr-FR"/>
        </a:p>
      </dgm:t>
    </dgm:pt>
    <dgm:pt modelId="{EBD3EA26-284A-488E-9EC1-4F39ACD09148}" type="sibTrans" cxnId="{5F9E5ABF-3B1E-4BA7-969A-682F56F4D26D}">
      <dgm:prSet/>
      <dgm:spPr/>
      <dgm:t>
        <a:bodyPr/>
        <a:lstStyle/>
        <a:p>
          <a:pPr algn="ctr"/>
          <a:endParaRPr lang="fr-FR"/>
        </a:p>
      </dgm:t>
    </dgm:pt>
    <dgm:pt modelId="{A220FD5F-DD94-415F-AAB2-FB5800C0A1AE}">
      <dgm:prSet phldrT="[Text]"/>
      <dgm:spPr/>
      <dgm:t>
        <a:bodyPr/>
        <a:lstStyle/>
        <a:p>
          <a:pPr algn="ctr"/>
          <a:r>
            <a:rPr lang="fr-FR" dirty="0"/>
            <a:t>Code on </a:t>
          </a:r>
          <a:r>
            <a:rPr lang="fr-FR" dirty="0" err="1"/>
            <a:t>Demand</a:t>
          </a:r>
          <a:endParaRPr lang="fr-FR" dirty="0"/>
        </a:p>
      </dgm:t>
    </dgm:pt>
    <dgm:pt modelId="{8A8A571A-EF3E-4079-BEB0-D9AD68DDBDA4}" type="parTrans" cxnId="{241052FD-5F10-47F0-8BA7-17D56CBB11E6}">
      <dgm:prSet/>
      <dgm:spPr/>
      <dgm:t>
        <a:bodyPr/>
        <a:lstStyle/>
        <a:p>
          <a:pPr algn="ctr"/>
          <a:endParaRPr lang="fr-FR"/>
        </a:p>
      </dgm:t>
    </dgm:pt>
    <dgm:pt modelId="{F28A4F70-95BB-49D6-9D78-DE7F4450CE7A}" type="sibTrans" cxnId="{241052FD-5F10-47F0-8BA7-17D56CBB11E6}">
      <dgm:prSet/>
      <dgm:spPr/>
      <dgm:t>
        <a:bodyPr/>
        <a:lstStyle/>
        <a:p>
          <a:pPr algn="ctr"/>
          <a:endParaRPr lang="fr-FR"/>
        </a:p>
      </dgm:t>
    </dgm:pt>
    <dgm:pt modelId="{7B883F88-326E-40BC-9A23-12FD6F55ACE7}">
      <dgm:prSet phldrT="[Text]"/>
      <dgm:spPr/>
      <dgm:t>
        <a:bodyPr/>
        <a:lstStyle/>
        <a:p>
          <a:pPr algn="ctr"/>
          <a:r>
            <a:rPr lang="fr-FR" dirty="0"/>
            <a:t>Uniform Interface</a:t>
          </a:r>
        </a:p>
      </dgm:t>
    </dgm:pt>
    <dgm:pt modelId="{C93CE323-04B0-4B66-B4E7-5EB0BCE197CC}" type="parTrans" cxnId="{1DD91182-6C74-4A2E-B14C-F704621DAABF}">
      <dgm:prSet/>
      <dgm:spPr/>
      <dgm:t>
        <a:bodyPr/>
        <a:lstStyle/>
        <a:p>
          <a:pPr algn="ctr"/>
          <a:endParaRPr lang="fr-FR"/>
        </a:p>
      </dgm:t>
    </dgm:pt>
    <dgm:pt modelId="{EDDB06C6-AC26-4444-B15E-AD6348AE1080}" type="sibTrans" cxnId="{1DD91182-6C74-4A2E-B14C-F704621DAABF}">
      <dgm:prSet/>
      <dgm:spPr/>
      <dgm:t>
        <a:bodyPr/>
        <a:lstStyle/>
        <a:p>
          <a:pPr algn="ctr"/>
          <a:endParaRPr lang="fr-FR"/>
        </a:p>
      </dgm:t>
    </dgm:pt>
    <dgm:pt modelId="{2801B55C-B1B4-494A-98DD-FC3E0D2B15AD}" type="pres">
      <dgm:prSet presAssocID="{BFA0612A-AA71-45A6-9124-71ECBD41F98A}" presName="cycle" presStyleCnt="0">
        <dgm:presLayoutVars>
          <dgm:chMax val="1"/>
          <dgm:dir/>
          <dgm:animLvl val="ctr"/>
          <dgm:resizeHandles val="exact"/>
        </dgm:presLayoutVars>
      </dgm:prSet>
      <dgm:spPr/>
    </dgm:pt>
    <dgm:pt modelId="{4BAC9399-498D-4623-8120-896F0F89DB3D}" type="pres">
      <dgm:prSet presAssocID="{D306C59C-04C7-4BBA-B988-5F8C180CD4BC}" presName="centerShape" presStyleLbl="node0" presStyleIdx="0" presStyleCnt="1"/>
      <dgm:spPr/>
    </dgm:pt>
    <dgm:pt modelId="{9818F3F6-1364-4055-ABCE-FA2A0A639287}" type="pres">
      <dgm:prSet presAssocID="{2CE1E120-F3D6-4D70-AB10-7DA2F1618101}" presName="parTrans" presStyleLbl="bgSibTrans2D1" presStyleIdx="0" presStyleCnt="6"/>
      <dgm:spPr/>
    </dgm:pt>
    <dgm:pt modelId="{A76A3161-E2DD-4BA3-87AF-228430FA468A}" type="pres">
      <dgm:prSet presAssocID="{A7DD4725-8D5B-42C4-967F-CF39B05248BD}" presName="node" presStyleLbl="node1" presStyleIdx="0" presStyleCnt="6">
        <dgm:presLayoutVars>
          <dgm:bulletEnabled val="1"/>
        </dgm:presLayoutVars>
      </dgm:prSet>
      <dgm:spPr/>
    </dgm:pt>
    <dgm:pt modelId="{5F36EF2A-CB8E-4E41-A5A6-D270CB8C1FCF}" type="pres">
      <dgm:prSet presAssocID="{C733020D-5C81-4956-973E-541E3740E779}" presName="parTrans" presStyleLbl="bgSibTrans2D1" presStyleIdx="1" presStyleCnt="6"/>
      <dgm:spPr/>
    </dgm:pt>
    <dgm:pt modelId="{002E96CC-FA10-4120-B5D7-D267F8D2F320}" type="pres">
      <dgm:prSet presAssocID="{03BA21AD-4321-4B5A-8319-15EAF4AFFA1B}" presName="node" presStyleLbl="node1" presStyleIdx="1" presStyleCnt="6">
        <dgm:presLayoutVars>
          <dgm:bulletEnabled val="1"/>
        </dgm:presLayoutVars>
      </dgm:prSet>
      <dgm:spPr/>
    </dgm:pt>
    <dgm:pt modelId="{F9BFE4EF-0285-4ADB-A0B2-8B6ED07432BC}" type="pres">
      <dgm:prSet presAssocID="{9F5F949F-6F8A-49C5-A526-E9F5D784330E}" presName="parTrans" presStyleLbl="bgSibTrans2D1" presStyleIdx="2" presStyleCnt="6"/>
      <dgm:spPr/>
    </dgm:pt>
    <dgm:pt modelId="{E765D056-781A-4640-B466-FA38735543E8}" type="pres">
      <dgm:prSet presAssocID="{0DF8DB04-8BEC-4344-9805-4E3BD7EE34B0}" presName="node" presStyleLbl="node1" presStyleIdx="2" presStyleCnt="6" custRadScaleRad="102313" custRadScaleInc="358">
        <dgm:presLayoutVars>
          <dgm:bulletEnabled val="1"/>
        </dgm:presLayoutVars>
      </dgm:prSet>
      <dgm:spPr/>
    </dgm:pt>
    <dgm:pt modelId="{79C9E563-E14A-4E56-909B-567F3A7162C9}" type="pres">
      <dgm:prSet presAssocID="{D0D39A5A-714A-4659-91A5-0080A7634E7A}" presName="parTrans" presStyleLbl="bgSibTrans2D1" presStyleIdx="3" presStyleCnt="6"/>
      <dgm:spPr/>
    </dgm:pt>
    <dgm:pt modelId="{84ED4886-7916-43DB-AA2A-D0D08613BCFE}" type="pres">
      <dgm:prSet presAssocID="{80E348FC-BBCD-4469-94CB-EE855A6E0F04}" presName="node" presStyleLbl="node1" presStyleIdx="3" presStyleCnt="6">
        <dgm:presLayoutVars>
          <dgm:bulletEnabled val="1"/>
        </dgm:presLayoutVars>
      </dgm:prSet>
      <dgm:spPr/>
    </dgm:pt>
    <dgm:pt modelId="{6488C5AF-869A-4A84-9CDA-091A2F10F1C4}" type="pres">
      <dgm:prSet presAssocID="{C93CE323-04B0-4B66-B4E7-5EB0BCE197CC}" presName="parTrans" presStyleLbl="bgSibTrans2D1" presStyleIdx="4" presStyleCnt="6"/>
      <dgm:spPr/>
    </dgm:pt>
    <dgm:pt modelId="{0B8588DD-6EB8-40BD-9EC9-DD3E1F4CE1AE}" type="pres">
      <dgm:prSet presAssocID="{7B883F88-326E-40BC-9A23-12FD6F55ACE7}" presName="node" presStyleLbl="node1" presStyleIdx="4" presStyleCnt="6">
        <dgm:presLayoutVars>
          <dgm:bulletEnabled val="1"/>
        </dgm:presLayoutVars>
      </dgm:prSet>
      <dgm:spPr/>
    </dgm:pt>
    <dgm:pt modelId="{96E71FC2-BDD1-4412-82A4-667579F1EF52}" type="pres">
      <dgm:prSet presAssocID="{8A8A571A-EF3E-4079-BEB0-D9AD68DDBDA4}" presName="parTrans" presStyleLbl="bgSibTrans2D1" presStyleIdx="5" presStyleCnt="6"/>
      <dgm:spPr/>
    </dgm:pt>
    <dgm:pt modelId="{8AD76648-769F-467C-91A5-70364DBBB3BA}" type="pres">
      <dgm:prSet presAssocID="{A220FD5F-DD94-415F-AAB2-FB5800C0A1AE}" presName="node" presStyleLbl="node1" presStyleIdx="5" presStyleCnt="6">
        <dgm:presLayoutVars>
          <dgm:bulletEnabled val="1"/>
        </dgm:presLayoutVars>
      </dgm:prSet>
      <dgm:spPr/>
    </dgm:pt>
  </dgm:ptLst>
  <dgm:cxnLst>
    <dgm:cxn modelId="{DD57550A-0F29-4348-BD85-54AADA945C71}" type="presOf" srcId="{C733020D-5C81-4956-973E-541E3740E779}" destId="{5F36EF2A-CB8E-4E41-A5A6-D270CB8C1FCF}" srcOrd="0" destOrd="0" presId="urn:microsoft.com/office/officeart/2005/8/layout/radial4"/>
    <dgm:cxn modelId="{0DC7542B-7246-4193-987B-B775C1B37CC0}" type="presOf" srcId="{D0D39A5A-714A-4659-91A5-0080A7634E7A}" destId="{79C9E563-E14A-4E56-909B-567F3A7162C9}" srcOrd="0" destOrd="0" presId="urn:microsoft.com/office/officeart/2005/8/layout/radial4"/>
    <dgm:cxn modelId="{CBC0572B-77EE-490B-91DC-439DD935DA0B}" type="presOf" srcId="{2CE1E120-F3D6-4D70-AB10-7DA2F1618101}" destId="{9818F3F6-1364-4055-ABCE-FA2A0A639287}" srcOrd="0" destOrd="0" presId="urn:microsoft.com/office/officeart/2005/8/layout/radial4"/>
    <dgm:cxn modelId="{770EF136-FD04-4D45-9DA5-C08CFFC6B429}" type="presOf" srcId="{BFA0612A-AA71-45A6-9124-71ECBD41F98A}" destId="{2801B55C-B1B4-494A-98DD-FC3E0D2B15AD}" srcOrd="0" destOrd="0" presId="urn:microsoft.com/office/officeart/2005/8/layout/radial4"/>
    <dgm:cxn modelId="{FBF9BA38-CF07-4335-8434-FFFA04A977A3}" srcId="{BFA0612A-AA71-45A6-9124-71ECBD41F98A}" destId="{D306C59C-04C7-4BBA-B988-5F8C180CD4BC}" srcOrd="0" destOrd="0" parTransId="{8C3174BB-EDA0-423A-98D1-D22EEC6D1F79}" sibTransId="{052A383F-13A4-4AFC-8993-70985091706B}"/>
    <dgm:cxn modelId="{E4AA2440-ACFA-4C47-8939-1BB3BF55B88A}" type="presOf" srcId="{A220FD5F-DD94-415F-AAB2-FB5800C0A1AE}" destId="{8AD76648-769F-467C-91A5-70364DBBB3BA}" srcOrd="0" destOrd="0" presId="urn:microsoft.com/office/officeart/2005/8/layout/radial4"/>
    <dgm:cxn modelId="{ADA38241-8E3F-455C-80BE-D6998396C65C}" type="presOf" srcId="{C93CE323-04B0-4B66-B4E7-5EB0BCE197CC}" destId="{6488C5AF-869A-4A84-9CDA-091A2F10F1C4}" srcOrd="0" destOrd="0" presId="urn:microsoft.com/office/officeart/2005/8/layout/radial4"/>
    <dgm:cxn modelId="{A9A2C44E-4080-4969-A44B-3A417A2A6B84}" type="presOf" srcId="{80E348FC-BBCD-4469-94CB-EE855A6E0F04}" destId="{84ED4886-7916-43DB-AA2A-D0D08613BCFE}" srcOrd="0" destOrd="0" presId="urn:microsoft.com/office/officeart/2005/8/layout/radial4"/>
    <dgm:cxn modelId="{8781354F-DAB1-4291-A933-D1F06633EC15}" srcId="{D306C59C-04C7-4BBA-B988-5F8C180CD4BC}" destId="{A7DD4725-8D5B-42C4-967F-CF39B05248BD}" srcOrd="0" destOrd="0" parTransId="{2CE1E120-F3D6-4D70-AB10-7DA2F1618101}" sibTransId="{331AB2C1-9C3C-4BA4-907A-615AB84E8E51}"/>
    <dgm:cxn modelId="{C7D2F24F-E397-4025-BF10-4D9C3C9CD141}" type="presOf" srcId="{03BA21AD-4321-4B5A-8319-15EAF4AFFA1B}" destId="{002E96CC-FA10-4120-B5D7-D267F8D2F320}" srcOrd="0" destOrd="0" presId="urn:microsoft.com/office/officeart/2005/8/layout/radial4"/>
    <dgm:cxn modelId="{ACAA8F70-5DC8-4F51-84C9-67B2DEC1D049}" type="presOf" srcId="{0DF8DB04-8BEC-4344-9805-4E3BD7EE34B0}" destId="{E765D056-781A-4640-B466-FA38735543E8}" srcOrd="0" destOrd="0" presId="urn:microsoft.com/office/officeart/2005/8/layout/radial4"/>
    <dgm:cxn modelId="{A4643551-00BB-4223-91CB-E957E994C4BB}" srcId="{D306C59C-04C7-4BBA-B988-5F8C180CD4BC}" destId="{03BA21AD-4321-4B5A-8319-15EAF4AFFA1B}" srcOrd="1" destOrd="0" parTransId="{C733020D-5C81-4956-973E-541E3740E779}" sibTransId="{8FE5E434-4D1C-4724-93CA-8167D2D4BB1A}"/>
    <dgm:cxn modelId="{5B03D877-4011-4F29-A897-1B1DCB5C75F6}" type="presOf" srcId="{A7DD4725-8D5B-42C4-967F-CF39B05248BD}" destId="{A76A3161-E2DD-4BA3-87AF-228430FA468A}" srcOrd="0" destOrd="0" presId="urn:microsoft.com/office/officeart/2005/8/layout/radial4"/>
    <dgm:cxn modelId="{1DD91182-6C74-4A2E-B14C-F704621DAABF}" srcId="{D306C59C-04C7-4BBA-B988-5F8C180CD4BC}" destId="{7B883F88-326E-40BC-9A23-12FD6F55ACE7}" srcOrd="4" destOrd="0" parTransId="{C93CE323-04B0-4B66-B4E7-5EB0BCE197CC}" sibTransId="{EDDB06C6-AC26-4444-B15E-AD6348AE1080}"/>
    <dgm:cxn modelId="{6BFC4188-4F48-464E-8D0F-9C1352E3DD86}" type="presOf" srcId="{9F5F949F-6F8A-49C5-A526-E9F5D784330E}" destId="{F9BFE4EF-0285-4ADB-A0B2-8B6ED07432BC}" srcOrd="0" destOrd="0" presId="urn:microsoft.com/office/officeart/2005/8/layout/radial4"/>
    <dgm:cxn modelId="{64AB329C-BFA6-4C23-BA52-17566F410958}" srcId="{D306C59C-04C7-4BBA-B988-5F8C180CD4BC}" destId="{0DF8DB04-8BEC-4344-9805-4E3BD7EE34B0}" srcOrd="2" destOrd="0" parTransId="{9F5F949F-6F8A-49C5-A526-E9F5D784330E}" sibTransId="{DD4CBE20-5C37-48DC-9D38-C93940BBA1E1}"/>
    <dgm:cxn modelId="{4FDC9EA3-86F1-42AA-9A77-26B1F9D80BD4}" type="presOf" srcId="{7B883F88-326E-40BC-9A23-12FD6F55ACE7}" destId="{0B8588DD-6EB8-40BD-9EC9-DD3E1F4CE1AE}" srcOrd="0" destOrd="0" presId="urn:microsoft.com/office/officeart/2005/8/layout/radial4"/>
    <dgm:cxn modelId="{A30BB2BC-470E-409B-A2D4-33DFC1734E36}" type="presOf" srcId="{D306C59C-04C7-4BBA-B988-5F8C180CD4BC}" destId="{4BAC9399-498D-4623-8120-896F0F89DB3D}" srcOrd="0" destOrd="0" presId="urn:microsoft.com/office/officeart/2005/8/layout/radial4"/>
    <dgm:cxn modelId="{5F9E5ABF-3B1E-4BA7-969A-682F56F4D26D}" srcId="{D306C59C-04C7-4BBA-B988-5F8C180CD4BC}" destId="{80E348FC-BBCD-4469-94CB-EE855A6E0F04}" srcOrd="3" destOrd="0" parTransId="{D0D39A5A-714A-4659-91A5-0080A7634E7A}" sibTransId="{EBD3EA26-284A-488E-9EC1-4F39ACD09148}"/>
    <dgm:cxn modelId="{79074BC9-33D2-4F7B-BEC8-D75010823189}" type="presOf" srcId="{8A8A571A-EF3E-4079-BEB0-D9AD68DDBDA4}" destId="{96E71FC2-BDD1-4412-82A4-667579F1EF52}" srcOrd="0" destOrd="0" presId="urn:microsoft.com/office/officeart/2005/8/layout/radial4"/>
    <dgm:cxn modelId="{241052FD-5F10-47F0-8BA7-17D56CBB11E6}" srcId="{D306C59C-04C7-4BBA-B988-5F8C180CD4BC}" destId="{A220FD5F-DD94-415F-AAB2-FB5800C0A1AE}" srcOrd="5" destOrd="0" parTransId="{8A8A571A-EF3E-4079-BEB0-D9AD68DDBDA4}" sibTransId="{F28A4F70-95BB-49D6-9D78-DE7F4450CE7A}"/>
    <dgm:cxn modelId="{38DE2F7D-0208-4D1B-8313-D69F3D8DC5CC}" type="presParOf" srcId="{2801B55C-B1B4-494A-98DD-FC3E0D2B15AD}" destId="{4BAC9399-498D-4623-8120-896F0F89DB3D}" srcOrd="0" destOrd="0" presId="urn:microsoft.com/office/officeart/2005/8/layout/radial4"/>
    <dgm:cxn modelId="{3D3D68D7-1948-48D6-8113-DEB32DF7F09C}" type="presParOf" srcId="{2801B55C-B1B4-494A-98DD-FC3E0D2B15AD}" destId="{9818F3F6-1364-4055-ABCE-FA2A0A639287}" srcOrd="1" destOrd="0" presId="urn:microsoft.com/office/officeart/2005/8/layout/radial4"/>
    <dgm:cxn modelId="{58E8BC53-E7BD-435D-B442-36AEAD913933}" type="presParOf" srcId="{2801B55C-B1B4-494A-98DD-FC3E0D2B15AD}" destId="{A76A3161-E2DD-4BA3-87AF-228430FA468A}" srcOrd="2" destOrd="0" presId="urn:microsoft.com/office/officeart/2005/8/layout/radial4"/>
    <dgm:cxn modelId="{20A0FE52-FF0C-4756-9746-82B606CB1E91}" type="presParOf" srcId="{2801B55C-B1B4-494A-98DD-FC3E0D2B15AD}" destId="{5F36EF2A-CB8E-4E41-A5A6-D270CB8C1FCF}" srcOrd="3" destOrd="0" presId="urn:microsoft.com/office/officeart/2005/8/layout/radial4"/>
    <dgm:cxn modelId="{97C4AAC2-BD30-4359-90D4-81E37B4E475B}" type="presParOf" srcId="{2801B55C-B1B4-494A-98DD-FC3E0D2B15AD}" destId="{002E96CC-FA10-4120-B5D7-D267F8D2F320}" srcOrd="4" destOrd="0" presId="urn:microsoft.com/office/officeart/2005/8/layout/radial4"/>
    <dgm:cxn modelId="{027E0A52-0229-4E9F-B6C7-FD360C056E06}" type="presParOf" srcId="{2801B55C-B1B4-494A-98DD-FC3E0D2B15AD}" destId="{F9BFE4EF-0285-4ADB-A0B2-8B6ED07432BC}" srcOrd="5" destOrd="0" presId="urn:microsoft.com/office/officeart/2005/8/layout/radial4"/>
    <dgm:cxn modelId="{BF6289AD-845E-422B-9823-E58CFD69C0FA}" type="presParOf" srcId="{2801B55C-B1B4-494A-98DD-FC3E0D2B15AD}" destId="{E765D056-781A-4640-B466-FA38735543E8}" srcOrd="6" destOrd="0" presId="urn:microsoft.com/office/officeart/2005/8/layout/radial4"/>
    <dgm:cxn modelId="{9B7B9879-DC87-486A-9E59-5960E422DA7E}" type="presParOf" srcId="{2801B55C-B1B4-494A-98DD-FC3E0D2B15AD}" destId="{79C9E563-E14A-4E56-909B-567F3A7162C9}" srcOrd="7" destOrd="0" presId="urn:microsoft.com/office/officeart/2005/8/layout/radial4"/>
    <dgm:cxn modelId="{F9C0B199-A04C-48F4-801E-9783CD714961}" type="presParOf" srcId="{2801B55C-B1B4-494A-98DD-FC3E0D2B15AD}" destId="{84ED4886-7916-43DB-AA2A-D0D08613BCFE}" srcOrd="8" destOrd="0" presId="urn:microsoft.com/office/officeart/2005/8/layout/radial4"/>
    <dgm:cxn modelId="{A9F7B924-7D8A-406A-890B-1270728216CD}" type="presParOf" srcId="{2801B55C-B1B4-494A-98DD-FC3E0D2B15AD}" destId="{6488C5AF-869A-4A84-9CDA-091A2F10F1C4}" srcOrd="9" destOrd="0" presId="urn:microsoft.com/office/officeart/2005/8/layout/radial4"/>
    <dgm:cxn modelId="{594380B8-CBF4-4A77-8AA9-CFABE43515DA}" type="presParOf" srcId="{2801B55C-B1B4-494A-98DD-FC3E0D2B15AD}" destId="{0B8588DD-6EB8-40BD-9EC9-DD3E1F4CE1AE}" srcOrd="10" destOrd="0" presId="urn:microsoft.com/office/officeart/2005/8/layout/radial4"/>
    <dgm:cxn modelId="{3A9FDDE3-38A6-46D1-97B4-2DD1E5BCFEB7}" type="presParOf" srcId="{2801B55C-B1B4-494A-98DD-FC3E0D2B15AD}" destId="{96E71FC2-BDD1-4412-82A4-667579F1EF52}" srcOrd="11" destOrd="0" presId="urn:microsoft.com/office/officeart/2005/8/layout/radial4"/>
    <dgm:cxn modelId="{1353992D-EF9E-4BE4-BD4A-5F4CAD90903D}" type="presParOf" srcId="{2801B55C-B1B4-494A-98DD-FC3E0D2B15AD}" destId="{8AD76648-769F-467C-91A5-70364DBBB3BA}" srcOrd="12"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AC9399-498D-4623-8120-896F0F89DB3D}">
      <dsp:nvSpPr>
        <dsp:cNvPr id="0" name=""/>
        <dsp:cNvSpPr/>
      </dsp:nvSpPr>
      <dsp:spPr>
        <a:xfrm>
          <a:off x="2594714" y="2062080"/>
          <a:ext cx="1690750" cy="1690750"/>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fr-FR" sz="4100" kern="1200" dirty="0" err="1"/>
            <a:t>ReST</a:t>
          </a:r>
          <a:endParaRPr lang="fr-FR" sz="4100" kern="1200" dirty="0"/>
        </a:p>
      </dsp:txBody>
      <dsp:txXfrm>
        <a:off x="2842319" y="2309685"/>
        <a:ext cx="1195540" cy="1195540"/>
      </dsp:txXfrm>
    </dsp:sp>
    <dsp:sp modelId="{9818F3F6-1364-4055-ABCE-FA2A0A639287}">
      <dsp:nvSpPr>
        <dsp:cNvPr id="0" name=""/>
        <dsp:cNvSpPr/>
      </dsp:nvSpPr>
      <dsp:spPr>
        <a:xfrm rot="10800000">
          <a:off x="881329" y="2666524"/>
          <a:ext cx="1619149" cy="481863"/>
        </a:xfrm>
        <a:prstGeom prst="lef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76A3161-E2DD-4BA3-87AF-228430FA468A}">
      <dsp:nvSpPr>
        <dsp:cNvPr id="0" name=""/>
        <dsp:cNvSpPr/>
      </dsp:nvSpPr>
      <dsp:spPr>
        <a:xfrm>
          <a:off x="289566" y="2434045"/>
          <a:ext cx="1183525" cy="94682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fr-FR" sz="1800" kern="1200" dirty="0" err="1"/>
            <a:t>Client-Server</a:t>
          </a:r>
          <a:r>
            <a:rPr lang="fr-FR" sz="1800" kern="1200" dirty="0"/>
            <a:t> </a:t>
          </a:r>
          <a:r>
            <a:rPr lang="fr-FR" sz="1800" kern="1200" dirty="0" err="1"/>
            <a:t>Separation</a:t>
          </a:r>
          <a:endParaRPr lang="fr-FR" sz="1800" kern="1200" dirty="0"/>
        </a:p>
      </dsp:txBody>
      <dsp:txXfrm>
        <a:off x="317297" y="2461776"/>
        <a:ext cx="1128063" cy="891358"/>
      </dsp:txXfrm>
    </dsp:sp>
    <dsp:sp modelId="{5F36EF2A-CB8E-4E41-A5A6-D270CB8C1FCF}">
      <dsp:nvSpPr>
        <dsp:cNvPr id="0" name=""/>
        <dsp:cNvSpPr/>
      </dsp:nvSpPr>
      <dsp:spPr>
        <a:xfrm rot="12960000">
          <a:off x="1215393" y="1638378"/>
          <a:ext cx="1619149" cy="481863"/>
        </a:xfrm>
        <a:prstGeom prst="leftArrow">
          <a:avLst>
            <a:gd name="adj1" fmla="val 60000"/>
            <a:gd name="adj2" fmla="val 50000"/>
          </a:avLst>
        </a:prstGeom>
        <a:solidFill>
          <a:schemeClr val="accent5">
            <a:hueOff val="-2623789"/>
            <a:satOff val="17855"/>
            <a:lumOff val="7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02E96CC-FA10-4120-B5D7-D267F8D2F320}">
      <dsp:nvSpPr>
        <dsp:cNvPr id="0" name=""/>
        <dsp:cNvSpPr/>
      </dsp:nvSpPr>
      <dsp:spPr>
        <a:xfrm>
          <a:off x="778246" y="930043"/>
          <a:ext cx="1183525" cy="946820"/>
        </a:xfrm>
        <a:prstGeom prst="roundRect">
          <a:avLst>
            <a:gd name="adj" fmla="val 10000"/>
          </a:avLst>
        </a:prstGeom>
        <a:solidFill>
          <a:schemeClr val="accent5">
            <a:hueOff val="-2623789"/>
            <a:satOff val="17855"/>
            <a:lumOff val="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fr-FR" sz="1800" kern="1200" dirty="0" err="1"/>
            <a:t>Stateless</a:t>
          </a:r>
          <a:endParaRPr lang="fr-FR" sz="1800" kern="1200" dirty="0"/>
        </a:p>
      </dsp:txBody>
      <dsp:txXfrm>
        <a:off x="805977" y="957774"/>
        <a:ext cx="1128063" cy="891358"/>
      </dsp:txXfrm>
    </dsp:sp>
    <dsp:sp modelId="{F9BFE4EF-0285-4ADB-A0B2-8B6ED07432BC}">
      <dsp:nvSpPr>
        <dsp:cNvPr id="0" name=""/>
        <dsp:cNvSpPr/>
      </dsp:nvSpPr>
      <dsp:spPr>
        <a:xfrm rot="15102844">
          <a:off x="2078670" y="1003295"/>
          <a:ext cx="1623624" cy="481863"/>
        </a:xfrm>
        <a:prstGeom prst="leftArrow">
          <a:avLst>
            <a:gd name="adj1" fmla="val 60000"/>
            <a:gd name="adj2" fmla="val 50000"/>
          </a:avLst>
        </a:prstGeom>
        <a:solidFill>
          <a:schemeClr val="accent5">
            <a:hueOff val="-5247578"/>
            <a:satOff val="35711"/>
            <a:lumOff val="15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765D056-781A-4640-B466-FA38735543E8}">
      <dsp:nvSpPr>
        <dsp:cNvPr id="0" name=""/>
        <dsp:cNvSpPr/>
      </dsp:nvSpPr>
      <dsp:spPr>
        <a:xfrm>
          <a:off x="2044006" y="0"/>
          <a:ext cx="1183525" cy="946820"/>
        </a:xfrm>
        <a:prstGeom prst="roundRect">
          <a:avLst>
            <a:gd name="adj" fmla="val 10000"/>
          </a:avLst>
        </a:prstGeom>
        <a:solidFill>
          <a:schemeClr val="accent5">
            <a:hueOff val="-5247578"/>
            <a:satOff val="35711"/>
            <a:lumOff val="15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fr-FR" sz="1800" kern="1200" dirty="0" err="1"/>
            <a:t>Cacheable</a:t>
          </a:r>
          <a:endParaRPr lang="fr-FR" sz="1800" kern="1200" dirty="0"/>
        </a:p>
      </dsp:txBody>
      <dsp:txXfrm>
        <a:off x="2071737" y="27731"/>
        <a:ext cx="1128063" cy="891358"/>
      </dsp:txXfrm>
    </dsp:sp>
    <dsp:sp modelId="{79C9E563-E14A-4E56-909B-567F3A7162C9}">
      <dsp:nvSpPr>
        <dsp:cNvPr id="0" name=""/>
        <dsp:cNvSpPr/>
      </dsp:nvSpPr>
      <dsp:spPr>
        <a:xfrm rot="17280000">
          <a:off x="3171043" y="1002949"/>
          <a:ext cx="1619149" cy="481863"/>
        </a:xfrm>
        <a:prstGeom prst="leftArrow">
          <a:avLst>
            <a:gd name="adj1" fmla="val 60000"/>
            <a:gd name="adj2" fmla="val 50000"/>
          </a:avLst>
        </a:prstGeom>
        <a:solidFill>
          <a:schemeClr val="accent5">
            <a:hueOff val="-7871367"/>
            <a:satOff val="53566"/>
            <a:lumOff val="23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4ED4886-7916-43DB-AA2A-D0D08613BCFE}">
      <dsp:nvSpPr>
        <dsp:cNvPr id="0" name=""/>
        <dsp:cNvSpPr/>
      </dsp:nvSpPr>
      <dsp:spPr>
        <a:xfrm>
          <a:off x="3639027" y="519"/>
          <a:ext cx="1183525" cy="946820"/>
        </a:xfrm>
        <a:prstGeom prst="roundRect">
          <a:avLst>
            <a:gd name="adj" fmla="val 10000"/>
          </a:avLst>
        </a:prstGeom>
        <a:solidFill>
          <a:schemeClr val="accent5">
            <a:hueOff val="-7871367"/>
            <a:satOff val="53566"/>
            <a:lumOff val="23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fr-FR" sz="1800" kern="1200" dirty="0" err="1"/>
            <a:t>Layered</a:t>
          </a:r>
          <a:r>
            <a:rPr lang="fr-FR" sz="1800" kern="1200" dirty="0"/>
            <a:t> System</a:t>
          </a:r>
        </a:p>
      </dsp:txBody>
      <dsp:txXfrm>
        <a:off x="3666758" y="28250"/>
        <a:ext cx="1128063" cy="891358"/>
      </dsp:txXfrm>
    </dsp:sp>
    <dsp:sp modelId="{6488C5AF-869A-4A84-9CDA-091A2F10F1C4}">
      <dsp:nvSpPr>
        <dsp:cNvPr id="0" name=""/>
        <dsp:cNvSpPr/>
      </dsp:nvSpPr>
      <dsp:spPr>
        <a:xfrm rot="19440000">
          <a:off x="4045636" y="1638378"/>
          <a:ext cx="1619149" cy="481863"/>
        </a:xfrm>
        <a:prstGeom prst="leftArrow">
          <a:avLst>
            <a:gd name="adj1" fmla="val 60000"/>
            <a:gd name="adj2" fmla="val 50000"/>
          </a:avLst>
        </a:prstGeom>
        <a:solidFill>
          <a:schemeClr val="accent5">
            <a:hueOff val="-10495156"/>
            <a:satOff val="71422"/>
            <a:lumOff val="31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B8588DD-6EB8-40BD-9EC9-DD3E1F4CE1AE}">
      <dsp:nvSpPr>
        <dsp:cNvPr id="0" name=""/>
        <dsp:cNvSpPr/>
      </dsp:nvSpPr>
      <dsp:spPr>
        <a:xfrm>
          <a:off x="4918408" y="930043"/>
          <a:ext cx="1183525" cy="946820"/>
        </a:xfrm>
        <a:prstGeom prst="roundRect">
          <a:avLst>
            <a:gd name="adj" fmla="val 10000"/>
          </a:avLst>
        </a:prstGeom>
        <a:solidFill>
          <a:schemeClr val="accent5">
            <a:hueOff val="-10495156"/>
            <a:satOff val="71422"/>
            <a:lumOff val="31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fr-FR" sz="1800" kern="1200" dirty="0"/>
            <a:t>Uniform Interface</a:t>
          </a:r>
        </a:p>
      </dsp:txBody>
      <dsp:txXfrm>
        <a:off x="4946139" y="957774"/>
        <a:ext cx="1128063" cy="891358"/>
      </dsp:txXfrm>
    </dsp:sp>
    <dsp:sp modelId="{96E71FC2-BDD1-4412-82A4-667579F1EF52}">
      <dsp:nvSpPr>
        <dsp:cNvPr id="0" name=""/>
        <dsp:cNvSpPr/>
      </dsp:nvSpPr>
      <dsp:spPr>
        <a:xfrm>
          <a:off x="4379701" y="2666524"/>
          <a:ext cx="1619149" cy="481863"/>
        </a:xfrm>
        <a:prstGeom prst="leftArrow">
          <a:avLst>
            <a:gd name="adj1" fmla="val 60000"/>
            <a:gd name="adj2" fmla="val 50000"/>
          </a:avLst>
        </a:prstGeom>
        <a:solidFill>
          <a:schemeClr val="accent5">
            <a:hueOff val="-13118945"/>
            <a:satOff val="89277"/>
            <a:lumOff val="39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AD76648-769F-467C-91A5-70364DBBB3BA}">
      <dsp:nvSpPr>
        <dsp:cNvPr id="0" name=""/>
        <dsp:cNvSpPr/>
      </dsp:nvSpPr>
      <dsp:spPr>
        <a:xfrm>
          <a:off x="5407088" y="2434045"/>
          <a:ext cx="1183525" cy="946820"/>
        </a:xfrm>
        <a:prstGeom prst="roundRect">
          <a:avLst>
            <a:gd name="adj" fmla="val 10000"/>
          </a:avLst>
        </a:prstGeom>
        <a:solidFill>
          <a:schemeClr val="accent5">
            <a:hueOff val="-13118945"/>
            <a:satOff val="89277"/>
            <a:lumOff val="39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fr-FR" sz="1800" kern="1200" dirty="0"/>
            <a:t>Code on </a:t>
          </a:r>
          <a:r>
            <a:rPr lang="fr-FR" sz="1800" kern="1200" dirty="0" err="1"/>
            <a:t>Demand</a:t>
          </a:r>
          <a:endParaRPr lang="fr-FR" sz="1800" kern="1200" dirty="0"/>
        </a:p>
      </dsp:txBody>
      <dsp:txXfrm>
        <a:off x="5434819" y="2461776"/>
        <a:ext cx="1128063" cy="891358"/>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8D061C-B850-4D72-93D3-CD7A5E3E76CC}" type="datetimeFigureOut">
              <a:rPr lang="fr-FR" smtClean="0"/>
              <a:t>24/06/2022</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37AC68-AAA2-4EA1-AA68-48091ECEEF59}" type="slidenum">
              <a:rPr lang="fr-FR" smtClean="0"/>
              <a:t>‹#›</a:t>
            </a:fld>
            <a:endParaRPr lang="fr-FR"/>
          </a:p>
        </p:txBody>
      </p:sp>
    </p:spTree>
    <p:extLst>
      <p:ext uri="{BB962C8B-B14F-4D97-AF65-F5344CB8AC3E}">
        <p14:creationId xmlns:p14="http://schemas.microsoft.com/office/powerpoint/2010/main" val="257565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fr-FR" sz="1200" kern="1200" dirty="0">
                <a:solidFill>
                  <a:schemeClr val="tx1"/>
                </a:solidFill>
                <a:effectLst/>
                <a:latin typeface="+mn-lt"/>
                <a:ea typeface="+mn-ea"/>
                <a:cs typeface="+mn-cs"/>
              </a:rPr>
              <a:t>On construit cette barrière de façon à exposer des passages (Endpoint) vers des données précises de sorte que l’on ne puisse accéder et/ou modifier des données pour lequel un passage n’a pas été créé. De surcroit l’on peut insérer un contrôle d’accès sur les passages existant de sorte à garder un contrôle sur qui peut faire quoi</a:t>
            </a:r>
            <a:r>
              <a:rPr lang="en-GB" sz="1200" kern="1200" dirty="0">
                <a:solidFill>
                  <a:schemeClr val="tx1"/>
                </a:solidFill>
                <a:effectLst/>
                <a:latin typeface="+mn-lt"/>
                <a:ea typeface="+mn-ea"/>
                <a:cs typeface="+mn-cs"/>
              </a:rPr>
              <a:t> </a:t>
            </a:r>
            <a:r>
              <a:rPr lang="fr-FR"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r>
              <a:rPr lang="fr-FR" sz="1200" kern="1200" dirty="0">
                <a:solidFill>
                  <a:schemeClr val="tx1"/>
                </a:solidFill>
                <a:effectLst/>
                <a:latin typeface="+mn-lt"/>
                <a:ea typeface="+mn-ea"/>
                <a:cs typeface="+mn-cs"/>
              </a:rPr>
              <a:t>On parle de fonctionnement en </a:t>
            </a:r>
            <a:r>
              <a:rPr lang="fr-FR" sz="1200" kern="1200" dirty="0" err="1">
                <a:solidFill>
                  <a:schemeClr val="tx1"/>
                </a:solidFill>
                <a:effectLst/>
                <a:latin typeface="+mn-lt"/>
                <a:ea typeface="+mn-ea"/>
                <a:cs typeface="+mn-cs"/>
              </a:rPr>
              <a:t>gateway</a:t>
            </a:r>
            <a:endParaRPr lang="en-GB" sz="1200" kern="1200" dirty="0">
              <a:solidFill>
                <a:schemeClr val="tx1"/>
              </a:solidFill>
              <a:effectLst/>
              <a:latin typeface="+mn-lt"/>
              <a:ea typeface="+mn-ea"/>
              <a:cs typeface="+mn-cs"/>
            </a:endParaRPr>
          </a:p>
          <a:p>
            <a:endParaRPr lang="fr-FR" dirty="0"/>
          </a:p>
        </p:txBody>
      </p:sp>
      <p:sp>
        <p:nvSpPr>
          <p:cNvPr id="4" name="Slide Number Placeholder 3"/>
          <p:cNvSpPr>
            <a:spLocks noGrp="1"/>
          </p:cNvSpPr>
          <p:nvPr>
            <p:ph type="sldNum" sz="quarter" idx="5"/>
          </p:nvPr>
        </p:nvSpPr>
        <p:spPr/>
        <p:txBody>
          <a:bodyPr/>
          <a:lstStyle/>
          <a:p>
            <a:fld id="{1237AC68-AAA2-4EA1-AA68-48091ECEEF59}" type="slidenum">
              <a:rPr lang="fr-FR" smtClean="0"/>
              <a:t>3</a:t>
            </a:fld>
            <a:endParaRPr lang="fr-FR"/>
          </a:p>
        </p:txBody>
      </p:sp>
    </p:spTree>
    <p:extLst>
      <p:ext uri="{BB962C8B-B14F-4D97-AF65-F5344CB8AC3E}">
        <p14:creationId xmlns:p14="http://schemas.microsoft.com/office/powerpoint/2010/main" val="2152870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1237AC68-AAA2-4EA1-AA68-48091ECEEF59}" type="slidenum">
              <a:rPr lang="fr-FR" smtClean="0"/>
              <a:t>4</a:t>
            </a:fld>
            <a:endParaRPr lang="fr-FR"/>
          </a:p>
        </p:txBody>
      </p:sp>
    </p:spTree>
    <p:extLst>
      <p:ext uri="{BB962C8B-B14F-4D97-AF65-F5344CB8AC3E}">
        <p14:creationId xmlns:p14="http://schemas.microsoft.com/office/powerpoint/2010/main" val="1858506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Sans </a:t>
            </a:r>
            <a:r>
              <a:rPr lang="en-GB" dirty="0" err="1"/>
              <a:t>etre</a:t>
            </a:r>
            <a:r>
              <a:rPr lang="en-GB" dirty="0"/>
              <a:t> </a:t>
            </a:r>
            <a:r>
              <a:rPr lang="en-GB" dirty="0" err="1"/>
              <a:t>exhaustif</a:t>
            </a:r>
            <a:endParaRPr lang="fr-FR" dirty="0"/>
          </a:p>
        </p:txBody>
      </p:sp>
      <p:sp>
        <p:nvSpPr>
          <p:cNvPr id="4" name="Slide Number Placeholder 3"/>
          <p:cNvSpPr>
            <a:spLocks noGrp="1"/>
          </p:cNvSpPr>
          <p:nvPr>
            <p:ph type="sldNum" sz="quarter" idx="5"/>
          </p:nvPr>
        </p:nvSpPr>
        <p:spPr/>
        <p:txBody>
          <a:bodyPr/>
          <a:lstStyle/>
          <a:p>
            <a:fld id="{1237AC68-AAA2-4EA1-AA68-48091ECEEF59}" type="slidenum">
              <a:rPr lang="fr-FR" smtClean="0"/>
              <a:t>5</a:t>
            </a:fld>
            <a:endParaRPr lang="fr-FR"/>
          </a:p>
        </p:txBody>
      </p:sp>
    </p:spTree>
    <p:extLst>
      <p:ext uri="{BB962C8B-B14F-4D97-AF65-F5344CB8AC3E}">
        <p14:creationId xmlns:p14="http://schemas.microsoft.com/office/powerpoint/2010/main" val="3064751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Sans </a:t>
            </a:r>
            <a:r>
              <a:rPr lang="en-GB" dirty="0" err="1"/>
              <a:t>etre</a:t>
            </a:r>
            <a:r>
              <a:rPr lang="en-GB" dirty="0"/>
              <a:t> </a:t>
            </a:r>
            <a:r>
              <a:rPr lang="en-GB" dirty="0" err="1"/>
              <a:t>exhaustif</a:t>
            </a:r>
            <a:endParaRPr lang="fr-FR" dirty="0"/>
          </a:p>
        </p:txBody>
      </p:sp>
      <p:sp>
        <p:nvSpPr>
          <p:cNvPr id="4" name="Slide Number Placeholder 3"/>
          <p:cNvSpPr>
            <a:spLocks noGrp="1"/>
          </p:cNvSpPr>
          <p:nvPr>
            <p:ph type="sldNum" sz="quarter" idx="5"/>
          </p:nvPr>
        </p:nvSpPr>
        <p:spPr/>
        <p:txBody>
          <a:bodyPr/>
          <a:lstStyle/>
          <a:p>
            <a:fld id="{1237AC68-AAA2-4EA1-AA68-48091ECEEF59}" type="slidenum">
              <a:rPr lang="fr-FR" smtClean="0"/>
              <a:t>6</a:t>
            </a:fld>
            <a:endParaRPr lang="fr-FR"/>
          </a:p>
        </p:txBody>
      </p:sp>
    </p:spTree>
    <p:extLst>
      <p:ext uri="{BB962C8B-B14F-4D97-AF65-F5344CB8AC3E}">
        <p14:creationId xmlns:p14="http://schemas.microsoft.com/office/powerpoint/2010/main" val="2050876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Toutefois, dans les faits on retrouve plus d’APIs hybrides (mi-privées/mi-publiques) dont les conditions d’accessibilité varient en fonction du type de données et/ou de manipulation que l’on souhaite exécute</a:t>
            </a:r>
            <a:endParaRPr lang="fr-FR" dirty="0"/>
          </a:p>
        </p:txBody>
      </p:sp>
      <p:sp>
        <p:nvSpPr>
          <p:cNvPr id="4" name="Slide Number Placeholder 3"/>
          <p:cNvSpPr>
            <a:spLocks noGrp="1"/>
          </p:cNvSpPr>
          <p:nvPr>
            <p:ph type="sldNum" sz="quarter" idx="5"/>
          </p:nvPr>
        </p:nvSpPr>
        <p:spPr/>
        <p:txBody>
          <a:bodyPr/>
          <a:lstStyle/>
          <a:p>
            <a:fld id="{1237AC68-AAA2-4EA1-AA68-48091ECEEF59}" type="slidenum">
              <a:rPr lang="fr-FR" smtClean="0"/>
              <a:t>7</a:t>
            </a:fld>
            <a:endParaRPr lang="fr-FR"/>
          </a:p>
        </p:txBody>
      </p:sp>
    </p:spTree>
    <p:extLst>
      <p:ext uri="{BB962C8B-B14F-4D97-AF65-F5344CB8AC3E}">
        <p14:creationId xmlns:p14="http://schemas.microsoft.com/office/powerpoint/2010/main" val="1863477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Avantages du </a:t>
            </a:r>
            <a:r>
              <a:rPr lang="fr-FR" dirty="0" err="1"/>
              <a:t>Json</a:t>
            </a:r>
            <a:endParaRPr lang="fr-FR" dirty="0"/>
          </a:p>
        </p:txBody>
      </p:sp>
      <p:sp>
        <p:nvSpPr>
          <p:cNvPr id="4" name="Slide Number Placeholder 3"/>
          <p:cNvSpPr>
            <a:spLocks noGrp="1"/>
          </p:cNvSpPr>
          <p:nvPr>
            <p:ph type="sldNum" sz="quarter" idx="5"/>
          </p:nvPr>
        </p:nvSpPr>
        <p:spPr/>
        <p:txBody>
          <a:bodyPr/>
          <a:lstStyle/>
          <a:p>
            <a:fld id="{1237AC68-AAA2-4EA1-AA68-48091ECEEF59}" type="slidenum">
              <a:rPr lang="fr-FR" smtClean="0"/>
              <a:t>11</a:t>
            </a:fld>
            <a:endParaRPr lang="fr-FR"/>
          </a:p>
        </p:txBody>
      </p:sp>
    </p:spTree>
    <p:extLst>
      <p:ext uri="{BB962C8B-B14F-4D97-AF65-F5344CB8AC3E}">
        <p14:creationId xmlns:p14="http://schemas.microsoft.com/office/powerpoint/2010/main" val="2742859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Particularites</a:t>
            </a:r>
            <a:r>
              <a:rPr lang="fr-FR" dirty="0"/>
              <a:t> de </a:t>
            </a:r>
            <a:r>
              <a:rPr lang="fr-FR" dirty="0" err="1"/>
              <a:t>postman</a:t>
            </a:r>
            <a:endParaRPr lang="fr-FR" dirty="0"/>
          </a:p>
          <a:p>
            <a:endParaRPr lang="fr-FR" dirty="0"/>
          </a:p>
        </p:txBody>
      </p:sp>
      <p:sp>
        <p:nvSpPr>
          <p:cNvPr id="4" name="Slide Number Placeholder 3"/>
          <p:cNvSpPr>
            <a:spLocks noGrp="1"/>
          </p:cNvSpPr>
          <p:nvPr>
            <p:ph type="sldNum" sz="quarter" idx="5"/>
          </p:nvPr>
        </p:nvSpPr>
        <p:spPr/>
        <p:txBody>
          <a:bodyPr/>
          <a:lstStyle/>
          <a:p>
            <a:fld id="{1237AC68-AAA2-4EA1-AA68-48091ECEEF59}" type="slidenum">
              <a:rPr lang="fr-FR" smtClean="0"/>
              <a:t>14</a:t>
            </a:fld>
            <a:endParaRPr lang="fr-FR"/>
          </a:p>
        </p:txBody>
      </p:sp>
    </p:spTree>
    <p:extLst>
      <p:ext uri="{BB962C8B-B14F-4D97-AF65-F5344CB8AC3E}">
        <p14:creationId xmlns:p14="http://schemas.microsoft.com/office/powerpoint/2010/main" val="330372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6/24/2022</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6/24/2022</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6/24/2022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6/24/2022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6/24/2022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6/24/2022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6/24/2022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6/24/2022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6/24/2022</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swapi.dev/documentation" TargetMode="External"/><Relationship Id="rId2" Type="http://schemas.openxmlformats.org/officeDocument/2006/relationships/hyperlink" Target="https://swapi.dev/"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swapi.dev/api/people/obi-wan/" TargetMode="External"/><Relationship Id="rId2" Type="http://schemas.openxmlformats.org/officeDocument/2006/relationships/hyperlink" Target="https://swapi.dev/api/people/3/" TargetMode="External"/><Relationship Id="rId1" Type="http://schemas.openxmlformats.org/officeDocument/2006/relationships/slideLayout" Target="../slideLayouts/slideLayout2.xml"/><Relationship Id="rId5" Type="http://schemas.openxmlformats.org/officeDocument/2006/relationships/hyperlink" Target="https://swapi.dev/api/people/10/" TargetMode="External"/><Relationship Id="rId4" Type="http://schemas.openxmlformats.org/officeDocument/2006/relationships/hyperlink" Target="https://swapi.dev/api/character/10/"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swapi.dev/documentation" TargetMode="External"/><Relationship Id="rId2" Type="http://schemas.openxmlformats.org/officeDocument/2006/relationships/hyperlink" Target="https://swapi.dev/"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9415A-ADF1-462A-ADE0-C967CD6A1AD5}"/>
              </a:ext>
            </a:extLst>
          </p:cNvPr>
          <p:cNvSpPr>
            <a:spLocks noGrp="1"/>
          </p:cNvSpPr>
          <p:nvPr>
            <p:ph type="ctrTitle"/>
          </p:nvPr>
        </p:nvSpPr>
        <p:spPr/>
        <p:txBody>
          <a:bodyPr/>
          <a:lstStyle/>
          <a:p>
            <a:r>
              <a:rPr lang="fr-FR" dirty="0"/>
              <a:t>Cours</a:t>
            </a:r>
            <a:r>
              <a:rPr lang="en-GB" dirty="0"/>
              <a:t> sur les APIs REST</a:t>
            </a:r>
          </a:p>
        </p:txBody>
      </p:sp>
    </p:spTree>
    <p:extLst>
      <p:ext uri="{BB962C8B-B14F-4D97-AF65-F5344CB8AC3E}">
        <p14:creationId xmlns:p14="http://schemas.microsoft.com/office/powerpoint/2010/main" val="220180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C079A9-05F3-4660-8F21-2276E1BBCB4E}"/>
              </a:ext>
            </a:extLst>
          </p:cNvPr>
          <p:cNvSpPr>
            <a:spLocks noGrp="1"/>
          </p:cNvSpPr>
          <p:nvPr>
            <p:ph idx="1"/>
          </p:nvPr>
        </p:nvSpPr>
        <p:spPr>
          <a:xfrm>
            <a:off x="634277" y="2011680"/>
            <a:ext cx="3676678" cy="4206240"/>
          </a:xfrm>
        </p:spPr>
        <p:txBody>
          <a:bodyPr>
            <a:normAutofit/>
          </a:bodyPr>
          <a:lstStyle/>
          <a:p>
            <a:pPr marL="0" indent="0">
              <a:buNone/>
            </a:pPr>
            <a:r>
              <a:rPr lang="fr-FR">
                <a:solidFill>
                  <a:schemeClr val="bg1"/>
                </a:solidFill>
              </a:rPr>
              <a:t>Les APIs REST renvoient les données sous 02 formats: XML &amp; JSON</a:t>
            </a:r>
          </a:p>
          <a:p>
            <a:pPr>
              <a:buFont typeface="Wingdings" panose="05000000000000000000" pitchFamily="2" charset="2"/>
              <a:buChar char="Ø"/>
            </a:pPr>
            <a:r>
              <a:rPr lang="fr-FR">
                <a:solidFill>
                  <a:schemeClr val="bg1"/>
                </a:solidFill>
              </a:rPr>
              <a:t>XML: </a:t>
            </a:r>
          </a:p>
          <a:p>
            <a:pPr marL="0" indent="0">
              <a:buNone/>
            </a:pPr>
            <a:endParaRPr lang="fr-FR">
              <a:solidFill>
                <a:schemeClr val="bg1"/>
              </a:solidFill>
            </a:endParaRPr>
          </a:p>
          <a:p>
            <a:pPr marL="0" indent="0">
              <a:buNone/>
            </a:pPr>
            <a:endParaRPr lang="fr-FR">
              <a:solidFill>
                <a:schemeClr val="bg1"/>
              </a:solidFill>
            </a:endParaRPr>
          </a:p>
        </p:txBody>
      </p:sp>
      <p:sp>
        <p:nvSpPr>
          <p:cNvPr id="13" name="Rectangle 12">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90877B8D-8C99-4BDA-88DD-057F28428346}"/>
              </a:ext>
            </a:extLst>
          </p:cNvPr>
          <p:cNvPicPr>
            <a:picLocks noChangeAspect="1"/>
          </p:cNvPicPr>
          <p:nvPr/>
        </p:nvPicPr>
        <p:blipFill>
          <a:blip r:embed="rId2"/>
          <a:stretch>
            <a:fillRect/>
          </a:stretch>
        </p:blipFill>
        <p:spPr>
          <a:xfrm>
            <a:off x="5016934" y="2818800"/>
            <a:ext cx="6783321" cy="2592000"/>
          </a:xfrm>
          <a:prstGeom prst="rect">
            <a:avLst/>
          </a:prstGeom>
        </p:spPr>
      </p:pic>
    </p:spTree>
    <p:extLst>
      <p:ext uri="{BB962C8B-B14F-4D97-AF65-F5344CB8AC3E}">
        <p14:creationId xmlns:p14="http://schemas.microsoft.com/office/powerpoint/2010/main" val="313898940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C079A9-05F3-4660-8F21-2276E1BBCB4E}"/>
              </a:ext>
            </a:extLst>
          </p:cNvPr>
          <p:cNvSpPr>
            <a:spLocks noGrp="1"/>
          </p:cNvSpPr>
          <p:nvPr>
            <p:ph idx="1"/>
          </p:nvPr>
        </p:nvSpPr>
        <p:spPr>
          <a:xfrm>
            <a:off x="634277" y="2011680"/>
            <a:ext cx="3676678" cy="4206240"/>
          </a:xfrm>
        </p:spPr>
        <p:txBody>
          <a:bodyPr>
            <a:normAutofit/>
          </a:bodyPr>
          <a:lstStyle/>
          <a:p>
            <a:pPr marL="0" indent="0">
              <a:buNone/>
            </a:pPr>
            <a:r>
              <a:rPr lang="fr-FR" dirty="0">
                <a:solidFill>
                  <a:schemeClr val="bg1"/>
                </a:solidFill>
              </a:rPr>
              <a:t>Les APIs REST renvoient les données sous 02 formats: XML &amp; JSON</a:t>
            </a:r>
          </a:p>
          <a:p>
            <a:pPr>
              <a:buFont typeface="Wingdings" panose="05000000000000000000" pitchFamily="2" charset="2"/>
              <a:buChar char="Ø"/>
            </a:pPr>
            <a:r>
              <a:rPr lang="fr-FR" dirty="0">
                <a:solidFill>
                  <a:schemeClr val="bg1"/>
                </a:solidFill>
              </a:rPr>
              <a:t>JSON: </a:t>
            </a:r>
          </a:p>
          <a:p>
            <a:pPr marL="0" indent="0">
              <a:buNone/>
            </a:pPr>
            <a:endParaRPr lang="fr-FR" dirty="0">
              <a:solidFill>
                <a:schemeClr val="bg1"/>
              </a:solidFill>
            </a:endParaRPr>
          </a:p>
          <a:p>
            <a:pPr marL="0" indent="0">
              <a:buNone/>
            </a:pPr>
            <a:endParaRPr lang="fr-FR" dirty="0">
              <a:solidFill>
                <a:schemeClr val="bg1"/>
              </a:solidFill>
            </a:endParaRPr>
          </a:p>
        </p:txBody>
      </p:sp>
      <p:sp>
        <p:nvSpPr>
          <p:cNvPr id="13" name="Rectangle 12">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01BD7E81-069F-4E6E-818C-5733646910C1}"/>
              </a:ext>
            </a:extLst>
          </p:cNvPr>
          <p:cNvPicPr>
            <a:picLocks noChangeAspect="1"/>
          </p:cNvPicPr>
          <p:nvPr/>
        </p:nvPicPr>
        <p:blipFill>
          <a:blip r:embed="rId3"/>
          <a:stretch>
            <a:fillRect/>
          </a:stretch>
        </p:blipFill>
        <p:spPr>
          <a:xfrm>
            <a:off x="5102475" y="3127829"/>
            <a:ext cx="6612240" cy="1296000"/>
          </a:xfrm>
          <a:prstGeom prst="rect">
            <a:avLst/>
          </a:prstGeom>
        </p:spPr>
      </p:pic>
    </p:spTree>
    <p:extLst>
      <p:ext uri="{BB962C8B-B14F-4D97-AF65-F5344CB8AC3E}">
        <p14:creationId xmlns:p14="http://schemas.microsoft.com/office/powerpoint/2010/main" val="65838293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316E3-228E-4D09-B6B6-CB02E69AE34E}"/>
              </a:ext>
            </a:extLst>
          </p:cNvPr>
          <p:cNvSpPr>
            <a:spLocks noGrp="1"/>
          </p:cNvSpPr>
          <p:nvPr>
            <p:ph type="title"/>
          </p:nvPr>
        </p:nvSpPr>
        <p:spPr/>
        <p:txBody>
          <a:bodyPr/>
          <a:lstStyle/>
          <a:p>
            <a:r>
              <a:rPr lang="fr-FR" dirty="0"/>
              <a:t>Les données, leur format et leur adressage</a:t>
            </a:r>
          </a:p>
        </p:txBody>
      </p:sp>
      <p:sp>
        <p:nvSpPr>
          <p:cNvPr id="7" name="Content Placeholder 6">
            <a:extLst>
              <a:ext uri="{FF2B5EF4-FFF2-40B4-BE49-F238E27FC236}">
                <a16:creationId xmlns:a16="http://schemas.microsoft.com/office/drawing/2014/main" id="{13AF3AD4-C149-4804-9650-F32A019E7CE3}"/>
              </a:ext>
            </a:extLst>
          </p:cNvPr>
          <p:cNvSpPr>
            <a:spLocks noGrp="1"/>
          </p:cNvSpPr>
          <p:nvPr>
            <p:ph idx="1"/>
          </p:nvPr>
        </p:nvSpPr>
        <p:spPr/>
        <p:txBody>
          <a:bodyPr/>
          <a:lstStyle/>
          <a:p>
            <a:pPr marL="0" indent="0">
              <a:buNone/>
            </a:pPr>
            <a:r>
              <a:rPr lang="fr-FR" dirty="0"/>
              <a:t>Connaitre la structure et le format d’une donnée ne suffit pas à la requêter il reste à savoir comment y accéder</a:t>
            </a:r>
          </a:p>
          <a:p>
            <a:pPr marL="0" indent="0">
              <a:buNone/>
            </a:pPr>
            <a:endParaRPr lang="fr-FR" dirty="0"/>
          </a:p>
          <a:p>
            <a:pPr marL="0" indent="0">
              <a:buNone/>
            </a:pPr>
            <a:r>
              <a:rPr lang="fr-FR" dirty="0"/>
              <a:t>L’URI : Uniform Ressource Identifier qui est le chemin d’accès relatif vers une ressource </a:t>
            </a:r>
          </a:p>
          <a:p>
            <a:pPr marL="0" indent="0">
              <a:buNone/>
            </a:pPr>
            <a:r>
              <a:rPr lang="fr-FR" dirty="0"/>
              <a:t>Exemple:</a:t>
            </a:r>
          </a:p>
          <a:p>
            <a:pPr marL="0" indent="0">
              <a:buNone/>
            </a:pPr>
            <a:r>
              <a:rPr lang="en-GB" dirty="0"/>
              <a:t>/characters</a:t>
            </a:r>
          </a:p>
          <a:p>
            <a:pPr marL="0" indent="0">
              <a:buNone/>
            </a:pPr>
            <a:r>
              <a:rPr lang="en-GB" dirty="0"/>
              <a:t>/characters/123</a:t>
            </a:r>
          </a:p>
          <a:p>
            <a:pPr marL="0" indent="0">
              <a:buNone/>
            </a:pPr>
            <a:r>
              <a:rPr lang="en-GB" dirty="0"/>
              <a:t>/characters/123/description</a:t>
            </a:r>
            <a:endParaRPr lang="fr-FR" dirty="0"/>
          </a:p>
        </p:txBody>
      </p:sp>
    </p:spTree>
    <p:extLst>
      <p:ext uri="{BB962C8B-B14F-4D97-AF65-F5344CB8AC3E}">
        <p14:creationId xmlns:p14="http://schemas.microsoft.com/office/powerpoint/2010/main" val="1066088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316E3-228E-4D09-B6B6-CB02E69AE34E}"/>
              </a:ext>
            </a:extLst>
          </p:cNvPr>
          <p:cNvSpPr>
            <a:spLocks noGrp="1"/>
          </p:cNvSpPr>
          <p:nvPr>
            <p:ph type="title"/>
          </p:nvPr>
        </p:nvSpPr>
        <p:spPr/>
        <p:txBody>
          <a:bodyPr/>
          <a:lstStyle/>
          <a:p>
            <a:r>
              <a:rPr lang="fr-FR" dirty="0"/>
              <a:t>Les données, leur format et leur adressage</a:t>
            </a:r>
          </a:p>
        </p:txBody>
      </p:sp>
      <p:sp>
        <p:nvSpPr>
          <p:cNvPr id="7" name="Content Placeholder 6">
            <a:extLst>
              <a:ext uri="{FF2B5EF4-FFF2-40B4-BE49-F238E27FC236}">
                <a16:creationId xmlns:a16="http://schemas.microsoft.com/office/drawing/2014/main" id="{13AF3AD4-C149-4804-9650-F32A019E7CE3}"/>
              </a:ext>
            </a:extLst>
          </p:cNvPr>
          <p:cNvSpPr>
            <a:spLocks noGrp="1"/>
          </p:cNvSpPr>
          <p:nvPr>
            <p:ph idx="1"/>
          </p:nvPr>
        </p:nvSpPr>
        <p:spPr/>
        <p:txBody>
          <a:bodyPr/>
          <a:lstStyle/>
          <a:p>
            <a:pPr marL="0" indent="0">
              <a:buNone/>
            </a:pPr>
            <a:r>
              <a:rPr lang="fr-FR" dirty="0"/>
              <a:t>L’URL : Uniform Ressource Locator est le chemin d’</a:t>
            </a:r>
            <a:r>
              <a:rPr lang="fr-FR" dirty="0" err="1"/>
              <a:t>acces</a:t>
            </a:r>
            <a:r>
              <a:rPr lang="fr-FR" dirty="0"/>
              <a:t> absolu vers une ressource. Il comporte le nom de domaine + l’URI</a:t>
            </a:r>
          </a:p>
          <a:p>
            <a:pPr marL="0" indent="0">
              <a:buNone/>
            </a:pPr>
            <a:endParaRPr lang="fr-FR" dirty="0"/>
          </a:p>
          <a:p>
            <a:pPr marL="0" indent="0">
              <a:buNone/>
            </a:pPr>
            <a:r>
              <a:rPr lang="fr-FR" dirty="0"/>
              <a:t>Exemple:</a:t>
            </a:r>
          </a:p>
          <a:p>
            <a:pPr marL="0" indent="0">
              <a:buNone/>
            </a:pPr>
            <a:r>
              <a:rPr lang="en-GB" dirty="0"/>
              <a:t>https://gameofthrones-informations.com/characters</a:t>
            </a:r>
            <a:endParaRPr lang="fr-FR" dirty="0"/>
          </a:p>
        </p:txBody>
      </p:sp>
    </p:spTree>
    <p:extLst>
      <p:ext uri="{BB962C8B-B14F-4D97-AF65-F5344CB8AC3E}">
        <p14:creationId xmlns:p14="http://schemas.microsoft.com/office/powerpoint/2010/main" val="1856566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28D09-E719-4005-9C31-517FCF83AD6E}"/>
              </a:ext>
            </a:extLst>
          </p:cNvPr>
          <p:cNvSpPr>
            <a:spLocks noGrp="1"/>
          </p:cNvSpPr>
          <p:nvPr>
            <p:ph type="title"/>
          </p:nvPr>
        </p:nvSpPr>
        <p:spPr/>
        <p:txBody>
          <a:bodyPr/>
          <a:lstStyle/>
          <a:p>
            <a:r>
              <a:rPr lang="fr-FR" b="1" dirty="0"/>
              <a:t>Mécanisme de communication http</a:t>
            </a:r>
            <a:endParaRPr lang="fr-FR" dirty="0"/>
          </a:p>
        </p:txBody>
      </p:sp>
      <p:sp>
        <p:nvSpPr>
          <p:cNvPr id="3" name="Content Placeholder 2">
            <a:extLst>
              <a:ext uri="{FF2B5EF4-FFF2-40B4-BE49-F238E27FC236}">
                <a16:creationId xmlns:a16="http://schemas.microsoft.com/office/drawing/2014/main" id="{B4301EFD-3853-4DD0-ABDC-035A9327C5E8}"/>
              </a:ext>
            </a:extLst>
          </p:cNvPr>
          <p:cNvSpPr>
            <a:spLocks noGrp="1"/>
          </p:cNvSpPr>
          <p:nvPr>
            <p:ph idx="1"/>
          </p:nvPr>
        </p:nvSpPr>
        <p:spPr/>
        <p:txBody>
          <a:bodyPr>
            <a:normAutofit lnSpcReduction="10000"/>
          </a:bodyPr>
          <a:lstStyle/>
          <a:p>
            <a:pPr marL="0" indent="0">
              <a:buNone/>
            </a:pPr>
            <a:r>
              <a:rPr lang="fr-FR" dirty="0"/>
              <a:t>Dans cette partie nous allons rentrer dans le détail de ce qui compose une requête et une réponse http.</a:t>
            </a:r>
          </a:p>
          <a:p>
            <a:pPr marL="0" indent="0">
              <a:buNone/>
            </a:pPr>
            <a:r>
              <a:rPr lang="fr-FR" dirty="0"/>
              <a:t> Mais au préalable nous allons introduire POSTMAN pour faciliter la compréhension de ce qui suivra</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r>
              <a:rPr lang="fr-FR" dirty="0"/>
              <a:t>Téléchargez Postman: https://www.postman.com/downloads/</a:t>
            </a:r>
          </a:p>
          <a:p>
            <a:pPr marL="0" indent="0">
              <a:buNone/>
            </a:pPr>
            <a:endParaRPr lang="fr-FR" dirty="0"/>
          </a:p>
        </p:txBody>
      </p:sp>
      <p:pic>
        <p:nvPicPr>
          <p:cNvPr id="7" name="Picture 6">
            <a:extLst>
              <a:ext uri="{FF2B5EF4-FFF2-40B4-BE49-F238E27FC236}">
                <a16:creationId xmlns:a16="http://schemas.microsoft.com/office/drawing/2014/main" id="{79260BB1-05C5-4FF1-B5E5-023DA9DC3F4D}"/>
              </a:ext>
            </a:extLst>
          </p:cNvPr>
          <p:cNvPicPr>
            <a:picLocks noChangeAspect="1"/>
          </p:cNvPicPr>
          <p:nvPr/>
        </p:nvPicPr>
        <p:blipFill>
          <a:blip r:embed="rId3"/>
          <a:stretch>
            <a:fillRect/>
          </a:stretch>
        </p:blipFill>
        <p:spPr>
          <a:xfrm>
            <a:off x="3790959" y="3429000"/>
            <a:ext cx="3744000" cy="1872000"/>
          </a:xfrm>
          <a:prstGeom prst="rect">
            <a:avLst/>
          </a:prstGeom>
        </p:spPr>
      </p:pic>
    </p:spTree>
    <p:extLst>
      <p:ext uri="{BB962C8B-B14F-4D97-AF65-F5344CB8AC3E}">
        <p14:creationId xmlns:p14="http://schemas.microsoft.com/office/powerpoint/2010/main" val="2401083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A3109-2F12-41A8-AEF1-A3F0609A6847}"/>
              </a:ext>
            </a:extLst>
          </p:cNvPr>
          <p:cNvSpPr>
            <a:spLocks noGrp="1"/>
          </p:cNvSpPr>
          <p:nvPr>
            <p:ph type="title"/>
          </p:nvPr>
        </p:nvSpPr>
        <p:spPr/>
        <p:txBody>
          <a:bodyPr/>
          <a:lstStyle/>
          <a:p>
            <a:r>
              <a:rPr lang="fr-FR" dirty="0"/>
              <a:t>La requête http</a:t>
            </a:r>
          </a:p>
        </p:txBody>
      </p:sp>
      <p:pic>
        <p:nvPicPr>
          <p:cNvPr id="4" name="Content Placeholder 3">
            <a:extLst>
              <a:ext uri="{FF2B5EF4-FFF2-40B4-BE49-F238E27FC236}">
                <a16:creationId xmlns:a16="http://schemas.microsoft.com/office/drawing/2014/main" id="{133533A6-D48B-4F7F-A963-E594733A00B8}"/>
              </a:ext>
            </a:extLst>
          </p:cNvPr>
          <p:cNvPicPr>
            <a:picLocks noGrp="1" noChangeAspect="1"/>
          </p:cNvPicPr>
          <p:nvPr>
            <p:ph idx="1"/>
          </p:nvPr>
        </p:nvPicPr>
        <p:blipFill>
          <a:blip r:embed="rId2"/>
          <a:stretch>
            <a:fillRect/>
          </a:stretch>
        </p:blipFill>
        <p:spPr>
          <a:xfrm>
            <a:off x="829708" y="2974128"/>
            <a:ext cx="10530501" cy="2268000"/>
          </a:xfrm>
          <a:prstGeom prst="rect">
            <a:avLst/>
          </a:prstGeom>
        </p:spPr>
      </p:pic>
    </p:spTree>
    <p:extLst>
      <p:ext uri="{BB962C8B-B14F-4D97-AF65-F5344CB8AC3E}">
        <p14:creationId xmlns:p14="http://schemas.microsoft.com/office/powerpoint/2010/main" val="2344946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A3109-2F12-41A8-AEF1-A3F0609A6847}"/>
              </a:ext>
            </a:extLst>
          </p:cNvPr>
          <p:cNvSpPr>
            <a:spLocks noGrp="1"/>
          </p:cNvSpPr>
          <p:nvPr>
            <p:ph type="title"/>
          </p:nvPr>
        </p:nvSpPr>
        <p:spPr/>
        <p:txBody>
          <a:bodyPr/>
          <a:lstStyle/>
          <a:p>
            <a:r>
              <a:rPr lang="fr-FR" dirty="0"/>
              <a:t>La réponse http</a:t>
            </a:r>
          </a:p>
        </p:txBody>
      </p:sp>
      <p:pic>
        <p:nvPicPr>
          <p:cNvPr id="1026" name="Picture 2" descr="Un message de réponse typique de Postman est affiché sur l'interface dans l'onglet Body.">
            <a:extLst>
              <a:ext uri="{FF2B5EF4-FFF2-40B4-BE49-F238E27FC236}">
                <a16:creationId xmlns:a16="http://schemas.microsoft.com/office/drawing/2014/main" id="{7CF9856A-8EB4-48EF-A61F-D9F0CC959F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1535" y="2145824"/>
            <a:ext cx="7710430" cy="453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617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061E3-7586-4CA0-B3CA-096735AC247B}"/>
              </a:ext>
            </a:extLst>
          </p:cNvPr>
          <p:cNvSpPr>
            <a:spLocks noGrp="1"/>
          </p:cNvSpPr>
          <p:nvPr>
            <p:ph type="title"/>
          </p:nvPr>
        </p:nvSpPr>
        <p:spPr>
          <a:xfrm>
            <a:off x="1203960" y="2867719"/>
            <a:ext cx="9784080" cy="1508760"/>
          </a:xfrm>
        </p:spPr>
        <p:txBody>
          <a:bodyPr>
            <a:normAutofit/>
          </a:bodyPr>
          <a:lstStyle/>
          <a:p>
            <a:pPr algn="ctr"/>
            <a:r>
              <a:rPr lang="fr-FR" sz="6000" dirty="0">
                <a:solidFill>
                  <a:srgbClr val="FF0000"/>
                </a:solidFill>
              </a:rPr>
              <a:t>quiz</a:t>
            </a:r>
          </a:p>
        </p:txBody>
      </p:sp>
    </p:spTree>
    <p:extLst>
      <p:ext uri="{BB962C8B-B14F-4D97-AF65-F5344CB8AC3E}">
        <p14:creationId xmlns:p14="http://schemas.microsoft.com/office/powerpoint/2010/main" val="3699399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C6F0A6-D573-4F98-8DB1-7FCAE1E0F542}"/>
              </a:ext>
            </a:extLst>
          </p:cNvPr>
          <p:cNvSpPr>
            <a:spLocks noGrp="1"/>
          </p:cNvSpPr>
          <p:nvPr>
            <p:ph idx="1"/>
          </p:nvPr>
        </p:nvSpPr>
        <p:spPr/>
        <p:txBody>
          <a:bodyPr/>
          <a:lstStyle/>
          <a:p>
            <a:pPr marL="0" indent="0">
              <a:buNone/>
            </a:pPr>
            <a:r>
              <a:rPr lang="fr-FR" b="1" dirty="0">
                <a:solidFill>
                  <a:schemeClr val="bg1"/>
                </a:solidFill>
              </a:rPr>
              <a:t>Qu’est-ce qu’une API ?</a:t>
            </a:r>
          </a:p>
          <a:p>
            <a:r>
              <a:rPr lang="fr-FR" i="1" dirty="0"/>
              <a:t>Attention, plusieurs réponses sont possibles.</a:t>
            </a:r>
          </a:p>
          <a:p>
            <a:pPr>
              <a:buFont typeface="Wingdings" panose="05000000000000000000" pitchFamily="2" charset="2"/>
              <a:buChar char="q"/>
            </a:pPr>
            <a:r>
              <a:rPr lang="fr-FR" dirty="0"/>
              <a:t>Un nouveau langage informatique</a:t>
            </a:r>
          </a:p>
          <a:p>
            <a:pPr>
              <a:buFont typeface="Wingdings" panose="05000000000000000000" pitchFamily="2" charset="2"/>
              <a:buChar char="q"/>
            </a:pPr>
            <a:r>
              <a:rPr lang="fr-FR" dirty="0"/>
              <a:t>Un set de données qui circule entre différentes applications</a:t>
            </a:r>
          </a:p>
          <a:p>
            <a:pPr>
              <a:buFont typeface="Wingdings" panose="05000000000000000000" pitchFamily="2" charset="2"/>
              <a:buChar char="q"/>
            </a:pPr>
            <a:r>
              <a:rPr lang="fr-FR" dirty="0"/>
              <a:t>Un intermédiaire entre un client et une base de données d’une application ou d’un logiciel</a:t>
            </a:r>
          </a:p>
          <a:p>
            <a:pPr>
              <a:buFont typeface="Wingdings" panose="05000000000000000000" pitchFamily="2" charset="2"/>
              <a:buChar char="q"/>
            </a:pPr>
            <a:r>
              <a:rPr lang="fr-FR" dirty="0"/>
              <a:t>Un système pour communiquer entre clients et bases de données</a:t>
            </a:r>
          </a:p>
          <a:p>
            <a:pPr>
              <a:buFont typeface="Wingdings" panose="05000000000000000000" pitchFamily="2" charset="2"/>
              <a:buChar char="q"/>
            </a:pPr>
            <a:r>
              <a:rPr lang="fr-FR" dirty="0"/>
              <a:t>Un nouveau protocole qui remplacera le protocole HTTP</a:t>
            </a:r>
          </a:p>
          <a:p>
            <a:endParaRPr lang="fr-FR" i="1" dirty="0"/>
          </a:p>
          <a:p>
            <a:endParaRPr lang="fr-FR" dirty="0"/>
          </a:p>
        </p:txBody>
      </p:sp>
    </p:spTree>
    <p:extLst>
      <p:ext uri="{BB962C8B-B14F-4D97-AF65-F5344CB8AC3E}">
        <p14:creationId xmlns:p14="http://schemas.microsoft.com/office/powerpoint/2010/main" val="296243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C6F0A6-D573-4F98-8DB1-7FCAE1E0F542}"/>
              </a:ext>
            </a:extLst>
          </p:cNvPr>
          <p:cNvSpPr>
            <a:spLocks noGrp="1"/>
          </p:cNvSpPr>
          <p:nvPr>
            <p:ph idx="1"/>
          </p:nvPr>
        </p:nvSpPr>
        <p:spPr/>
        <p:txBody>
          <a:bodyPr>
            <a:normAutofit/>
          </a:bodyPr>
          <a:lstStyle/>
          <a:p>
            <a:pPr marL="0" indent="0">
              <a:buNone/>
            </a:pPr>
            <a:r>
              <a:rPr lang="fr-FR" b="1" dirty="0">
                <a:solidFill>
                  <a:schemeClr val="bg1"/>
                </a:solidFill>
              </a:rPr>
              <a:t>Parmi les propositions, pour lesquelles utilisez-vous une API dite "publique" ?</a:t>
            </a:r>
          </a:p>
          <a:p>
            <a:r>
              <a:rPr lang="fr-FR" i="1" dirty="0"/>
              <a:t>Attention, plusieurs réponses sont possibles.</a:t>
            </a:r>
          </a:p>
          <a:p>
            <a:pPr>
              <a:buFont typeface="Wingdings" panose="05000000000000000000" pitchFamily="2" charset="2"/>
              <a:buChar char="q"/>
            </a:pPr>
            <a:r>
              <a:rPr lang="fr-FR" dirty="0"/>
              <a:t>Obtenir les tweets de Barack Obama</a:t>
            </a:r>
          </a:p>
          <a:p>
            <a:pPr>
              <a:buFont typeface="Wingdings" panose="05000000000000000000" pitchFamily="2" charset="2"/>
              <a:buChar char="q"/>
            </a:pPr>
            <a:r>
              <a:rPr lang="fr-FR" dirty="0"/>
              <a:t>Modifier le contenu de ce cours </a:t>
            </a:r>
            <a:r>
              <a:rPr lang="fr-FR" dirty="0" err="1"/>
              <a:t>OpenClassrooms</a:t>
            </a:r>
            <a:endParaRPr lang="fr-FR" dirty="0"/>
          </a:p>
          <a:p>
            <a:pPr>
              <a:buFont typeface="Wingdings" panose="05000000000000000000" pitchFamily="2" charset="2"/>
              <a:buChar char="q"/>
            </a:pPr>
            <a:r>
              <a:rPr lang="fr-FR" dirty="0"/>
              <a:t>Obtenir des données météorologiques pour une application de surf</a:t>
            </a:r>
          </a:p>
          <a:p>
            <a:pPr>
              <a:buFont typeface="Wingdings" panose="05000000000000000000" pitchFamily="2" charset="2"/>
              <a:buChar char="q"/>
            </a:pPr>
            <a:r>
              <a:rPr lang="fr-FR" dirty="0"/>
              <a:t>Obtenir votre nom d’utilisateur sur votre profil GitHub</a:t>
            </a:r>
            <a:endParaRPr lang="fr-FR" i="1" dirty="0"/>
          </a:p>
          <a:p>
            <a:endParaRPr lang="fr-FR" dirty="0"/>
          </a:p>
        </p:txBody>
      </p:sp>
    </p:spTree>
    <p:extLst>
      <p:ext uri="{BB962C8B-B14F-4D97-AF65-F5344CB8AC3E}">
        <p14:creationId xmlns:p14="http://schemas.microsoft.com/office/powerpoint/2010/main" val="2277280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31421-C176-4630-9DEB-C25CD7BAD031}"/>
              </a:ext>
            </a:extLst>
          </p:cNvPr>
          <p:cNvSpPr>
            <a:spLocks noGrp="1"/>
          </p:cNvSpPr>
          <p:nvPr>
            <p:ph type="title"/>
          </p:nvPr>
        </p:nvSpPr>
        <p:spPr>
          <a:xfrm>
            <a:off x="1202919" y="284176"/>
            <a:ext cx="9784080" cy="1508760"/>
          </a:xfrm>
        </p:spPr>
        <p:txBody>
          <a:bodyPr>
            <a:normAutofit/>
          </a:bodyPr>
          <a:lstStyle/>
          <a:p>
            <a:r>
              <a:rPr lang="en-GB" dirty="0" err="1"/>
              <a:t>C’est</a:t>
            </a:r>
            <a:r>
              <a:rPr lang="en-GB" dirty="0"/>
              <a:t> quoi </a:t>
            </a:r>
            <a:r>
              <a:rPr lang="en-GB" dirty="0" err="1"/>
              <a:t>une</a:t>
            </a:r>
            <a:r>
              <a:rPr lang="en-GB" dirty="0"/>
              <a:t> API?</a:t>
            </a:r>
          </a:p>
        </p:txBody>
      </p:sp>
      <p:sp>
        <p:nvSpPr>
          <p:cNvPr id="3" name="Content Placeholder 2">
            <a:extLst>
              <a:ext uri="{FF2B5EF4-FFF2-40B4-BE49-F238E27FC236}">
                <a16:creationId xmlns:a16="http://schemas.microsoft.com/office/drawing/2014/main" id="{42747F28-100F-4898-80FD-C0B3DB893979}"/>
              </a:ext>
            </a:extLst>
          </p:cNvPr>
          <p:cNvSpPr>
            <a:spLocks noGrp="1"/>
          </p:cNvSpPr>
          <p:nvPr>
            <p:ph idx="1"/>
          </p:nvPr>
        </p:nvSpPr>
        <p:spPr>
          <a:xfrm>
            <a:off x="1202920" y="2011680"/>
            <a:ext cx="4557800" cy="4206240"/>
          </a:xfrm>
        </p:spPr>
        <p:txBody>
          <a:bodyPr>
            <a:normAutofit/>
          </a:bodyPr>
          <a:lstStyle/>
          <a:p>
            <a:r>
              <a:rPr lang="fr-FR" sz="2000" dirty="0"/>
              <a:t>API signifie Application </a:t>
            </a:r>
            <a:r>
              <a:rPr lang="fr-FR" sz="2000" dirty="0" err="1"/>
              <a:t>Programming</a:t>
            </a:r>
            <a:r>
              <a:rPr lang="fr-FR" sz="2000" dirty="0"/>
              <a:t> Interface. C’est une interface d’un système (informatique) qui permet à des tiers quelconques (développer, logiciels, application, etc.) d’interagir avec /consommer les données mise à disposition par ledit système. </a:t>
            </a:r>
          </a:p>
          <a:p>
            <a:r>
              <a:rPr lang="fr-FR" sz="2000" dirty="0"/>
              <a:t>Autrement dit une API est un </a:t>
            </a:r>
            <a:r>
              <a:rPr lang="fr-FR" sz="2000" b="1" dirty="0">
                <a:solidFill>
                  <a:srgbClr val="FF0000"/>
                </a:solidFill>
              </a:rPr>
              <a:t>intermédiaire</a:t>
            </a:r>
            <a:r>
              <a:rPr lang="fr-FR" sz="2000" dirty="0"/>
              <a:t> dans la </a:t>
            </a:r>
            <a:r>
              <a:rPr lang="fr-FR" sz="2000" b="1" dirty="0">
                <a:solidFill>
                  <a:srgbClr val="FF0000"/>
                </a:solidFill>
              </a:rPr>
              <a:t>communication</a:t>
            </a:r>
            <a:r>
              <a:rPr lang="fr-FR" sz="2000" dirty="0"/>
              <a:t> entre les données d’un système et les tiers demandeurs.</a:t>
            </a:r>
          </a:p>
          <a:p>
            <a:pPr marL="0" indent="0">
              <a:buNone/>
            </a:pPr>
            <a:endParaRPr lang="en-GB" sz="2000" dirty="0"/>
          </a:p>
          <a:p>
            <a:endParaRPr lang="en-GB" sz="2000" dirty="0"/>
          </a:p>
        </p:txBody>
      </p:sp>
      <p:pic>
        <p:nvPicPr>
          <p:cNvPr id="5" name="Picture 4">
            <a:extLst>
              <a:ext uri="{FF2B5EF4-FFF2-40B4-BE49-F238E27FC236}">
                <a16:creationId xmlns:a16="http://schemas.microsoft.com/office/drawing/2014/main" id="{214DF473-4E99-49FC-AE75-E59BD6980CB7}"/>
              </a:ext>
            </a:extLst>
          </p:cNvPr>
          <p:cNvPicPr>
            <a:picLocks noChangeAspect="1"/>
          </p:cNvPicPr>
          <p:nvPr/>
        </p:nvPicPr>
        <p:blipFill>
          <a:blip r:embed="rId2"/>
          <a:stretch>
            <a:fillRect/>
          </a:stretch>
        </p:blipFill>
        <p:spPr>
          <a:xfrm>
            <a:off x="6094959" y="2011680"/>
            <a:ext cx="4742951" cy="2487893"/>
          </a:xfrm>
          <a:prstGeom prst="rect">
            <a:avLst/>
          </a:prstGeom>
        </p:spPr>
      </p:pic>
      <p:pic>
        <p:nvPicPr>
          <p:cNvPr id="7" name="Picture 6">
            <a:extLst>
              <a:ext uri="{FF2B5EF4-FFF2-40B4-BE49-F238E27FC236}">
                <a16:creationId xmlns:a16="http://schemas.microsoft.com/office/drawing/2014/main" id="{5CC02B72-2AA7-47F1-B552-2501A7831947}"/>
              </a:ext>
            </a:extLst>
          </p:cNvPr>
          <p:cNvPicPr>
            <a:picLocks noChangeAspect="1"/>
          </p:cNvPicPr>
          <p:nvPr/>
        </p:nvPicPr>
        <p:blipFill>
          <a:blip r:embed="rId3"/>
          <a:stretch>
            <a:fillRect/>
          </a:stretch>
        </p:blipFill>
        <p:spPr>
          <a:xfrm>
            <a:off x="5760720" y="4718317"/>
            <a:ext cx="6029999" cy="1620000"/>
          </a:xfrm>
          <a:prstGeom prst="rect">
            <a:avLst/>
          </a:prstGeom>
        </p:spPr>
      </p:pic>
    </p:spTree>
    <p:extLst>
      <p:ext uri="{BB962C8B-B14F-4D97-AF65-F5344CB8AC3E}">
        <p14:creationId xmlns:p14="http://schemas.microsoft.com/office/powerpoint/2010/main" val="2897757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C6F0A6-D573-4F98-8DB1-7FCAE1E0F542}"/>
              </a:ext>
            </a:extLst>
          </p:cNvPr>
          <p:cNvSpPr>
            <a:spLocks noGrp="1"/>
          </p:cNvSpPr>
          <p:nvPr>
            <p:ph idx="1"/>
          </p:nvPr>
        </p:nvSpPr>
        <p:spPr/>
        <p:txBody>
          <a:bodyPr>
            <a:normAutofit/>
          </a:bodyPr>
          <a:lstStyle/>
          <a:p>
            <a:pPr marL="0" indent="0">
              <a:buNone/>
            </a:pPr>
            <a:r>
              <a:rPr lang="fr-FR" b="1" dirty="0">
                <a:solidFill>
                  <a:schemeClr val="bg1"/>
                </a:solidFill>
              </a:rPr>
              <a:t>Que pourrez-vous faire avec une API privée ?</a:t>
            </a:r>
          </a:p>
          <a:p>
            <a:pPr marL="0" indent="0">
              <a:buNone/>
            </a:pPr>
            <a:r>
              <a:rPr lang="fr-FR" i="1" dirty="0"/>
              <a:t>Attention, plusieurs réponses sont possibles.</a:t>
            </a:r>
          </a:p>
          <a:p>
            <a:pPr>
              <a:buFont typeface="Wingdings" panose="05000000000000000000" pitchFamily="2" charset="2"/>
              <a:buChar char="q"/>
            </a:pPr>
            <a:r>
              <a:rPr lang="fr-FR" dirty="0"/>
              <a:t>Obtenir les tweets de Barack Obama</a:t>
            </a:r>
          </a:p>
          <a:p>
            <a:pPr>
              <a:buFont typeface="Wingdings" panose="05000000000000000000" pitchFamily="2" charset="2"/>
              <a:buChar char="q"/>
            </a:pPr>
            <a:r>
              <a:rPr lang="fr-FR" dirty="0"/>
              <a:t>Modifier les données de votre compte </a:t>
            </a:r>
            <a:r>
              <a:rPr lang="fr-FR" dirty="0" err="1"/>
              <a:t>OpenClassrooms</a:t>
            </a:r>
            <a:endParaRPr lang="fr-FR" dirty="0"/>
          </a:p>
          <a:p>
            <a:pPr>
              <a:buFont typeface="Wingdings" panose="05000000000000000000" pitchFamily="2" charset="2"/>
              <a:buChar char="q"/>
            </a:pPr>
            <a:r>
              <a:rPr lang="fr-FR" dirty="0"/>
              <a:t>Modifier le contenu de ce cours </a:t>
            </a:r>
            <a:r>
              <a:rPr lang="fr-FR" dirty="0" err="1"/>
              <a:t>OpenClassrooms</a:t>
            </a:r>
            <a:endParaRPr lang="fr-FR" dirty="0"/>
          </a:p>
          <a:p>
            <a:pPr>
              <a:buFont typeface="Wingdings" panose="05000000000000000000" pitchFamily="2" charset="2"/>
              <a:buChar char="q"/>
            </a:pPr>
            <a:r>
              <a:rPr lang="fr-FR" dirty="0"/>
              <a:t>Obtenir votre nom d’utilisateur de votre profil GitHub</a:t>
            </a:r>
          </a:p>
        </p:txBody>
      </p:sp>
    </p:spTree>
    <p:extLst>
      <p:ext uri="{BB962C8B-B14F-4D97-AF65-F5344CB8AC3E}">
        <p14:creationId xmlns:p14="http://schemas.microsoft.com/office/powerpoint/2010/main" val="3554890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C6F0A6-D573-4F98-8DB1-7FCAE1E0F542}"/>
              </a:ext>
            </a:extLst>
          </p:cNvPr>
          <p:cNvSpPr>
            <a:spLocks noGrp="1"/>
          </p:cNvSpPr>
          <p:nvPr>
            <p:ph idx="1"/>
          </p:nvPr>
        </p:nvSpPr>
        <p:spPr/>
        <p:txBody>
          <a:bodyPr>
            <a:normAutofit/>
          </a:bodyPr>
          <a:lstStyle/>
          <a:p>
            <a:pPr marL="0" indent="0">
              <a:buNone/>
            </a:pPr>
            <a:r>
              <a:rPr lang="fr-FR" b="1" dirty="0">
                <a:solidFill>
                  <a:schemeClr val="bg1"/>
                </a:solidFill>
              </a:rPr>
              <a:t>Imaginons : vous construisez une API pour vos boulangeries 🥖. Vous voulez que les utilisateurs puissent trouver les boulangeries, accéder au menu et acheter vos croissants et vos différents pains. Lesquelles de ces URI seraient appropriées pour les ressources de votre API ?</a:t>
            </a:r>
          </a:p>
          <a:p>
            <a:pPr marL="0" indent="0">
              <a:buNone/>
            </a:pPr>
            <a:r>
              <a:rPr lang="fr-FR" i="1" dirty="0"/>
              <a:t>Attention, plusieurs réponses sont possibles.</a:t>
            </a:r>
          </a:p>
          <a:p>
            <a:pPr>
              <a:buFont typeface="Wingdings" panose="05000000000000000000" pitchFamily="2" charset="2"/>
              <a:buChar char="q"/>
            </a:pPr>
            <a:r>
              <a:rPr lang="en-GB" dirty="0"/>
              <a:t>/bakeries</a:t>
            </a:r>
          </a:p>
          <a:p>
            <a:pPr>
              <a:buFont typeface="Wingdings" panose="05000000000000000000" pitchFamily="2" charset="2"/>
              <a:buChar char="q"/>
            </a:pPr>
            <a:r>
              <a:rPr lang="en-GB" dirty="0"/>
              <a:t>/bakeries/123/pastries</a:t>
            </a:r>
          </a:p>
          <a:p>
            <a:pPr>
              <a:buFont typeface="Wingdings" panose="05000000000000000000" pitchFamily="2" charset="2"/>
              <a:buChar char="q"/>
            </a:pPr>
            <a:r>
              <a:rPr lang="en-GB" dirty="0"/>
              <a:t>/bakeries/</a:t>
            </a:r>
            <a:r>
              <a:rPr lang="en-GB" dirty="0" err="1"/>
              <a:t>icecream</a:t>
            </a:r>
            <a:endParaRPr lang="en-GB" dirty="0"/>
          </a:p>
          <a:p>
            <a:pPr>
              <a:buFont typeface="Wingdings" panose="05000000000000000000" pitchFamily="2" charset="2"/>
              <a:buChar char="q"/>
            </a:pPr>
            <a:r>
              <a:rPr lang="en-GB" dirty="0"/>
              <a:t>/bakeries/123</a:t>
            </a:r>
          </a:p>
          <a:p>
            <a:pPr marL="0" indent="0">
              <a:buNone/>
            </a:pPr>
            <a:endParaRPr lang="fr-FR" i="1" dirty="0"/>
          </a:p>
        </p:txBody>
      </p:sp>
    </p:spTree>
    <p:extLst>
      <p:ext uri="{BB962C8B-B14F-4D97-AF65-F5344CB8AC3E}">
        <p14:creationId xmlns:p14="http://schemas.microsoft.com/office/powerpoint/2010/main" val="1234661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C6F0A6-D573-4F98-8DB1-7FCAE1E0F542}"/>
              </a:ext>
            </a:extLst>
          </p:cNvPr>
          <p:cNvSpPr>
            <a:spLocks noGrp="1"/>
          </p:cNvSpPr>
          <p:nvPr>
            <p:ph idx="1"/>
          </p:nvPr>
        </p:nvSpPr>
        <p:spPr/>
        <p:txBody>
          <a:bodyPr>
            <a:normAutofit/>
          </a:bodyPr>
          <a:lstStyle/>
          <a:p>
            <a:pPr marL="0" indent="0">
              <a:buNone/>
            </a:pPr>
            <a:r>
              <a:rPr lang="fr-FR" b="1" dirty="0">
                <a:solidFill>
                  <a:schemeClr val="bg1"/>
                </a:solidFill>
              </a:rPr>
              <a:t>Si vous voulez que votre API retourne la liste des viennoiseries de votre boulangerie, quel serait le bon format XML ?</a:t>
            </a:r>
            <a:endParaRPr lang="fr-FR" i="1" dirty="0">
              <a:solidFill>
                <a:schemeClr val="bg1"/>
              </a:solidFill>
            </a:endParaRPr>
          </a:p>
          <a:p>
            <a:pPr marL="0" indent="0">
              <a:buNone/>
            </a:pPr>
            <a:endParaRPr lang="fr-FR" i="1" dirty="0"/>
          </a:p>
          <a:p>
            <a:pPr marL="0" indent="0">
              <a:buNone/>
            </a:pPr>
            <a:endParaRPr lang="fr-FR" i="1" dirty="0"/>
          </a:p>
        </p:txBody>
      </p:sp>
      <p:pic>
        <p:nvPicPr>
          <p:cNvPr id="2" name="Picture 1">
            <a:extLst>
              <a:ext uri="{FF2B5EF4-FFF2-40B4-BE49-F238E27FC236}">
                <a16:creationId xmlns:a16="http://schemas.microsoft.com/office/drawing/2014/main" id="{4DE1EC12-3C37-4524-92FA-9C6BE8222F7C}"/>
              </a:ext>
            </a:extLst>
          </p:cNvPr>
          <p:cNvPicPr>
            <a:picLocks noChangeAspect="1"/>
          </p:cNvPicPr>
          <p:nvPr/>
        </p:nvPicPr>
        <p:blipFill>
          <a:blip r:embed="rId2"/>
          <a:stretch>
            <a:fillRect/>
          </a:stretch>
        </p:blipFill>
        <p:spPr>
          <a:xfrm>
            <a:off x="1377503" y="3076575"/>
            <a:ext cx="2971800" cy="704850"/>
          </a:xfrm>
          <a:prstGeom prst="rect">
            <a:avLst/>
          </a:prstGeom>
        </p:spPr>
      </p:pic>
      <p:pic>
        <p:nvPicPr>
          <p:cNvPr id="4" name="Picture 3">
            <a:extLst>
              <a:ext uri="{FF2B5EF4-FFF2-40B4-BE49-F238E27FC236}">
                <a16:creationId xmlns:a16="http://schemas.microsoft.com/office/drawing/2014/main" id="{4F318789-14A4-4AD3-8E92-8B271C2ED070}"/>
              </a:ext>
            </a:extLst>
          </p:cNvPr>
          <p:cNvPicPr>
            <a:picLocks noChangeAspect="1"/>
          </p:cNvPicPr>
          <p:nvPr/>
        </p:nvPicPr>
        <p:blipFill>
          <a:blip r:embed="rId3"/>
          <a:stretch>
            <a:fillRect/>
          </a:stretch>
        </p:blipFill>
        <p:spPr>
          <a:xfrm>
            <a:off x="1377503" y="3961313"/>
            <a:ext cx="2247900" cy="685800"/>
          </a:xfrm>
          <a:prstGeom prst="rect">
            <a:avLst/>
          </a:prstGeom>
        </p:spPr>
      </p:pic>
      <p:pic>
        <p:nvPicPr>
          <p:cNvPr id="5" name="Picture 4">
            <a:extLst>
              <a:ext uri="{FF2B5EF4-FFF2-40B4-BE49-F238E27FC236}">
                <a16:creationId xmlns:a16="http://schemas.microsoft.com/office/drawing/2014/main" id="{629255A8-5D1D-4B08-8E74-7089BD7C1E58}"/>
              </a:ext>
            </a:extLst>
          </p:cNvPr>
          <p:cNvPicPr>
            <a:picLocks noChangeAspect="1"/>
          </p:cNvPicPr>
          <p:nvPr/>
        </p:nvPicPr>
        <p:blipFill>
          <a:blip r:embed="rId4"/>
          <a:stretch>
            <a:fillRect/>
          </a:stretch>
        </p:blipFill>
        <p:spPr>
          <a:xfrm>
            <a:off x="1377503" y="4827001"/>
            <a:ext cx="2657475" cy="381000"/>
          </a:xfrm>
          <a:prstGeom prst="rect">
            <a:avLst/>
          </a:prstGeom>
        </p:spPr>
      </p:pic>
      <p:pic>
        <p:nvPicPr>
          <p:cNvPr id="6" name="Picture 5">
            <a:extLst>
              <a:ext uri="{FF2B5EF4-FFF2-40B4-BE49-F238E27FC236}">
                <a16:creationId xmlns:a16="http://schemas.microsoft.com/office/drawing/2014/main" id="{CBEDFA2A-0280-4AEF-BA0E-D9E6EA8749A5}"/>
              </a:ext>
            </a:extLst>
          </p:cNvPr>
          <p:cNvPicPr>
            <a:picLocks noChangeAspect="1"/>
          </p:cNvPicPr>
          <p:nvPr/>
        </p:nvPicPr>
        <p:blipFill>
          <a:blip r:embed="rId5"/>
          <a:stretch>
            <a:fillRect/>
          </a:stretch>
        </p:blipFill>
        <p:spPr>
          <a:xfrm>
            <a:off x="1377503" y="5522460"/>
            <a:ext cx="2409825" cy="381000"/>
          </a:xfrm>
          <a:prstGeom prst="rect">
            <a:avLst/>
          </a:prstGeom>
        </p:spPr>
      </p:pic>
    </p:spTree>
    <p:extLst>
      <p:ext uri="{BB962C8B-B14F-4D97-AF65-F5344CB8AC3E}">
        <p14:creationId xmlns:p14="http://schemas.microsoft.com/office/powerpoint/2010/main" val="999344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C6F0A6-D573-4F98-8DB1-7FCAE1E0F542}"/>
              </a:ext>
            </a:extLst>
          </p:cNvPr>
          <p:cNvSpPr>
            <a:spLocks noGrp="1"/>
          </p:cNvSpPr>
          <p:nvPr>
            <p:ph idx="1"/>
          </p:nvPr>
        </p:nvSpPr>
        <p:spPr/>
        <p:txBody>
          <a:bodyPr>
            <a:normAutofit/>
          </a:bodyPr>
          <a:lstStyle/>
          <a:p>
            <a:pPr marL="0" indent="0">
              <a:buNone/>
            </a:pPr>
            <a:r>
              <a:rPr lang="fr-FR" b="1" dirty="0">
                <a:solidFill>
                  <a:schemeClr val="bg1"/>
                </a:solidFill>
              </a:rPr>
              <a:t>Même question que la précédente mais cette fois-ci sous format JSON. Laquelle de ces réponses est la bonne ?</a:t>
            </a:r>
            <a:endParaRPr lang="fr-FR" i="1" dirty="0">
              <a:solidFill>
                <a:schemeClr val="bg1"/>
              </a:solidFill>
            </a:endParaRPr>
          </a:p>
          <a:p>
            <a:pPr marL="0" indent="0">
              <a:buNone/>
            </a:pPr>
            <a:endParaRPr lang="fr-FR" i="1" dirty="0"/>
          </a:p>
        </p:txBody>
      </p:sp>
      <p:pic>
        <p:nvPicPr>
          <p:cNvPr id="7" name="Picture 6">
            <a:extLst>
              <a:ext uri="{FF2B5EF4-FFF2-40B4-BE49-F238E27FC236}">
                <a16:creationId xmlns:a16="http://schemas.microsoft.com/office/drawing/2014/main" id="{9074B317-5578-44F5-A5C8-DF511842DD0A}"/>
              </a:ext>
            </a:extLst>
          </p:cNvPr>
          <p:cNvPicPr>
            <a:picLocks noChangeAspect="1"/>
          </p:cNvPicPr>
          <p:nvPr/>
        </p:nvPicPr>
        <p:blipFill>
          <a:blip r:embed="rId2"/>
          <a:stretch>
            <a:fillRect/>
          </a:stretch>
        </p:blipFill>
        <p:spPr>
          <a:xfrm>
            <a:off x="1202919" y="2779865"/>
            <a:ext cx="2438400" cy="1047750"/>
          </a:xfrm>
          <a:prstGeom prst="rect">
            <a:avLst/>
          </a:prstGeom>
        </p:spPr>
      </p:pic>
      <p:pic>
        <p:nvPicPr>
          <p:cNvPr id="8" name="Picture 7">
            <a:extLst>
              <a:ext uri="{FF2B5EF4-FFF2-40B4-BE49-F238E27FC236}">
                <a16:creationId xmlns:a16="http://schemas.microsoft.com/office/drawing/2014/main" id="{5DA18F61-E1D9-4851-A26A-A451B9D6E758}"/>
              </a:ext>
            </a:extLst>
          </p:cNvPr>
          <p:cNvPicPr>
            <a:picLocks noChangeAspect="1"/>
          </p:cNvPicPr>
          <p:nvPr/>
        </p:nvPicPr>
        <p:blipFill>
          <a:blip r:embed="rId3"/>
          <a:stretch>
            <a:fillRect/>
          </a:stretch>
        </p:blipFill>
        <p:spPr>
          <a:xfrm>
            <a:off x="1202919" y="3922630"/>
            <a:ext cx="2114550" cy="733425"/>
          </a:xfrm>
          <a:prstGeom prst="rect">
            <a:avLst/>
          </a:prstGeom>
        </p:spPr>
      </p:pic>
      <p:pic>
        <p:nvPicPr>
          <p:cNvPr id="9" name="Picture 8">
            <a:extLst>
              <a:ext uri="{FF2B5EF4-FFF2-40B4-BE49-F238E27FC236}">
                <a16:creationId xmlns:a16="http://schemas.microsoft.com/office/drawing/2014/main" id="{531F9E55-54AB-4400-8455-E8546BE13596}"/>
              </a:ext>
            </a:extLst>
          </p:cNvPr>
          <p:cNvPicPr>
            <a:picLocks noChangeAspect="1"/>
          </p:cNvPicPr>
          <p:nvPr/>
        </p:nvPicPr>
        <p:blipFill>
          <a:blip r:embed="rId4"/>
          <a:stretch>
            <a:fillRect/>
          </a:stretch>
        </p:blipFill>
        <p:spPr>
          <a:xfrm>
            <a:off x="1202919" y="4751070"/>
            <a:ext cx="2105025" cy="571500"/>
          </a:xfrm>
          <a:prstGeom prst="rect">
            <a:avLst/>
          </a:prstGeom>
        </p:spPr>
      </p:pic>
      <p:pic>
        <p:nvPicPr>
          <p:cNvPr id="10" name="Picture 9">
            <a:extLst>
              <a:ext uri="{FF2B5EF4-FFF2-40B4-BE49-F238E27FC236}">
                <a16:creationId xmlns:a16="http://schemas.microsoft.com/office/drawing/2014/main" id="{83DEA21D-6A95-4552-A38E-71E2EC2EF55F}"/>
              </a:ext>
            </a:extLst>
          </p:cNvPr>
          <p:cNvPicPr>
            <a:picLocks noChangeAspect="1"/>
          </p:cNvPicPr>
          <p:nvPr/>
        </p:nvPicPr>
        <p:blipFill>
          <a:blip r:embed="rId5"/>
          <a:stretch>
            <a:fillRect/>
          </a:stretch>
        </p:blipFill>
        <p:spPr>
          <a:xfrm>
            <a:off x="1202919" y="5394007"/>
            <a:ext cx="2247900" cy="752475"/>
          </a:xfrm>
          <a:prstGeom prst="rect">
            <a:avLst/>
          </a:prstGeom>
        </p:spPr>
      </p:pic>
    </p:spTree>
    <p:extLst>
      <p:ext uri="{BB962C8B-B14F-4D97-AF65-F5344CB8AC3E}">
        <p14:creationId xmlns:p14="http://schemas.microsoft.com/office/powerpoint/2010/main" val="2063070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C6F0A6-D573-4F98-8DB1-7FCAE1E0F542}"/>
              </a:ext>
            </a:extLst>
          </p:cNvPr>
          <p:cNvSpPr>
            <a:spLocks noGrp="1"/>
          </p:cNvSpPr>
          <p:nvPr>
            <p:ph idx="1"/>
          </p:nvPr>
        </p:nvSpPr>
        <p:spPr/>
        <p:txBody>
          <a:bodyPr>
            <a:normAutofit/>
          </a:bodyPr>
          <a:lstStyle/>
          <a:p>
            <a:pPr marL="0" indent="0">
              <a:buNone/>
            </a:pPr>
            <a:r>
              <a:rPr lang="fr-FR" b="1" dirty="0">
                <a:solidFill>
                  <a:schemeClr val="bg1"/>
                </a:solidFill>
              </a:rPr>
              <a:t>Vous voulez construire un site qui liste les meilleurs bars d’une ville donnée 🍻 — vous décidez donc d’utiliser une API qui retourne les 10 meilleurs bars d’une ville. Laquelle de ces réponses est correcte et vous retourne les meilleurs bars pour Paris ?</a:t>
            </a:r>
          </a:p>
          <a:p>
            <a:pPr>
              <a:buFont typeface="Wingdings" panose="05000000000000000000" pitchFamily="2" charset="2"/>
              <a:buChar char="q"/>
            </a:pPr>
            <a:r>
              <a:rPr lang="en-GB" dirty="0"/>
              <a:t>cities/bars</a:t>
            </a:r>
          </a:p>
          <a:p>
            <a:pPr>
              <a:buFont typeface="Wingdings" panose="05000000000000000000" pitchFamily="2" charset="2"/>
              <a:buChar char="q"/>
            </a:pPr>
            <a:r>
              <a:rPr lang="en-GB" dirty="0"/>
              <a:t>/cities/</a:t>
            </a:r>
            <a:r>
              <a:rPr lang="en-GB" dirty="0" err="1"/>
              <a:t>paris</a:t>
            </a:r>
            <a:r>
              <a:rPr lang="en-GB" dirty="0"/>
              <a:t>/bars</a:t>
            </a:r>
          </a:p>
          <a:p>
            <a:pPr>
              <a:buFont typeface="Wingdings" panose="05000000000000000000" pitchFamily="2" charset="2"/>
              <a:buChar char="q"/>
            </a:pPr>
            <a:r>
              <a:rPr lang="en-GB" dirty="0"/>
              <a:t>cities/bars/</a:t>
            </a:r>
            <a:r>
              <a:rPr lang="en-GB" dirty="0" err="1"/>
              <a:t>paris</a:t>
            </a:r>
            <a:endParaRPr lang="en-GB" dirty="0"/>
          </a:p>
          <a:p>
            <a:pPr>
              <a:buFont typeface="Wingdings" panose="05000000000000000000" pitchFamily="2" charset="2"/>
              <a:buChar char="q"/>
            </a:pPr>
            <a:r>
              <a:rPr lang="en-GB" dirty="0" err="1"/>
              <a:t>paris</a:t>
            </a:r>
            <a:r>
              <a:rPr lang="en-GB" dirty="0"/>
              <a:t>/cities/bar</a:t>
            </a:r>
          </a:p>
          <a:p>
            <a:pPr>
              <a:buFont typeface="Wingdings" panose="05000000000000000000" pitchFamily="2" charset="2"/>
              <a:buChar char="q"/>
            </a:pPr>
            <a:r>
              <a:rPr lang="en-GB" dirty="0"/>
              <a:t>bars/cities/</a:t>
            </a:r>
            <a:r>
              <a:rPr lang="en-GB" dirty="0" err="1"/>
              <a:t>paris</a:t>
            </a:r>
            <a:endParaRPr lang="en-GB" dirty="0"/>
          </a:p>
          <a:p>
            <a:pPr marL="0" indent="0">
              <a:buNone/>
            </a:pPr>
            <a:endParaRPr lang="fr-FR" i="1" dirty="0">
              <a:solidFill>
                <a:schemeClr val="bg1"/>
              </a:solidFill>
            </a:endParaRPr>
          </a:p>
        </p:txBody>
      </p:sp>
    </p:spTree>
    <p:extLst>
      <p:ext uri="{BB962C8B-B14F-4D97-AF65-F5344CB8AC3E}">
        <p14:creationId xmlns:p14="http://schemas.microsoft.com/office/powerpoint/2010/main" val="609911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C6F0A6-D573-4F98-8DB1-7FCAE1E0F542}"/>
              </a:ext>
            </a:extLst>
          </p:cNvPr>
          <p:cNvSpPr>
            <a:spLocks noGrp="1"/>
          </p:cNvSpPr>
          <p:nvPr>
            <p:ph idx="1"/>
          </p:nvPr>
        </p:nvSpPr>
        <p:spPr/>
        <p:txBody>
          <a:bodyPr>
            <a:normAutofit fontScale="92500"/>
          </a:bodyPr>
          <a:lstStyle/>
          <a:p>
            <a:pPr marL="0" indent="0">
              <a:buNone/>
            </a:pPr>
            <a:r>
              <a:rPr lang="fr-FR" b="1" dirty="0">
                <a:solidFill>
                  <a:schemeClr val="bg1"/>
                </a:solidFill>
              </a:rPr>
              <a:t>Parmi les propositions suivantes, lesquelles sont vraies concernant les API </a:t>
            </a:r>
            <a:r>
              <a:rPr lang="fr-FR" b="1" dirty="0" err="1">
                <a:solidFill>
                  <a:schemeClr val="bg1"/>
                </a:solidFill>
              </a:rPr>
              <a:t>stateless</a:t>
            </a:r>
            <a:r>
              <a:rPr lang="fr-FR" b="1" dirty="0">
                <a:solidFill>
                  <a:schemeClr val="bg1"/>
                </a:solidFill>
              </a:rPr>
              <a:t> ?</a:t>
            </a:r>
          </a:p>
          <a:p>
            <a:r>
              <a:rPr lang="fr-FR" i="1" dirty="0"/>
              <a:t>Attention, plusieurs réponses sont possibles.</a:t>
            </a:r>
          </a:p>
          <a:p>
            <a:pPr marL="0" indent="0">
              <a:buNone/>
            </a:pPr>
            <a:endParaRPr lang="fr-FR" i="1" dirty="0"/>
          </a:p>
          <a:p>
            <a:pPr>
              <a:buFont typeface="Wingdings" panose="05000000000000000000" pitchFamily="2" charset="2"/>
              <a:buChar char="q"/>
            </a:pPr>
            <a:r>
              <a:rPr lang="fr-FR" i="1" dirty="0" err="1"/>
              <a:t>Stateless</a:t>
            </a:r>
            <a:r>
              <a:rPr lang="fr-FR" dirty="0"/>
              <a:t> signifie que vous pouvez utiliser n’importe quel type d’API : REST ou SOAP</a:t>
            </a:r>
          </a:p>
          <a:p>
            <a:pPr>
              <a:buFont typeface="Wingdings" panose="05000000000000000000" pitchFamily="2" charset="2"/>
              <a:buChar char="q"/>
            </a:pPr>
            <a:r>
              <a:rPr lang="fr-FR" dirty="0"/>
              <a:t>Les API </a:t>
            </a:r>
            <a:r>
              <a:rPr lang="fr-FR" dirty="0" err="1"/>
              <a:t>stateless</a:t>
            </a:r>
            <a:r>
              <a:rPr lang="fr-FR" dirty="0"/>
              <a:t> retournent toutes les informations sur l’état d’une API afin d’améliorer sa mise à jour</a:t>
            </a:r>
          </a:p>
          <a:p>
            <a:pPr>
              <a:buFont typeface="Wingdings" panose="05000000000000000000" pitchFamily="2" charset="2"/>
              <a:buChar char="q"/>
            </a:pPr>
            <a:r>
              <a:rPr lang="fr-FR" dirty="0"/>
              <a:t>Une API </a:t>
            </a:r>
            <a:r>
              <a:rPr lang="fr-FR" dirty="0" err="1"/>
              <a:t>stateless</a:t>
            </a:r>
            <a:r>
              <a:rPr lang="fr-FR" dirty="0"/>
              <a:t> API signifie que toutes les informations nécessaires seront envoyées en une seule fois au sein de la requête</a:t>
            </a:r>
          </a:p>
          <a:p>
            <a:pPr>
              <a:buFont typeface="Wingdings" panose="05000000000000000000" pitchFamily="2" charset="2"/>
              <a:buChar char="q"/>
            </a:pPr>
            <a:r>
              <a:rPr lang="fr-FR" dirty="0"/>
              <a:t>Si une API est </a:t>
            </a:r>
            <a:r>
              <a:rPr lang="fr-FR" dirty="0" err="1"/>
              <a:t>stateless</a:t>
            </a:r>
            <a:r>
              <a:rPr lang="fr-FR" dirty="0"/>
              <a:t>, cela signifie que le serveur ne stocke pas en base de données les requêtes et réponses, ce qui rend plus facilement une API scalable sur plusieurs serveurs</a:t>
            </a:r>
          </a:p>
          <a:p>
            <a:pPr marL="0" indent="0">
              <a:buNone/>
            </a:pPr>
            <a:endParaRPr lang="fr-FR" i="1" dirty="0">
              <a:solidFill>
                <a:schemeClr val="bg1"/>
              </a:solidFill>
            </a:endParaRPr>
          </a:p>
        </p:txBody>
      </p:sp>
    </p:spTree>
    <p:extLst>
      <p:ext uri="{BB962C8B-B14F-4D97-AF65-F5344CB8AC3E}">
        <p14:creationId xmlns:p14="http://schemas.microsoft.com/office/powerpoint/2010/main" val="1903168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C6F0A6-D573-4F98-8DB1-7FCAE1E0F542}"/>
              </a:ext>
            </a:extLst>
          </p:cNvPr>
          <p:cNvSpPr>
            <a:spLocks noGrp="1"/>
          </p:cNvSpPr>
          <p:nvPr>
            <p:ph idx="1"/>
          </p:nvPr>
        </p:nvSpPr>
        <p:spPr/>
        <p:txBody>
          <a:bodyPr>
            <a:normAutofit/>
          </a:bodyPr>
          <a:lstStyle/>
          <a:p>
            <a:pPr marL="0" indent="0">
              <a:buNone/>
            </a:pPr>
            <a:r>
              <a:rPr lang="fr-FR" b="1" dirty="0">
                <a:solidFill>
                  <a:schemeClr val="bg1"/>
                </a:solidFill>
              </a:rPr>
              <a:t>Quelle est la différence entre une API REST et une API SOAP ?</a:t>
            </a:r>
          </a:p>
          <a:p>
            <a:r>
              <a:rPr lang="fr-FR" i="1" dirty="0"/>
              <a:t>Attention, plusieurs réponses sont possibles.</a:t>
            </a:r>
          </a:p>
          <a:p>
            <a:pPr marL="0" indent="0">
              <a:buNone/>
            </a:pPr>
            <a:endParaRPr lang="fr-FR" i="1" dirty="0"/>
          </a:p>
          <a:p>
            <a:pPr>
              <a:buFont typeface="Wingdings" panose="05000000000000000000" pitchFamily="2" charset="2"/>
              <a:buChar char="q"/>
            </a:pPr>
            <a:r>
              <a:rPr lang="fr-FR" dirty="0"/>
              <a:t>Une API SOAP est plus rapide et plus efficace qu’une API REST grâce à la manière dont sont encodées les données</a:t>
            </a:r>
          </a:p>
          <a:p>
            <a:pPr>
              <a:buFont typeface="Wingdings" panose="05000000000000000000" pitchFamily="2" charset="2"/>
              <a:buChar char="q"/>
            </a:pPr>
            <a:r>
              <a:rPr lang="fr-FR" dirty="0"/>
              <a:t>REST est moins compliqué à utiliser que SOAP grâce au standard de communication via HTTP</a:t>
            </a:r>
          </a:p>
          <a:p>
            <a:pPr>
              <a:buFont typeface="Wingdings" panose="05000000000000000000" pitchFamily="2" charset="2"/>
              <a:buChar char="q"/>
            </a:pPr>
            <a:r>
              <a:rPr lang="fr-FR" dirty="0"/>
              <a:t>SOAP est un protocole, tandis que REST est seulement un style architectural qui utilise le protocole HTTP</a:t>
            </a:r>
          </a:p>
          <a:p>
            <a:pPr marL="0" indent="0">
              <a:buNone/>
            </a:pPr>
            <a:endParaRPr lang="fr-FR" i="1" dirty="0">
              <a:solidFill>
                <a:schemeClr val="bg1"/>
              </a:solidFill>
            </a:endParaRPr>
          </a:p>
        </p:txBody>
      </p:sp>
    </p:spTree>
    <p:extLst>
      <p:ext uri="{BB962C8B-B14F-4D97-AF65-F5344CB8AC3E}">
        <p14:creationId xmlns:p14="http://schemas.microsoft.com/office/powerpoint/2010/main" val="996894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C6F0A6-D573-4F98-8DB1-7FCAE1E0F542}"/>
              </a:ext>
            </a:extLst>
          </p:cNvPr>
          <p:cNvSpPr>
            <a:spLocks noGrp="1"/>
          </p:cNvSpPr>
          <p:nvPr>
            <p:ph idx="1"/>
          </p:nvPr>
        </p:nvSpPr>
        <p:spPr>
          <a:xfrm>
            <a:off x="1203960" y="2050316"/>
            <a:ext cx="9784080" cy="4206240"/>
          </a:xfrm>
        </p:spPr>
        <p:txBody>
          <a:bodyPr>
            <a:normAutofit/>
          </a:bodyPr>
          <a:lstStyle/>
          <a:p>
            <a:pPr marL="0" indent="0">
              <a:buNone/>
            </a:pPr>
            <a:r>
              <a:rPr lang="fr-FR" b="1" dirty="0">
                <a:solidFill>
                  <a:schemeClr val="bg1"/>
                </a:solidFill>
              </a:rPr>
              <a:t>Laquelle de ces réponses est juste au sujet des collections ? </a:t>
            </a:r>
          </a:p>
          <a:p>
            <a:pPr marL="0" indent="0">
              <a:buNone/>
            </a:pPr>
            <a:endParaRPr lang="fr-FR" i="1" dirty="0"/>
          </a:p>
          <a:p>
            <a:pPr>
              <a:buFont typeface="Wingdings" panose="05000000000000000000" pitchFamily="2" charset="2"/>
              <a:buChar char="q"/>
            </a:pPr>
            <a:r>
              <a:rPr lang="fr-FR" dirty="0"/>
              <a:t>Une collection est un type d’authentification</a:t>
            </a:r>
          </a:p>
          <a:p>
            <a:pPr>
              <a:buFont typeface="Wingdings" panose="05000000000000000000" pitchFamily="2" charset="2"/>
              <a:buChar char="q"/>
            </a:pPr>
            <a:r>
              <a:rPr lang="fr-FR" dirty="0"/>
              <a:t>Une collection est un ensemble de normes qui définit les règles d’une API</a:t>
            </a:r>
          </a:p>
          <a:p>
            <a:pPr>
              <a:buFont typeface="Wingdings" panose="05000000000000000000" pitchFamily="2" charset="2"/>
              <a:buChar char="q"/>
            </a:pPr>
            <a:r>
              <a:rPr lang="fr-FR" dirty="0"/>
              <a:t>Une collection est un groupe d’API privées utilisé au sein d’une entreprise</a:t>
            </a:r>
          </a:p>
          <a:p>
            <a:pPr>
              <a:buFont typeface="Wingdings" panose="05000000000000000000" pitchFamily="2" charset="2"/>
              <a:buChar char="q"/>
            </a:pPr>
            <a:r>
              <a:rPr lang="fr-FR" dirty="0"/>
              <a:t>Une collection est un groupe de ressources</a:t>
            </a:r>
          </a:p>
          <a:p>
            <a:pPr>
              <a:buFont typeface="Wingdings" panose="05000000000000000000" pitchFamily="2" charset="2"/>
              <a:buChar char="q"/>
            </a:pPr>
            <a:r>
              <a:rPr lang="fr-FR" dirty="0"/>
              <a:t>Une collection est l’ensemble des champs d’une ressource</a:t>
            </a:r>
          </a:p>
          <a:p>
            <a:pPr marL="0" indent="0">
              <a:buNone/>
            </a:pPr>
            <a:endParaRPr lang="fr-FR" i="1" dirty="0">
              <a:solidFill>
                <a:schemeClr val="bg1"/>
              </a:solidFill>
            </a:endParaRPr>
          </a:p>
        </p:txBody>
      </p:sp>
    </p:spTree>
    <p:extLst>
      <p:ext uri="{BB962C8B-B14F-4D97-AF65-F5344CB8AC3E}">
        <p14:creationId xmlns:p14="http://schemas.microsoft.com/office/powerpoint/2010/main" val="1961009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C6F0A6-D573-4F98-8DB1-7FCAE1E0F542}"/>
              </a:ext>
            </a:extLst>
          </p:cNvPr>
          <p:cNvSpPr>
            <a:spLocks noGrp="1"/>
          </p:cNvSpPr>
          <p:nvPr>
            <p:ph idx="1"/>
          </p:nvPr>
        </p:nvSpPr>
        <p:spPr>
          <a:xfrm>
            <a:off x="1203960" y="2050316"/>
            <a:ext cx="9784080" cy="4206240"/>
          </a:xfrm>
        </p:spPr>
        <p:txBody>
          <a:bodyPr>
            <a:normAutofit/>
          </a:bodyPr>
          <a:lstStyle/>
          <a:p>
            <a:pPr marL="0" indent="0">
              <a:buNone/>
            </a:pPr>
            <a:r>
              <a:rPr lang="fr-FR" b="1" dirty="0">
                <a:solidFill>
                  <a:schemeClr val="bg1"/>
                </a:solidFill>
              </a:rPr>
              <a:t>Laquelle de ces réponses est juste au sujet des ressources ?</a:t>
            </a:r>
          </a:p>
          <a:p>
            <a:pPr marL="0" indent="0">
              <a:buNone/>
            </a:pPr>
            <a:endParaRPr lang="fr-FR" i="1" dirty="0">
              <a:solidFill>
                <a:schemeClr val="bg1"/>
              </a:solidFill>
            </a:endParaRPr>
          </a:p>
          <a:p>
            <a:pPr>
              <a:buFont typeface="Wingdings" panose="05000000000000000000" pitchFamily="2" charset="2"/>
              <a:buChar char="q"/>
            </a:pPr>
            <a:r>
              <a:rPr lang="fr-FR" dirty="0"/>
              <a:t>Une ressource est un type d’authentification</a:t>
            </a:r>
          </a:p>
          <a:p>
            <a:pPr>
              <a:buFont typeface="Wingdings" panose="05000000000000000000" pitchFamily="2" charset="2"/>
              <a:buChar char="q"/>
            </a:pPr>
            <a:r>
              <a:rPr lang="fr-FR" dirty="0"/>
              <a:t>Une ressource est un ensemble de normes qui définit les règles d’une API</a:t>
            </a:r>
          </a:p>
          <a:p>
            <a:pPr>
              <a:buFont typeface="Wingdings" panose="05000000000000000000" pitchFamily="2" charset="2"/>
              <a:buChar char="q"/>
            </a:pPr>
            <a:r>
              <a:rPr lang="fr-FR" dirty="0"/>
              <a:t>Une ressource est le cœur d’une API et contient des données que le client veut obtenir ou manipuler</a:t>
            </a:r>
          </a:p>
          <a:p>
            <a:pPr>
              <a:buFont typeface="Wingdings" panose="05000000000000000000" pitchFamily="2" charset="2"/>
              <a:buChar char="q"/>
            </a:pPr>
            <a:r>
              <a:rPr lang="fr-FR" dirty="0"/>
              <a:t>Une ressource est un groupe de collections</a:t>
            </a:r>
          </a:p>
          <a:p>
            <a:pPr>
              <a:buFont typeface="Wingdings" panose="05000000000000000000" pitchFamily="2" charset="2"/>
              <a:buChar char="q"/>
            </a:pPr>
            <a:r>
              <a:rPr lang="fr-FR" dirty="0"/>
              <a:t>Une ressource est l’ensemble des champs d’une collection</a:t>
            </a:r>
          </a:p>
          <a:p>
            <a:pPr marL="0" indent="0">
              <a:buNone/>
            </a:pPr>
            <a:endParaRPr lang="fr-FR" i="1" dirty="0">
              <a:solidFill>
                <a:schemeClr val="bg1"/>
              </a:solidFill>
            </a:endParaRPr>
          </a:p>
        </p:txBody>
      </p:sp>
    </p:spTree>
    <p:extLst>
      <p:ext uri="{BB962C8B-B14F-4D97-AF65-F5344CB8AC3E}">
        <p14:creationId xmlns:p14="http://schemas.microsoft.com/office/powerpoint/2010/main" val="4257604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C6F0A6-D573-4F98-8DB1-7FCAE1E0F542}"/>
              </a:ext>
            </a:extLst>
          </p:cNvPr>
          <p:cNvSpPr>
            <a:spLocks noGrp="1"/>
          </p:cNvSpPr>
          <p:nvPr>
            <p:ph idx="1"/>
          </p:nvPr>
        </p:nvSpPr>
        <p:spPr>
          <a:xfrm>
            <a:off x="1203960" y="2050316"/>
            <a:ext cx="9784080" cy="4206240"/>
          </a:xfrm>
        </p:spPr>
        <p:txBody>
          <a:bodyPr>
            <a:normAutofit/>
          </a:bodyPr>
          <a:lstStyle/>
          <a:p>
            <a:pPr marL="0" indent="0">
              <a:buNone/>
            </a:pPr>
            <a:r>
              <a:rPr lang="fr-FR" b="1" dirty="0">
                <a:solidFill>
                  <a:schemeClr val="bg1"/>
                </a:solidFill>
              </a:rPr>
              <a:t>Vous recevez un code de réponse HTTP 200. Qu’est-ce que cela signifie ?</a:t>
            </a:r>
          </a:p>
          <a:p>
            <a:pPr marL="0" indent="0">
              <a:buNone/>
            </a:pPr>
            <a:endParaRPr lang="fr-FR" i="1" dirty="0">
              <a:solidFill>
                <a:schemeClr val="bg1"/>
              </a:solidFill>
            </a:endParaRPr>
          </a:p>
          <a:p>
            <a:r>
              <a:rPr lang="fr-FR" dirty="0"/>
              <a:t>La requête a été un succès</a:t>
            </a:r>
          </a:p>
          <a:p>
            <a:r>
              <a:rPr lang="fr-FR" dirty="0"/>
              <a:t>La requête a été redirigée</a:t>
            </a:r>
          </a:p>
          <a:p>
            <a:r>
              <a:rPr lang="fr-FR" dirty="0"/>
              <a:t>Une erreur serveur</a:t>
            </a:r>
          </a:p>
          <a:p>
            <a:r>
              <a:rPr lang="fr-FR" dirty="0"/>
              <a:t>La ressource n'existe pas</a:t>
            </a:r>
          </a:p>
          <a:p>
            <a:pPr marL="0" indent="0">
              <a:buNone/>
            </a:pPr>
            <a:endParaRPr lang="fr-FR" i="1" dirty="0">
              <a:solidFill>
                <a:schemeClr val="bg1"/>
              </a:solidFill>
            </a:endParaRPr>
          </a:p>
        </p:txBody>
      </p:sp>
    </p:spTree>
    <p:extLst>
      <p:ext uri="{BB962C8B-B14F-4D97-AF65-F5344CB8AC3E}">
        <p14:creationId xmlns:p14="http://schemas.microsoft.com/office/powerpoint/2010/main" val="303133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B1863-B8E3-4E76-A62D-8AE2D856DCE1}"/>
              </a:ext>
            </a:extLst>
          </p:cNvPr>
          <p:cNvSpPr>
            <a:spLocks noGrp="1"/>
          </p:cNvSpPr>
          <p:nvPr>
            <p:ph type="title"/>
          </p:nvPr>
        </p:nvSpPr>
        <p:spPr/>
        <p:txBody>
          <a:bodyPr/>
          <a:lstStyle/>
          <a:p>
            <a:r>
              <a:rPr lang="fr-FR" dirty="0"/>
              <a:t>Intérêt</a:t>
            </a:r>
            <a:r>
              <a:rPr lang="en-GB" dirty="0"/>
              <a:t> </a:t>
            </a:r>
            <a:r>
              <a:rPr lang="fr-FR" dirty="0"/>
              <a:t>d’utiliser</a:t>
            </a:r>
            <a:r>
              <a:rPr lang="en-GB" dirty="0"/>
              <a:t> </a:t>
            </a:r>
            <a:r>
              <a:rPr lang="en-GB" dirty="0" err="1"/>
              <a:t>une</a:t>
            </a:r>
            <a:r>
              <a:rPr lang="en-GB" dirty="0"/>
              <a:t> </a:t>
            </a:r>
            <a:r>
              <a:rPr lang="en-GB" dirty="0" err="1"/>
              <a:t>api</a:t>
            </a:r>
            <a:endParaRPr lang="en-GB" dirty="0"/>
          </a:p>
        </p:txBody>
      </p:sp>
      <p:sp>
        <p:nvSpPr>
          <p:cNvPr id="3" name="Content Placeholder 2">
            <a:extLst>
              <a:ext uri="{FF2B5EF4-FFF2-40B4-BE49-F238E27FC236}">
                <a16:creationId xmlns:a16="http://schemas.microsoft.com/office/drawing/2014/main" id="{60048FEE-0CA5-4A70-AB85-A00B5331497A}"/>
              </a:ext>
            </a:extLst>
          </p:cNvPr>
          <p:cNvSpPr>
            <a:spLocks noGrp="1"/>
          </p:cNvSpPr>
          <p:nvPr>
            <p:ph idx="1"/>
          </p:nvPr>
        </p:nvSpPr>
        <p:spPr>
          <a:xfrm>
            <a:off x="1202919" y="2057400"/>
            <a:ext cx="9875389" cy="4160520"/>
          </a:xfrm>
        </p:spPr>
        <p:txBody>
          <a:bodyPr/>
          <a:lstStyle/>
          <a:p>
            <a:r>
              <a:rPr lang="fr-FR" dirty="0"/>
              <a:t>Parmi les intérêts multiples que présente l’utilisation d’une API les 02 suivants sont particulièrement importants :</a:t>
            </a:r>
          </a:p>
          <a:p>
            <a:r>
              <a:rPr lang="fr-FR" dirty="0"/>
              <a:t>Protection de l’</a:t>
            </a:r>
            <a:r>
              <a:rPr lang="fr-FR" dirty="0" err="1"/>
              <a:t>integrite</a:t>
            </a:r>
            <a:r>
              <a:rPr lang="fr-FR" dirty="0"/>
              <a:t> des données: Une API crée une            couche/barrière protective autour de notre serveur et par       prolongement autour de notre base de données.</a:t>
            </a:r>
          </a:p>
          <a:p>
            <a:pPr marL="0" indent="0">
              <a:buNone/>
            </a:pPr>
            <a:endParaRPr lang="en-GB" dirty="0"/>
          </a:p>
        </p:txBody>
      </p:sp>
      <p:pic>
        <p:nvPicPr>
          <p:cNvPr id="5" name="Picture 4">
            <a:extLst>
              <a:ext uri="{FF2B5EF4-FFF2-40B4-BE49-F238E27FC236}">
                <a16:creationId xmlns:a16="http://schemas.microsoft.com/office/drawing/2014/main" id="{4A79B421-3628-4AAA-82C4-751E2BD51BC3}"/>
              </a:ext>
            </a:extLst>
          </p:cNvPr>
          <p:cNvPicPr>
            <a:picLocks noChangeAspect="1"/>
          </p:cNvPicPr>
          <p:nvPr/>
        </p:nvPicPr>
        <p:blipFill>
          <a:blip r:embed="rId3"/>
          <a:stretch>
            <a:fillRect/>
          </a:stretch>
        </p:blipFill>
        <p:spPr>
          <a:xfrm>
            <a:off x="4875759" y="3778808"/>
            <a:ext cx="2438400" cy="2618232"/>
          </a:xfrm>
          <a:prstGeom prst="rect">
            <a:avLst/>
          </a:prstGeom>
        </p:spPr>
      </p:pic>
    </p:spTree>
    <p:extLst>
      <p:ext uri="{BB962C8B-B14F-4D97-AF65-F5344CB8AC3E}">
        <p14:creationId xmlns:p14="http://schemas.microsoft.com/office/powerpoint/2010/main" val="1446024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C6F0A6-D573-4F98-8DB1-7FCAE1E0F542}"/>
              </a:ext>
            </a:extLst>
          </p:cNvPr>
          <p:cNvSpPr>
            <a:spLocks noGrp="1"/>
          </p:cNvSpPr>
          <p:nvPr>
            <p:ph idx="1"/>
          </p:nvPr>
        </p:nvSpPr>
        <p:spPr>
          <a:xfrm>
            <a:off x="1203960" y="2050316"/>
            <a:ext cx="9784080" cy="4206240"/>
          </a:xfrm>
        </p:spPr>
        <p:txBody>
          <a:bodyPr>
            <a:normAutofit/>
          </a:bodyPr>
          <a:lstStyle/>
          <a:p>
            <a:pPr marL="0" indent="0">
              <a:buNone/>
            </a:pPr>
            <a:r>
              <a:rPr lang="fr-FR" b="1" dirty="0">
                <a:solidFill>
                  <a:schemeClr val="bg1"/>
                </a:solidFill>
              </a:rPr>
              <a:t>Vous recevez un code de réponse HTTP 404. Qu’est-ce que cela signifie ?</a:t>
            </a:r>
          </a:p>
          <a:p>
            <a:pPr marL="0" indent="0">
              <a:buNone/>
            </a:pPr>
            <a:endParaRPr lang="fr-FR" i="1" dirty="0">
              <a:solidFill>
                <a:schemeClr val="bg1"/>
              </a:solidFill>
            </a:endParaRPr>
          </a:p>
          <a:p>
            <a:r>
              <a:rPr lang="fr-FR" dirty="0"/>
              <a:t>La requête a été un succès</a:t>
            </a:r>
          </a:p>
          <a:p>
            <a:r>
              <a:rPr lang="fr-FR" dirty="0"/>
              <a:t>La requête a été redirigée</a:t>
            </a:r>
          </a:p>
          <a:p>
            <a:r>
              <a:rPr lang="fr-FR" dirty="0"/>
              <a:t>Une erreur serveur</a:t>
            </a:r>
          </a:p>
          <a:p>
            <a:r>
              <a:rPr lang="fr-FR" dirty="0"/>
              <a:t>La ressource n'existe pas</a:t>
            </a:r>
          </a:p>
          <a:p>
            <a:pPr marL="0" indent="0">
              <a:buNone/>
            </a:pPr>
            <a:endParaRPr lang="fr-FR" i="1" dirty="0">
              <a:solidFill>
                <a:schemeClr val="bg1"/>
              </a:solidFill>
            </a:endParaRPr>
          </a:p>
        </p:txBody>
      </p:sp>
    </p:spTree>
    <p:extLst>
      <p:ext uri="{BB962C8B-B14F-4D97-AF65-F5344CB8AC3E}">
        <p14:creationId xmlns:p14="http://schemas.microsoft.com/office/powerpoint/2010/main" val="2592084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C6F0A6-D573-4F98-8DB1-7FCAE1E0F542}"/>
              </a:ext>
            </a:extLst>
          </p:cNvPr>
          <p:cNvSpPr>
            <a:spLocks noGrp="1"/>
          </p:cNvSpPr>
          <p:nvPr>
            <p:ph idx="1"/>
          </p:nvPr>
        </p:nvSpPr>
        <p:spPr>
          <a:xfrm>
            <a:off x="1203960" y="2050316"/>
            <a:ext cx="9784080" cy="4206240"/>
          </a:xfrm>
        </p:spPr>
        <p:txBody>
          <a:bodyPr>
            <a:normAutofit fontScale="92500"/>
          </a:bodyPr>
          <a:lstStyle/>
          <a:p>
            <a:pPr marL="0" indent="0">
              <a:buNone/>
            </a:pPr>
            <a:r>
              <a:rPr lang="fr-FR" b="1" dirty="0">
                <a:solidFill>
                  <a:schemeClr val="bg1"/>
                </a:solidFill>
              </a:rPr>
              <a:t>Qu’est-ce que le CRUD ?</a:t>
            </a:r>
          </a:p>
          <a:p>
            <a:pPr marL="0" indent="0">
              <a:buNone/>
            </a:pPr>
            <a:endParaRPr lang="fr-FR" b="1" dirty="0"/>
          </a:p>
          <a:p>
            <a:pPr>
              <a:buFont typeface="Wingdings" panose="05000000000000000000" pitchFamily="2" charset="2"/>
              <a:buChar char="q"/>
            </a:pPr>
            <a:r>
              <a:rPr lang="fr-FR" dirty="0"/>
              <a:t>Le CRUD est un système qui permet aux développeurs d’obtenir un accès privilégié à la base de données d’une API grâce à un token.</a:t>
            </a:r>
          </a:p>
          <a:p>
            <a:pPr>
              <a:buFont typeface="Wingdings" panose="05000000000000000000" pitchFamily="2" charset="2"/>
              <a:buChar char="q"/>
            </a:pPr>
            <a:r>
              <a:rPr lang="fr-FR" dirty="0"/>
              <a:t>CRUD est un acronyme que les développeurs utilisent pour parler des règles d’architecture d’une API, et chaque lettre représente une règle.</a:t>
            </a:r>
          </a:p>
          <a:p>
            <a:pPr>
              <a:buFont typeface="Wingdings" panose="05000000000000000000" pitchFamily="2" charset="2"/>
              <a:buChar char="q"/>
            </a:pPr>
            <a:r>
              <a:rPr lang="fr-FR" dirty="0"/>
              <a:t>Le CRUD est une liste d’actions qui permettent à l’utilisateur de savoir d'où vient la donnée qu’il demande, et qui contient des règles spécifiques sur le design de l’API et la représentation des ressources.</a:t>
            </a:r>
          </a:p>
          <a:p>
            <a:pPr>
              <a:buFont typeface="Wingdings" panose="05000000000000000000" pitchFamily="2" charset="2"/>
              <a:buChar char="q"/>
            </a:pPr>
            <a:r>
              <a:rPr lang="fr-FR" dirty="0"/>
              <a:t>Le CRUD est une liste d’actions que peut effectuer l’utilisateur avec une API REST. C’est un acronyme, pour lequel chaque lettre représente une action sous forme d’un verbe HTTP.</a:t>
            </a:r>
          </a:p>
          <a:p>
            <a:pPr marL="0" indent="0">
              <a:buNone/>
            </a:pPr>
            <a:endParaRPr lang="fr-FR" i="1" dirty="0">
              <a:solidFill>
                <a:schemeClr val="bg1"/>
              </a:solidFill>
            </a:endParaRPr>
          </a:p>
        </p:txBody>
      </p:sp>
    </p:spTree>
    <p:extLst>
      <p:ext uri="{BB962C8B-B14F-4D97-AF65-F5344CB8AC3E}">
        <p14:creationId xmlns:p14="http://schemas.microsoft.com/office/powerpoint/2010/main" val="19771198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C6F0A6-D573-4F98-8DB1-7FCAE1E0F542}"/>
              </a:ext>
            </a:extLst>
          </p:cNvPr>
          <p:cNvSpPr>
            <a:spLocks noGrp="1"/>
          </p:cNvSpPr>
          <p:nvPr>
            <p:ph idx="1"/>
          </p:nvPr>
        </p:nvSpPr>
        <p:spPr>
          <a:xfrm>
            <a:off x="1203960" y="2050316"/>
            <a:ext cx="9784080" cy="4206240"/>
          </a:xfrm>
        </p:spPr>
        <p:txBody>
          <a:bodyPr>
            <a:normAutofit/>
          </a:bodyPr>
          <a:lstStyle/>
          <a:p>
            <a:pPr marL="0" indent="0">
              <a:buNone/>
            </a:pPr>
            <a:r>
              <a:rPr lang="fr-FR" b="1" dirty="0">
                <a:solidFill>
                  <a:schemeClr val="bg1"/>
                </a:solidFill>
              </a:rPr>
              <a:t>Quels sont les 4 verbes HTTP et leur action CRUD correspondante ?</a:t>
            </a:r>
          </a:p>
          <a:p>
            <a:pPr marL="0" indent="0">
              <a:buNone/>
            </a:pPr>
            <a:endParaRPr lang="fr-FR" b="1" i="1" dirty="0"/>
          </a:p>
          <a:p>
            <a:pPr>
              <a:buFont typeface="Wingdings" panose="05000000000000000000" pitchFamily="2" charset="2"/>
              <a:buChar char="q"/>
            </a:pPr>
            <a:r>
              <a:rPr lang="fr-FR" b="1" i="1" dirty="0" err="1"/>
              <a:t>Create</a:t>
            </a:r>
            <a:r>
              <a:rPr lang="fr-FR" b="1" i="1" dirty="0"/>
              <a:t>=?</a:t>
            </a:r>
          </a:p>
          <a:p>
            <a:pPr>
              <a:buFont typeface="Wingdings" panose="05000000000000000000" pitchFamily="2" charset="2"/>
              <a:buChar char="q"/>
            </a:pPr>
            <a:r>
              <a:rPr lang="fr-FR" b="1" i="1" dirty="0"/>
              <a:t>Read=?</a:t>
            </a:r>
          </a:p>
          <a:p>
            <a:pPr>
              <a:buFont typeface="Wingdings" panose="05000000000000000000" pitchFamily="2" charset="2"/>
              <a:buChar char="q"/>
            </a:pPr>
            <a:r>
              <a:rPr lang="fr-FR" b="1" i="1" dirty="0"/>
              <a:t>Update=?</a:t>
            </a:r>
          </a:p>
          <a:p>
            <a:pPr>
              <a:buFont typeface="Wingdings" panose="05000000000000000000" pitchFamily="2" charset="2"/>
              <a:buChar char="q"/>
            </a:pPr>
            <a:r>
              <a:rPr lang="fr-FR" b="1" i="1" dirty="0" err="1"/>
              <a:t>Delete</a:t>
            </a:r>
            <a:r>
              <a:rPr lang="fr-FR" b="1" i="1" dirty="0"/>
              <a:t>=?</a:t>
            </a:r>
            <a:endParaRPr lang="fr-FR" i="1" dirty="0"/>
          </a:p>
        </p:txBody>
      </p:sp>
    </p:spTree>
    <p:extLst>
      <p:ext uri="{BB962C8B-B14F-4D97-AF65-F5344CB8AC3E}">
        <p14:creationId xmlns:p14="http://schemas.microsoft.com/office/powerpoint/2010/main" val="411996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C6F0A6-D573-4F98-8DB1-7FCAE1E0F542}"/>
              </a:ext>
            </a:extLst>
          </p:cNvPr>
          <p:cNvSpPr>
            <a:spLocks noGrp="1"/>
          </p:cNvSpPr>
          <p:nvPr>
            <p:ph idx="1"/>
          </p:nvPr>
        </p:nvSpPr>
        <p:spPr>
          <a:xfrm>
            <a:off x="1203960" y="2050316"/>
            <a:ext cx="9784080" cy="4206240"/>
          </a:xfrm>
        </p:spPr>
        <p:txBody>
          <a:bodyPr>
            <a:normAutofit fontScale="92500" lnSpcReduction="20000"/>
          </a:bodyPr>
          <a:lstStyle/>
          <a:p>
            <a:r>
              <a:rPr lang="fr-FR" b="1" dirty="0">
                <a:solidFill>
                  <a:schemeClr val="bg1"/>
                </a:solidFill>
              </a:rPr>
              <a:t>Pour répondre aux questions 5 à 9, rendez-vous sur la documentation en </a:t>
            </a:r>
            <a:r>
              <a:rPr lang="fr-FR" b="1" dirty="0" err="1">
                <a:solidFill>
                  <a:schemeClr val="bg1"/>
                </a:solidFill>
              </a:rPr>
              <a:t>angais</a:t>
            </a:r>
            <a:r>
              <a:rPr lang="fr-FR" b="1" dirty="0">
                <a:solidFill>
                  <a:schemeClr val="bg1"/>
                </a:solidFill>
              </a:rPr>
              <a:t> de l’API </a:t>
            </a:r>
            <a:r>
              <a:rPr lang="fr-FR" b="1" u="sng" dirty="0">
                <a:solidFill>
                  <a:schemeClr val="bg1"/>
                </a:solidFill>
                <a:hlinkClick r:id="rId2">
                  <a:extLst>
                    <a:ext uri="{A12FA001-AC4F-418D-AE19-62706E023703}">
                      <ahyp:hlinkClr xmlns:ahyp="http://schemas.microsoft.com/office/drawing/2018/hyperlinkcolor" val="tx"/>
                    </a:ext>
                  </a:extLst>
                </a:hlinkClick>
              </a:rPr>
              <a:t>Star Wars</a:t>
            </a:r>
            <a:r>
              <a:rPr lang="fr-FR" b="1" dirty="0">
                <a:solidFill>
                  <a:schemeClr val="bg1"/>
                </a:solidFill>
              </a:rPr>
              <a:t>. Vous pourrez effectuer les requêtes via le site Internet SWAPI ou via Postman, à votre convenance. Nous vous conseillons d’utiliser Postman pour vous familiariser avec ce logiciel.</a:t>
            </a:r>
          </a:p>
          <a:p>
            <a:r>
              <a:rPr lang="fr-FR" b="1" dirty="0">
                <a:solidFill>
                  <a:schemeClr val="bg1"/>
                </a:solidFill>
              </a:rPr>
              <a:t>Avant de répondre aux questions, nous vous conseillons de lire attentivement la </a:t>
            </a:r>
            <a:r>
              <a:rPr lang="fr-FR" b="1" u="sng" dirty="0">
                <a:solidFill>
                  <a:schemeClr val="bg1"/>
                </a:solidFill>
                <a:hlinkClick r:id="rId3">
                  <a:extLst>
                    <a:ext uri="{A12FA001-AC4F-418D-AE19-62706E023703}">
                      <ahyp:hlinkClr xmlns:ahyp="http://schemas.microsoft.com/office/drawing/2018/hyperlinkcolor" val="tx"/>
                    </a:ext>
                  </a:extLst>
                </a:hlinkClick>
              </a:rPr>
              <a:t>documentation</a:t>
            </a:r>
            <a:r>
              <a:rPr lang="fr-FR" b="1" dirty="0">
                <a:solidFill>
                  <a:schemeClr val="bg1"/>
                </a:solidFill>
              </a:rPr>
              <a:t>, puis rendez-vous sur l’onglet </a:t>
            </a:r>
            <a:r>
              <a:rPr lang="fr-FR" b="1" dirty="0" err="1">
                <a:solidFill>
                  <a:schemeClr val="bg1"/>
                </a:solidFill>
              </a:rPr>
              <a:t>Authentication</a:t>
            </a:r>
            <a:r>
              <a:rPr lang="fr-FR" b="1" dirty="0">
                <a:solidFill>
                  <a:schemeClr val="bg1"/>
                </a:solidFill>
              </a:rPr>
              <a:t>. </a:t>
            </a:r>
          </a:p>
          <a:p>
            <a:r>
              <a:rPr lang="fr-FR" b="1" dirty="0">
                <a:solidFill>
                  <a:schemeClr val="bg1"/>
                </a:solidFill>
              </a:rPr>
              <a:t>Après lecture, que pouvez-vous observer sur l’API ?</a:t>
            </a:r>
          </a:p>
          <a:p>
            <a:pPr marL="0" indent="0">
              <a:buNone/>
            </a:pPr>
            <a:endParaRPr lang="fr-FR" b="1" dirty="0"/>
          </a:p>
          <a:p>
            <a:pPr>
              <a:buFont typeface="Wingdings" panose="05000000000000000000" pitchFamily="2" charset="2"/>
              <a:buChar char="q"/>
            </a:pPr>
            <a:r>
              <a:rPr lang="fr-FR" dirty="0"/>
              <a:t>L’API est publique.</a:t>
            </a:r>
          </a:p>
          <a:p>
            <a:pPr>
              <a:buFont typeface="Wingdings" panose="05000000000000000000" pitchFamily="2" charset="2"/>
              <a:buChar char="q"/>
            </a:pPr>
            <a:r>
              <a:rPr lang="fr-FR" dirty="0"/>
              <a:t>L’API est privée.</a:t>
            </a:r>
          </a:p>
          <a:p>
            <a:pPr>
              <a:buFont typeface="Wingdings" panose="05000000000000000000" pitchFamily="2" charset="2"/>
              <a:buChar char="q"/>
            </a:pPr>
            <a:r>
              <a:rPr lang="fr-FR" dirty="0"/>
              <a:t>L’API est en partie publique mais nécessite une authentification avec token pour certains </a:t>
            </a:r>
            <a:r>
              <a:rPr lang="fr-FR" dirty="0" err="1"/>
              <a:t>endpoints</a:t>
            </a:r>
            <a:r>
              <a:rPr lang="fr-FR" dirty="0"/>
              <a:t>.</a:t>
            </a:r>
          </a:p>
          <a:p>
            <a:pPr>
              <a:buFont typeface="Wingdings" panose="05000000000000000000" pitchFamily="2" charset="2"/>
              <a:buChar char="q"/>
            </a:pPr>
            <a:r>
              <a:rPr lang="fr-FR" dirty="0"/>
              <a:t>L’API n’est pas disponible.</a:t>
            </a:r>
          </a:p>
          <a:p>
            <a:pPr marL="0" indent="0">
              <a:buNone/>
            </a:pPr>
            <a:endParaRPr lang="fr-FR" b="1" dirty="0"/>
          </a:p>
          <a:p>
            <a:pPr marL="0" indent="0">
              <a:buNone/>
            </a:pPr>
            <a:endParaRPr lang="fr-FR" i="1" dirty="0"/>
          </a:p>
        </p:txBody>
      </p:sp>
    </p:spTree>
    <p:extLst>
      <p:ext uri="{BB962C8B-B14F-4D97-AF65-F5344CB8AC3E}">
        <p14:creationId xmlns:p14="http://schemas.microsoft.com/office/powerpoint/2010/main" val="27821734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C6F0A6-D573-4F98-8DB1-7FCAE1E0F542}"/>
              </a:ext>
            </a:extLst>
          </p:cNvPr>
          <p:cNvSpPr>
            <a:spLocks noGrp="1"/>
          </p:cNvSpPr>
          <p:nvPr>
            <p:ph idx="1"/>
          </p:nvPr>
        </p:nvSpPr>
        <p:spPr>
          <a:xfrm>
            <a:off x="1203960" y="2050316"/>
            <a:ext cx="9784080" cy="4206240"/>
          </a:xfrm>
        </p:spPr>
        <p:txBody>
          <a:bodyPr>
            <a:normAutofit/>
          </a:bodyPr>
          <a:lstStyle/>
          <a:p>
            <a:pPr marL="0" indent="0">
              <a:buNone/>
            </a:pPr>
            <a:r>
              <a:rPr lang="fr-FR" b="1" dirty="0">
                <a:solidFill>
                  <a:schemeClr val="bg1"/>
                </a:solidFill>
              </a:rPr>
              <a:t>En vous aidant de la documentation, effectuez une requête GET sur Postman avec l’URI suivante : /people/obi-</a:t>
            </a:r>
            <a:r>
              <a:rPr lang="fr-FR" b="1" dirty="0" err="1">
                <a:solidFill>
                  <a:schemeClr val="bg1"/>
                </a:solidFill>
              </a:rPr>
              <a:t>wan</a:t>
            </a:r>
            <a:r>
              <a:rPr lang="fr-FR" b="1" dirty="0">
                <a:solidFill>
                  <a:schemeClr val="bg1"/>
                </a:solidFill>
              </a:rPr>
              <a:t>. Qu’observez-vous ?</a:t>
            </a:r>
          </a:p>
          <a:p>
            <a:pPr marL="0" indent="0">
              <a:buNone/>
            </a:pPr>
            <a:endParaRPr lang="fr-FR" b="1" dirty="0">
              <a:solidFill>
                <a:schemeClr val="bg1"/>
              </a:solidFill>
            </a:endParaRPr>
          </a:p>
          <a:p>
            <a:pPr>
              <a:buFont typeface="Wingdings" panose="05000000000000000000" pitchFamily="2" charset="2"/>
              <a:buChar char="q"/>
            </a:pPr>
            <a:r>
              <a:rPr lang="fr-FR" dirty="0"/>
              <a:t>Vous obtenez les détails et informations sur le personnage Obi-Wan </a:t>
            </a:r>
            <a:r>
              <a:rPr lang="fr-FR" dirty="0" err="1"/>
              <a:t>Kenobi</a:t>
            </a:r>
            <a:r>
              <a:rPr lang="fr-FR" dirty="0"/>
              <a:t>.</a:t>
            </a:r>
          </a:p>
          <a:p>
            <a:pPr>
              <a:buFont typeface="Wingdings" panose="05000000000000000000" pitchFamily="2" charset="2"/>
              <a:buChar char="q"/>
            </a:pPr>
            <a:r>
              <a:rPr lang="fr-FR" dirty="0"/>
              <a:t>La ressource n’existe pas, et l’API me retourne une erreur 404.</a:t>
            </a:r>
          </a:p>
          <a:p>
            <a:pPr>
              <a:buFont typeface="Wingdings" panose="05000000000000000000" pitchFamily="2" charset="2"/>
              <a:buChar char="q"/>
            </a:pPr>
            <a:r>
              <a:rPr lang="fr-FR" dirty="0"/>
              <a:t>Le serveur retourne une erreur 500.</a:t>
            </a:r>
          </a:p>
          <a:p>
            <a:pPr marL="0" indent="0">
              <a:buNone/>
            </a:pPr>
            <a:endParaRPr lang="fr-FR" b="1" dirty="0"/>
          </a:p>
          <a:p>
            <a:pPr marL="0" indent="0">
              <a:buNone/>
            </a:pPr>
            <a:endParaRPr lang="fr-FR" i="1" dirty="0"/>
          </a:p>
        </p:txBody>
      </p:sp>
    </p:spTree>
    <p:extLst>
      <p:ext uri="{BB962C8B-B14F-4D97-AF65-F5344CB8AC3E}">
        <p14:creationId xmlns:p14="http://schemas.microsoft.com/office/powerpoint/2010/main" val="7522872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C6F0A6-D573-4F98-8DB1-7FCAE1E0F542}"/>
              </a:ext>
            </a:extLst>
          </p:cNvPr>
          <p:cNvSpPr>
            <a:spLocks noGrp="1"/>
          </p:cNvSpPr>
          <p:nvPr>
            <p:ph idx="1"/>
          </p:nvPr>
        </p:nvSpPr>
        <p:spPr>
          <a:xfrm>
            <a:off x="1203960" y="2050316"/>
            <a:ext cx="9784080" cy="4206240"/>
          </a:xfrm>
        </p:spPr>
        <p:txBody>
          <a:bodyPr>
            <a:normAutofit fontScale="85000" lnSpcReduction="20000"/>
          </a:bodyPr>
          <a:lstStyle/>
          <a:p>
            <a:pPr marL="0" indent="0">
              <a:buNone/>
            </a:pPr>
            <a:r>
              <a:rPr lang="fr-FR" b="1" dirty="0">
                <a:solidFill>
                  <a:schemeClr val="bg1"/>
                </a:solidFill>
              </a:rPr>
              <a:t>Notre prochaine étape est de récupérer les informations du personnage Obi-Wan </a:t>
            </a:r>
            <a:r>
              <a:rPr lang="fr-FR" b="1" dirty="0" err="1">
                <a:solidFill>
                  <a:schemeClr val="bg1"/>
                </a:solidFill>
              </a:rPr>
              <a:t>Kenobi</a:t>
            </a:r>
            <a:r>
              <a:rPr lang="fr-FR" b="1" dirty="0">
                <a:solidFill>
                  <a:schemeClr val="bg1"/>
                </a:solidFill>
              </a:rPr>
              <a:t>.</a:t>
            </a:r>
          </a:p>
          <a:p>
            <a:pPr marL="0" indent="0">
              <a:buNone/>
            </a:pPr>
            <a:r>
              <a:rPr lang="fr-FR" b="1" dirty="0">
                <a:solidFill>
                  <a:schemeClr val="bg1"/>
                </a:solidFill>
              </a:rPr>
              <a:t>Avec l’aide de la documentation, effectuez une requête qui vous permet de récupérer la liste de TOUS les personnages.</a:t>
            </a:r>
            <a:br>
              <a:rPr lang="fr-FR" b="1" dirty="0">
                <a:solidFill>
                  <a:schemeClr val="bg1"/>
                </a:solidFill>
              </a:rPr>
            </a:br>
            <a:endParaRPr lang="fr-FR" b="1" dirty="0">
              <a:solidFill>
                <a:schemeClr val="bg1"/>
              </a:solidFill>
            </a:endParaRPr>
          </a:p>
          <a:p>
            <a:pPr marL="0" indent="0">
              <a:buNone/>
            </a:pPr>
            <a:r>
              <a:rPr lang="fr-FR" b="1" dirty="0">
                <a:solidFill>
                  <a:schemeClr val="bg1"/>
                </a:solidFill>
              </a:rPr>
              <a:t>Trouvez Obi-Wan </a:t>
            </a:r>
            <a:r>
              <a:rPr lang="fr-FR" b="1" dirty="0" err="1">
                <a:solidFill>
                  <a:schemeClr val="bg1"/>
                </a:solidFill>
              </a:rPr>
              <a:t>Kenobi</a:t>
            </a:r>
            <a:r>
              <a:rPr lang="fr-FR" b="1" dirty="0">
                <a:solidFill>
                  <a:schemeClr val="bg1"/>
                </a:solidFill>
              </a:rPr>
              <a:t> parmi les résultats, en vous aidant de la documentation et du body de réponse.</a:t>
            </a:r>
          </a:p>
          <a:p>
            <a:pPr marL="0" indent="0">
              <a:buNone/>
            </a:pPr>
            <a:r>
              <a:rPr lang="fr-FR" b="1" dirty="0">
                <a:solidFill>
                  <a:schemeClr val="bg1"/>
                </a:solidFill>
              </a:rPr>
              <a:t>Quel </a:t>
            </a:r>
            <a:r>
              <a:rPr lang="fr-FR" b="1" dirty="0" err="1">
                <a:solidFill>
                  <a:schemeClr val="bg1"/>
                </a:solidFill>
              </a:rPr>
              <a:t>endpoint</a:t>
            </a:r>
            <a:r>
              <a:rPr lang="fr-FR" b="1" dirty="0">
                <a:solidFill>
                  <a:schemeClr val="bg1"/>
                </a:solidFill>
              </a:rPr>
              <a:t> permettrait d’obtenir des informations sur Obi-Wan </a:t>
            </a:r>
            <a:r>
              <a:rPr lang="fr-FR" b="1" dirty="0" err="1">
                <a:solidFill>
                  <a:schemeClr val="bg1"/>
                </a:solidFill>
              </a:rPr>
              <a:t>Kenobi</a:t>
            </a:r>
            <a:r>
              <a:rPr lang="fr-FR" b="1" dirty="0">
                <a:solidFill>
                  <a:schemeClr val="bg1"/>
                </a:solidFill>
              </a:rPr>
              <a:t> ?</a:t>
            </a:r>
          </a:p>
          <a:p>
            <a:pPr marL="0" indent="0">
              <a:buNone/>
            </a:pPr>
            <a:endParaRPr lang="fr-FR" b="1" dirty="0">
              <a:solidFill>
                <a:schemeClr val="bg1"/>
              </a:solidFill>
            </a:endParaRPr>
          </a:p>
          <a:p>
            <a:pPr>
              <a:buFont typeface="Wingdings" panose="05000000000000000000" pitchFamily="2" charset="2"/>
              <a:buChar char="q"/>
            </a:pPr>
            <a:r>
              <a:rPr lang="fr-FR" u="sng" dirty="0">
                <a:hlinkClick r:id="rId2"/>
              </a:rPr>
              <a:t>https://swapi.dev/api/people/3/</a:t>
            </a:r>
            <a:endParaRPr lang="fr-FR" u="sng" dirty="0"/>
          </a:p>
          <a:p>
            <a:pPr>
              <a:buFont typeface="Wingdings" panose="05000000000000000000" pitchFamily="2" charset="2"/>
              <a:buChar char="q"/>
            </a:pPr>
            <a:r>
              <a:rPr lang="fr-FR" u="sng" dirty="0">
                <a:hlinkClick r:id="rId3"/>
              </a:rPr>
              <a:t>https://swapi.dev/api/people/obi-wan/</a:t>
            </a:r>
            <a:endParaRPr lang="fr-FR" u="sng" dirty="0"/>
          </a:p>
          <a:p>
            <a:pPr>
              <a:buFont typeface="Wingdings" panose="05000000000000000000" pitchFamily="2" charset="2"/>
              <a:buChar char="q"/>
            </a:pPr>
            <a:r>
              <a:rPr lang="fr-FR" u="sng" dirty="0">
                <a:hlinkClick r:id="rId4"/>
              </a:rPr>
              <a:t>https://swapi.dev/api/character/10/</a:t>
            </a:r>
            <a:endParaRPr lang="fr-FR" u="sng" dirty="0"/>
          </a:p>
          <a:p>
            <a:pPr>
              <a:buFont typeface="Wingdings" panose="05000000000000000000" pitchFamily="2" charset="2"/>
              <a:buChar char="q"/>
            </a:pPr>
            <a:r>
              <a:rPr lang="fr-FR" u="sng" dirty="0">
                <a:hlinkClick r:id="rId5"/>
              </a:rPr>
              <a:t>https://swapi.dev/api/people/10/</a:t>
            </a:r>
            <a:endParaRPr lang="fr-FR" dirty="0"/>
          </a:p>
          <a:p>
            <a:pPr marL="0" indent="0">
              <a:buNone/>
            </a:pPr>
            <a:endParaRPr lang="fr-FR" b="1" dirty="0"/>
          </a:p>
          <a:p>
            <a:pPr marL="0" indent="0">
              <a:buNone/>
            </a:pPr>
            <a:endParaRPr lang="fr-FR" i="1" dirty="0"/>
          </a:p>
        </p:txBody>
      </p:sp>
    </p:spTree>
    <p:extLst>
      <p:ext uri="{BB962C8B-B14F-4D97-AF65-F5344CB8AC3E}">
        <p14:creationId xmlns:p14="http://schemas.microsoft.com/office/powerpoint/2010/main" val="15695629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C6F0A6-D573-4F98-8DB1-7FCAE1E0F542}"/>
              </a:ext>
            </a:extLst>
          </p:cNvPr>
          <p:cNvSpPr>
            <a:spLocks noGrp="1"/>
          </p:cNvSpPr>
          <p:nvPr>
            <p:ph idx="1"/>
          </p:nvPr>
        </p:nvSpPr>
        <p:spPr>
          <a:xfrm>
            <a:off x="1203960" y="2050316"/>
            <a:ext cx="9784080" cy="4206240"/>
          </a:xfrm>
        </p:spPr>
        <p:txBody>
          <a:bodyPr>
            <a:normAutofit/>
          </a:bodyPr>
          <a:lstStyle/>
          <a:p>
            <a:pPr marL="0" indent="0">
              <a:buNone/>
            </a:pPr>
            <a:r>
              <a:rPr lang="fr-FR" b="1" dirty="0">
                <a:solidFill>
                  <a:schemeClr val="bg1"/>
                </a:solidFill>
              </a:rPr>
              <a:t>En vous aidant de la documentation et en vous basant sur la réponse précédente : quelle URI correspond à sa planète natale ?</a:t>
            </a:r>
          </a:p>
          <a:p>
            <a:pPr marL="0" indent="0">
              <a:buNone/>
            </a:pPr>
            <a:endParaRPr lang="fr-FR" b="1" dirty="0">
              <a:solidFill>
                <a:schemeClr val="bg1"/>
              </a:solidFill>
            </a:endParaRPr>
          </a:p>
          <a:p>
            <a:r>
              <a:rPr lang="fr-FR" dirty="0"/>
              <a:t>/</a:t>
            </a:r>
            <a:r>
              <a:rPr lang="fr-FR" dirty="0" err="1"/>
              <a:t>planets</a:t>
            </a:r>
            <a:r>
              <a:rPr lang="fr-FR" dirty="0"/>
              <a:t>/20</a:t>
            </a:r>
          </a:p>
          <a:p>
            <a:r>
              <a:rPr lang="fr-FR" dirty="0"/>
              <a:t>/</a:t>
            </a:r>
            <a:r>
              <a:rPr lang="fr-FR" dirty="0" err="1"/>
              <a:t>planet</a:t>
            </a:r>
            <a:r>
              <a:rPr lang="fr-FR" dirty="0"/>
              <a:t>/20/homeland</a:t>
            </a:r>
          </a:p>
          <a:p>
            <a:r>
              <a:rPr lang="fr-FR" dirty="0"/>
              <a:t>/</a:t>
            </a:r>
            <a:r>
              <a:rPr lang="fr-FR" dirty="0" err="1"/>
              <a:t>planets</a:t>
            </a:r>
            <a:r>
              <a:rPr lang="fr-FR" dirty="0"/>
              <a:t>/20/homeland</a:t>
            </a:r>
          </a:p>
          <a:p>
            <a:r>
              <a:rPr lang="fr-FR" dirty="0"/>
              <a:t>/</a:t>
            </a:r>
            <a:r>
              <a:rPr lang="fr-FR" dirty="0" err="1"/>
              <a:t>planet</a:t>
            </a:r>
            <a:r>
              <a:rPr lang="fr-FR" dirty="0"/>
              <a:t>/20</a:t>
            </a:r>
          </a:p>
          <a:p>
            <a:pPr marL="0" indent="0">
              <a:buNone/>
            </a:pPr>
            <a:endParaRPr lang="fr-FR" b="1" dirty="0"/>
          </a:p>
          <a:p>
            <a:pPr marL="0" indent="0">
              <a:buNone/>
            </a:pPr>
            <a:endParaRPr lang="fr-FR" i="1" dirty="0"/>
          </a:p>
        </p:txBody>
      </p:sp>
    </p:spTree>
    <p:extLst>
      <p:ext uri="{BB962C8B-B14F-4D97-AF65-F5344CB8AC3E}">
        <p14:creationId xmlns:p14="http://schemas.microsoft.com/office/powerpoint/2010/main" val="9752241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C6F0A6-D573-4F98-8DB1-7FCAE1E0F542}"/>
              </a:ext>
            </a:extLst>
          </p:cNvPr>
          <p:cNvSpPr>
            <a:spLocks noGrp="1"/>
          </p:cNvSpPr>
          <p:nvPr>
            <p:ph idx="1"/>
          </p:nvPr>
        </p:nvSpPr>
        <p:spPr>
          <a:xfrm>
            <a:off x="1203960" y="2050316"/>
            <a:ext cx="9784080" cy="4206240"/>
          </a:xfrm>
        </p:spPr>
        <p:txBody>
          <a:bodyPr>
            <a:normAutofit/>
          </a:bodyPr>
          <a:lstStyle/>
          <a:p>
            <a:pPr marL="0" indent="0">
              <a:buNone/>
            </a:pPr>
            <a:r>
              <a:rPr lang="fr-FR" b="1" dirty="0">
                <a:solidFill>
                  <a:schemeClr val="bg1"/>
                </a:solidFill>
              </a:rPr>
              <a:t>Faites une requête GET avec la réponse précédente. Votre mission est de récupérer les informations de sa planète natale et notamment l’attribut </a:t>
            </a:r>
            <a:r>
              <a:rPr lang="fr-FR" b="1" i="1" dirty="0" err="1">
                <a:solidFill>
                  <a:schemeClr val="bg1"/>
                </a:solidFill>
              </a:rPr>
              <a:t>climate</a:t>
            </a:r>
            <a:r>
              <a:rPr lang="fr-FR" b="1" dirty="0">
                <a:solidFill>
                  <a:schemeClr val="bg1"/>
                </a:solidFill>
              </a:rPr>
              <a:t>.</a:t>
            </a:r>
          </a:p>
          <a:p>
            <a:pPr marL="0" indent="0">
              <a:buNone/>
            </a:pPr>
            <a:r>
              <a:rPr lang="fr-FR" b="1" dirty="0">
                <a:solidFill>
                  <a:schemeClr val="bg1"/>
                </a:solidFill>
              </a:rPr>
              <a:t>Quel est l’attribut </a:t>
            </a:r>
            <a:r>
              <a:rPr lang="fr-FR" b="1" dirty="0" err="1">
                <a:solidFill>
                  <a:schemeClr val="bg1"/>
                </a:solidFill>
              </a:rPr>
              <a:t>climate</a:t>
            </a:r>
            <a:r>
              <a:rPr lang="fr-FR" b="1" dirty="0">
                <a:solidFill>
                  <a:schemeClr val="bg1"/>
                </a:solidFill>
              </a:rPr>
              <a:t> de sa planète natale ?</a:t>
            </a:r>
          </a:p>
          <a:p>
            <a:pPr marL="0" indent="0">
              <a:buNone/>
            </a:pPr>
            <a:endParaRPr lang="fr-FR" b="1" dirty="0"/>
          </a:p>
          <a:p>
            <a:pPr>
              <a:buFont typeface="Wingdings" panose="05000000000000000000" pitchFamily="2" charset="2"/>
              <a:buChar char="q"/>
            </a:pPr>
            <a:r>
              <a:rPr lang="fr-FR" dirty="0" err="1"/>
              <a:t>Temperate</a:t>
            </a:r>
            <a:endParaRPr lang="fr-FR" dirty="0"/>
          </a:p>
          <a:p>
            <a:pPr>
              <a:buFont typeface="Wingdings" panose="05000000000000000000" pitchFamily="2" charset="2"/>
              <a:buChar char="q"/>
            </a:pPr>
            <a:r>
              <a:rPr lang="fr-FR" dirty="0" err="1"/>
              <a:t>Frozen</a:t>
            </a:r>
            <a:endParaRPr lang="fr-FR" dirty="0"/>
          </a:p>
          <a:p>
            <a:pPr>
              <a:buFont typeface="Wingdings" panose="05000000000000000000" pitchFamily="2" charset="2"/>
              <a:buChar char="q"/>
            </a:pPr>
            <a:r>
              <a:rPr lang="fr-FR" dirty="0" err="1"/>
              <a:t>Arid</a:t>
            </a:r>
            <a:endParaRPr lang="fr-FR" dirty="0"/>
          </a:p>
          <a:p>
            <a:pPr marL="0" indent="0">
              <a:buNone/>
            </a:pPr>
            <a:endParaRPr lang="fr-FR" b="1" dirty="0"/>
          </a:p>
          <a:p>
            <a:pPr marL="0" indent="0">
              <a:buNone/>
            </a:pPr>
            <a:endParaRPr lang="fr-FR" i="1" dirty="0"/>
          </a:p>
        </p:txBody>
      </p:sp>
    </p:spTree>
    <p:extLst>
      <p:ext uri="{BB962C8B-B14F-4D97-AF65-F5344CB8AC3E}">
        <p14:creationId xmlns:p14="http://schemas.microsoft.com/office/powerpoint/2010/main" val="9829824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EE7A94-851A-4C13-9D55-F48AA585CAA0}"/>
              </a:ext>
            </a:extLst>
          </p:cNvPr>
          <p:cNvSpPr>
            <a:spLocks noGrp="1"/>
          </p:cNvSpPr>
          <p:nvPr>
            <p:ph idx="1"/>
          </p:nvPr>
        </p:nvSpPr>
        <p:spPr/>
        <p:txBody>
          <a:bodyPr/>
          <a:lstStyle/>
          <a:p>
            <a:r>
              <a:rPr lang="fr-FR" dirty="0">
                <a:solidFill>
                  <a:schemeClr val="bg1"/>
                </a:solidFill>
              </a:rPr>
              <a:t>Vous faites partie des nouveaux contributeurs de l’API Star Wars </a:t>
            </a:r>
            <a:r>
              <a:rPr lang="fr-FR" u="sng" dirty="0">
                <a:solidFill>
                  <a:schemeClr val="bg1"/>
                </a:solidFill>
                <a:hlinkClick r:id="rId2">
                  <a:extLst>
                    <a:ext uri="{A12FA001-AC4F-418D-AE19-62706E023703}">
                      <ahyp:hlinkClr xmlns:ahyp="http://schemas.microsoft.com/office/drawing/2018/hyperlinkcolor" val="tx"/>
                    </a:ext>
                  </a:extLst>
                </a:hlinkClick>
              </a:rPr>
              <a:t>SWAPI</a:t>
            </a:r>
            <a:r>
              <a:rPr lang="fr-FR" dirty="0">
                <a:solidFill>
                  <a:schemeClr val="bg1"/>
                </a:solidFill>
              </a:rPr>
              <a:t>, qui vous a été présentée dans le quiz de la partie 2. Votre objectif : intégrer au sein de l’API des citations de chaque film. Pour y parvenir, vous devez concevoir de nouveaux </a:t>
            </a:r>
            <a:r>
              <a:rPr lang="fr-FR" dirty="0" err="1">
                <a:solidFill>
                  <a:schemeClr val="bg1"/>
                </a:solidFill>
              </a:rPr>
              <a:t>endpoints</a:t>
            </a:r>
            <a:r>
              <a:rPr lang="fr-FR" dirty="0">
                <a:solidFill>
                  <a:schemeClr val="bg1"/>
                </a:solidFill>
              </a:rPr>
              <a:t>. Ces derniers devront retourner :</a:t>
            </a:r>
          </a:p>
          <a:p>
            <a:r>
              <a:rPr lang="fr-FR" dirty="0">
                <a:solidFill>
                  <a:schemeClr val="bg1"/>
                </a:solidFill>
              </a:rPr>
              <a:t>toutes les citations ;</a:t>
            </a:r>
          </a:p>
          <a:p>
            <a:r>
              <a:rPr lang="fr-FR" dirty="0">
                <a:solidFill>
                  <a:schemeClr val="bg1"/>
                </a:solidFill>
              </a:rPr>
              <a:t>les citations des personnages ;</a:t>
            </a:r>
          </a:p>
          <a:p>
            <a:r>
              <a:rPr lang="fr-FR" dirty="0">
                <a:solidFill>
                  <a:schemeClr val="bg1"/>
                </a:solidFill>
              </a:rPr>
              <a:t>les citations des personnages par film.</a:t>
            </a:r>
          </a:p>
          <a:p>
            <a:r>
              <a:rPr lang="fr-FR" dirty="0">
                <a:solidFill>
                  <a:schemeClr val="bg1"/>
                </a:solidFill>
              </a:rPr>
              <a:t>Nous vous conseillons de consulter la </a:t>
            </a:r>
            <a:r>
              <a:rPr lang="fr-FR" u="sng" dirty="0">
                <a:solidFill>
                  <a:schemeClr val="bg1"/>
                </a:solidFill>
                <a:hlinkClick r:id="rId3">
                  <a:extLst>
                    <a:ext uri="{A12FA001-AC4F-418D-AE19-62706E023703}">
                      <ahyp:hlinkClr xmlns:ahyp="http://schemas.microsoft.com/office/drawing/2018/hyperlinkcolor" val="tx"/>
                    </a:ext>
                  </a:extLst>
                </a:hlinkClick>
              </a:rPr>
              <a:t>documentation</a:t>
            </a:r>
            <a:r>
              <a:rPr lang="fr-FR" dirty="0">
                <a:solidFill>
                  <a:schemeClr val="bg1"/>
                </a:solidFill>
              </a:rPr>
              <a:t> de l’API avant de réaliser ce quiz.</a:t>
            </a:r>
          </a:p>
          <a:p>
            <a:r>
              <a:rPr lang="fr-FR" dirty="0">
                <a:solidFill>
                  <a:schemeClr val="bg1"/>
                </a:solidFill>
              </a:rPr>
              <a:t>Prêt ? Et c’est parti ! </a:t>
            </a:r>
          </a:p>
          <a:p>
            <a:endParaRPr lang="fr-FR" dirty="0"/>
          </a:p>
        </p:txBody>
      </p:sp>
    </p:spTree>
    <p:extLst>
      <p:ext uri="{BB962C8B-B14F-4D97-AF65-F5344CB8AC3E}">
        <p14:creationId xmlns:p14="http://schemas.microsoft.com/office/powerpoint/2010/main" val="23876053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EE7A94-851A-4C13-9D55-F48AA585CAA0}"/>
              </a:ext>
            </a:extLst>
          </p:cNvPr>
          <p:cNvSpPr>
            <a:spLocks noGrp="1"/>
          </p:cNvSpPr>
          <p:nvPr>
            <p:ph idx="1"/>
          </p:nvPr>
        </p:nvSpPr>
        <p:spPr/>
        <p:txBody>
          <a:bodyPr/>
          <a:lstStyle/>
          <a:p>
            <a:pPr marL="0" indent="0">
              <a:buNone/>
            </a:pPr>
            <a:r>
              <a:rPr lang="fr-FR" b="1" dirty="0">
                <a:solidFill>
                  <a:schemeClr val="bg1"/>
                </a:solidFill>
              </a:rPr>
              <a:t>Commencez par définir votre collection. Sachant que </a:t>
            </a:r>
            <a:r>
              <a:rPr lang="fr-FR" b="1" i="1" dirty="0">
                <a:solidFill>
                  <a:schemeClr val="bg1"/>
                </a:solidFill>
              </a:rPr>
              <a:t>citation</a:t>
            </a:r>
            <a:r>
              <a:rPr lang="fr-FR" b="1" dirty="0">
                <a:solidFill>
                  <a:schemeClr val="bg1"/>
                </a:solidFill>
              </a:rPr>
              <a:t> se dit “</a:t>
            </a:r>
            <a:r>
              <a:rPr lang="fr-FR" b="1" dirty="0" err="1">
                <a:solidFill>
                  <a:schemeClr val="bg1"/>
                </a:solidFill>
              </a:rPr>
              <a:t>quote</a:t>
            </a:r>
            <a:r>
              <a:rPr lang="fr-FR" b="1" dirty="0">
                <a:solidFill>
                  <a:schemeClr val="bg1"/>
                </a:solidFill>
              </a:rPr>
              <a:t>” en anglais, comment allez-vous la nommer ?</a:t>
            </a:r>
          </a:p>
          <a:p>
            <a:r>
              <a:rPr lang="fr-FR" dirty="0" err="1"/>
              <a:t>ApiQuotes</a:t>
            </a:r>
            <a:endParaRPr lang="fr-FR" dirty="0"/>
          </a:p>
          <a:p>
            <a:r>
              <a:rPr lang="fr-FR" dirty="0"/>
              <a:t>Quotes</a:t>
            </a:r>
          </a:p>
          <a:p>
            <a:r>
              <a:rPr lang="fr-FR" dirty="0" err="1"/>
              <a:t>ApiQuote</a:t>
            </a:r>
            <a:endParaRPr lang="fr-FR" dirty="0"/>
          </a:p>
          <a:p>
            <a:r>
              <a:rPr lang="fr-FR" dirty="0" err="1"/>
              <a:t>Quote</a:t>
            </a:r>
            <a:endParaRPr lang="fr-FR" dirty="0"/>
          </a:p>
          <a:p>
            <a:endParaRPr lang="fr-FR" dirty="0"/>
          </a:p>
        </p:txBody>
      </p:sp>
    </p:spTree>
    <p:extLst>
      <p:ext uri="{BB962C8B-B14F-4D97-AF65-F5344CB8AC3E}">
        <p14:creationId xmlns:p14="http://schemas.microsoft.com/office/powerpoint/2010/main" val="2001050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B1863-B8E3-4E76-A62D-8AE2D856DCE1}"/>
              </a:ext>
            </a:extLst>
          </p:cNvPr>
          <p:cNvSpPr>
            <a:spLocks noGrp="1"/>
          </p:cNvSpPr>
          <p:nvPr>
            <p:ph type="title"/>
          </p:nvPr>
        </p:nvSpPr>
        <p:spPr/>
        <p:txBody>
          <a:bodyPr/>
          <a:lstStyle/>
          <a:p>
            <a:r>
              <a:rPr lang="fr-FR" dirty="0"/>
              <a:t>Intérêt</a:t>
            </a:r>
            <a:r>
              <a:rPr lang="en-GB" dirty="0"/>
              <a:t> </a:t>
            </a:r>
            <a:r>
              <a:rPr lang="fr-FR" dirty="0"/>
              <a:t>d’utiliser</a:t>
            </a:r>
            <a:r>
              <a:rPr lang="en-GB" dirty="0"/>
              <a:t> </a:t>
            </a:r>
            <a:r>
              <a:rPr lang="en-GB" dirty="0" err="1"/>
              <a:t>une</a:t>
            </a:r>
            <a:r>
              <a:rPr lang="en-GB" dirty="0"/>
              <a:t> </a:t>
            </a:r>
            <a:r>
              <a:rPr lang="en-GB" dirty="0" err="1"/>
              <a:t>api</a:t>
            </a:r>
            <a:endParaRPr lang="en-GB" dirty="0"/>
          </a:p>
        </p:txBody>
      </p:sp>
      <p:sp>
        <p:nvSpPr>
          <p:cNvPr id="3" name="Content Placeholder 2">
            <a:extLst>
              <a:ext uri="{FF2B5EF4-FFF2-40B4-BE49-F238E27FC236}">
                <a16:creationId xmlns:a16="http://schemas.microsoft.com/office/drawing/2014/main" id="{60048FEE-0CA5-4A70-AB85-A00B5331497A}"/>
              </a:ext>
            </a:extLst>
          </p:cNvPr>
          <p:cNvSpPr>
            <a:spLocks noGrp="1"/>
          </p:cNvSpPr>
          <p:nvPr>
            <p:ph idx="1"/>
          </p:nvPr>
        </p:nvSpPr>
        <p:spPr>
          <a:xfrm>
            <a:off x="1202919" y="2057400"/>
            <a:ext cx="10109850" cy="1709382"/>
          </a:xfrm>
        </p:spPr>
        <p:txBody>
          <a:bodyPr/>
          <a:lstStyle/>
          <a:p>
            <a:r>
              <a:rPr lang="fr-FR" dirty="0"/>
              <a:t>La flexibilité sur l’échange de données : A contrario de la communication web qui renvoi les données en format HTML, l’échange de données avec une API se fait sur un format brut ce qui laisse la possibilité de son exploitation par un large </a:t>
            </a:r>
            <a:r>
              <a:rPr lang="fr-FR" dirty="0" err="1"/>
              <a:t>eventail</a:t>
            </a:r>
            <a:r>
              <a:rPr lang="fr-FR" dirty="0"/>
              <a:t> de systèmes.</a:t>
            </a:r>
          </a:p>
          <a:p>
            <a:pPr marL="228600" lvl="1" indent="0">
              <a:buNone/>
            </a:pPr>
            <a:endParaRPr lang="fr-FR" dirty="0"/>
          </a:p>
        </p:txBody>
      </p:sp>
      <p:sp>
        <p:nvSpPr>
          <p:cNvPr id="4" name="TextBox 3">
            <a:extLst>
              <a:ext uri="{FF2B5EF4-FFF2-40B4-BE49-F238E27FC236}">
                <a16:creationId xmlns:a16="http://schemas.microsoft.com/office/drawing/2014/main" id="{6D45BFEE-2CBA-4990-A524-B20185641F5B}"/>
              </a:ext>
            </a:extLst>
          </p:cNvPr>
          <p:cNvSpPr txBox="1"/>
          <p:nvPr/>
        </p:nvSpPr>
        <p:spPr>
          <a:xfrm>
            <a:off x="1202919" y="3589361"/>
            <a:ext cx="4913194" cy="2308324"/>
          </a:xfrm>
          <a:prstGeom prst="rect">
            <a:avLst/>
          </a:prstGeom>
          <a:noFill/>
        </p:spPr>
        <p:txBody>
          <a:bodyPr wrap="square" rtlCol="0">
            <a:spAutoFit/>
          </a:bodyPr>
          <a:lstStyle/>
          <a:p>
            <a:pPr marL="228600" lvl="1" indent="0">
              <a:buNone/>
            </a:pPr>
            <a:r>
              <a:rPr lang="fr-FR" b="1" u="sng" dirty="0">
                <a:solidFill>
                  <a:schemeClr val="bg1"/>
                </a:solidFill>
              </a:rPr>
              <a:t>COROLLAIRE</a:t>
            </a:r>
          </a:p>
          <a:p>
            <a:pPr marL="228600" lvl="1" indent="0">
              <a:buNone/>
            </a:pPr>
            <a:endParaRPr lang="fr-FR" b="1" u="sng" dirty="0"/>
          </a:p>
          <a:p>
            <a:pPr marL="228600" lvl="1" indent="0">
              <a:buNone/>
            </a:pPr>
            <a:r>
              <a:rPr lang="fr-FR" dirty="0"/>
              <a:t>L’utilisation d’une API permet la communication d’un système à un autre indépendamment des spécificités de chacun.</a:t>
            </a:r>
          </a:p>
          <a:p>
            <a:pPr marL="228600" lvl="1" indent="0">
              <a:buNone/>
            </a:pPr>
            <a:endParaRPr lang="fr-FR" dirty="0"/>
          </a:p>
          <a:p>
            <a:pPr marL="228600" lvl="1" indent="0">
              <a:buNone/>
            </a:pPr>
            <a:r>
              <a:rPr lang="fr-FR" dirty="0"/>
              <a:t>Exemple l’architecture </a:t>
            </a:r>
            <a:r>
              <a:rPr lang="fr-FR" dirty="0" err="1"/>
              <a:t>Microservice</a:t>
            </a:r>
            <a:endParaRPr lang="en-GB" dirty="0"/>
          </a:p>
          <a:p>
            <a:endParaRPr lang="fr-FR" dirty="0"/>
          </a:p>
        </p:txBody>
      </p:sp>
      <p:pic>
        <p:nvPicPr>
          <p:cNvPr id="7" name="Picture 6">
            <a:extLst>
              <a:ext uri="{FF2B5EF4-FFF2-40B4-BE49-F238E27FC236}">
                <a16:creationId xmlns:a16="http://schemas.microsoft.com/office/drawing/2014/main" id="{F594AB2C-736C-4F17-B88C-3DF25BCDF8CC}"/>
              </a:ext>
            </a:extLst>
          </p:cNvPr>
          <p:cNvPicPr>
            <a:picLocks noChangeAspect="1"/>
          </p:cNvPicPr>
          <p:nvPr/>
        </p:nvPicPr>
        <p:blipFill>
          <a:blip r:embed="rId3"/>
          <a:stretch>
            <a:fillRect/>
          </a:stretch>
        </p:blipFill>
        <p:spPr>
          <a:xfrm>
            <a:off x="6381085" y="3562064"/>
            <a:ext cx="5004481" cy="2448000"/>
          </a:xfrm>
          <a:prstGeom prst="rect">
            <a:avLst/>
          </a:prstGeom>
        </p:spPr>
      </p:pic>
    </p:spTree>
    <p:extLst>
      <p:ext uri="{BB962C8B-B14F-4D97-AF65-F5344CB8AC3E}">
        <p14:creationId xmlns:p14="http://schemas.microsoft.com/office/powerpoint/2010/main" val="8265800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EE7A94-851A-4C13-9D55-F48AA585CAA0}"/>
              </a:ext>
            </a:extLst>
          </p:cNvPr>
          <p:cNvSpPr>
            <a:spLocks noGrp="1"/>
          </p:cNvSpPr>
          <p:nvPr>
            <p:ph idx="1"/>
          </p:nvPr>
        </p:nvSpPr>
        <p:spPr/>
        <p:txBody>
          <a:bodyPr/>
          <a:lstStyle/>
          <a:p>
            <a:pPr marL="0" indent="0">
              <a:buNone/>
            </a:pPr>
            <a:r>
              <a:rPr lang="fr-FR" b="1" dirty="0">
                <a:solidFill>
                  <a:schemeClr val="bg1"/>
                </a:solidFill>
              </a:rPr>
              <a:t>Maintenant que vous avez déterminé votre collection, comment nommez-vous votre ressource ?</a:t>
            </a:r>
          </a:p>
          <a:p>
            <a:r>
              <a:rPr lang="fr-FR" dirty="0" err="1"/>
              <a:t>ApiQuotes</a:t>
            </a:r>
            <a:endParaRPr lang="fr-FR" dirty="0"/>
          </a:p>
          <a:p>
            <a:r>
              <a:rPr lang="fr-FR" dirty="0"/>
              <a:t>Quotes</a:t>
            </a:r>
          </a:p>
          <a:p>
            <a:r>
              <a:rPr lang="fr-FR" dirty="0" err="1"/>
              <a:t>ApiQuote</a:t>
            </a:r>
            <a:endParaRPr lang="fr-FR" dirty="0"/>
          </a:p>
          <a:p>
            <a:r>
              <a:rPr lang="fr-FR" dirty="0" err="1"/>
              <a:t>Quote</a:t>
            </a:r>
            <a:endParaRPr lang="fr-FR" dirty="0"/>
          </a:p>
          <a:p>
            <a:endParaRPr lang="fr-FR" dirty="0"/>
          </a:p>
        </p:txBody>
      </p:sp>
    </p:spTree>
    <p:extLst>
      <p:ext uri="{BB962C8B-B14F-4D97-AF65-F5344CB8AC3E}">
        <p14:creationId xmlns:p14="http://schemas.microsoft.com/office/powerpoint/2010/main" val="33776558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EE7A94-851A-4C13-9D55-F48AA585CAA0}"/>
              </a:ext>
            </a:extLst>
          </p:cNvPr>
          <p:cNvSpPr>
            <a:spLocks noGrp="1"/>
          </p:cNvSpPr>
          <p:nvPr>
            <p:ph idx="1"/>
          </p:nvPr>
        </p:nvSpPr>
        <p:spPr/>
        <p:txBody>
          <a:bodyPr/>
          <a:lstStyle/>
          <a:p>
            <a:pPr marL="0" indent="0">
              <a:buNone/>
            </a:pPr>
            <a:r>
              <a:rPr lang="fr-FR" b="1" dirty="0">
                <a:solidFill>
                  <a:schemeClr val="bg1"/>
                </a:solidFill>
              </a:rPr>
              <a:t>Le premier </a:t>
            </a:r>
            <a:r>
              <a:rPr lang="fr-FR" b="1" dirty="0" err="1">
                <a:solidFill>
                  <a:schemeClr val="bg1"/>
                </a:solidFill>
              </a:rPr>
              <a:t>endpoint</a:t>
            </a:r>
            <a:r>
              <a:rPr lang="fr-FR" b="1" dirty="0">
                <a:solidFill>
                  <a:schemeClr val="bg1"/>
                </a:solidFill>
              </a:rPr>
              <a:t> que vous devez créer doit retourner la liste de toutes les citations. Quelle URI allez-vous utiliser ?</a:t>
            </a:r>
            <a:r>
              <a:rPr lang="fr-FR" b="1" dirty="0"/>
              <a:t> </a:t>
            </a:r>
          </a:p>
          <a:p>
            <a:r>
              <a:rPr lang="fr-FR" dirty="0"/>
              <a:t>READ /</a:t>
            </a:r>
            <a:r>
              <a:rPr lang="fr-FR" dirty="0" err="1"/>
              <a:t>quotes</a:t>
            </a:r>
            <a:r>
              <a:rPr lang="fr-FR" dirty="0"/>
              <a:t>/:</a:t>
            </a:r>
            <a:r>
              <a:rPr lang="fr-FR" dirty="0" err="1"/>
              <a:t>quoteId</a:t>
            </a:r>
            <a:endParaRPr lang="fr-FR" dirty="0"/>
          </a:p>
          <a:p>
            <a:r>
              <a:rPr lang="fr-FR" dirty="0"/>
              <a:t>GET /</a:t>
            </a:r>
            <a:r>
              <a:rPr lang="fr-FR" dirty="0" err="1"/>
              <a:t>quotes</a:t>
            </a:r>
            <a:endParaRPr lang="fr-FR" dirty="0"/>
          </a:p>
          <a:p>
            <a:r>
              <a:rPr lang="fr-FR" dirty="0"/>
              <a:t>READ /</a:t>
            </a:r>
            <a:r>
              <a:rPr lang="fr-FR" dirty="0" err="1"/>
              <a:t>quotes</a:t>
            </a:r>
            <a:endParaRPr lang="fr-FR" dirty="0"/>
          </a:p>
          <a:p>
            <a:r>
              <a:rPr lang="fr-FR" dirty="0"/>
              <a:t>GET /</a:t>
            </a:r>
            <a:r>
              <a:rPr lang="fr-FR" dirty="0" err="1"/>
              <a:t>quotes</a:t>
            </a:r>
            <a:r>
              <a:rPr lang="fr-FR" dirty="0"/>
              <a:t>/:</a:t>
            </a:r>
            <a:r>
              <a:rPr lang="fr-FR" dirty="0" err="1"/>
              <a:t>quoteId</a:t>
            </a:r>
            <a:endParaRPr lang="fr-FR" dirty="0"/>
          </a:p>
          <a:p>
            <a:endParaRPr lang="fr-FR" dirty="0"/>
          </a:p>
        </p:txBody>
      </p:sp>
    </p:spTree>
    <p:extLst>
      <p:ext uri="{BB962C8B-B14F-4D97-AF65-F5344CB8AC3E}">
        <p14:creationId xmlns:p14="http://schemas.microsoft.com/office/powerpoint/2010/main" val="27612492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EE7A94-851A-4C13-9D55-F48AA585CAA0}"/>
              </a:ext>
            </a:extLst>
          </p:cNvPr>
          <p:cNvSpPr>
            <a:spLocks noGrp="1"/>
          </p:cNvSpPr>
          <p:nvPr>
            <p:ph idx="1"/>
          </p:nvPr>
        </p:nvSpPr>
        <p:spPr/>
        <p:txBody>
          <a:bodyPr/>
          <a:lstStyle/>
          <a:p>
            <a:pPr marL="0" indent="0">
              <a:buNone/>
            </a:pPr>
            <a:r>
              <a:rPr lang="fr-FR" b="1" dirty="0">
                <a:solidFill>
                  <a:schemeClr val="bg1"/>
                </a:solidFill>
              </a:rPr>
              <a:t>À présent, vous devez obtenir une citation grâce à son ID, quelle URI allez-vous utiliser ?</a:t>
            </a:r>
          </a:p>
          <a:p>
            <a:r>
              <a:rPr lang="fr-FR" dirty="0"/>
              <a:t>PUT /</a:t>
            </a:r>
            <a:r>
              <a:rPr lang="fr-FR" dirty="0" err="1"/>
              <a:t>quotes</a:t>
            </a:r>
            <a:r>
              <a:rPr lang="fr-FR" dirty="0"/>
              <a:t>/:id</a:t>
            </a:r>
          </a:p>
          <a:p>
            <a:r>
              <a:rPr lang="fr-FR" dirty="0"/>
              <a:t>POST /</a:t>
            </a:r>
            <a:r>
              <a:rPr lang="fr-FR" dirty="0" err="1"/>
              <a:t>quotes</a:t>
            </a:r>
            <a:r>
              <a:rPr lang="fr-FR" dirty="0"/>
              <a:t>/:id</a:t>
            </a:r>
          </a:p>
          <a:p>
            <a:r>
              <a:rPr lang="fr-FR" dirty="0"/>
              <a:t>GET /</a:t>
            </a:r>
            <a:r>
              <a:rPr lang="fr-FR" dirty="0" err="1"/>
              <a:t>quotes</a:t>
            </a:r>
            <a:r>
              <a:rPr lang="fr-FR" dirty="0"/>
              <a:t>/:</a:t>
            </a:r>
            <a:r>
              <a:rPr lang="fr-FR" dirty="0" err="1"/>
              <a:t>quoteId</a:t>
            </a:r>
            <a:endParaRPr lang="fr-FR" dirty="0"/>
          </a:p>
          <a:p>
            <a:r>
              <a:rPr lang="fr-FR" dirty="0"/>
              <a:t>GET /</a:t>
            </a:r>
            <a:r>
              <a:rPr lang="fr-FR" dirty="0" err="1"/>
              <a:t>quoteId</a:t>
            </a:r>
            <a:r>
              <a:rPr lang="fr-FR" dirty="0"/>
              <a:t>/:</a:t>
            </a:r>
            <a:r>
              <a:rPr lang="fr-FR" dirty="0" err="1"/>
              <a:t>quotes</a:t>
            </a:r>
            <a:endParaRPr lang="fr-FR" dirty="0"/>
          </a:p>
          <a:p>
            <a:endParaRPr lang="fr-FR" dirty="0"/>
          </a:p>
        </p:txBody>
      </p:sp>
    </p:spTree>
    <p:extLst>
      <p:ext uri="{BB962C8B-B14F-4D97-AF65-F5344CB8AC3E}">
        <p14:creationId xmlns:p14="http://schemas.microsoft.com/office/powerpoint/2010/main" val="29276953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EE7A94-851A-4C13-9D55-F48AA585CAA0}"/>
              </a:ext>
            </a:extLst>
          </p:cNvPr>
          <p:cNvSpPr>
            <a:spLocks noGrp="1"/>
          </p:cNvSpPr>
          <p:nvPr>
            <p:ph idx="1"/>
          </p:nvPr>
        </p:nvSpPr>
        <p:spPr/>
        <p:txBody>
          <a:bodyPr/>
          <a:lstStyle/>
          <a:p>
            <a:pPr marL="0" indent="0">
              <a:buNone/>
            </a:pPr>
            <a:r>
              <a:rPr lang="fr-FR" b="1" dirty="0">
                <a:solidFill>
                  <a:schemeClr val="bg1"/>
                </a:solidFill>
              </a:rPr>
              <a:t>Vous voulez maintenant que les utilisateurs de votre API puissent obtenir toutes les citations d’un personnage. Quelle URI utilisez-vous ?</a:t>
            </a:r>
            <a:r>
              <a:rPr lang="fr-FR" b="1" dirty="0"/>
              <a:t> </a:t>
            </a:r>
          </a:p>
          <a:p>
            <a:pPr marL="0" indent="0">
              <a:buNone/>
            </a:pPr>
            <a:endParaRPr lang="fr-FR" b="1" dirty="0"/>
          </a:p>
          <a:p>
            <a:r>
              <a:rPr lang="fr-FR" dirty="0"/>
              <a:t>GET /</a:t>
            </a:r>
            <a:r>
              <a:rPr lang="fr-FR" dirty="0" err="1"/>
              <a:t>quotes</a:t>
            </a:r>
            <a:r>
              <a:rPr lang="fr-FR" dirty="0"/>
              <a:t>/:</a:t>
            </a:r>
            <a:r>
              <a:rPr lang="fr-FR" dirty="0" err="1"/>
              <a:t>quoteId</a:t>
            </a:r>
            <a:r>
              <a:rPr lang="fr-FR" dirty="0"/>
              <a:t>/</a:t>
            </a:r>
            <a:r>
              <a:rPr lang="fr-FR" dirty="0" err="1"/>
              <a:t>characters</a:t>
            </a:r>
            <a:endParaRPr lang="fr-FR" dirty="0"/>
          </a:p>
          <a:p>
            <a:r>
              <a:rPr lang="fr-FR" dirty="0"/>
              <a:t> GET /people/:id/</a:t>
            </a:r>
          </a:p>
          <a:p>
            <a:r>
              <a:rPr lang="fr-FR" dirty="0"/>
              <a:t>GET /</a:t>
            </a:r>
            <a:r>
              <a:rPr lang="fr-FR" dirty="0" err="1"/>
              <a:t>quotes</a:t>
            </a:r>
            <a:r>
              <a:rPr lang="fr-FR" dirty="0"/>
              <a:t>/:</a:t>
            </a:r>
            <a:r>
              <a:rPr lang="fr-FR" dirty="0" err="1"/>
              <a:t>quoteId</a:t>
            </a:r>
            <a:r>
              <a:rPr lang="fr-FR" dirty="0"/>
              <a:t>/</a:t>
            </a:r>
            <a:r>
              <a:rPr lang="fr-FR" dirty="0" err="1"/>
              <a:t>characters</a:t>
            </a:r>
            <a:r>
              <a:rPr lang="fr-FR" dirty="0"/>
              <a:t>/:id</a:t>
            </a:r>
          </a:p>
          <a:p>
            <a:r>
              <a:rPr lang="fr-FR" dirty="0"/>
              <a:t>GET /people/:id/</a:t>
            </a:r>
            <a:r>
              <a:rPr lang="fr-FR" dirty="0" err="1"/>
              <a:t>quotes</a:t>
            </a:r>
            <a:endParaRPr lang="fr-FR" dirty="0"/>
          </a:p>
          <a:p>
            <a:endParaRPr lang="fr-FR" dirty="0"/>
          </a:p>
        </p:txBody>
      </p:sp>
    </p:spTree>
    <p:extLst>
      <p:ext uri="{BB962C8B-B14F-4D97-AF65-F5344CB8AC3E}">
        <p14:creationId xmlns:p14="http://schemas.microsoft.com/office/powerpoint/2010/main" val="26870775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EE7A94-851A-4C13-9D55-F48AA585CAA0}"/>
              </a:ext>
            </a:extLst>
          </p:cNvPr>
          <p:cNvSpPr>
            <a:spLocks noGrp="1"/>
          </p:cNvSpPr>
          <p:nvPr>
            <p:ph idx="1"/>
          </p:nvPr>
        </p:nvSpPr>
        <p:spPr/>
        <p:txBody>
          <a:bodyPr/>
          <a:lstStyle/>
          <a:p>
            <a:pPr marL="0" indent="0">
              <a:buNone/>
            </a:pPr>
            <a:r>
              <a:rPr lang="fr-FR" b="1" dirty="0">
                <a:solidFill>
                  <a:schemeClr val="bg1"/>
                </a:solidFill>
              </a:rPr>
              <a:t>Parmi les propositions suivantes, laquelle permet de supprimer une citation ?</a:t>
            </a:r>
          </a:p>
          <a:p>
            <a:pPr marL="0" indent="0">
              <a:buNone/>
            </a:pPr>
            <a:endParaRPr lang="fr-FR" b="1" dirty="0">
              <a:solidFill>
                <a:schemeClr val="bg1"/>
              </a:solidFill>
            </a:endParaRPr>
          </a:p>
          <a:p>
            <a:r>
              <a:rPr lang="fr-FR" dirty="0"/>
              <a:t>DELETE /people/:</a:t>
            </a:r>
            <a:r>
              <a:rPr lang="fr-FR" dirty="0" err="1"/>
              <a:t>quoteId</a:t>
            </a:r>
            <a:endParaRPr lang="fr-FR" dirty="0"/>
          </a:p>
          <a:p>
            <a:r>
              <a:rPr lang="fr-FR" dirty="0"/>
              <a:t>DESTROY /</a:t>
            </a:r>
            <a:r>
              <a:rPr lang="fr-FR" dirty="0" err="1"/>
              <a:t>quotes</a:t>
            </a:r>
            <a:r>
              <a:rPr lang="fr-FR" dirty="0"/>
              <a:t>/:</a:t>
            </a:r>
            <a:r>
              <a:rPr lang="fr-FR" dirty="0" err="1"/>
              <a:t>quoteId</a:t>
            </a:r>
            <a:endParaRPr lang="fr-FR" dirty="0"/>
          </a:p>
          <a:p>
            <a:r>
              <a:rPr lang="fr-FR" dirty="0"/>
              <a:t>DELETE /</a:t>
            </a:r>
            <a:r>
              <a:rPr lang="fr-FR" dirty="0" err="1"/>
              <a:t>quotes</a:t>
            </a:r>
            <a:r>
              <a:rPr lang="fr-FR" dirty="0"/>
              <a:t>/:</a:t>
            </a:r>
            <a:r>
              <a:rPr lang="fr-FR" dirty="0" err="1"/>
              <a:t>quoteId</a:t>
            </a:r>
            <a:endParaRPr lang="fr-FR" dirty="0"/>
          </a:p>
          <a:p>
            <a:r>
              <a:rPr lang="fr-FR" dirty="0"/>
              <a:t>DESTROY /people</a:t>
            </a:r>
          </a:p>
          <a:p>
            <a:endParaRPr lang="fr-FR" dirty="0"/>
          </a:p>
        </p:txBody>
      </p:sp>
    </p:spTree>
    <p:extLst>
      <p:ext uri="{BB962C8B-B14F-4D97-AF65-F5344CB8AC3E}">
        <p14:creationId xmlns:p14="http://schemas.microsoft.com/office/powerpoint/2010/main" val="18407306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EE7A94-851A-4C13-9D55-F48AA585CAA0}"/>
              </a:ext>
            </a:extLst>
          </p:cNvPr>
          <p:cNvSpPr>
            <a:spLocks noGrp="1"/>
          </p:cNvSpPr>
          <p:nvPr>
            <p:ph idx="1"/>
          </p:nvPr>
        </p:nvSpPr>
        <p:spPr/>
        <p:txBody>
          <a:bodyPr/>
          <a:lstStyle/>
          <a:p>
            <a:pPr marL="0" indent="0">
              <a:buNone/>
            </a:pPr>
            <a:r>
              <a:rPr lang="fr-FR" b="1" dirty="0">
                <a:solidFill>
                  <a:schemeClr val="bg1"/>
                </a:solidFill>
              </a:rPr>
              <a:t>Vous avez créé les </a:t>
            </a:r>
            <a:r>
              <a:rPr lang="fr-FR" b="1" dirty="0" err="1">
                <a:solidFill>
                  <a:schemeClr val="bg1"/>
                </a:solidFill>
              </a:rPr>
              <a:t>endpoints</a:t>
            </a:r>
            <a:r>
              <a:rPr lang="fr-FR" b="1" dirty="0">
                <a:solidFill>
                  <a:schemeClr val="bg1"/>
                </a:solidFill>
              </a:rPr>
              <a:t> pour obtenir la liste de toutes les citations, puis d’une citation en particulier. Maintenant, vous souhaitez créer un </a:t>
            </a:r>
            <a:r>
              <a:rPr lang="fr-FR" b="1" dirty="0" err="1">
                <a:solidFill>
                  <a:schemeClr val="bg1"/>
                </a:solidFill>
              </a:rPr>
              <a:t>endpoint</a:t>
            </a:r>
            <a:r>
              <a:rPr lang="fr-FR" b="1" dirty="0">
                <a:solidFill>
                  <a:schemeClr val="bg1"/>
                </a:solidFill>
              </a:rPr>
              <a:t> pour obtenir toutes les citations d’un film précis. Quelle URI utilisez-vous ?</a:t>
            </a:r>
          </a:p>
          <a:p>
            <a:pPr marL="0" indent="0">
              <a:buNone/>
            </a:pPr>
            <a:endParaRPr lang="fr-FR" b="1" dirty="0"/>
          </a:p>
          <a:p>
            <a:r>
              <a:rPr lang="fr-FR" dirty="0"/>
              <a:t>GET /films/:id/</a:t>
            </a:r>
            <a:r>
              <a:rPr lang="fr-FR" dirty="0" err="1"/>
              <a:t>quotes</a:t>
            </a:r>
            <a:endParaRPr lang="fr-FR" dirty="0"/>
          </a:p>
          <a:p>
            <a:r>
              <a:rPr lang="fr-FR" dirty="0"/>
              <a:t>GET /films/:</a:t>
            </a:r>
            <a:r>
              <a:rPr lang="fr-FR" dirty="0" err="1"/>
              <a:t>quoteId</a:t>
            </a:r>
            <a:r>
              <a:rPr lang="fr-FR" dirty="0"/>
              <a:t>/</a:t>
            </a:r>
            <a:r>
              <a:rPr lang="fr-FR" dirty="0" err="1"/>
              <a:t>quotes</a:t>
            </a:r>
            <a:endParaRPr lang="fr-FR" dirty="0"/>
          </a:p>
          <a:p>
            <a:r>
              <a:rPr lang="fr-FR" dirty="0"/>
              <a:t>GET /</a:t>
            </a:r>
            <a:r>
              <a:rPr lang="fr-FR" dirty="0" err="1"/>
              <a:t>movies</a:t>
            </a:r>
            <a:r>
              <a:rPr lang="fr-FR" dirty="0"/>
              <a:t>/:id/</a:t>
            </a:r>
            <a:r>
              <a:rPr lang="fr-FR" dirty="0" err="1"/>
              <a:t>quotes</a:t>
            </a:r>
            <a:endParaRPr lang="fr-FR" dirty="0"/>
          </a:p>
          <a:p>
            <a:r>
              <a:rPr lang="fr-FR" dirty="0"/>
              <a:t>POST /</a:t>
            </a:r>
            <a:r>
              <a:rPr lang="fr-FR" dirty="0" err="1"/>
              <a:t>movies</a:t>
            </a:r>
            <a:r>
              <a:rPr lang="fr-FR" dirty="0"/>
              <a:t>/:id/films/:id/</a:t>
            </a:r>
            <a:r>
              <a:rPr lang="fr-FR" dirty="0" err="1"/>
              <a:t>quotes</a:t>
            </a:r>
            <a:endParaRPr lang="fr-FR" dirty="0"/>
          </a:p>
          <a:p>
            <a:endParaRPr lang="fr-FR" dirty="0"/>
          </a:p>
        </p:txBody>
      </p:sp>
    </p:spTree>
    <p:extLst>
      <p:ext uri="{BB962C8B-B14F-4D97-AF65-F5344CB8AC3E}">
        <p14:creationId xmlns:p14="http://schemas.microsoft.com/office/powerpoint/2010/main" val="20565217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F5EF35B-201C-44F0-B571-2B74F9527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08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EE7A94-851A-4C13-9D55-F48AA585CAA0}"/>
              </a:ext>
            </a:extLst>
          </p:cNvPr>
          <p:cNvSpPr>
            <a:spLocks noGrp="1"/>
          </p:cNvSpPr>
          <p:nvPr>
            <p:ph idx="1"/>
          </p:nvPr>
        </p:nvSpPr>
        <p:spPr>
          <a:xfrm>
            <a:off x="643467" y="2011680"/>
            <a:ext cx="5598957" cy="4206240"/>
          </a:xfrm>
        </p:spPr>
        <p:txBody>
          <a:bodyPr>
            <a:normAutofit/>
          </a:bodyPr>
          <a:lstStyle/>
          <a:p>
            <a:pPr marL="0" indent="0">
              <a:buNone/>
            </a:pPr>
            <a:r>
              <a:rPr lang="fr-FR" sz="2000" b="1" dirty="0"/>
              <a:t>Parmi les propositions suivantes, laquelle modifierait la citation “Luke, I </a:t>
            </a:r>
            <a:r>
              <a:rPr lang="fr-FR" sz="2000" b="1" dirty="0" err="1"/>
              <a:t>am</a:t>
            </a:r>
            <a:r>
              <a:rPr lang="fr-FR" sz="2000" b="1" dirty="0"/>
              <a:t> </a:t>
            </a:r>
            <a:r>
              <a:rPr lang="fr-FR" sz="2000" b="1" dirty="0" err="1"/>
              <a:t>your</a:t>
            </a:r>
            <a:r>
              <a:rPr lang="fr-FR" sz="2000" b="1" dirty="0"/>
              <a:t> </a:t>
            </a:r>
            <a:r>
              <a:rPr lang="fr-FR" sz="2000" b="1" dirty="0" err="1"/>
              <a:t>father</a:t>
            </a:r>
            <a:r>
              <a:rPr lang="fr-FR" sz="2000" b="1" dirty="0"/>
              <a:t>!” en “No, I </a:t>
            </a:r>
            <a:r>
              <a:rPr lang="fr-FR" sz="2000" b="1" dirty="0" err="1"/>
              <a:t>am</a:t>
            </a:r>
            <a:r>
              <a:rPr lang="fr-FR" sz="2000" b="1" dirty="0"/>
              <a:t> </a:t>
            </a:r>
            <a:r>
              <a:rPr lang="fr-FR" sz="2000" b="1" dirty="0" err="1"/>
              <a:t>your</a:t>
            </a:r>
            <a:r>
              <a:rPr lang="fr-FR" sz="2000" b="1" dirty="0"/>
              <a:t> </a:t>
            </a:r>
            <a:r>
              <a:rPr lang="fr-FR" sz="2000" b="1" dirty="0" err="1"/>
              <a:t>father</a:t>
            </a:r>
            <a:r>
              <a:rPr lang="fr-FR" sz="2000" b="1" dirty="0"/>
              <a:t>.” ?</a:t>
            </a:r>
          </a:p>
          <a:p>
            <a:pPr marL="0" indent="0">
              <a:buNone/>
            </a:pPr>
            <a:endParaRPr lang="fr-FR" sz="2000" dirty="0">
              <a:solidFill>
                <a:schemeClr val="bg1"/>
              </a:solidFill>
            </a:endParaRPr>
          </a:p>
        </p:txBody>
      </p:sp>
      <p:sp>
        <p:nvSpPr>
          <p:cNvPr id="10" name="Rectangle 9">
            <a:extLst>
              <a:ext uri="{FF2B5EF4-FFF2-40B4-BE49-F238E27FC236}">
                <a16:creationId xmlns:a16="http://schemas.microsoft.com/office/drawing/2014/main" id="{4BF33555-1B12-49B5-BADE-CEAB32216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1186" y="0"/>
            <a:ext cx="530081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A2CBA87-4E86-4ABF-90FC-973B86AB06EB}"/>
              </a:ext>
            </a:extLst>
          </p:cNvPr>
          <p:cNvPicPr>
            <a:picLocks noChangeAspect="1"/>
          </p:cNvPicPr>
          <p:nvPr/>
        </p:nvPicPr>
        <p:blipFill>
          <a:blip r:embed="rId2"/>
          <a:stretch>
            <a:fillRect/>
          </a:stretch>
        </p:blipFill>
        <p:spPr>
          <a:xfrm>
            <a:off x="7976229" y="816722"/>
            <a:ext cx="3130729" cy="5397811"/>
          </a:xfrm>
          <a:prstGeom prst="rect">
            <a:avLst/>
          </a:prstGeom>
        </p:spPr>
      </p:pic>
    </p:spTree>
    <p:extLst>
      <p:ext uri="{BB962C8B-B14F-4D97-AF65-F5344CB8AC3E}">
        <p14:creationId xmlns:p14="http://schemas.microsoft.com/office/powerpoint/2010/main" val="3243301500"/>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BCE64-3426-4333-AD93-22117BAF439D}"/>
              </a:ext>
            </a:extLst>
          </p:cNvPr>
          <p:cNvSpPr>
            <a:spLocks noGrp="1"/>
          </p:cNvSpPr>
          <p:nvPr>
            <p:ph type="title"/>
          </p:nvPr>
        </p:nvSpPr>
        <p:spPr>
          <a:xfrm>
            <a:off x="1318829" y="2674620"/>
            <a:ext cx="9784080" cy="1508760"/>
          </a:xfrm>
        </p:spPr>
        <p:txBody>
          <a:bodyPr/>
          <a:lstStyle/>
          <a:p>
            <a:pPr algn="ctr"/>
            <a:r>
              <a:rPr lang="fr-FR" dirty="0">
                <a:solidFill>
                  <a:srgbClr val="FF0000"/>
                </a:solidFill>
              </a:rPr>
              <a:t>WEBSECURITE</a:t>
            </a:r>
          </a:p>
        </p:txBody>
      </p:sp>
    </p:spTree>
    <p:extLst>
      <p:ext uri="{BB962C8B-B14F-4D97-AF65-F5344CB8AC3E}">
        <p14:creationId xmlns:p14="http://schemas.microsoft.com/office/powerpoint/2010/main" val="26632490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B49BF-FC11-469A-BED4-6CC288468D8B}"/>
              </a:ext>
            </a:extLst>
          </p:cNvPr>
          <p:cNvSpPr>
            <a:spLocks noGrp="1"/>
          </p:cNvSpPr>
          <p:nvPr>
            <p:ph type="title"/>
          </p:nvPr>
        </p:nvSpPr>
        <p:spPr/>
        <p:txBody>
          <a:bodyPr/>
          <a:lstStyle/>
          <a:p>
            <a:endParaRPr lang="fr-FR" dirty="0"/>
          </a:p>
        </p:txBody>
      </p:sp>
      <p:sp>
        <p:nvSpPr>
          <p:cNvPr id="3" name="Content Placeholder 2">
            <a:extLst>
              <a:ext uri="{FF2B5EF4-FFF2-40B4-BE49-F238E27FC236}">
                <a16:creationId xmlns:a16="http://schemas.microsoft.com/office/drawing/2014/main" id="{B05AA6B4-FBFE-4A91-9AA5-91E8A8FFF54D}"/>
              </a:ext>
            </a:extLst>
          </p:cNvPr>
          <p:cNvSpPr>
            <a:spLocks noGrp="1"/>
          </p:cNvSpPr>
          <p:nvPr>
            <p:ph idx="1"/>
          </p:nvPr>
        </p:nvSpPr>
        <p:spPr/>
        <p:txBody>
          <a:bodyPr/>
          <a:lstStyle/>
          <a:p>
            <a:r>
              <a:rPr lang="fr-FR" dirty="0"/>
              <a:t>C’est quoi un </a:t>
            </a:r>
            <a:r>
              <a:rPr lang="fr-FR" dirty="0" err="1"/>
              <a:t>defaut</a:t>
            </a:r>
            <a:r>
              <a:rPr lang="fr-FR" dirty="0"/>
              <a:t> de </a:t>
            </a:r>
            <a:r>
              <a:rPr lang="fr-FR" dirty="0" err="1"/>
              <a:t>securite</a:t>
            </a:r>
            <a:r>
              <a:rPr lang="fr-FR" dirty="0"/>
              <a:t> dans le contexte web?</a:t>
            </a:r>
          </a:p>
          <a:p>
            <a:r>
              <a:rPr lang="fr-FR" dirty="0"/>
              <a:t>Qui perpétue une attaque et pour quel </a:t>
            </a:r>
            <a:r>
              <a:rPr lang="fr-FR" dirty="0" err="1"/>
              <a:t>interet</a:t>
            </a:r>
            <a:r>
              <a:rPr lang="fr-FR" dirty="0"/>
              <a:t>?</a:t>
            </a:r>
          </a:p>
          <a:p>
            <a:r>
              <a:rPr lang="fr-FR" dirty="0"/>
              <a:t>Comment se </a:t>
            </a:r>
            <a:r>
              <a:rPr lang="fr-FR" dirty="0" err="1"/>
              <a:t>premunir</a:t>
            </a:r>
            <a:r>
              <a:rPr lang="fr-FR" dirty="0"/>
              <a:t>? (OWASP)</a:t>
            </a:r>
          </a:p>
          <a:p>
            <a:r>
              <a:rPr lang="fr-FR" dirty="0"/>
              <a:t>Log in &amp; </a:t>
            </a:r>
            <a:r>
              <a:rPr lang="fr-FR" dirty="0" err="1"/>
              <a:t>Oauth</a:t>
            </a:r>
            <a:r>
              <a:rPr lang="fr-FR" dirty="0"/>
              <a:t> and OIDC</a:t>
            </a:r>
          </a:p>
          <a:p>
            <a:r>
              <a:rPr lang="fr-FR" dirty="0"/>
              <a:t>Quelques types d’attaques</a:t>
            </a:r>
          </a:p>
          <a:p>
            <a:endParaRPr lang="fr-FR" dirty="0"/>
          </a:p>
          <a:p>
            <a:endParaRPr lang="fr-FR" dirty="0"/>
          </a:p>
          <a:p>
            <a:endParaRPr lang="fr-FR" dirty="0"/>
          </a:p>
          <a:p>
            <a:endParaRPr lang="fr-FR" dirty="0"/>
          </a:p>
        </p:txBody>
      </p:sp>
    </p:spTree>
    <p:extLst>
      <p:ext uri="{BB962C8B-B14F-4D97-AF65-F5344CB8AC3E}">
        <p14:creationId xmlns:p14="http://schemas.microsoft.com/office/powerpoint/2010/main" val="651103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57B9212-F38D-4149-844C-A03D40E23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30400" y="0"/>
            <a:ext cx="961552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EAEA594-D701-4C3F-A3DC-32347A1EC01A}"/>
              </a:ext>
            </a:extLst>
          </p:cNvPr>
          <p:cNvPicPr>
            <a:picLocks noGrp="1" noChangeAspect="1"/>
          </p:cNvPicPr>
          <p:nvPr>
            <p:ph idx="1"/>
          </p:nvPr>
        </p:nvPicPr>
        <p:blipFill>
          <a:blip r:embed="rId2"/>
          <a:stretch>
            <a:fillRect/>
          </a:stretch>
        </p:blipFill>
        <p:spPr>
          <a:xfrm>
            <a:off x="3793672" y="643467"/>
            <a:ext cx="5864280" cy="5571066"/>
          </a:xfrm>
          <a:prstGeom prst="rect">
            <a:avLst/>
          </a:prstGeom>
        </p:spPr>
      </p:pic>
    </p:spTree>
    <p:extLst>
      <p:ext uri="{BB962C8B-B14F-4D97-AF65-F5344CB8AC3E}">
        <p14:creationId xmlns:p14="http://schemas.microsoft.com/office/powerpoint/2010/main" val="3574201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DBFB0B-163B-40EE-A66E-284255601025}"/>
              </a:ext>
            </a:extLst>
          </p:cNvPr>
          <p:cNvSpPr>
            <a:spLocks noGrp="1"/>
          </p:cNvSpPr>
          <p:nvPr>
            <p:ph type="title"/>
          </p:nvPr>
        </p:nvSpPr>
        <p:spPr>
          <a:xfrm>
            <a:off x="622570" y="838646"/>
            <a:ext cx="3709991" cy="5180709"/>
          </a:xfrm>
        </p:spPr>
        <p:txBody>
          <a:bodyPr>
            <a:normAutofit/>
          </a:bodyPr>
          <a:lstStyle/>
          <a:p>
            <a:r>
              <a:rPr lang="fr-FR" sz="3600"/>
              <a:t>Exemple d’utilisation d’apis</a:t>
            </a:r>
          </a:p>
        </p:txBody>
      </p:sp>
      <p:sp useBgFill="1">
        <p:nvSpPr>
          <p:cNvPr id="10" name="Rectangle 9">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80038E-1C54-4B78-9CC2-A79A5B3A0065}"/>
              </a:ext>
            </a:extLst>
          </p:cNvPr>
          <p:cNvSpPr>
            <a:spLocks noGrp="1"/>
          </p:cNvSpPr>
          <p:nvPr>
            <p:ph idx="1"/>
          </p:nvPr>
        </p:nvSpPr>
        <p:spPr>
          <a:xfrm>
            <a:off x="5276865" y="614150"/>
            <a:ext cx="5710133" cy="750626"/>
          </a:xfrm>
        </p:spPr>
        <p:txBody>
          <a:bodyPr anchor="ctr">
            <a:normAutofit/>
          </a:bodyPr>
          <a:lstStyle/>
          <a:p>
            <a:pPr marL="0" indent="0">
              <a:buNone/>
            </a:pPr>
            <a:r>
              <a:rPr lang="en-GB" sz="2000" dirty="0" err="1">
                <a:solidFill>
                  <a:schemeClr val="tx2"/>
                </a:solidFill>
              </a:rPr>
              <a:t>OAUTh</a:t>
            </a:r>
            <a:r>
              <a:rPr lang="en-GB" sz="2000" dirty="0">
                <a:solidFill>
                  <a:schemeClr val="tx2"/>
                </a:solidFill>
              </a:rPr>
              <a:t>/ OIDC:</a:t>
            </a:r>
          </a:p>
          <a:p>
            <a:pPr marL="0" indent="0">
              <a:buNone/>
            </a:pPr>
            <a:endParaRPr lang="en-GB" sz="2000" dirty="0">
              <a:solidFill>
                <a:schemeClr val="tx2"/>
              </a:solidFill>
            </a:endParaRPr>
          </a:p>
        </p:txBody>
      </p:sp>
      <p:pic>
        <p:nvPicPr>
          <p:cNvPr id="7" name="Picture 6">
            <a:extLst>
              <a:ext uri="{FF2B5EF4-FFF2-40B4-BE49-F238E27FC236}">
                <a16:creationId xmlns:a16="http://schemas.microsoft.com/office/drawing/2014/main" id="{471CA33E-A594-4617-B388-32B53DC4ADB8}"/>
              </a:ext>
            </a:extLst>
          </p:cNvPr>
          <p:cNvPicPr>
            <a:picLocks noChangeAspect="1"/>
          </p:cNvPicPr>
          <p:nvPr/>
        </p:nvPicPr>
        <p:blipFill>
          <a:blip r:embed="rId3"/>
          <a:stretch>
            <a:fillRect/>
          </a:stretch>
        </p:blipFill>
        <p:spPr>
          <a:xfrm>
            <a:off x="5680915" y="1470676"/>
            <a:ext cx="5306083" cy="4968000"/>
          </a:xfrm>
          <a:prstGeom prst="rect">
            <a:avLst/>
          </a:prstGeom>
        </p:spPr>
      </p:pic>
    </p:spTree>
    <p:extLst>
      <p:ext uri="{BB962C8B-B14F-4D97-AF65-F5344CB8AC3E}">
        <p14:creationId xmlns:p14="http://schemas.microsoft.com/office/powerpoint/2010/main" val="1675919392"/>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056">
            <a:extLst>
              <a:ext uri="{FF2B5EF4-FFF2-40B4-BE49-F238E27FC236}">
                <a16:creationId xmlns:a16="http://schemas.microsoft.com/office/drawing/2014/main" id="{5F9F5EB8-AB42-47FD-8F4A-176C0A4B1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59" name="Rectangle 2058">
            <a:extLst>
              <a:ext uri="{FF2B5EF4-FFF2-40B4-BE49-F238E27FC236}">
                <a16:creationId xmlns:a16="http://schemas.microsoft.com/office/drawing/2014/main" id="{CA758F27-EB0A-4675-AACF-0CD47C911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252633-FF69-4576-9133-13BBE07980E2}"/>
              </a:ext>
            </a:extLst>
          </p:cNvPr>
          <p:cNvSpPr>
            <a:spLocks noGrp="1"/>
          </p:cNvSpPr>
          <p:nvPr>
            <p:ph type="title"/>
          </p:nvPr>
        </p:nvSpPr>
        <p:spPr>
          <a:xfrm>
            <a:off x="643466" y="5304675"/>
            <a:ext cx="10905065" cy="662672"/>
          </a:xfrm>
        </p:spPr>
        <p:txBody>
          <a:bodyPr vert="horz" lIns="91440" tIns="45720" rIns="91440" bIns="45720" rtlCol="0" anchor="b">
            <a:normAutofit/>
          </a:bodyPr>
          <a:lstStyle/>
          <a:p>
            <a:pPr algn="ctr">
              <a:lnSpc>
                <a:spcPct val="80000"/>
              </a:lnSpc>
            </a:pPr>
            <a:r>
              <a:rPr lang="en-US" sz="2800" spc="150" dirty="0">
                <a:solidFill>
                  <a:schemeClr val="tx2"/>
                </a:solidFill>
              </a:rPr>
              <a:t>Cross origin resource sharing</a:t>
            </a:r>
          </a:p>
        </p:txBody>
      </p:sp>
      <p:sp>
        <p:nvSpPr>
          <p:cNvPr id="2061" name="Rectangle 2060">
            <a:extLst>
              <a:ext uri="{FF2B5EF4-FFF2-40B4-BE49-F238E27FC236}">
                <a16:creationId xmlns:a16="http://schemas.microsoft.com/office/drawing/2014/main" id="{CFDF506A-FD4E-4BBC-A10A-DEB94F9BA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7325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CORS">
            <a:extLst>
              <a:ext uri="{FF2B5EF4-FFF2-40B4-BE49-F238E27FC236}">
                <a16:creationId xmlns:a16="http://schemas.microsoft.com/office/drawing/2014/main" id="{940F9D3C-479C-4594-9489-2563C3283E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99970" y="494988"/>
            <a:ext cx="6792056" cy="4720479"/>
          </a:xfrm>
          <a:prstGeom prst="rect">
            <a:avLst/>
          </a:prstGeom>
          <a:noFill/>
          <a:extLst>
            <a:ext uri="{909E8E84-426E-40DD-AFC4-6F175D3DCCD1}">
              <a14:hiddenFill xmlns:a14="http://schemas.microsoft.com/office/drawing/2010/main">
                <a:solidFill>
                  <a:srgbClr val="FFFFFF"/>
                </a:solidFill>
              </a14:hiddenFill>
            </a:ext>
          </a:extLst>
        </p:spPr>
      </p:pic>
      <p:sp>
        <p:nvSpPr>
          <p:cNvPr id="2063" name="Rectangle 2062">
            <a:extLst>
              <a:ext uri="{FF2B5EF4-FFF2-40B4-BE49-F238E27FC236}">
                <a16:creationId xmlns:a16="http://schemas.microsoft.com/office/drawing/2014/main" id="{3571FB1B-4FFC-43D6-8121-390B3A44E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3369"/>
            <a:ext cx="12192000" cy="4846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2759989"/>
      </p:ext>
    </p:extLst>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8BE64-99F0-42B1-B921-6EC0772590B1}"/>
              </a:ext>
            </a:extLst>
          </p:cNvPr>
          <p:cNvSpPr>
            <a:spLocks noGrp="1"/>
          </p:cNvSpPr>
          <p:nvPr>
            <p:ph type="title"/>
          </p:nvPr>
        </p:nvSpPr>
        <p:spPr/>
        <p:txBody>
          <a:bodyPr/>
          <a:lstStyle/>
          <a:p>
            <a:endParaRPr lang="fr-FR"/>
          </a:p>
        </p:txBody>
      </p:sp>
      <p:sp>
        <p:nvSpPr>
          <p:cNvPr id="4" name="Rectangle 3">
            <a:extLst>
              <a:ext uri="{FF2B5EF4-FFF2-40B4-BE49-F238E27FC236}">
                <a16:creationId xmlns:a16="http://schemas.microsoft.com/office/drawing/2014/main" id="{08C7FD44-4562-469C-B197-9985061C7234}"/>
              </a:ext>
            </a:extLst>
          </p:cNvPr>
          <p:cNvSpPr/>
          <p:nvPr/>
        </p:nvSpPr>
        <p:spPr>
          <a:xfrm>
            <a:off x="1733797" y="3429000"/>
            <a:ext cx="1175658" cy="6204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Pare-feu</a:t>
            </a:r>
          </a:p>
        </p:txBody>
      </p:sp>
      <p:sp>
        <p:nvSpPr>
          <p:cNvPr id="5" name="Rectangle 4">
            <a:extLst>
              <a:ext uri="{FF2B5EF4-FFF2-40B4-BE49-F238E27FC236}">
                <a16:creationId xmlns:a16="http://schemas.microsoft.com/office/drawing/2014/main" id="{CDBE964E-7547-4B52-B528-767277C3EDCB}"/>
              </a:ext>
            </a:extLst>
          </p:cNvPr>
          <p:cNvSpPr/>
          <p:nvPr/>
        </p:nvSpPr>
        <p:spPr>
          <a:xfrm>
            <a:off x="4738255" y="3429000"/>
            <a:ext cx="1710046" cy="703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proxy</a:t>
            </a:r>
          </a:p>
        </p:txBody>
      </p:sp>
      <p:sp>
        <p:nvSpPr>
          <p:cNvPr id="6" name="Rectangle 5">
            <a:extLst>
              <a:ext uri="{FF2B5EF4-FFF2-40B4-BE49-F238E27FC236}">
                <a16:creationId xmlns:a16="http://schemas.microsoft.com/office/drawing/2014/main" id="{35634CD7-71DA-4FC7-AD90-0655D8400EB0}"/>
              </a:ext>
            </a:extLst>
          </p:cNvPr>
          <p:cNvSpPr/>
          <p:nvPr/>
        </p:nvSpPr>
        <p:spPr>
          <a:xfrm>
            <a:off x="9452758" y="2339439"/>
            <a:ext cx="1534241" cy="688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filter1</a:t>
            </a:r>
          </a:p>
        </p:txBody>
      </p:sp>
      <p:sp>
        <p:nvSpPr>
          <p:cNvPr id="7" name="Rectangle 6">
            <a:extLst>
              <a:ext uri="{FF2B5EF4-FFF2-40B4-BE49-F238E27FC236}">
                <a16:creationId xmlns:a16="http://schemas.microsoft.com/office/drawing/2014/main" id="{49D034BD-7FB6-4484-91B9-AEEDEA343390}"/>
              </a:ext>
            </a:extLst>
          </p:cNvPr>
          <p:cNvSpPr/>
          <p:nvPr/>
        </p:nvSpPr>
        <p:spPr>
          <a:xfrm>
            <a:off x="9452757" y="3360717"/>
            <a:ext cx="1534241" cy="688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filter2</a:t>
            </a:r>
          </a:p>
        </p:txBody>
      </p:sp>
      <p:sp>
        <p:nvSpPr>
          <p:cNvPr id="8" name="Rectangle 7">
            <a:extLst>
              <a:ext uri="{FF2B5EF4-FFF2-40B4-BE49-F238E27FC236}">
                <a16:creationId xmlns:a16="http://schemas.microsoft.com/office/drawing/2014/main" id="{916143C8-A9FF-4C4B-B21D-C3DB4E50CF74}"/>
              </a:ext>
            </a:extLst>
          </p:cNvPr>
          <p:cNvSpPr/>
          <p:nvPr/>
        </p:nvSpPr>
        <p:spPr>
          <a:xfrm>
            <a:off x="9452756" y="4393870"/>
            <a:ext cx="1534241" cy="688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Filter</a:t>
            </a:r>
            <a:r>
              <a:rPr lang="fr-FR" dirty="0"/>
              <a:t> i</a:t>
            </a:r>
          </a:p>
        </p:txBody>
      </p:sp>
      <p:sp>
        <p:nvSpPr>
          <p:cNvPr id="9" name="Rectangle 8">
            <a:extLst>
              <a:ext uri="{FF2B5EF4-FFF2-40B4-BE49-F238E27FC236}">
                <a16:creationId xmlns:a16="http://schemas.microsoft.com/office/drawing/2014/main" id="{F9895D97-593C-4B8F-BB5B-83817AF49734}"/>
              </a:ext>
            </a:extLst>
          </p:cNvPr>
          <p:cNvSpPr/>
          <p:nvPr/>
        </p:nvSpPr>
        <p:spPr>
          <a:xfrm>
            <a:off x="9452756" y="5427023"/>
            <a:ext cx="1534241" cy="688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Filter</a:t>
            </a:r>
            <a:r>
              <a:rPr lang="fr-FR" dirty="0"/>
              <a:t> n</a:t>
            </a:r>
          </a:p>
        </p:txBody>
      </p:sp>
      <p:cxnSp>
        <p:nvCxnSpPr>
          <p:cNvPr id="11" name="Straight Arrow Connector 10">
            <a:extLst>
              <a:ext uri="{FF2B5EF4-FFF2-40B4-BE49-F238E27FC236}">
                <a16:creationId xmlns:a16="http://schemas.microsoft.com/office/drawing/2014/main" id="{0F5CB8F2-18A6-44D9-89FF-3C869140417F}"/>
              </a:ext>
            </a:extLst>
          </p:cNvPr>
          <p:cNvCxnSpPr>
            <a:stCxn id="4" idx="3"/>
            <a:endCxn id="5" idx="1"/>
          </p:cNvCxnSpPr>
          <p:nvPr/>
        </p:nvCxnSpPr>
        <p:spPr>
          <a:xfrm>
            <a:off x="2909455" y="3739243"/>
            <a:ext cx="1828800" cy="41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5B60DF3-3A08-412E-992E-065664BCDA40}"/>
              </a:ext>
            </a:extLst>
          </p:cNvPr>
          <p:cNvCxnSpPr>
            <a:cxnSpLocks/>
            <a:endCxn id="6" idx="1"/>
          </p:cNvCxnSpPr>
          <p:nvPr/>
        </p:nvCxnSpPr>
        <p:spPr>
          <a:xfrm flipV="1">
            <a:off x="6351320" y="2683824"/>
            <a:ext cx="3101438" cy="1034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7D39E70-7F83-43D9-ABBF-A99C536B8CDA}"/>
              </a:ext>
            </a:extLst>
          </p:cNvPr>
          <p:cNvCxnSpPr>
            <a:cxnSpLocks/>
            <a:stCxn id="5" idx="3"/>
            <a:endCxn id="7" idx="1"/>
          </p:cNvCxnSpPr>
          <p:nvPr/>
        </p:nvCxnSpPr>
        <p:spPr>
          <a:xfrm flipV="1">
            <a:off x="6448301" y="3705102"/>
            <a:ext cx="3004456" cy="75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E8D414B-7195-4BC4-A4B9-C68F4E114D8C}"/>
              </a:ext>
            </a:extLst>
          </p:cNvPr>
          <p:cNvCxnSpPr>
            <a:cxnSpLocks/>
            <a:stCxn id="5" idx="3"/>
            <a:endCxn id="8" idx="1"/>
          </p:cNvCxnSpPr>
          <p:nvPr/>
        </p:nvCxnSpPr>
        <p:spPr>
          <a:xfrm>
            <a:off x="6448301" y="3780807"/>
            <a:ext cx="3004455" cy="957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F2E1FC4-D8ED-4954-A8BB-382C0490CD14}"/>
              </a:ext>
            </a:extLst>
          </p:cNvPr>
          <p:cNvCxnSpPr>
            <a:cxnSpLocks/>
            <a:stCxn id="5" idx="3"/>
            <a:endCxn id="9" idx="1"/>
          </p:cNvCxnSpPr>
          <p:nvPr/>
        </p:nvCxnSpPr>
        <p:spPr>
          <a:xfrm>
            <a:off x="6448301" y="3780807"/>
            <a:ext cx="3004455" cy="1990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837A0C4-A1A5-41E1-8976-9A85593BF67D}"/>
              </a:ext>
            </a:extLst>
          </p:cNvPr>
          <p:cNvSpPr/>
          <p:nvPr/>
        </p:nvSpPr>
        <p:spPr>
          <a:xfrm>
            <a:off x="11435938" y="1792936"/>
            <a:ext cx="546265" cy="4417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5" name="Straight Arrow Connector 24">
            <a:extLst>
              <a:ext uri="{FF2B5EF4-FFF2-40B4-BE49-F238E27FC236}">
                <a16:creationId xmlns:a16="http://schemas.microsoft.com/office/drawing/2014/main" id="{064DF1AF-7504-40C9-88BB-B0A8ACC17ACD}"/>
              </a:ext>
            </a:extLst>
          </p:cNvPr>
          <p:cNvCxnSpPr>
            <a:stCxn id="6" idx="2"/>
            <a:endCxn id="7" idx="0"/>
          </p:cNvCxnSpPr>
          <p:nvPr/>
        </p:nvCxnSpPr>
        <p:spPr>
          <a:xfrm flipH="1">
            <a:off x="10219878" y="3028208"/>
            <a:ext cx="1" cy="332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6AB4939-52E7-430B-853F-0455F4DE97AF}"/>
              </a:ext>
            </a:extLst>
          </p:cNvPr>
          <p:cNvCxnSpPr>
            <a:cxnSpLocks/>
            <a:stCxn id="7" idx="2"/>
            <a:endCxn id="8" idx="0"/>
          </p:cNvCxnSpPr>
          <p:nvPr/>
        </p:nvCxnSpPr>
        <p:spPr>
          <a:xfrm flipH="1">
            <a:off x="10219877" y="4049486"/>
            <a:ext cx="1" cy="344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90066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2E5E4-9B30-45CF-A107-A40CDC943ECA}"/>
              </a:ext>
            </a:extLst>
          </p:cNvPr>
          <p:cNvSpPr>
            <a:spLocks noGrp="1"/>
          </p:cNvSpPr>
          <p:nvPr>
            <p:ph type="title"/>
          </p:nvPr>
        </p:nvSpPr>
        <p:spPr/>
        <p:txBody>
          <a:bodyPr/>
          <a:lstStyle/>
          <a:p>
            <a:endParaRPr lang="fr-FR"/>
          </a:p>
        </p:txBody>
      </p:sp>
      <p:pic>
        <p:nvPicPr>
          <p:cNvPr id="1026" name="Picture 2" descr="Introduction to API Gateway OAuth 2.0 client">
            <a:extLst>
              <a:ext uri="{FF2B5EF4-FFF2-40B4-BE49-F238E27FC236}">
                <a16:creationId xmlns:a16="http://schemas.microsoft.com/office/drawing/2014/main" id="{B327E241-1722-4BCE-B53A-F4A244199F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89213" y="2011363"/>
            <a:ext cx="5611987" cy="420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4284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E6E37985-09B8-4F09-93C7-44CB3EDE5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6198"/>
            <a:ext cx="12192000" cy="600560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XSS example">
            <a:extLst>
              <a:ext uri="{FF2B5EF4-FFF2-40B4-BE49-F238E27FC236}">
                <a16:creationId xmlns:a16="http://schemas.microsoft.com/office/drawing/2014/main" id="{19A83AB2-1A70-4123-ADDD-7088DCF63B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24864" y="745236"/>
            <a:ext cx="9542272" cy="536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478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DBFB0B-163B-40EE-A66E-284255601025}"/>
              </a:ext>
            </a:extLst>
          </p:cNvPr>
          <p:cNvSpPr>
            <a:spLocks noGrp="1"/>
          </p:cNvSpPr>
          <p:nvPr>
            <p:ph type="title"/>
          </p:nvPr>
        </p:nvSpPr>
        <p:spPr>
          <a:xfrm>
            <a:off x="622570" y="838646"/>
            <a:ext cx="3709991" cy="5180709"/>
          </a:xfrm>
        </p:spPr>
        <p:txBody>
          <a:bodyPr>
            <a:normAutofit/>
          </a:bodyPr>
          <a:lstStyle/>
          <a:p>
            <a:r>
              <a:rPr lang="fr-FR" sz="3600"/>
              <a:t>Exemple d’utilisation d’apis</a:t>
            </a:r>
          </a:p>
        </p:txBody>
      </p:sp>
      <p:sp useBgFill="1">
        <p:nvSpPr>
          <p:cNvPr id="10" name="Rectangle 9">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80038E-1C54-4B78-9CC2-A79A5B3A0065}"/>
              </a:ext>
            </a:extLst>
          </p:cNvPr>
          <p:cNvSpPr>
            <a:spLocks noGrp="1"/>
          </p:cNvSpPr>
          <p:nvPr>
            <p:ph idx="1"/>
          </p:nvPr>
        </p:nvSpPr>
        <p:spPr>
          <a:xfrm>
            <a:off x="5276865" y="419324"/>
            <a:ext cx="5710133" cy="945452"/>
          </a:xfrm>
        </p:spPr>
        <p:txBody>
          <a:bodyPr anchor="ctr">
            <a:normAutofit/>
          </a:bodyPr>
          <a:lstStyle/>
          <a:p>
            <a:pPr marL="0" indent="0">
              <a:buNone/>
            </a:pPr>
            <a:r>
              <a:rPr lang="en-GB" sz="2000" dirty="0">
                <a:solidFill>
                  <a:schemeClr val="tx2"/>
                </a:solidFill>
              </a:rPr>
              <a:t>Sites web / applications de </a:t>
            </a:r>
            <a:r>
              <a:rPr lang="fr-FR" sz="2000" dirty="0">
                <a:solidFill>
                  <a:schemeClr val="tx2"/>
                </a:solidFill>
              </a:rPr>
              <a:t>comparaison et/ou de réservations de vols/hôtels/assurances…</a:t>
            </a:r>
            <a:r>
              <a:rPr lang="fr-FR" sz="2000" dirty="0" err="1">
                <a:solidFill>
                  <a:schemeClr val="tx2"/>
                </a:solidFill>
              </a:rPr>
              <a:t>etc</a:t>
            </a:r>
            <a:endParaRPr lang="fr-FR" sz="2000" dirty="0">
              <a:solidFill>
                <a:schemeClr val="tx2"/>
              </a:solidFill>
            </a:endParaRPr>
          </a:p>
        </p:txBody>
      </p:sp>
      <p:pic>
        <p:nvPicPr>
          <p:cNvPr id="12" name="Picture 11">
            <a:extLst>
              <a:ext uri="{FF2B5EF4-FFF2-40B4-BE49-F238E27FC236}">
                <a16:creationId xmlns:a16="http://schemas.microsoft.com/office/drawing/2014/main" id="{441CFBE1-84DF-48C3-89CB-0EAE89C45F89}"/>
              </a:ext>
            </a:extLst>
          </p:cNvPr>
          <p:cNvPicPr>
            <a:picLocks noChangeAspect="1"/>
          </p:cNvPicPr>
          <p:nvPr/>
        </p:nvPicPr>
        <p:blipFill>
          <a:blip r:embed="rId3"/>
          <a:stretch>
            <a:fillRect/>
          </a:stretch>
        </p:blipFill>
        <p:spPr>
          <a:xfrm>
            <a:off x="6445704" y="4220567"/>
            <a:ext cx="5473097" cy="1116000"/>
          </a:xfrm>
          <a:prstGeom prst="rect">
            <a:avLst/>
          </a:prstGeom>
        </p:spPr>
      </p:pic>
      <p:pic>
        <p:nvPicPr>
          <p:cNvPr id="14" name="Picture 13">
            <a:extLst>
              <a:ext uri="{FF2B5EF4-FFF2-40B4-BE49-F238E27FC236}">
                <a16:creationId xmlns:a16="http://schemas.microsoft.com/office/drawing/2014/main" id="{94246AE5-1765-4AE5-AD9B-8123B2EA064F}"/>
              </a:ext>
            </a:extLst>
          </p:cNvPr>
          <p:cNvPicPr>
            <a:picLocks noChangeAspect="1"/>
          </p:cNvPicPr>
          <p:nvPr/>
        </p:nvPicPr>
        <p:blipFill>
          <a:blip r:embed="rId4"/>
          <a:stretch>
            <a:fillRect/>
          </a:stretch>
        </p:blipFill>
        <p:spPr>
          <a:xfrm>
            <a:off x="5139947" y="1784102"/>
            <a:ext cx="3283200" cy="2052000"/>
          </a:xfrm>
          <a:prstGeom prst="rect">
            <a:avLst/>
          </a:prstGeom>
        </p:spPr>
      </p:pic>
    </p:spTree>
    <p:extLst>
      <p:ext uri="{BB962C8B-B14F-4D97-AF65-F5344CB8AC3E}">
        <p14:creationId xmlns:p14="http://schemas.microsoft.com/office/powerpoint/2010/main" val="245045495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56EC7-3AC0-4B1B-AA50-7B123C1B5938}"/>
              </a:ext>
            </a:extLst>
          </p:cNvPr>
          <p:cNvSpPr>
            <a:spLocks noGrp="1"/>
          </p:cNvSpPr>
          <p:nvPr>
            <p:ph type="title"/>
          </p:nvPr>
        </p:nvSpPr>
        <p:spPr/>
        <p:txBody>
          <a:bodyPr/>
          <a:lstStyle/>
          <a:p>
            <a:r>
              <a:rPr lang="fr-FR" dirty="0"/>
              <a:t>Types d’apis</a:t>
            </a:r>
          </a:p>
        </p:txBody>
      </p:sp>
      <p:sp>
        <p:nvSpPr>
          <p:cNvPr id="3" name="Content Placeholder 2">
            <a:extLst>
              <a:ext uri="{FF2B5EF4-FFF2-40B4-BE49-F238E27FC236}">
                <a16:creationId xmlns:a16="http://schemas.microsoft.com/office/drawing/2014/main" id="{457F6DF7-3A7C-42FE-9487-902849ACC3FA}"/>
              </a:ext>
            </a:extLst>
          </p:cNvPr>
          <p:cNvSpPr>
            <a:spLocks noGrp="1"/>
          </p:cNvSpPr>
          <p:nvPr>
            <p:ph idx="1"/>
          </p:nvPr>
        </p:nvSpPr>
        <p:spPr/>
        <p:txBody>
          <a:bodyPr>
            <a:normAutofit fontScale="92500" lnSpcReduction="20000"/>
          </a:bodyPr>
          <a:lstStyle/>
          <a:p>
            <a:r>
              <a:rPr lang="fr-FR" dirty="0"/>
              <a:t>On dispose de 02 critères pour classifier les APIs :</a:t>
            </a:r>
          </a:p>
          <a:p>
            <a:pPr>
              <a:buFont typeface="Wingdings" panose="05000000000000000000" pitchFamily="2" charset="2"/>
              <a:buChar char="ü"/>
            </a:pPr>
            <a:r>
              <a:rPr lang="fr-FR" dirty="0"/>
              <a:t>L’accessibilité;</a:t>
            </a:r>
          </a:p>
          <a:p>
            <a:pPr>
              <a:buFont typeface="Wingdings" panose="05000000000000000000" pitchFamily="2" charset="2"/>
              <a:buChar char="ü"/>
            </a:pPr>
            <a:r>
              <a:rPr lang="fr-FR" dirty="0"/>
              <a:t>Le protocole de communication.</a:t>
            </a:r>
          </a:p>
          <a:p>
            <a:pPr marL="0" indent="0">
              <a:buNone/>
            </a:pPr>
            <a:endParaRPr lang="fr-FR" dirty="0"/>
          </a:p>
          <a:p>
            <a:pPr marL="0" indent="0">
              <a:buNone/>
            </a:pPr>
            <a:r>
              <a:rPr lang="fr-FR" b="1" u="sng" dirty="0">
                <a:solidFill>
                  <a:schemeClr val="bg1"/>
                </a:solidFill>
              </a:rPr>
              <a:t>Selon l’</a:t>
            </a:r>
            <a:r>
              <a:rPr lang="fr-FR" b="1" u="sng" dirty="0" err="1">
                <a:solidFill>
                  <a:schemeClr val="bg1"/>
                </a:solidFill>
              </a:rPr>
              <a:t>accessibilite</a:t>
            </a:r>
            <a:r>
              <a:rPr lang="fr-FR" b="1" u="sng" dirty="0">
                <a:solidFill>
                  <a:schemeClr val="bg1"/>
                </a:solidFill>
              </a:rPr>
              <a:t>:</a:t>
            </a:r>
          </a:p>
          <a:p>
            <a:pPr marL="0" indent="0">
              <a:buNone/>
            </a:pPr>
            <a:r>
              <a:rPr lang="fr-FR" dirty="0"/>
              <a:t>On distingue les APIs Publiques/</a:t>
            </a:r>
            <a:r>
              <a:rPr lang="fr-FR" dirty="0" err="1"/>
              <a:t>Privees</a:t>
            </a:r>
            <a:r>
              <a:rPr lang="fr-FR" dirty="0"/>
              <a:t>. La différence réside au niveau de la notion d’autorisation (et/ou d’authentification) qui définit les droits d’accès et/ou de modification sur les données qu’a un utilisateur</a:t>
            </a:r>
          </a:p>
          <a:p>
            <a:pPr marL="0" indent="0">
              <a:buNone/>
            </a:pPr>
            <a:endParaRPr lang="fr-FR" dirty="0"/>
          </a:p>
          <a:p>
            <a:pPr marL="0" indent="0">
              <a:buNone/>
            </a:pPr>
            <a:r>
              <a:rPr lang="fr-FR" b="1" u="sng" dirty="0">
                <a:solidFill>
                  <a:schemeClr val="bg1"/>
                </a:solidFill>
              </a:rPr>
              <a:t>Selon le protocole de communication:</a:t>
            </a:r>
          </a:p>
          <a:p>
            <a:pPr marL="0" indent="0">
              <a:buNone/>
            </a:pPr>
            <a:r>
              <a:rPr lang="fr-FR" dirty="0"/>
              <a:t>On distingue les APIs SOAP (Simple Object Access Protocol) des APIs </a:t>
            </a:r>
            <a:r>
              <a:rPr lang="fr-FR" dirty="0" err="1"/>
              <a:t>ReST</a:t>
            </a:r>
            <a:r>
              <a:rPr lang="fr-FR" dirty="0"/>
              <a:t> (</a:t>
            </a:r>
            <a:r>
              <a:rPr lang="fr-FR" dirty="0" err="1"/>
              <a:t>Representational</a:t>
            </a:r>
            <a:r>
              <a:rPr lang="fr-FR" dirty="0"/>
              <a:t> State Transfer) aussi dites Restful.</a:t>
            </a:r>
          </a:p>
          <a:p>
            <a:pPr marL="0" indent="0">
              <a:buNone/>
            </a:pPr>
            <a:endParaRPr lang="fr-FR" dirty="0"/>
          </a:p>
          <a:p>
            <a:pPr>
              <a:buFont typeface="Wingdings" panose="05000000000000000000" pitchFamily="2" charset="2"/>
              <a:buChar char="§"/>
            </a:pPr>
            <a:endParaRPr lang="fr-FR" dirty="0"/>
          </a:p>
          <a:p>
            <a:pPr marL="0" indent="0">
              <a:buNone/>
            </a:pPr>
            <a:endParaRPr lang="fr-FR" dirty="0"/>
          </a:p>
        </p:txBody>
      </p:sp>
    </p:spTree>
    <p:extLst>
      <p:ext uri="{BB962C8B-B14F-4D97-AF65-F5344CB8AC3E}">
        <p14:creationId xmlns:p14="http://schemas.microsoft.com/office/powerpoint/2010/main" val="2451623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56EC7-3AC0-4B1B-AA50-7B123C1B5938}"/>
              </a:ext>
            </a:extLst>
          </p:cNvPr>
          <p:cNvSpPr>
            <a:spLocks noGrp="1"/>
          </p:cNvSpPr>
          <p:nvPr>
            <p:ph type="title"/>
          </p:nvPr>
        </p:nvSpPr>
        <p:spPr/>
        <p:txBody>
          <a:bodyPr/>
          <a:lstStyle/>
          <a:p>
            <a:r>
              <a:rPr lang="fr-FR" dirty="0"/>
              <a:t>C’est quoi </a:t>
            </a:r>
            <a:r>
              <a:rPr lang="fr-FR" dirty="0" err="1"/>
              <a:t>rest</a:t>
            </a:r>
            <a:r>
              <a:rPr lang="fr-FR" dirty="0"/>
              <a:t>?</a:t>
            </a:r>
          </a:p>
        </p:txBody>
      </p:sp>
      <p:sp>
        <p:nvSpPr>
          <p:cNvPr id="3" name="Content Placeholder 2">
            <a:extLst>
              <a:ext uri="{FF2B5EF4-FFF2-40B4-BE49-F238E27FC236}">
                <a16:creationId xmlns:a16="http://schemas.microsoft.com/office/drawing/2014/main" id="{457F6DF7-3A7C-42FE-9487-902849ACC3FA}"/>
              </a:ext>
            </a:extLst>
          </p:cNvPr>
          <p:cNvSpPr>
            <a:spLocks noGrp="1"/>
          </p:cNvSpPr>
          <p:nvPr>
            <p:ph idx="1"/>
          </p:nvPr>
        </p:nvSpPr>
        <p:spPr>
          <a:xfrm>
            <a:off x="1130830" y="1973043"/>
            <a:ext cx="9784080" cy="4206240"/>
          </a:xfrm>
        </p:spPr>
        <p:txBody>
          <a:bodyPr/>
          <a:lstStyle/>
          <a:p>
            <a:pPr marL="0" indent="0" algn="just">
              <a:buNone/>
            </a:pPr>
            <a:r>
              <a:rPr lang="fr-FR" dirty="0"/>
              <a:t>Rest est un ensemble de normes et de lignes directrices d’architecture qui standardisent la communication via le Protocol HTTP</a:t>
            </a:r>
          </a:p>
        </p:txBody>
      </p:sp>
      <p:graphicFrame>
        <p:nvGraphicFramePr>
          <p:cNvPr id="4" name="Diagram 3">
            <a:extLst>
              <a:ext uri="{FF2B5EF4-FFF2-40B4-BE49-F238E27FC236}">
                <a16:creationId xmlns:a16="http://schemas.microsoft.com/office/drawing/2014/main" id="{AE95D07B-D4E6-414F-ADAF-E42A23353686}"/>
              </a:ext>
            </a:extLst>
          </p:cNvPr>
          <p:cNvGraphicFramePr/>
          <p:nvPr>
            <p:extLst>
              <p:ext uri="{D42A27DB-BD31-4B8C-83A1-F6EECF244321}">
                <p14:modId xmlns:p14="http://schemas.microsoft.com/office/powerpoint/2010/main" val="2658157507"/>
              </p:ext>
            </p:extLst>
          </p:nvPr>
        </p:nvGraphicFramePr>
        <p:xfrm>
          <a:off x="2582780" y="2820473"/>
          <a:ext cx="6880180" cy="3753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5072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316E3-228E-4D09-B6B6-CB02E69AE34E}"/>
              </a:ext>
            </a:extLst>
          </p:cNvPr>
          <p:cNvSpPr>
            <a:spLocks noGrp="1"/>
          </p:cNvSpPr>
          <p:nvPr>
            <p:ph type="title"/>
          </p:nvPr>
        </p:nvSpPr>
        <p:spPr/>
        <p:txBody>
          <a:bodyPr/>
          <a:lstStyle/>
          <a:p>
            <a:r>
              <a:rPr lang="fr-FR" dirty="0"/>
              <a:t>Les données, leur format et leur adressage</a:t>
            </a:r>
          </a:p>
        </p:txBody>
      </p:sp>
      <p:sp>
        <p:nvSpPr>
          <p:cNvPr id="7" name="Content Placeholder 6">
            <a:extLst>
              <a:ext uri="{FF2B5EF4-FFF2-40B4-BE49-F238E27FC236}">
                <a16:creationId xmlns:a16="http://schemas.microsoft.com/office/drawing/2014/main" id="{13AF3AD4-C149-4804-9650-F32A019E7CE3}"/>
              </a:ext>
            </a:extLst>
          </p:cNvPr>
          <p:cNvSpPr>
            <a:spLocks noGrp="1"/>
          </p:cNvSpPr>
          <p:nvPr>
            <p:ph idx="1"/>
          </p:nvPr>
        </p:nvSpPr>
        <p:spPr/>
        <p:txBody>
          <a:bodyPr/>
          <a:lstStyle/>
          <a:p>
            <a:r>
              <a:rPr lang="fr-FR" dirty="0"/>
              <a:t>L’objectif d’une API est le partage des </a:t>
            </a:r>
            <a:r>
              <a:rPr lang="fr-FR" dirty="0" err="1"/>
              <a:t>donnees</a:t>
            </a:r>
            <a:r>
              <a:rPr lang="fr-FR" dirty="0"/>
              <a:t> mais il faut comprendre la structure de la </a:t>
            </a:r>
            <a:r>
              <a:rPr lang="fr-FR" dirty="0" err="1"/>
              <a:t>donnee</a:t>
            </a:r>
            <a:r>
              <a:rPr lang="fr-FR" dirty="0"/>
              <a:t> pour mieux la manipuler</a:t>
            </a:r>
          </a:p>
          <a:p>
            <a:r>
              <a:rPr lang="fr-FR" dirty="0"/>
              <a:t>En </a:t>
            </a:r>
            <a:r>
              <a:rPr lang="fr-FR" dirty="0" err="1"/>
              <a:t>ReST</a:t>
            </a:r>
            <a:r>
              <a:rPr lang="fr-FR" dirty="0"/>
              <a:t> </a:t>
            </a:r>
            <a:r>
              <a:rPr lang="fr-FR" dirty="0" err="1"/>
              <a:t>donnee</a:t>
            </a:r>
            <a:r>
              <a:rPr lang="fr-FR" dirty="0"/>
              <a:t>=Ressource</a:t>
            </a:r>
          </a:p>
          <a:p>
            <a:r>
              <a:rPr lang="fr-FR" dirty="0"/>
              <a:t>Une ressource est un objet qui peut comporter des sous-champs d’informations supplémentaires mais qui comporte au moins un identifiant (id) unique pour chaque entité.</a:t>
            </a:r>
          </a:p>
          <a:p>
            <a:r>
              <a:rPr lang="fr-FR" dirty="0"/>
              <a:t>Les </a:t>
            </a:r>
            <a:r>
              <a:rPr lang="fr-FR" b="1" dirty="0"/>
              <a:t>collections</a:t>
            </a:r>
            <a:r>
              <a:rPr lang="fr-FR" dirty="0"/>
              <a:t> représentent des regroupements de ressources éponymes au pluriel</a:t>
            </a:r>
          </a:p>
          <a:p>
            <a:r>
              <a:rPr lang="fr-FR" dirty="0"/>
              <a:t>Exemple:</a:t>
            </a:r>
          </a:p>
          <a:p>
            <a:pPr marL="0" indent="0">
              <a:buNone/>
            </a:pPr>
            <a:endParaRPr lang="fr-FR" dirty="0"/>
          </a:p>
        </p:txBody>
      </p:sp>
      <p:graphicFrame>
        <p:nvGraphicFramePr>
          <p:cNvPr id="8" name="Table 8">
            <a:extLst>
              <a:ext uri="{FF2B5EF4-FFF2-40B4-BE49-F238E27FC236}">
                <a16:creationId xmlns:a16="http://schemas.microsoft.com/office/drawing/2014/main" id="{D57CEC70-4B63-41AA-92AA-C81A16D988CB}"/>
              </a:ext>
            </a:extLst>
          </p:cNvPr>
          <p:cNvGraphicFramePr>
            <a:graphicFrameLocks noGrp="1"/>
          </p:cNvGraphicFramePr>
          <p:nvPr>
            <p:extLst>
              <p:ext uri="{D42A27DB-BD31-4B8C-83A1-F6EECF244321}">
                <p14:modId xmlns:p14="http://schemas.microsoft.com/office/powerpoint/2010/main" val="2462338915"/>
              </p:ext>
            </p:extLst>
          </p:nvPr>
        </p:nvGraphicFramePr>
        <p:xfrm>
          <a:off x="4026468" y="4733257"/>
          <a:ext cx="4136981" cy="2022762"/>
        </p:xfrm>
        <a:graphic>
          <a:graphicData uri="http://schemas.openxmlformats.org/drawingml/2006/table">
            <a:tbl>
              <a:tblPr firstRow="1" bandRow="1">
                <a:tableStyleId>{5C22544A-7EE6-4342-B048-85BDC9FD1C3A}</a:tableStyleId>
              </a:tblPr>
              <a:tblGrid>
                <a:gridCol w="4136981">
                  <a:extLst>
                    <a:ext uri="{9D8B030D-6E8A-4147-A177-3AD203B41FA5}">
                      <a16:colId xmlns:a16="http://schemas.microsoft.com/office/drawing/2014/main" val="854716411"/>
                    </a:ext>
                  </a:extLst>
                </a:gridCol>
              </a:tblGrid>
              <a:tr h="337127">
                <a:tc>
                  <a:txBody>
                    <a:bodyPr/>
                    <a:lstStyle/>
                    <a:p>
                      <a:r>
                        <a:rPr lang="fr-FR" sz="1600" dirty="0"/>
                        <a:t>Produit d’assurance</a:t>
                      </a:r>
                    </a:p>
                  </a:txBody>
                  <a:tcPr marT="41564" marB="41564"/>
                </a:tc>
                <a:extLst>
                  <a:ext uri="{0D108BD9-81ED-4DB2-BD59-A6C34878D82A}">
                    <a16:rowId xmlns:a16="http://schemas.microsoft.com/office/drawing/2014/main" val="1799505037"/>
                  </a:ext>
                </a:extLst>
              </a:tr>
              <a:tr h="337127">
                <a:tc>
                  <a:txBody>
                    <a:bodyPr/>
                    <a:lstStyle/>
                    <a:p>
                      <a:r>
                        <a:rPr lang="fr-FR" sz="1600" dirty="0"/>
                        <a:t>Identifiant produit</a:t>
                      </a:r>
                    </a:p>
                  </a:txBody>
                  <a:tcPr marT="41564" marB="41564"/>
                </a:tc>
                <a:extLst>
                  <a:ext uri="{0D108BD9-81ED-4DB2-BD59-A6C34878D82A}">
                    <a16:rowId xmlns:a16="http://schemas.microsoft.com/office/drawing/2014/main" val="406606187"/>
                  </a:ext>
                </a:extLst>
              </a:tr>
              <a:tr h="337127">
                <a:tc>
                  <a:txBody>
                    <a:bodyPr/>
                    <a:lstStyle/>
                    <a:p>
                      <a:r>
                        <a:rPr lang="fr-FR" sz="1600" dirty="0"/>
                        <a:t>Nom du produit</a:t>
                      </a:r>
                    </a:p>
                  </a:txBody>
                  <a:tcPr marT="41564" marB="41564"/>
                </a:tc>
                <a:extLst>
                  <a:ext uri="{0D108BD9-81ED-4DB2-BD59-A6C34878D82A}">
                    <a16:rowId xmlns:a16="http://schemas.microsoft.com/office/drawing/2014/main" val="3494557731"/>
                  </a:ext>
                </a:extLst>
              </a:tr>
              <a:tr h="337127">
                <a:tc>
                  <a:txBody>
                    <a:bodyPr/>
                    <a:lstStyle/>
                    <a:p>
                      <a:r>
                        <a:rPr lang="fr-FR" sz="1600" dirty="0"/>
                        <a:t>Description du produit</a:t>
                      </a:r>
                    </a:p>
                  </a:txBody>
                  <a:tcPr marT="41564" marB="41564"/>
                </a:tc>
                <a:extLst>
                  <a:ext uri="{0D108BD9-81ED-4DB2-BD59-A6C34878D82A}">
                    <a16:rowId xmlns:a16="http://schemas.microsoft.com/office/drawing/2014/main" val="2402656906"/>
                  </a:ext>
                </a:extLst>
              </a:tr>
              <a:tr h="337127">
                <a:tc>
                  <a:txBody>
                    <a:bodyPr/>
                    <a:lstStyle/>
                    <a:p>
                      <a:r>
                        <a:rPr lang="fr-FR" sz="1600" dirty="0"/>
                        <a:t>Cout du produit</a:t>
                      </a:r>
                    </a:p>
                  </a:txBody>
                  <a:tcPr marT="41564" marB="41564"/>
                </a:tc>
                <a:extLst>
                  <a:ext uri="{0D108BD9-81ED-4DB2-BD59-A6C34878D82A}">
                    <a16:rowId xmlns:a16="http://schemas.microsoft.com/office/drawing/2014/main" val="2411927714"/>
                  </a:ext>
                </a:extLst>
              </a:tr>
              <a:tr h="337127">
                <a:tc>
                  <a:txBody>
                    <a:bodyPr/>
                    <a:lstStyle/>
                    <a:p>
                      <a:r>
                        <a:rPr lang="fr-FR" sz="1600" dirty="0"/>
                        <a:t>Tranche d'âge de population cible</a:t>
                      </a:r>
                    </a:p>
                  </a:txBody>
                  <a:tcPr marT="41564" marB="41564"/>
                </a:tc>
                <a:extLst>
                  <a:ext uri="{0D108BD9-81ED-4DB2-BD59-A6C34878D82A}">
                    <a16:rowId xmlns:a16="http://schemas.microsoft.com/office/drawing/2014/main" val="2445448377"/>
                  </a:ext>
                </a:extLst>
              </a:tr>
            </a:tbl>
          </a:graphicData>
        </a:graphic>
      </p:graphicFrame>
    </p:spTree>
    <p:extLst>
      <p:ext uri="{BB962C8B-B14F-4D97-AF65-F5344CB8AC3E}">
        <p14:creationId xmlns:p14="http://schemas.microsoft.com/office/powerpoint/2010/main" val="14387002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1555</Words>
  <Application>Microsoft Office PowerPoint</Application>
  <PresentationFormat>Widescreen</PresentationFormat>
  <Paragraphs>271</Paragraphs>
  <Slides>53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Corbel</vt:lpstr>
      <vt:lpstr>Wingdings</vt:lpstr>
      <vt:lpstr>Banded</vt:lpstr>
      <vt:lpstr>Cours sur les APIs REST</vt:lpstr>
      <vt:lpstr>C’est quoi une API?</vt:lpstr>
      <vt:lpstr>Intérêt d’utiliser une api</vt:lpstr>
      <vt:lpstr>Intérêt d’utiliser une api</vt:lpstr>
      <vt:lpstr>Exemple d’utilisation d’apis</vt:lpstr>
      <vt:lpstr>Exemple d’utilisation d’apis</vt:lpstr>
      <vt:lpstr>Types d’apis</vt:lpstr>
      <vt:lpstr>C’est quoi rest?</vt:lpstr>
      <vt:lpstr>Les données, leur format et leur adressage</vt:lpstr>
      <vt:lpstr>PowerPoint Presentation</vt:lpstr>
      <vt:lpstr>PowerPoint Presentation</vt:lpstr>
      <vt:lpstr>Les données, leur format et leur adressage</vt:lpstr>
      <vt:lpstr>Les données, leur format et leur adressage</vt:lpstr>
      <vt:lpstr>Mécanisme de communication http</vt:lpstr>
      <vt:lpstr>La requête http</vt:lpstr>
      <vt:lpstr>La réponse http</vt:lpstr>
      <vt:lpstr>quiz</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WEBSECURITE</vt:lpstr>
      <vt:lpstr>PowerPoint Presentation</vt:lpstr>
      <vt:lpstr>PowerPoint Presentation</vt:lpstr>
      <vt:lpstr>Cross origin resource sharing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 sur les APIs REST</dc:title>
  <dc:creator>Fabice Guiffo</dc:creator>
  <cp:lastModifiedBy>Fabice Guiffo</cp:lastModifiedBy>
  <cp:revision>2</cp:revision>
  <dcterms:created xsi:type="dcterms:W3CDTF">2022-06-24T10:52:31Z</dcterms:created>
  <dcterms:modified xsi:type="dcterms:W3CDTF">2022-06-24T11:43:36Z</dcterms:modified>
</cp:coreProperties>
</file>