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C2CE-1451-4849-ADE9-72588A1495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C3CFDE-FB63-4F89-B31E-E9609E63EF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9A2953-2C26-4BAD-8158-31C48CEAE94C}"/>
              </a:ext>
            </a:extLst>
          </p:cNvPr>
          <p:cNvSpPr>
            <a:spLocks noGrp="1"/>
          </p:cNvSpPr>
          <p:nvPr>
            <p:ph type="dt" sz="half" idx="10"/>
          </p:nvPr>
        </p:nvSpPr>
        <p:spPr/>
        <p:txBody>
          <a:bodyPr/>
          <a:lstStyle/>
          <a:p>
            <a:fld id="{DC099D45-6502-447D-9963-D3246A9EB0EF}" type="datetimeFigureOut">
              <a:rPr lang="en-US" smtClean="0"/>
              <a:t>2/11/2019</a:t>
            </a:fld>
            <a:endParaRPr lang="en-US"/>
          </a:p>
        </p:txBody>
      </p:sp>
      <p:sp>
        <p:nvSpPr>
          <p:cNvPr id="5" name="Footer Placeholder 4">
            <a:extLst>
              <a:ext uri="{FF2B5EF4-FFF2-40B4-BE49-F238E27FC236}">
                <a16:creationId xmlns:a16="http://schemas.microsoft.com/office/drawing/2014/main" id="{C1F7E5AF-449F-43F4-98BD-3FBD9DFCF9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EC95B-B120-4682-AA48-0605185B8BBB}"/>
              </a:ext>
            </a:extLst>
          </p:cNvPr>
          <p:cNvSpPr>
            <a:spLocks noGrp="1"/>
          </p:cNvSpPr>
          <p:nvPr>
            <p:ph type="sldNum" sz="quarter" idx="12"/>
          </p:nvPr>
        </p:nvSpPr>
        <p:spPr/>
        <p:txBody>
          <a:bodyPr/>
          <a:lstStyle/>
          <a:p>
            <a:fld id="{8C8D2D4C-3DC4-4033-884B-6A5FEF3EA84A}" type="slidenum">
              <a:rPr lang="en-US" smtClean="0"/>
              <a:t>‹#›</a:t>
            </a:fld>
            <a:endParaRPr lang="en-US"/>
          </a:p>
        </p:txBody>
      </p:sp>
    </p:spTree>
    <p:extLst>
      <p:ext uri="{BB962C8B-B14F-4D97-AF65-F5344CB8AC3E}">
        <p14:creationId xmlns:p14="http://schemas.microsoft.com/office/powerpoint/2010/main" val="1555952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0565A-D11F-47E1-BA33-7E971F38ED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52CAE1-6251-4414-AD92-35221E5106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A9F59B-39FD-4049-B26A-F41014AF3C9F}"/>
              </a:ext>
            </a:extLst>
          </p:cNvPr>
          <p:cNvSpPr>
            <a:spLocks noGrp="1"/>
          </p:cNvSpPr>
          <p:nvPr>
            <p:ph type="dt" sz="half" idx="10"/>
          </p:nvPr>
        </p:nvSpPr>
        <p:spPr/>
        <p:txBody>
          <a:bodyPr/>
          <a:lstStyle/>
          <a:p>
            <a:fld id="{DC099D45-6502-447D-9963-D3246A9EB0EF}" type="datetimeFigureOut">
              <a:rPr lang="en-US" smtClean="0"/>
              <a:t>2/11/2019</a:t>
            </a:fld>
            <a:endParaRPr lang="en-US"/>
          </a:p>
        </p:txBody>
      </p:sp>
      <p:sp>
        <p:nvSpPr>
          <p:cNvPr id="5" name="Footer Placeholder 4">
            <a:extLst>
              <a:ext uri="{FF2B5EF4-FFF2-40B4-BE49-F238E27FC236}">
                <a16:creationId xmlns:a16="http://schemas.microsoft.com/office/drawing/2014/main" id="{5399D053-0E7F-45AF-958D-CB63E8E8D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9DF1B3-B266-4598-A0E3-AB8DB21AA94D}"/>
              </a:ext>
            </a:extLst>
          </p:cNvPr>
          <p:cNvSpPr>
            <a:spLocks noGrp="1"/>
          </p:cNvSpPr>
          <p:nvPr>
            <p:ph type="sldNum" sz="quarter" idx="12"/>
          </p:nvPr>
        </p:nvSpPr>
        <p:spPr/>
        <p:txBody>
          <a:bodyPr/>
          <a:lstStyle/>
          <a:p>
            <a:fld id="{8C8D2D4C-3DC4-4033-884B-6A5FEF3EA84A}" type="slidenum">
              <a:rPr lang="en-US" smtClean="0"/>
              <a:t>‹#›</a:t>
            </a:fld>
            <a:endParaRPr lang="en-US"/>
          </a:p>
        </p:txBody>
      </p:sp>
    </p:spTree>
    <p:extLst>
      <p:ext uri="{BB962C8B-B14F-4D97-AF65-F5344CB8AC3E}">
        <p14:creationId xmlns:p14="http://schemas.microsoft.com/office/powerpoint/2010/main" val="298764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2B8D78-FA20-444D-B231-074AE3D453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84D96F-56D1-4FF5-A775-D60E847EDB7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D64332-68B2-4F51-8D57-1405CB09DD7C}"/>
              </a:ext>
            </a:extLst>
          </p:cNvPr>
          <p:cNvSpPr>
            <a:spLocks noGrp="1"/>
          </p:cNvSpPr>
          <p:nvPr>
            <p:ph type="dt" sz="half" idx="10"/>
          </p:nvPr>
        </p:nvSpPr>
        <p:spPr/>
        <p:txBody>
          <a:bodyPr/>
          <a:lstStyle/>
          <a:p>
            <a:fld id="{DC099D45-6502-447D-9963-D3246A9EB0EF}" type="datetimeFigureOut">
              <a:rPr lang="en-US" smtClean="0"/>
              <a:t>2/11/2019</a:t>
            </a:fld>
            <a:endParaRPr lang="en-US"/>
          </a:p>
        </p:txBody>
      </p:sp>
      <p:sp>
        <p:nvSpPr>
          <p:cNvPr id="5" name="Footer Placeholder 4">
            <a:extLst>
              <a:ext uri="{FF2B5EF4-FFF2-40B4-BE49-F238E27FC236}">
                <a16:creationId xmlns:a16="http://schemas.microsoft.com/office/drawing/2014/main" id="{C58C8D8C-85DC-4961-8817-FB7A01975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8A24FB-B790-4C6C-968E-A188ADAE6846}"/>
              </a:ext>
            </a:extLst>
          </p:cNvPr>
          <p:cNvSpPr>
            <a:spLocks noGrp="1"/>
          </p:cNvSpPr>
          <p:nvPr>
            <p:ph type="sldNum" sz="quarter" idx="12"/>
          </p:nvPr>
        </p:nvSpPr>
        <p:spPr/>
        <p:txBody>
          <a:bodyPr/>
          <a:lstStyle/>
          <a:p>
            <a:fld id="{8C8D2D4C-3DC4-4033-884B-6A5FEF3EA84A}" type="slidenum">
              <a:rPr lang="en-US" smtClean="0"/>
              <a:t>‹#›</a:t>
            </a:fld>
            <a:endParaRPr lang="en-US"/>
          </a:p>
        </p:txBody>
      </p:sp>
    </p:spTree>
    <p:extLst>
      <p:ext uri="{BB962C8B-B14F-4D97-AF65-F5344CB8AC3E}">
        <p14:creationId xmlns:p14="http://schemas.microsoft.com/office/powerpoint/2010/main" val="168238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DECBB-B5A2-416B-8136-D45CD7210C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CCBA03-4972-4D7C-8F47-4CF0687B044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86E1EB-928E-48B5-B9D3-EA434E3C3E90}"/>
              </a:ext>
            </a:extLst>
          </p:cNvPr>
          <p:cNvSpPr>
            <a:spLocks noGrp="1"/>
          </p:cNvSpPr>
          <p:nvPr>
            <p:ph type="dt" sz="half" idx="10"/>
          </p:nvPr>
        </p:nvSpPr>
        <p:spPr/>
        <p:txBody>
          <a:bodyPr/>
          <a:lstStyle/>
          <a:p>
            <a:fld id="{DC099D45-6502-447D-9963-D3246A9EB0EF}" type="datetimeFigureOut">
              <a:rPr lang="en-US" smtClean="0"/>
              <a:t>2/11/2019</a:t>
            </a:fld>
            <a:endParaRPr lang="en-US"/>
          </a:p>
        </p:txBody>
      </p:sp>
      <p:sp>
        <p:nvSpPr>
          <p:cNvPr id="5" name="Footer Placeholder 4">
            <a:extLst>
              <a:ext uri="{FF2B5EF4-FFF2-40B4-BE49-F238E27FC236}">
                <a16:creationId xmlns:a16="http://schemas.microsoft.com/office/drawing/2014/main" id="{B79FEF7F-33B7-412D-B06A-168C2CC563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70F46-9863-43AB-87AB-C98992087468}"/>
              </a:ext>
            </a:extLst>
          </p:cNvPr>
          <p:cNvSpPr>
            <a:spLocks noGrp="1"/>
          </p:cNvSpPr>
          <p:nvPr>
            <p:ph type="sldNum" sz="quarter" idx="12"/>
          </p:nvPr>
        </p:nvSpPr>
        <p:spPr/>
        <p:txBody>
          <a:bodyPr/>
          <a:lstStyle/>
          <a:p>
            <a:fld id="{8C8D2D4C-3DC4-4033-884B-6A5FEF3EA84A}" type="slidenum">
              <a:rPr lang="en-US" smtClean="0"/>
              <a:t>‹#›</a:t>
            </a:fld>
            <a:endParaRPr lang="en-US"/>
          </a:p>
        </p:txBody>
      </p:sp>
    </p:spTree>
    <p:extLst>
      <p:ext uri="{BB962C8B-B14F-4D97-AF65-F5344CB8AC3E}">
        <p14:creationId xmlns:p14="http://schemas.microsoft.com/office/powerpoint/2010/main" val="45968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1D7E8-D40D-470E-8076-A00EFC73F7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11A5D8-BFD2-42E7-A9A4-76944A7042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5F65CA5-8F92-473F-A150-255BF978E489}"/>
              </a:ext>
            </a:extLst>
          </p:cNvPr>
          <p:cNvSpPr>
            <a:spLocks noGrp="1"/>
          </p:cNvSpPr>
          <p:nvPr>
            <p:ph type="dt" sz="half" idx="10"/>
          </p:nvPr>
        </p:nvSpPr>
        <p:spPr/>
        <p:txBody>
          <a:bodyPr/>
          <a:lstStyle/>
          <a:p>
            <a:fld id="{DC099D45-6502-447D-9963-D3246A9EB0EF}" type="datetimeFigureOut">
              <a:rPr lang="en-US" smtClean="0"/>
              <a:t>2/11/2019</a:t>
            </a:fld>
            <a:endParaRPr lang="en-US"/>
          </a:p>
        </p:txBody>
      </p:sp>
      <p:sp>
        <p:nvSpPr>
          <p:cNvPr id="5" name="Footer Placeholder 4">
            <a:extLst>
              <a:ext uri="{FF2B5EF4-FFF2-40B4-BE49-F238E27FC236}">
                <a16:creationId xmlns:a16="http://schemas.microsoft.com/office/drawing/2014/main" id="{9C5B954F-5325-4971-97FA-EE52E99B9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73D04-47CF-439A-A421-3170EF6ED6CC}"/>
              </a:ext>
            </a:extLst>
          </p:cNvPr>
          <p:cNvSpPr>
            <a:spLocks noGrp="1"/>
          </p:cNvSpPr>
          <p:nvPr>
            <p:ph type="sldNum" sz="quarter" idx="12"/>
          </p:nvPr>
        </p:nvSpPr>
        <p:spPr/>
        <p:txBody>
          <a:bodyPr/>
          <a:lstStyle/>
          <a:p>
            <a:fld id="{8C8D2D4C-3DC4-4033-884B-6A5FEF3EA84A}" type="slidenum">
              <a:rPr lang="en-US" smtClean="0"/>
              <a:t>‹#›</a:t>
            </a:fld>
            <a:endParaRPr lang="en-US"/>
          </a:p>
        </p:txBody>
      </p:sp>
    </p:spTree>
    <p:extLst>
      <p:ext uri="{BB962C8B-B14F-4D97-AF65-F5344CB8AC3E}">
        <p14:creationId xmlns:p14="http://schemas.microsoft.com/office/powerpoint/2010/main" val="4096570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81FD8-16F7-4E48-A67C-060FD24E6E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2BFD9C-17A1-46CA-898D-C8BA799586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9979E4-BAB9-44BF-A6E4-FA17A1A524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837DE7-24C6-4AE4-A020-952F29C890F9}"/>
              </a:ext>
            </a:extLst>
          </p:cNvPr>
          <p:cNvSpPr>
            <a:spLocks noGrp="1"/>
          </p:cNvSpPr>
          <p:nvPr>
            <p:ph type="dt" sz="half" idx="10"/>
          </p:nvPr>
        </p:nvSpPr>
        <p:spPr/>
        <p:txBody>
          <a:bodyPr/>
          <a:lstStyle/>
          <a:p>
            <a:fld id="{DC099D45-6502-447D-9963-D3246A9EB0EF}" type="datetimeFigureOut">
              <a:rPr lang="en-US" smtClean="0"/>
              <a:t>2/11/2019</a:t>
            </a:fld>
            <a:endParaRPr lang="en-US"/>
          </a:p>
        </p:txBody>
      </p:sp>
      <p:sp>
        <p:nvSpPr>
          <p:cNvPr id="6" name="Footer Placeholder 5">
            <a:extLst>
              <a:ext uri="{FF2B5EF4-FFF2-40B4-BE49-F238E27FC236}">
                <a16:creationId xmlns:a16="http://schemas.microsoft.com/office/drawing/2014/main" id="{6AB220F1-5793-4BF7-A940-75D5375E24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413788-C89B-4531-B3B9-2E8318606880}"/>
              </a:ext>
            </a:extLst>
          </p:cNvPr>
          <p:cNvSpPr>
            <a:spLocks noGrp="1"/>
          </p:cNvSpPr>
          <p:nvPr>
            <p:ph type="sldNum" sz="quarter" idx="12"/>
          </p:nvPr>
        </p:nvSpPr>
        <p:spPr/>
        <p:txBody>
          <a:bodyPr/>
          <a:lstStyle/>
          <a:p>
            <a:fld id="{8C8D2D4C-3DC4-4033-884B-6A5FEF3EA84A}" type="slidenum">
              <a:rPr lang="en-US" smtClean="0"/>
              <a:t>‹#›</a:t>
            </a:fld>
            <a:endParaRPr lang="en-US"/>
          </a:p>
        </p:txBody>
      </p:sp>
    </p:spTree>
    <p:extLst>
      <p:ext uri="{BB962C8B-B14F-4D97-AF65-F5344CB8AC3E}">
        <p14:creationId xmlns:p14="http://schemas.microsoft.com/office/powerpoint/2010/main" val="759750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3537-45C4-4CB8-B39F-B648E1C096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359C31-4A2C-4736-A690-1CB4CBE370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8973E5A-99C6-4EBE-9FAA-AE2E90DC4B0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7DC8C1-2A83-4C11-8904-37449DD269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F45E0D-A447-431E-ABC9-5B584C1F20D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E040C9-1E20-4BB6-9D33-73AC735DE71D}"/>
              </a:ext>
            </a:extLst>
          </p:cNvPr>
          <p:cNvSpPr>
            <a:spLocks noGrp="1"/>
          </p:cNvSpPr>
          <p:nvPr>
            <p:ph type="dt" sz="half" idx="10"/>
          </p:nvPr>
        </p:nvSpPr>
        <p:spPr/>
        <p:txBody>
          <a:bodyPr/>
          <a:lstStyle/>
          <a:p>
            <a:fld id="{DC099D45-6502-447D-9963-D3246A9EB0EF}" type="datetimeFigureOut">
              <a:rPr lang="en-US" smtClean="0"/>
              <a:t>2/11/2019</a:t>
            </a:fld>
            <a:endParaRPr lang="en-US"/>
          </a:p>
        </p:txBody>
      </p:sp>
      <p:sp>
        <p:nvSpPr>
          <p:cNvPr id="8" name="Footer Placeholder 7">
            <a:extLst>
              <a:ext uri="{FF2B5EF4-FFF2-40B4-BE49-F238E27FC236}">
                <a16:creationId xmlns:a16="http://schemas.microsoft.com/office/drawing/2014/main" id="{C1F0610E-FD5C-4F53-B85F-9AA387781A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875F34-512E-4A2A-A82A-5B506C652827}"/>
              </a:ext>
            </a:extLst>
          </p:cNvPr>
          <p:cNvSpPr>
            <a:spLocks noGrp="1"/>
          </p:cNvSpPr>
          <p:nvPr>
            <p:ph type="sldNum" sz="quarter" idx="12"/>
          </p:nvPr>
        </p:nvSpPr>
        <p:spPr/>
        <p:txBody>
          <a:bodyPr/>
          <a:lstStyle/>
          <a:p>
            <a:fld id="{8C8D2D4C-3DC4-4033-884B-6A5FEF3EA84A}" type="slidenum">
              <a:rPr lang="en-US" smtClean="0"/>
              <a:t>‹#›</a:t>
            </a:fld>
            <a:endParaRPr lang="en-US"/>
          </a:p>
        </p:txBody>
      </p:sp>
    </p:spTree>
    <p:extLst>
      <p:ext uri="{BB962C8B-B14F-4D97-AF65-F5344CB8AC3E}">
        <p14:creationId xmlns:p14="http://schemas.microsoft.com/office/powerpoint/2010/main" val="2490063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FECDD-475E-4980-B405-37306C4CF1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25F8F4-2C72-4D54-BBAF-B42B41A0B47F}"/>
              </a:ext>
            </a:extLst>
          </p:cNvPr>
          <p:cNvSpPr>
            <a:spLocks noGrp="1"/>
          </p:cNvSpPr>
          <p:nvPr>
            <p:ph type="dt" sz="half" idx="10"/>
          </p:nvPr>
        </p:nvSpPr>
        <p:spPr/>
        <p:txBody>
          <a:bodyPr/>
          <a:lstStyle/>
          <a:p>
            <a:fld id="{DC099D45-6502-447D-9963-D3246A9EB0EF}" type="datetimeFigureOut">
              <a:rPr lang="en-US" smtClean="0"/>
              <a:t>2/11/2019</a:t>
            </a:fld>
            <a:endParaRPr lang="en-US"/>
          </a:p>
        </p:txBody>
      </p:sp>
      <p:sp>
        <p:nvSpPr>
          <p:cNvPr id="4" name="Footer Placeholder 3">
            <a:extLst>
              <a:ext uri="{FF2B5EF4-FFF2-40B4-BE49-F238E27FC236}">
                <a16:creationId xmlns:a16="http://schemas.microsoft.com/office/drawing/2014/main" id="{E09E4D62-4E01-42C5-BC08-366FC8B673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B6FAB2-AED9-4C8D-A596-64F42FB2C762}"/>
              </a:ext>
            </a:extLst>
          </p:cNvPr>
          <p:cNvSpPr>
            <a:spLocks noGrp="1"/>
          </p:cNvSpPr>
          <p:nvPr>
            <p:ph type="sldNum" sz="quarter" idx="12"/>
          </p:nvPr>
        </p:nvSpPr>
        <p:spPr/>
        <p:txBody>
          <a:bodyPr/>
          <a:lstStyle/>
          <a:p>
            <a:fld id="{8C8D2D4C-3DC4-4033-884B-6A5FEF3EA84A}" type="slidenum">
              <a:rPr lang="en-US" smtClean="0"/>
              <a:t>‹#›</a:t>
            </a:fld>
            <a:endParaRPr lang="en-US"/>
          </a:p>
        </p:txBody>
      </p:sp>
    </p:spTree>
    <p:extLst>
      <p:ext uri="{BB962C8B-B14F-4D97-AF65-F5344CB8AC3E}">
        <p14:creationId xmlns:p14="http://schemas.microsoft.com/office/powerpoint/2010/main" val="867106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2C0F04-0B8F-4B4D-A8D3-6F7D64A35BE2}"/>
              </a:ext>
            </a:extLst>
          </p:cNvPr>
          <p:cNvSpPr>
            <a:spLocks noGrp="1"/>
          </p:cNvSpPr>
          <p:nvPr>
            <p:ph type="dt" sz="half" idx="10"/>
          </p:nvPr>
        </p:nvSpPr>
        <p:spPr/>
        <p:txBody>
          <a:bodyPr/>
          <a:lstStyle/>
          <a:p>
            <a:fld id="{DC099D45-6502-447D-9963-D3246A9EB0EF}" type="datetimeFigureOut">
              <a:rPr lang="en-US" smtClean="0"/>
              <a:t>2/11/2019</a:t>
            </a:fld>
            <a:endParaRPr lang="en-US"/>
          </a:p>
        </p:txBody>
      </p:sp>
      <p:sp>
        <p:nvSpPr>
          <p:cNvPr id="3" name="Footer Placeholder 2">
            <a:extLst>
              <a:ext uri="{FF2B5EF4-FFF2-40B4-BE49-F238E27FC236}">
                <a16:creationId xmlns:a16="http://schemas.microsoft.com/office/drawing/2014/main" id="{16987D16-DFE8-4381-8639-E16C552063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B8ECED-20D9-4D0E-908D-6F7E511B25CA}"/>
              </a:ext>
            </a:extLst>
          </p:cNvPr>
          <p:cNvSpPr>
            <a:spLocks noGrp="1"/>
          </p:cNvSpPr>
          <p:nvPr>
            <p:ph type="sldNum" sz="quarter" idx="12"/>
          </p:nvPr>
        </p:nvSpPr>
        <p:spPr/>
        <p:txBody>
          <a:bodyPr/>
          <a:lstStyle/>
          <a:p>
            <a:fld id="{8C8D2D4C-3DC4-4033-884B-6A5FEF3EA84A}" type="slidenum">
              <a:rPr lang="en-US" smtClean="0"/>
              <a:t>‹#›</a:t>
            </a:fld>
            <a:endParaRPr lang="en-US"/>
          </a:p>
        </p:txBody>
      </p:sp>
    </p:spTree>
    <p:extLst>
      <p:ext uri="{BB962C8B-B14F-4D97-AF65-F5344CB8AC3E}">
        <p14:creationId xmlns:p14="http://schemas.microsoft.com/office/powerpoint/2010/main" val="3209065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79107-F5CD-4E11-B2F0-76A1952786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360CB2-01FE-4F50-9946-C9AB87B9E4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3A7A62-A5C7-4A05-9ABB-099E162D6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BF15F3-3873-462C-B9A4-81C795139EF1}"/>
              </a:ext>
            </a:extLst>
          </p:cNvPr>
          <p:cNvSpPr>
            <a:spLocks noGrp="1"/>
          </p:cNvSpPr>
          <p:nvPr>
            <p:ph type="dt" sz="half" idx="10"/>
          </p:nvPr>
        </p:nvSpPr>
        <p:spPr/>
        <p:txBody>
          <a:bodyPr/>
          <a:lstStyle/>
          <a:p>
            <a:fld id="{DC099D45-6502-447D-9963-D3246A9EB0EF}" type="datetimeFigureOut">
              <a:rPr lang="en-US" smtClean="0"/>
              <a:t>2/11/2019</a:t>
            </a:fld>
            <a:endParaRPr lang="en-US"/>
          </a:p>
        </p:txBody>
      </p:sp>
      <p:sp>
        <p:nvSpPr>
          <p:cNvPr id="6" name="Footer Placeholder 5">
            <a:extLst>
              <a:ext uri="{FF2B5EF4-FFF2-40B4-BE49-F238E27FC236}">
                <a16:creationId xmlns:a16="http://schemas.microsoft.com/office/drawing/2014/main" id="{DE0A0ECE-F3FA-4928-939F-778DD5C627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565AF7-A3DC-4E5A-A3D5-E80F1C3DA301}"/>
              </a:ext>
            </a:extLst>
          </p:cNvPr>
          <p:cNvSpPr>
            <a:spLocks noGrp="1"/>
          </p:cNvSpPr>
          <p:nvPr>
            <p:ph type="sldNum" sz="quarter" idx="12"/>
          </p:nvPr>
        </p:nvSpPr>
        <p:spPr/>
        <p:txBody>
          <a:bodyPr/>
          <a:lstStyle/>
          <a:p>
            <a:fld id="{8C8D2D4C-3DC4-4033-884B-6A5FEF3EA84A}" type="slidenum">
              <a:rPr lang="en-US" smtClean="0"/>
              <a:t>‹#›</a:t>
            </a:fld>
            <a:endParaRPr lang="en-US"/>
          </a:p>
        </p:txBody>
      </p:sp>
    </p:spTree>
    <p:extLst>
      <p:ext uri="{BB962C8B-B14F-4D97-AF65-F5344CB8AC3E}">
        <p14:creationId xmlns:p14="http://schemas.microsoft.com/office/powerpoint/2010/main" val="1034780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6AAC-2D0F-4F32-AE63-2631A2247C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6B672D-105B-4709-8F6D-16B7E8521D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244C59-4853-4E8C-983D-2433F6F9E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6D540F-AC4F-400B-994E-0BFB7C597EAC}"/>
              </a:ext>
            </a:extLst>
          </p:cNvPr>
          <p:cNvSpPr>
            <a:spLocks noGrp="1"/>
          </p:cNvSpPr>
          <p:nvPr>
            <p:ph type="dt" sz="half" idx="10"/>
          </p:nvPr>
        </p:nvSpPr>
        <p:spPr/>
        <p:txBody>
          <a:bodyPr/>
          <a:lstStyle/>
          <a:p>
            <a:fld id="{DC099D45-6502-447D-9963-D3246A9EB0EF}" type="datetimeFigureOut">
              <a:rPr lang="en-US" smtClean="0"/>
              <a:t>2/11/2019</a:t>
            </a:fld>
            <a:endParaRPr lang="en-US"/>
          </a:p>
        </p:txBody>
      </p:sp>
      <p:sp>
        <p:nvSpPr>
          <p:cNvPr id="6" name="Footer Placeholder 5">
            <a:extLst>
              <a:ext uri="{FF2B5EF4-FFF2-40B4-BE49-F238E27FC236}">
                <a16:creationId xmlns:a16="http://schemas.microsoft.com/office/drawing/2014/main" id="{83B0A5B9-C6E8-43DF-8774-4CA61D569F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C6E9E8-EBC2-4D6B-9F4A-32BFD2661999}"/>
              </a:ext>
            </a:extLst>
          </p:cNvPr>
          <p:cNvSpPr>
            <a:spLocks noGrp="1"/>
          </p:cNvSpPr>
          <p:nvPr>
            <p:ph type="sldNum" sz="quarter" idx="12"/>
          </p:nvPr>
        </p:nvSpPr>
        <p:spPr/>
        <p:txBody>
          <a:bodyPr/>
          <a:lstStyle/>
          <a:p>
            <a:fld id="{8C8D2D4C-3DC4-4033-884B-6A5FEF3EA84A}" type="slidenum">
              <a:rPr lang="en-US" smtClean="0"/>
              <a:t>‹#›</a:t>
            </a:fld>
            <a:endParaRPr lang="en-US"/>
          </a:p>
        </p:txBody>
      </p:sp>
    </p:spTree>
    <p:extLst>
      <p:ext uri="{BB962C8B-B14F-4D97-AF65-F5344CB8AC3E}">
        <p14:creationId xmlns:p14="http://schemas.microsoft.com/office/powerpoint/2010/main" val="3344097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6C326-C2EE-4F2A-BCA9-157228C343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03E100-5FE8-4EE2-80A5-716C604507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27642B-F6B8-4F08-B74D-6FD8C266F4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99D45-6502-447D-9963-D3246A9EB0EF}" type="datetimeFigureOut">
              <a:rPr lang="en-US" smtClean="0"/>
              <a:t>2/11/2019</a:t>
            </a:fld>
            <a:endParaRPr lang="en-US"/>
          </a:p>
        </p:txBody>
      </p:sp>
      <p:sp>
        <p:nvSpPr>
          <p:cNvPr id="5" name="Footer Placeholder 4">
            <a:extLst>
              <a:ext uri="{FF2B5EF4-FFF2-40B4-BE49-F238E27FC236}">
                <a16:creationId xmlns:a16="http://schemas.microsoft.com/office/drawing/2014/main" id="{435293FD-23DA-4430-93F4-AAD9C9AEC4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04662B-CBC1-4CC9-979F-C03E9B32AD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8D2D4C-3DC4-4033-884B-6A5FEF3EA84A}" type="slidenum">
              <a:rPr lang="en-US" smtClean="0"/>
              <a:t>‹#›</a:t>
            </a:fld>
            <a:endParaRPr lang="en-US"/>
          </a:p>
        </p:txBody>
      </p:sp>
    </p:spTree>
    <p:extLst>
      <p:ext uri="{BB962C8B-B14F-4D97-AF65-F5344CB8AC3E}">
        <p14:creationId xmlns:p14="http://schemas.microsoft.com/office/powerpoint/2010/main" val="1016040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neighborhoods_in_Chicag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04094-82EF-4793-93D0-3B300B11EED9}"/>
              </a:ext>
            </a:extLst>
          </p:cNvPr>
          <p:cNvSpPr>
            <a:spLocks noGrp="1"/>
          </p:cNvSpPr>
          <p:nvPr>
            <p:ph type="ctrTitle"/>
          </p:nvPr>
        </p:nvSpPr>
        <p:spPr/>
        <p:txBody>
          <a:bodyPr>
            <a:normAutofit/>
          </a:bodyPr>
          <a:lstStyle/>
          <a:p>
            <a:r>
              <a:rPr lang="en-US" sz="4000" b="1" i="1" dirty="0"/>
              <a:t>What’s the best location to set up a high-end coffee shop in Chicago?</a:t>
            </a:r>
            <a:br>
              <a:rPr lang="en-US" dirty="0"/>
            </a:br>
            <a:endParaRPr lang="en-US" dirty="0"/>
          </a:p>
        </p:txBody>
      </p:sp>
      <p:sp>
        <p:nvSpPr>
          <p:cNvPr id="3" name="Subtitle 2">
            <a:extLst>
              <a:ext uri="{FF2B5EF4-FFF2-40B4-BE49-F238E27FC236}">
                <a16:creationId xmlns:a16="http://schemas.microsoft.com/office/drawing/2014/main" id="{673EE613-5639-4CC6-9B40-C20D6588E1A5}"/>
              </a:ext>
            </a:extLst>
          </p:cNvPr>
          <p:cNvSpPr>
            <a:spLocks noGrp="1"/>
          </p:cNvSpPr>
          <p:nvPr>
            <p:ph type="subTitle" idx="1"/>
          </p:nvPr>
        </p:nvSpPr>
        <p:spPr>
          <a:xfrm>
            <a:off x="1224741" y="418263"/>
            <a:ext cx="9144000" cy="604202"/>
          </a:xfrm>
        </p:spPr>
        <p:txBody>
          <a:bodyPr>
            <a:normAutofit fontScale="70000" lnSpcReduction="20000"/>
          </a:bodyPr>
          <a:lstStyle/>
          <a:p>
            <a:r>
              <a:rPr lang="fr-FR" b="1" u="sng" dirty="0" err="1"/>
              <a:t>Applied</a:t>
            </a:r>
            <a:r>
              <a:rPr lang="fr-FR" b="1" u="sng" dirty="0"/>
              <a:t> Data Science </a:t>
            </a:r>
            <a:r>
              <a:rPr lang="fr-FR" b="1" u="sng" dirty="0" err="1"/>
              <a:t>Capstone</a:t>
            </a:r>
            <a:r>
              <a:rPr lang="fr-FR" b="1" u="sng" dirty="0"/>
              <a:t> Project</a:t>
            </a:r>
          </a:p>
          <a:p>
            <a:r>
              <a:rPr lang="fr-FR" b="1" dirty="0" err="1"/>
              <a:t>Presentation</a:t>
            </a:r>
            <a:endParaRPr lang="en-US" dirty="0"/>
          </a:p>
          <a:p>
            <a:endParaRPr lang="en-US" dirty="0"/>
          </a:p>
        </p:txBody>
      </p:sp>
      <p:pic>
        <p:nvPicPr>
          <p:cNvPr id="4" name="Picture 3">
            <a:extLst>
              <a:ext uri="{FF2B5EF4-FFF2-40B4-BE49-F238E27FC236}">
                <a16:creationId xmlns:a16="http://schemas.microsoft.com/office/drawing/2014/main" id="{59FC355D-03BB-4C20-BED9-0E485ECCFC9C}"/>
              </a:ext>
            </a:extLst>
          </p:cNvPr>
          <p:cNvPicPr/>
          <p:nvPr/>
        </p:nvPicPr>
        <p:blipFill>
          <a:blip r:embed="rId2"/>
          <a:stretch>
            <a:fillRect/>
          </a:stretch>
        </p:blipFill>
        <p:spPr>
          <a:xfrm>
            <a:off x="480752" y="3117735"/>
            <a:ext cx="11497887" cy="2792613"/>
          </a:xfrm>
          <a:prstGeom prst="rect">
            <a:avLst/>
          </a:prstGeom>
        </p:spPr>
      </p:pic>
    </p:spTree>
    <p:extLst>
      <p:ext uri="{BB962C8B-B14F-4D97-AF65-F5344CB8AC3E}">
        <p14:creationId xmlns:p14="http://schemas.microsoft.com/office/powerpoint/2010/main" val="2378725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58CA-1200-4838-859F-E33E96063C58}"/>
              </a:ext>
            </a:extLst>
          </p:cNvPr>
          <p:cNvSpPr>
            <a:spLocks noGrp="1"/>
          </p:cNvSpPr>
          <p:nvPr>
            <p:ph type="title"/>
          </p:nvPr>
        </p:nvSpPr>
        <p:spPr/>
        <p:txBody>
          <a:bodyPr/>
          <a:lstStyle/>
          <a:p>
            <a:r>
              <a:rPr lang="fr-FR" dirty="0"/>
              <a:t>Business objectives</a:t>
            </a:r>
            <a:endParaRPr lang="en-US" dirty="0"/>
          </a:p>
        </p:txBody>
      </p:sp>
      <p:sp>
        <p:nvSpPr>
          <p:cNvPr id="3" name="Content Placeholder 2">
            <a:extLst>
              <a:ext uri="{FF2B5EF4-FFF2-40B4-BE49-F238E27FC236}">
                <a16:creationId xmlns:a16="http://schemas.microsoft.com/office/drawing/2014/main" id="{7ADA0471-62E0-4879-B091-2BAA16E808AB}"/>
              </a:ext>
            </a:extLst>
          </p:cNvPr>
          <p:cNvSpPr>
            <a:spLocks noGrp="1"/>
          </p:cNvSpPr>
          <p:nvPr>
            <p:ph idx="1"/>
          </p:nvPr>
        </p:nvSpPr>
        <p:spPr/>
        <p:txBody>
          <a:bodyPr>
            <a:normAutofit lnSpcReduction="10000"/>
          </a:bodyPr>
          <a:lstStyle/>
          <a:p>
            <a:r>
              <a:rPr lang="en-US" dirty="0"/>
              <a:t>When it comes to set up a new business, like a high-end coffee shop, in a city like Chicago, choosing the right location can be overwhelming. There are so many factors to take into account, like competition. Depending on who you want to cater to, you might want to set up your new venture in a touristic location, near a university or college, or nearby work or </a:t>
            </a:r>
            <a:r>
              <a:rPr lang="en-US" dirty="0" err="1"/>
              <a:t>goverment</a:t>
            </a:r>
            <a:r>
              <a:rPr lang="en-US" dirty="0"/>
              <a:t> places.</a:t>
            </a:r>
          </a:p>
          <a:p>
            <a:r>
              <a:rPr lang="en-US" dirty="0"/>
              <a:t>This project proposes to identify the best location / neighborhood to set up a new coffee shop in Chicago. This will be done calling the Foursquare </a:t>
            </a:r>
            <a:r>
              <a:rPr lang="en-US" dirty="0" err="1"/>
              <a:t>api</a:t>
            </a:r>
            <a:r>
              <a:rPr lang="en-US" dirty="0"/>
              <a:t> to retrieve existing venues in all Chicago neighborhoods, and then by applying a scoring model to make the recommendations. </a:t>
            </a:r>
          </a:p>
          <a:p>
            <a:endParaRPr lang="en-US" dirty="0"/>
          </a:p>
        </p:txBody>
      </p:sp>
    </p:spTree>
    <p:extLst>
      <p:ext uri="{BB962C8B-B14F-4D97-AF65-F5344CB8AC3E}">
        <p14:creationId xmlns:p14="http://schemas.microsoft.com/office/powerpoint/2010/main" val="1624698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58CA-1200-4838-859F-E33E96063C58}"/>
              </a:ext>
            </a:extLst>
          </p:cNvPr>
          <p:cNvSpPr>
            <a:spLocks noGrp="1"/>
          </p:cNvSpPr>
          <p:nvPr>
            <p:ph type="title"/>
          </p:nvPr>
        </p:nvSpPr>
        <p:spPr/>
        <p:txBody>
          <a:bodyPr/>
          <a:lstStyle/>
          <a:p>
            <a:r>
              <a:rPr lang="fr-FR" dirty="0"/>
              <a:t>Data</a:t>
            </a:r>
            <a:endParaRPr lang="en-US" dirty="0"/>
          </a:p>
        </p:txBody>
      </p:sp>
      <p:sp>
        <p:nvSpPr>
          <p:cNvPr id="3" name="Content Placeholder 2">
            <a:extLst>
              <a:ext uri="{FF2B5EF4-FFF2-40B4-BE49-F238E27FC236}">
                <a16:creationId xmlns:a16="http://schemas.microsoft.com/office/drawing/2014/main" id="{7ADA0471-62E0-4879-B091-2BAA16E808AB}"/>
              </a:ext>
            </a:extLst>
          </p:cNvPr>
          <p:cNvSpPr>
            <a:spLocks noGrp="1"/>
          </p:cNvSpPr>
          <p:nvPr>
            <p:ph idx="1"/>
          </p:nvPr>
        </p:nvSpPr>
        <p:spPr/>
        <p:txBody>
          <a:bodyPr>
            <a:normAutofit/>
          </a:bodyPr>
          <a:lstStyle/>
          <a:p>
            <a:pPr marL="0" indent="0">
              <a:buNone/>
            </a:pPr>
            <a:r>
              <a:rPr lang="en-US" dirty="0"/>
              <a:t>We will be using different sources of data to deliver the project:</a:t>
            </a:r>
          </a:p>
          <a:p>
            <a:pPr lvl="0"/>
            <a:r>
              <a:rPr lang="en-US" dirty="0"/>
              <a:t>Chicago list of neighborhoods: Data will be collected by scraping the Wikipedia page </a:t>
            </a:r>
            <a:r>
              <a:rPr lang="en-US" i="1" u="sng" dirty="0">
                <a:hlinkClick r:id="rId2"/>
              </a:rPr>
              <a:t>https://en.wikipedia.org/wiki/List_of_neighborhoods_in_Chicago</a:t>
            </a:r>
            <a:endParaRPr lang="en-US" dirty="0"/>
          </a:p>
          <a:p>
            <a:pPr lvl="0"/>
            <a:r>
              <a:rPr lang="en-US" dirty="0"/>
              <a:t> OpenStreetMap Data: We’ll use </a:t>
            </a:r>
            <a:r>
              <a:rPr lang="en-US" dirty="0" err="1"/>
              <a:t>Nominatim</a:t>
            </a:r>
            <a:r>
              <a:rPr lang="en-US" dirty="0"/>
              <a:t>, the search engine for OpenStreetMap data, to retrieve the GPS coordinates for the list of Chicago neighborhoods</a:t>
            </a:r>
          </a:p>
          <a:p>
            <a:r>
              <a:rPr lang="en-US" dirty="0"/>
              <a:t>Foursquare data :  We’ll query the Foursquare APIs to extract venues of interest (ex: Coffee Shops, Offices, Universities…) and their coordinates.</a:t>
            </a:r>
          </a:p>
        </p:txBody>
      </p:sp>
    </p:spTree>
    <p:extLst>
      <p:ext uri="{BB962C8B-B14F-4D97-AF65-F5344CB8AC3E}">
        <p14:creationId xmlns:p14="http://schemas.microsoft.com/office/powerpoint/2010/main" val="3923528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9328B-1EB4-42FA-A3BD-B52898D12EF4}"/>
              </a:ext>
            </a:extLst>
          </p:cNvPr>
          <p:cNvSpPr>
            <a:spLocks noGrp="1"/>
          </p:cNvSpPr>
          <p:nvPr>
            <p:ph type="title"/>
          </p:nvPr>
        </p:nvSpPr>
        <p:spPr>
          <a:xfrm>
            <a:off x="838200" y="229394"/>
            <a:ext cx="10515600" cy="1325563"/>
          </a:xfrm>
        </p:spPr>
        <p:txBody>
          <a:bodyPr/>
          <a:lstStyle/>
          <a:p>
            <a:r>
              <a:rPr lang="fr-FR" dirty="0" err="1"/>
              <a:t>Methodology</a:t>
            </a:r>
            <a:endParaRPr lang="en-US" dirty="0"/>
          </a:p>
        </p:txBody>
      </p:sp>
      <p:sp>
        <p:nvSpPr>
          <p:cNvPr id="3" name="Content Placeholder 2">
            <a:extLst>
              <a:ext uri="{FF2B5EF4-FFF2-40B4-BE49-F238E27FC236}">
                <a16:creationId xmlns:a16="http://schemas.microsoft.com/office/drawing/2014/main" id="{82A49778-2944-4225-83DA-83172839A119}"/>
              </a:ext>
            </a:extLst>
          </p:cNvPr>
          <p:cNvSpPr>
            <a:spLocks noGrp="1"/>
          </p:cNvSpPr>
          <p:nvPr>
            <p:ph idx="1"/>
          </p:nvPr>
        </p:nvSpPr>
        <p:spPr>
          <a:xfrm>
            <a:off x="838200" y="1253331"/>
            <a:ext cx="10515600" cy="4351338"/>
          </a:xfrm>
        </p:spPr>
        <p:txBody>
          <a:bodyPr/>
          <a:lstStyle/>
          <a:p>
            <a:r>
              <a:rPr lang="fr-FR" dirty="0" err="1"/>
              <a:t>Extracting</a:t>
            </a:r>
            <a:r>
              <a:rPr lang="fr-FR" dirty="0"/>
              <a:t> all </a:t>
            </a:r>
            <a:r>
              <a:rPr lang="fr-FR" dirty="0" err="1"/>
              <a:t>necessary</a:t>
            </a:r>
            <a:r>
              <a:rPr lang="fr-FR" dirty="0"/>
              <a:t> data, and putting </a:t>
            </a:r>
            <a:r>
              <a:rPr lang="fr-FR" dirty="0" err="1"/>
              <a:t>it</a:t>
            </a:r>
            <a:r>
              <a:rPr lang="fr-FR" dirty="0"/>
              <a:t> in a </a:t>
            </a:r>
            <a:r>
              <a:rPr lang="fr-FR" dirty="0" err="1"/>
              <a:t>dataframe</a:t>
            </a:r>
            <a:endParaRPr lang="fr-FR" dirty="0"/>
          </a:p>
          <a:p>
            <a:r>
              <a:rPr lang="fr-FR" dirty="0"/>
              <a:t>First, </a:t>
            </a:r>
            <a:r>
              <a:rPr lang="fr-FR" dirty="0" err="1"/>
              <a:t>we</a:t>
            </a:r>
            <a:r>
              <a:rPr lang="fr-FR" dirty="0"/>
              <a:t> </a:t>
            </a:r>
            <a:r>
              <a:rPr lang="fr-FR" dirty="0" err="1"/>
              <a:t>need</a:t>
            </a:r>
            <a:r>
              <a:rPr lang="fr-FR" dirty="0"/>
              <a:t> to </a:t>
            </a:r>
            <a:r>
              <a:rPr lang="fr-FR" dirty="0" err="1"/>
              <a:t>retrieve</a:t>
            </a:r>
            <a:r>
              <a:rPr lang="fr-FR" dirty="0"/>
              <a:t> GPS </a:t>
            </a:r>
            <a:r>
              <a:rPr lang="fr-FR" dirty="0" err="1"/>
              <a:t>coordinates</a:t>
            </a:r>
            <a:r>
              <a:rPr lang="fr-FR" dirty="0"/>
              <a:t> for all of Chicago </a:t>
            </a:r>
            <a:r>
              <a:rPr lang="fr-FR" dirty="0" err="1"/>
              <a:t>neighborhoods</a:t>
            </a:r>
            <a:endParaRPr lang="fr-FR" dirty="0"/>
          </a:p>
          <a:p>
            <a:endParaRPr lang="fr-FR" dirty="0"/>
          </a:p>
          <a:p>
            <a:endParaRPr lang="fr-FR" dirty="0"/>
          </a:p>
          <a:p>
            <a:endParaRPr lang="fr-FR" dirty="0"/>
          </a:p>
          <a:p>
            <a:r>
              <a:rPr lang="fr-FR" dirty="0"/>
              <a:t>T</a:t>
            </a:r>
            <a:r>
              <a:rPr lang="en-US" dirty="0"/>
              <a:t>hen, we append the counts of select venue categories</a:t>
            </a:r>
          </a:p>
          <a:p>
            <a:endParaRPr lang="fr-FR" dirty="0"/>
          </a:p>
        </p:txBody>
      </p:sp>
      <p:pic>
        <p:nvPicPr>
          <p:cNvPr id="9" name="Picture 8">
            <a:extLst>
              <a:ext uri="{FF2B5EF4-FFF2-40B4-BE49-F238E27FC236}">
                <a16:creationId xmlns:a16="http://schemas.microsoft.com/office/drawing/2014/main" id="{ECB7F9AB-77C9-4435-8928-8C44EAD9A18D}"/>
              </a:ext>
            </a:extLst>
          </p:cNvPr>
          <p:cNvPicPr/>
          <p:nvPr/>
        </p:nvPicPr>
        <p:blipFill rotWithShape="1">
          <a:blip r:embed="rId2"/>
          <a:srcRect t="9378" b="28833"/>
          <a:stretch/>
        </p:blipFill>
        <p:spPr bwMode="auto">
          <a:xfrm>
            <a:off x="1237772" y="2745148"/>
            <a:ext cx="2937987" cy="1238596"/>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ABBD8F9E-3143-4C31-8347-56EE7A95753A}"/>
              </a:ext>
            </a:extLst>
          </p:cNvPr>
          <p:cNvPicPr>
            <a:picLocks noChangeAspect="1"/>
          </p:cNvPicPr>
          <p:nvPr/>
        </p:nvPicPr>
        <p:blipFill>
          <a:blip r:embed="rId3"/>
          <a:stretch>
            <a:fillRect/>
          </a:stretch>
        </p:blipFill>
        <p:spPr>
          <a:xfrm>
            <a:off x="1003934" y="4580731"/>
            <a:ext cx="6343650" cy="2047875"/>
          </a:xfrm>
          <a:prstGeom prst="rect">
            <a:avLst/>
          </a:prstGeom>
        </p:spPr>
      </p:pic>
    </p:spTree>
    <p:extLst>
      <p:ext uri="{BB962C8B-B14F-4D97-AF65-F5344CB8AC3E}">
        <p14:creationId xmlns:p14="http://schemas.microsoft.com/office/powerpoint/2010/main" val="2114133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C086-EB78-4F3C-B97E-061C53C9C98E}"/>
              </a:ext>
            </a:extLst>
          </p:cNvPr>
          <p:cNvSpPr>
            <a:spLocks noGrp="1"/>
          </p:cNvSpPr>
          <p:nvPr>
            <p:ph type="title"/>
          </p:nvPr>
        </p:nvSpPr>
        <p:spPr>
          <a:xfrm>
            <a:off x="838200" y="97011"/>
            <a:ext cx="10515600" cy="1325563"/>
          </a:xfrm>
        </p:spPr>
        <p:txBody>
          <a:bodyPr/>
          <a:lstStyle/>
          <a:p>
            <a:r>
              <a:rPr lang="fr-FR" dirty="0" err="1"/>
              <a:t>Methodology</a:t>
            </a:r>
            <a:endParaRPr lang="en-US" dirty="0"/>
          </a:p>
        </p:txBody>
      </p:sp>
      <p:sp>
        <p:nvSpPr>
          <p:cNvPr id="3" name="Content Placeholder 2">
            <a:extLst>
              <a:ext uri="{FF2B5EF4-FFF2-40B4-BE49-F238E27FC236}">
                <a16:creationId xmlns:a16="http://schemas.microsoft.com/office/drawing/2014/main" id="{E9314CE1-5BA5-4371-A148-BD6EA7883951}"/>
              </a:ext>
            </a:extLst>
          </p:cNvPr>
          <p:cNvSpPr>
            <a:spLocks noGrp="1"/>
          </p:cNvSpPr>
          <p:nvPr>
            <p:ph idx="1"/>
          </p:nvPr>
        </p:nvSpPr>
        <p:spPr>
          <a:xfrm>
            <a:off x="838200" y="1382108"/>
            <a:ext cx="10515600" cy="4351338"/>
          </a:xfrm>
        </p:spPr>
        <p:txBody>
          <a:bodyPr/>
          <a:lstStyle/>
          <a:p>
            <a:r>
              <a:rPr lang="fr-FR" dirty="0"/>
              <a:t>The </a:t>
            </a:r>
            <a:r>
              <a:rPr lang="fr-FR" dirty="0" err="1"/>
              <a:t>counts</a:t>
            </a:r>
            <a:r>
              <a:rPr lang="fr-FR" dirty="0"/>
              <a:t> of select venue </a:t>
            </a:r>
            <a:r>
              <a:rPr lang="fr-FR" dirty="0" err="1"/>
              <a:t>categories</a:t>
            </a:r>
            <a:r>
              <a:rPr lang="fr-FR" dirty="0"/>
              <a:t> are </a:t>
            </a:r>
            <a:r>
              <a:rPr lang="fr-FR" dirty="0" err="1"/>
              <a:t>used</a:t>
            </a:r>
            <a:r>
              <a:rPr lang="fr-FR" dirty="0"/>
              <a:t> to </a:t>
            </a:r>
            <a:r>
              <a:rPr lang="fr-FR" dirty="0" err="1"/>
              <a:t>compute</a:t>
            </a:r>
            <a:r>
              <a:rPr lang="fr-FR" dirty="0"/>
              <a:t> a score per </a:t>
            </a:r>
            <a:r>
              <a:rPr lang="fr-FR" dirty="0" err="1"/>
              <a:t>neighborhood</a:t>
            </a:r>
            <a:r>
              <a:rPr lang="fr-FR" dirty="0"/>
              <a:t>, </a:t>
            </a:r>
            <a:r>
              <a:rPr lang="fr-FR" dirty="0" err="1"/>
              <a:t>where</a:t>
            </a:r>
            <a:r>
              <a:rPr lang="fr-FR" dirty="0"/>
              <a:t> </a:t>
            </a:r>
            <a:r>
              <a:rPr lang="fr-FR" dirty="0" err="1"/>
              <a:t>we</a:t>
            </a:r>
            <a:r>
              <a:rPr lang="fr-FR" dirty="0"/>
              <a:t> </a:t>
            </a:r>
            <a:r>
              <a:rPr lang="fr-FR" dirty="0" err="1"/>
              <a:t>assign</a:t>
            </a:r>
            <a:r>
              <a:rPr lang="fr-FR" dirty="0"/>
              <a:t> a </a:t>
            </a:r>
            <a:r>
              <a:rPr lang="fr-FR" dirty="0" err="1"/>
              <a:t>weight</a:t>
            </a:r>
            <a:r>
              <a:rPr lang="fr-FR" dirty="0"/>
              <a:t> to venue </a:t>
            </a:r>
            <a:r>
              <a:rPr lang="fr-FR" dirty="0" err="1"/>
              <a:t>categories</a:t>
            </a:r>
            <a:endParaRPr lang="fr-FR" dirty="0"/>
          </a:p>
          <a:p>
            <a:endParaRPr lang="fr-FR" dirty="0"/>
          </a:p>
          <a:p>
            <a:endParaRPr lang="fr-FR" dirty="0"/>
          </a:p>
          <a:p>
            <a:endParaRPr lang="fr-FR" dirty="0"/>
          </a:p>
          <a:p>
            <a:r>
              <a:rPr lang="fr-FR" dirty="0" err="1"/>
              <a:t>Each</a:t>
            </a:r>
            <a:r>
              <a:rPr lang="fr-FR" dirty="0"/>
              <a:t> </a:t>
            </a:r>
            <a:r>
              <a:rPr lang="fr-FR" dirty="0" err="1"/>
              <a:t>neighborhood</a:t>
            </a:r>
            <a:r>
              <a:rPr lang="fr-FR" dirty="0"/>
              <a:t> </a:t>
            </a:r>
            <a:r>
              <a:rPr lang="fr-FR" dirty="0" err="1"/>
              <a:t>is</a:t>
            </a:r>
            <a:r>
              <a:rPr lang="fr-FR" dirty="0"/>
              <a:t> </a:t>
            </a:r>
            <a:r>
              <a:rPr lang="fr-FR" dirty="0" err="1"/>
              <a:t>assigned</a:t>
            </a:r>
            <a:r>
              <a:rPr lang="fr-FR" dirty="0"/>
              <a:t> a score. </a:t>
            </a:r>
            <a:r>
              <a:rPr lang="fr-FR" dirty="0" err="1"/>
              <a:t>Here</a:t>
            </a:r>
            <a:r>
              <a:rPr lang="fr-FR" dirty="0"/>
              <a:t> are the 5 </a:t>
            </a:r>
            <a:r>
              <a:rPr lang="fr-FR" dirty="0" err="1"/>
              <a:t>neighborhoods</a:t>
            </a:r>
            <a:r>
              <a:rPr lang="fr-FR" dirty="0"/>
              <a:t> </a:t>
            </a:r>
            <a:r>
              <a:rPr lang="fr-FR" dirty="0" err="1"/>
              <a:t>with</a:t>
            </a:r>
            <a:r>
              <a:rPr lang="fr-FR" dirty="0"/>
              <a:t> the </a:t>
            </a:r>
            <a:r>
              <a:rPr lang="fr-FR" dirty="0" err="1"/>
              <a:t>highest</a:t>
            </a:r>
            <a:r>
              <a:rPr lang="fr-FR" dirty="0"/>
              <a:t> scores</a:t>
            </a:r>
          </a:p>
          <a:p>
            <a:pPr marL="0" indent="0">
              <a:buNone/>
            </a:pPr>
            <a:endParaRPr lang="en-US" dirty="0"/>
          </a:p>
        </p:txBody>
      </p:sp>
      <p:pic>
        <p:nvPicPr>
          <p:cNvPr id="5" name="Picture 4">
            <a:extLst>
              <a:ext uri="{FF2B5EF4-FFF2-40B4-BE49-F238E27FC236}">
                <a16:creationId xmlns:a16="http://schemas.microsoft.com/office/drawing/2014/main" id="{20ED0FD5-A25E-42AE-B40D-A4B3113E773B}"/>
              </a:ext>
            </a:extLst>
          </p:cNvPr>
          <p:cNvPicPr/>
          <p:nvPr/>
        </p:nvPicPr>
        <p:blipFill>
          <a:blip r:embed="rId2"/>
          <a:stretch>
            <a:fillRect/>
          </a:stretch>
        </p:blipFill>
        <p:spPr>
          <a:xfrm>
            <a:off x="938558" y="2228244"/>
            <a:ext cx="4921915" cy="1612236"/>
          </a:xfrm>
          <a:prstGeom prst="rect">
            <a:avLst/>
          </a:prstGeom>
        </p:spPr>
      </p:pic>
      <p:pic>
        <p:nvPicPr>
          <p:cNvPr id="6" name="Picture 5">
            <a:extLst>
              <a:ext uri="{FF2B5EF4-FFF2-40B4-BE49-F238E27FC236}">
                <a16:creationId xmlns:a16="http://schemas.microsoft.com/office/drawing/2014/main" id="{57DF9CC3-01B4-4E5E-8A98-0A64C736859E}"/>
              </a:ext>
            </a:extLst>
          </p:cNvPr>
          <p:cNvPicPr/>
          <p:nvPr/>
        </p:nvPicPr>
        <p:blipFill rotWithShape="1">
          <a:blip r:embed="rId3"/>
          <a:srcRect l="10410"/>
          <a:stretch/>
        </p:blipFill>
        <p:spPr>
          <a:xfrm>
            <a:off x="1313410" y="4799590"/>
            <a:ext cx="3225943" cy="2042420"/>
          </a:xfrm>
          <a:prstGeom prst="rect">
            <a:avLst/>
          </a:prstGeom>
        </p:spPr>
      </p:pic>
    </p:spTree>
    <p:extLst>
      <p:ext uri="{BB962C8B-B14F-4D97-AF65-F5344CB8AC3E}">
        <p14:creationId xmlns:p14="http://schemas.microsoft.com/office/powerpoint/2010/main" val="1205470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C5A1-7FDD-4437-AE9A-E6E96AC7D7A1}"/>
              </a:ext>
            </a:extLst>
          </p:cNvPr>
          <p:cNvSpPr>
            <a:spLocks noGrp="1"/>
          </p:cNvSpPr>
          <p:nvPr>
            <p:ph type="title"/>
          </p:nvPr>
        </p:nvSpPr>
        <p:spPr>
          <a:xfrm>
            <a:off x="838200" y="134302"/>
            <a:ext cx="10515600" cy="1325563"/>
          </a:xfrm>
        </p:spPr>
        <p:txBody>
          <a:bodyPr/>
          <a:lstStyle/>
          <a:p>
            <a:r>
              <a:rPr lang="fr-FR" dirty="0" err="1"/>
              <a:t>Results</a:t>
            </a:r>
            <a:endParaRPr lang="en-US" dirty="0"/>
          </a:p>
        </p:txBody>
      </p:sp>
      <p:sp>
        <p:nvSpPr>
          <p:cNvPr id="3" name="Content Placeholder 2">
            <a:extLst>
              <a:ext uri="{FF2B5EF4-FFF2-40B4-BE49-F238E27FC236}">
                <a16:creationId xmlns:a16="http://schemas.microsoft.com/office/drawing/2014/main" id="{7AAA058E-3868-4B0D-9383-213DD3D910A9}"/>
              </a:ext>
            </a:extLst>
          </p:cNvPr>
          <p:cNvSpPr>
            <a:spLocks noGrp="1"/>
          </p:cNvSpPr>
          <p:nvPr>
            <p:ph idx="1"/>
          </p:nvPr>
        </p:nvSpPr>
        <p:spPr>
          <a:xfrm>
            <a:off x="838200" y="1459865"/>
            <a:ext cx="10515600" cy="4351338"/>
          </a:xfrm>
        </p:spPr>
        <p:txBody>
          <a:bodyPr/>
          <a:lstStyle/>
          <a:p>
            <a:r>
              <a:rPr lang="fr-FR" dirty="0"/>
              <a:t>The Island </a:t>
            </a:r>
            <a:r>
              <a:rPr lang="fr-FR" dirty="0" err="1"/>
              <a:t>is</a:t>
            </a:r>
            <a:r>
              <a:rPr lang="fr-FR" dirty="0"/>
              <a:t> the </a:t>
            </a:r>
            <a:r>
              <a:rPr lang="fr-FR" dirty="0" err="1"/>
              <a:t>clear</a:t>
            </a:r>
            <a:r>
              <a:rPr lang="fr-FR" dirty="0"/>
              <a:t> winner</a:t>
            </a:r>
          </a:p>
          <a:p>
            <a:r>
              <a:rPr lang="fr-FR" dirty="0" err="1"/>
              <a:t>Here’s</a:t>
            </a:r>
            <a:r>
              <a:rPr lang="fr-FR" dirty="0"/>
              <a:t> how the </a:t>
            </a:r>
            <a:r>
              <a:rPr lang="fr-FR" dirty="0" err="1"/>
              <a:t>different</a:t>
            </a:r>
            <a:r>
              <a:rPr lang="fr-FR" dirty="0"/>
              <a:t> </a:t>
            </a:r>
            <a:r>
              <a:rPr lang="fr-FR" dirty="0" err="1"/>
              <a:t>existing</a:t>
            </a:r>
            <a:r>
              <a:rPr lang="fr-FR" dirty="0"/>
              <a:t> venues are </a:t>
            </a:r>
            <a:r>
              <a:rPr lang="fr-FR" dirty="0" err="1"/>
              <a:t>scattered</a:t>
            </a:r>
            <a:r>
              <a:rPr lang="fr-FR" dirty="0"/>
              <a:t> over the </a:t>
            </a:r>
            <a:r>
              <a:rPr lang="fr-FR" dirty="0" err="1"/>
              <a:t>neighborhood</a:t>
            </a:r>
            <a:r>
              <a:rPr lang="fr-FR" dirty="0"/>
              <a:t> </a:t>
            </a:r>
            <a:endParaRPr lang="en-US" dirty="0"/>
          </a:p>
        </p:txBody>
      </p:sp>
      <p:pic>
        <p:nvPicPr>
          <p:cNvPr id="4" name="Picture 3">
            <a:extLst>
              <a:ext uri="{FF2B5EF4-FFF2-40B4-BE49-F238E27FC236}">
                <a16:creationId xmlns:a16="http://schemas.microsoft.com/office/drawing/2014/main" id="{0748A6E5-9FDC-4651-9890-A8A6752C99F4}"/>
              </a:ext>
            </a:extLst>
          </p:cNvPr>
          <p:cNvPicPr/>
          <p:nvPr/>
        </p:nvPicPr>
        <p:blipFill>
          <a:blip r:embed="rId2"/>
          <a:stretch>
            <a:fillRect/>
          </a:stretch>
        </p:blipFill>
        <p:spPr>
          <a:xfrm>
            <a:off x="1029392" y="2861310"/>
            <a:ext cx="5943600" cy="3540125"/>
          </a:xfrm>
          <a:prstGeom prst="rect">
            <a:avLst/>
          </a:prstGeom>
        </p:spPr>
      </p:pic>
      <p:sp>
        <p:nvSpPr>
          <p:cNvPr id="6" name="TextBox 5">
            <a:extLst>
              <a:ext uri="{FF2B5EF4-FFF2-40B4-BE49-F238E27FC236}">
                <a16:creationId xmlns:a16="http://schemas.microsoft.com/office/drawing/2014/main" id="{32A669AB-0053-4DAF-93BF-169B829263E9}"/>
              </a:ext>
            </a:extLst>
          </p:cNvPr>
          <p:cNvSpPr txBox="1"/>
          <p:nvPr/>
        </p:nvSpPr>
        <p:spPr>
          <a:xfrm>
            <a:off x="8345978" y="2861310"/>
            <a:ext cx="2734887" cy="1200329"/>
          </a:xfrm>
          <a:prstGeom prst="rect">
            <a:avLst/>
          </a:prstGeom>
          <a:noFill/>
        </p:spPr>
        <p:txBody>
          <a:bodyPr wrap="square" rtlCol="0">
            <a:spAutoFit/>
          </a:bodyPr>
          <a:lstStyle/>
          <a:p>
            <a:pPr marL="285750" indent="-285750">
              <a:buFontTx/>
              <a:buChar char="-"/>
            </a:pPr>
            <a:r>
              <a:rPr lang="fr-FR" b="1" dirty="0">
                <a:solidFill>
                  <a:srgbClr val="FF3399"/>
                </a:solidFill>
              </a:rPr>
              <a:t>Government Offices</a:t>
            </a:r>
          </a:p>
          <a:p>
            <a:pPr marL="285750" indent="-285750">
              <a:buFontTx/>
              <a:buChar char="-"/>
            </a:pPr>
            <a:r>
              <a:rPr lang="fr-FR" b="1" dirty="0">
                <a:solidFill>
                  <a:srgbClr val="00B050"/>
                </a:solidFill>
              </a:rPr>
              <a:t>Universities</a:t>
            </a:r>
          </a:p>
          <a:p>
            <a:pPr marL="285750" indent="-285750">
              <a:buFontTx/>
              <a:buChar char="-"/>
            </a:pPr>
            <a:r>
              <a:rPr lang="fr-FR" b="1" dirty="0">
                <a:solidFill>
                  <a:srgbClr val="FFFF00"/>
                </a:solidFill>
              </a:rPr>
              <a:t>Dessert shops</a:t>
            </a:r>
          </a:p>
          <a:p>
            <a:pPr marL="285750" indent="-285750">
              <a:buFontTx/>
              <a:buChar char="-"/>
            </a:pPr>
            <a:r>
              <a:rPr lang="fr-FR" b="1" dirty="0">
                <a:solidFill>
                  <a:srgbClr val="FF0000"/>
                </a:solidFill>
              </a:rPr>
              <a:t>Coffee shops</a:t>
            </a:r>
            <a:endParaRPr lang="en-US" b="1" dirty="0">
              <a:solidFill>
                <a:srgbClr val="FF0000"/>
              </a:solidFill>
            </a:endParaRPr>
          </a:p>
        </p:txBody>
      </p:sp>
    </p:spTree>
    <p:extLst>
      <p:ext uri="{BB962C8B-B14F-4D97-AF65-F5344CB8AC3E}">
        <p14:creationId xmlns:p14="http://schemas.microsoft.com/office/powerpoint/2010/main" val="3566923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9DF08-9F22-4D55-B3D7-88EF6DA7F389}"/>
              </a:ext>
            </a:extLst>
          </p:cNvPr>
          <p:cNvSpPr>
            <a:spLocks noGrp="1"/>
          </p:cNvSpPr>
          <p:nvPr>
            <p:ph type="title"/>
          </p:nvPr>
        </p:nvSpPr>
        <p:spPr>
          <a:xfrm>
            <a:off x="838200" y="76444"/>
            <a:ext cx="10515600" cy="1325563"/>
          </a:xfrm>
        </p:spPr>
        <p:txBody>
          <a:bodyPr/>
          <a:lstStyle/>
          <a:p>
            <a:r>
              <a:rPr lang="fr-FR" dirty="0" err="1"/>
              <a:t>Additional</a:t>
            </a:r>
            <a:r>
              <a:rPr lang="fr-FR" dirty="0"/>
              <a:t> </a:t>
            </a:r>
            <a:r>
              <a:rPr lang="fr-FR" dirty="0" err="1"/>
              <a:t>analysis</a:t>
            </a:r>
            <a:endParaRPr lang="en-US" dirty="0"/>
          </a:p>
        </p:txBody>
      </p:sp>
      <p:sp>
        <p:nvSpPr>
          <p:cNvPr id="3" name="Content Placeholder 2">
            <a:extLst>
              <a:ext uri="{FF2B5EF4-FFF2-40B4-BE49-F238E27FC236}">
                <a16:creationId xmlns:a16="http://schemas.microsoft.com/office/drawing/2014/main" id="{D38480A2-334F-485E-95F5-CE7A7D2B09A2}"/>
              </a:ext>
            </a:extLst>
          </p:cNvPr>
          <p:cNvSpPr>
            <a:spLocks noGrp="1"/>
          </p:cNvSpPr>
          <p:nvPr>
            <p:ph idx="1"/>
          </p:nvPr>
        </p:nvSpPr>
        <p:spPr>
          <a:xfrm>
            <a:off x="838200" y="1253331"/>
            <a:ext cx="10515600" cy="4351338"/>
          </a:xfrm>
        </p:spPr>
        <p:txBody>
          <a:bodyPr/>
          <a:lstStyle/>
          <a:p>
            <a:r>
              <a:rPr lang="fr-FR" dirty="0" err="1"/>
              <a:t>We</a:t>
            </a:r>
            <a:r>
              <a:rPr lang="fr-FR" dirty="0"/>
              <a:t> </a:t>
            </a:r>
            <a:r>
              <a:rPr lang="fr-FR" dirty="0" err="1"/>
              <a:t>ran</a:t>
            </a:r>
            <a:r>
              <a:rPr lang="fr-FR" dirty="0"/>
              <a:t> a clustering </a:t>
            </a:r>
            <a:r>
              <a:rPr lang="fr-FR" dirty="0" err="1"/>
              <a:t>algorithm</a:t>
            </a:r>
            <a:r>
              <a:rPr lang="fr-FR" dirty="0"/>
              <a:t> (K-</a:t>
            </a:r>
            <a:r>
              <a:rPr lang="fr-FR" dirty="0" err="1"/>
              <a:t>Means</a:t>
            </a:r>
            <a:r>
              <a:rPr lang="fr-FR" dirty="0"/>
              <a:t>) to </a:t>
            </a:r>
            <a:r>
              <a:rPr lang="fr-FR" dirty="0" err="1"/>
              <a:t>find</a:t>
            </a:r>
            <a:r>
              <a:rPr lang="fr-FR" dirty="0"/>
              <a:t> </a:t>
            </a:r>
            <a:r>
              <a:rPr lang="fr-FR" dirty="0" err="1"/>
              <a:t>neighborhoods</a:t>
            </a:r>
            <a:r>
              <a:rPr lang="fr-FR" dirty="0"/>
              <a:t> </a:t>
            </a:r>
            <a:r>
              <a:rPr lang="fr-FR" dirty="0" err="1"/>
              <a:t>that</a:t>
            </a:r>
            <a:r>
              <a:rPr lang="fr-FR" dirty="0"/>
              <a:t> look </a:t>
            </a:r>
            <a:r>
              <a:rPr lang="fr-FR" dirty="0" err="1"/>
              <a:t>similar</a:t>
            </a:r>
            <a:r>
              <a:rPr lang="fr-FR" dirty="0"/>
              <a:t> to </a:t>
            </a:r>
            <a:r>
              <a:rPr lang="fr-FR" dirty="0" err="1"/>
              <a:t>our</a:t>
            </a:r>
            <a:r>
              <a:rPr lang="fr-FR" dirty="0"/>
              <a:t> </a:t>
            </a:r>
            <a:r>
              <a:rPr lang="fr-FR" dirty="0" err="1"/>
              <a:t>winning</a:t>
            </a:r>
            <a:r>
              <a:rPr lang="fr-FR" dirty="0"/>
              <a:t> </a:t>
            </a:r>
            <a:r>
              <a:rPr lang="fr-FR" dirty="0" err="1"/>
              <a:t>neighborhood</a:t>
            </a:r>
            <a:endParaRPr lang="fr-FR" dirty="0"/>
          </a:p>
          <a:p>
            <a:endParaRPr lang="fr-FR" dirty="0"/>
          </a:p>
          <a:p>
            <a:endParaRPr lang="fr-FR" dirty="0"/>
          </a:p>
          <a:p>
            <a:r>
              <a:rPr lang="fr-FR" dirty="0"/>
              <a:t>The </a:t>
            </a:r>
            <a:r>
              <a:rPr lang="fr-FR" dirty="0" err="1"/>
              <a:t>neighborhoods</a:t>
            </a:r>
            <a:r>
              <a:rPr lang="fr-FR" dirty="0"/>
              <a:t> of </a:t>
            </a:r>
            <a:r>
              <a:rPr lang="fr-FR" dirty="0" err="1"/>
              <a:t>interest</a:t>
            </a:r>
            <a:r>
              <a:rPr lang="fr-FR" dirty="0"/>
              <a:t> all </a:t>
            </a:r>
            <a:r>
              <a:rPr lang="fr-FR" dirty="0" err="1"/>
              <a:t>belong</a:t>
            </a:r>
            <a:r>
              <a:rPr lang="fr-FR" dirty="0"/>
              <a:t> to cluster 1, </a:t>
            </a:r>
            <a:r>
              <a:rPr lang="fr-FR" dirty="0" err="1"/>
              <a:t>where</a:t>
            </a:r>
            <a:r>
              <a:rPr lang="fr-FR" dirty="0"/>
              <a:t> </a:t>
            </a:r>
            <a:r>
              <a:rPr lang="fr-FR" dirty="0" err="1"/>
              <a:t>counts</a:t>
            </a:r>
            <a:r>
              <a:rPr lang="fr-FR" dirty="0"/>
              <a:t> of coffee shops and of offices are &gt; 60</a:t>
            </a:r>
          </a:p>
          <a:p>
            <a:pPr marL="0" indent="0">
              <a:buNone/>
            </a:pPr>
            <a:endParaRPr lang="en-US" dirty="0"/>
          </a:p>
        </p:txBody>
      </p:sp>
      <p:pic>
        <p:nvPicPr>
          <p:cNvPr id="4" name="Picture 3">
            <a:extLst>
              <a:ext uri="{FF2B5EF4-FFF2-40B4-BE49-F238E27FC236}">
                <a16:creationId xmlns:a16="http://schemas.microsoft.com/office/drawing/2014/main" id="{7F40843C-BBA6-4DFC-8488-718494CAAF29}"/>
              </a:ext>
            </a:extLst>
          </p:cNvPr>
          <p:cNvPicPr/>
          <p:nvPr/>
        </p:nvPicPr>
        <p:blipFill rotWithShape="1">
          <a:blip r:embed="rId2"/>
          <a:srcRect l="-280" t="69843" r="280" b="510"/>
          <a:stretch/>
        </p:blipFill>
        <p:spPr>
          <a:xfrm>
            <a:off x="1079269" y="2071818"/>
            <a:ext cx="5943600" cy="1014152"/>
          </a:xfrm>
          <a:prstGeom prst="rect">
            <a:avLst/>
          </a:prstGeom>
        </p:spPr>
      </p:pic>
      <p:sp>
        <p:nvSpPr>
          <p:cNvPr id="5" name="Rectangle 4">
            <a:extLst>
              <a:ext uri="{FF2B5EF4-FFF2-40B4-BE49-F238E27FC236}">
                <a16:creationId xmlns:a16="http://schemas.microsoft.com/office/drawing/2014/main" id="{EE8556ED-F12A-4CAC-A2CC-2AFA49E7FB1D}"/>
              </a:ext>
            </a:extLst>
          </p:cNvPr>
          <p:cNvSpPr/>
          <p:nvPr/>
        </p:nvSpPr>
        <p:spPr>
          <a:xfrm>
            <a:off x="1280161" y="2092599"/>
            <a:ext cx="540327" cy="9725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4C4AFB8F-88D1-4812-AC6A-0DC3A46692DD}"/>
              </a:ext>
            </a:extLst>
          </p:cNvPr>
          <p:cNvPicPr/>
          <p:nvPr/>
        </p:nvPicPr>
        <p:blipFill>
          <a:blip r:embed="rId3"/>
          <a:stretch>
            <a:fillRect/>
          </a:stretch>
        </p:blipFill>
        <p:spPr>
          <a:xfrm>
            <a:off x="1163780" y="4230830"/>
            <a:ext cx="4106489" cy="2627169"/>
          </a:xfrm>
          <a:prstGeom prst="rect">
            <a:avLst/>
          </a:prstGeom>
        </p:spPr>
      </p:pic>
      <p:pic>
        <p:nvPicPr>
          <p:cNvPr id="7" name="Picture 6">
            <a:extLst>
              <a:ext uri="{FF2B5EF4-FFF2-40B4-BE49-F238E27FC236}">
                <a16:creationId xmlns:a16="http://schemas.microsoft.com/office/drawing/2014/main" id="{70247E79-0EBF-4BB7-BB95-F2E8D7254A7F}"/>
              </a:ext>
            </a:extLst>
          </p:cNvPr>
          <p:cNvPicPr/>
          <p:nvPr/>
        </p:nvPicPr>
        <p:blipFill>
          <a:blip r:embed="rId4"/>
          <a:stretch>
            <a:fillRect/>
          </a:stretch>
        </p:blipFill>
        <p:spPr>
          <a:xfrm>
            <a:off x="5480165" y="4325849"/>
            <a:ext cx="5943600" cy="2437130"/>
          </a:xfrm>
          <a:prstGeom prst="rect">
            <a:avLst/>
          </a:prstGeom>
        </p:spPr>
      </p:pic>
      <p:sp>
        <p:nvSpPr>
          <p:cNvPr id="8" name="Rectangle 7">
            <a:extLst>
              <a:ext uri="{FF2B5EF4-FFF2-40B4-BE49-F238E27FC236}">
                <a16:creationId xmlns:a16="http://schemas.microsoft.com/office/drawing/2014/main" id="{4755FAD5-6A87-4BFB-9D5B-97988FFA3707}"/>
              </a:ext>
            </a:extLst>
          </p:cNvPr>
          <p:cNvSpPr/>
          <p:nvPr/>
        </p:nvSpPr>
        <p:spPr>
          <a:xfrm>
            <a:off x="3009207" y="4447308"/>
            <a:ext cx="1504604" cy="9559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22855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7B6B-3BAF-43A3-A9F9-301CF68E2B2D}"/>
              </a:ext>
            </a:extLst>
          </p:cNvPr>
          <p:cNvSpPr>
            <a:spLocks noGrp="1"/>
          </p:cNvSpPr>
          <p:nvPr>
            <p:ph type="title"/>
          </p:nvPr>
        </p:nvSpPr>
        <p:spPr/>
        <p:txBody>
          <a:bodyPr/>
          <a:lstStyle/>
          <a:p>
            <a:r>
              <a:rPr lang="fr-FR" dirty="0"/>
              <a:t>Conclusion</a:t>
            </a:r>
            <a:endParaRPr lang="en-US" dirty="0"/>
          </a:p>
        </p:txBody>
      </p:sp>
      <p:sp>
        <p:nvSpPr>
          <p:cNvPr id="3" name="Content Placeholder 2">
            <a:extLst>
              <a:ext uri="{FF2B5EF4-FFF2-40B4-BE49-F238E27FC236}">
                <a16:creationId xmlns:a16="http://schemas.microsoft.com/office/drawing/2014/main" id="{7829E58D-4B72-4385-A518-4BAAF7337358}"/>
              </a:ext>
            </a:extLst>
          </p:cNvPr>
          <p:cNvSpPr>
            <a:spLocks noGrp="1"/>
          </p:cNvSpPr>
          <p:nvPr>
            <p:ph idx="1"/>
          </p:nvPr>
        </p:nvSpPr>
        <p:spPr/>
        <p:txBody>
          <a:bodyPr/>
          <a:lstStyle/>
          <a:p>
            <a:r>
              <a:rPr lang="fr-FR" dirty="0" err="1"/>
              <a:t>We’ve</a:t>
            </a:r>
            <a:r>
              <a:rPr lang="fr-FR" dirty="0"/>
              <a:t> </a:t>
            </a:r>
            <a:r>
              <a:rPr lang="fr-FR" dirty="0" err="1"/>
              <a:t>demonstrated</a:t>
            </a:r>
            <a:r>
              <a:rPr lang="fr-FR" dirty="0"/>
              <a:t> </a:t>
            </a:r>
            <a:r>
              <a:rPr lang="fr-FR" dirty="0" err="1"/>
              <a:t>here</a:t>
            </a:r>
            <a:r>
              <a:rPr lang="fr-FR" dirty="0"/>
              <a:t> how to </a:t>
            </a:r>
            <a:r>
              <a:rPr lang="fr-FR" dirty="0" err="1"/>
              <a:t>build</a:t>
            </a:r>
            <a:r>
              <a:rPr lang="fr-FR" dirty="0"/>
              <a:t> a </a:t>
            </a:r>
            <a:r>
              <a:rPr lang="fr-FR" dirty="0" err="1"/>
              <a:t>low-complexity</a:t>
            </a:r>
            <a:r>
              <a:rPr lang="fr-FR" dirty="0"/>
              <a:t>, </a:t>
            </a:r>
            <a:r>
              <a:rPr lang="fr-FR" dirty="0" err="1"/>
              <a:t>highly-interpretable</a:t>
            </a:r>
            <a:r>
              <a:rPr lang="fr-FR" dirty="0"/>
              <a:t> </a:t>
            </a:r>
            <a:r>
              <a:rPr lang="fr-FR" dirty="0" err="1"/>
              <a:t>recommendation</a:t>
            </a:r>
            <a:r>
              <a:rPr lang="fr-FR" dirty="0"/>
              <a:t> engine </a:t>
            </a:r>
          </a:p>
          <a:p>
            <a:r>
              <a:rPr lang="fr-FR" dirty="0"/>
              <a:t>As a </a:t>
            </a:r>
            <a:r>
              <a:rPr lang="fr-FR" dirty="0" err="1"/>
              <a:t>following</a:t>
            </a:r>
            <a:r>
              <a:rPr lang="fr-FR" dirty="0"/>
              <a:t> </a:t>
            </a:r>
            <a:r>
              <a:rPr lang="fr-FR" dirty="0" err="1"/>
              <a:t>step</a:t>
            </a:r>
            <a:r>
              <a:rPr lang="fr-FR" dirty="0"/>
              <a:t>, </a:t>
            </a:r>
            <a:r>
              <a:rPr lang="fr-FR" dirty="0" err="1"/>
              <a:t>we</a:t>
            </a:r>
            <a:r>
              <a:rPr lang="fr-FR" dirty="0"/>
              <a:t> </a:t>
            </a:r>
            <a:r>
              <a:rPr lang="fr-FR" dirty="0" err="1"/>
              <a:t>could</a:t>
            </a:r>
            <a:r>
              <a:rPr lang="fr-FR" dirty="0"/>
              <a:t> </a:t>
            </a:r>
            <a:r>
              <a:rPr lang="fr-FR" dirty="0" err="1"/>
              <a:t>impove</a:t>
            </a:r>
            <a:r>
              <a:rPr lang="fr-FR" dirty="0"/>
              <a:t> the process by </a:t>
            </a:r>
            <a:r>
              <a:rPr lang="fr-FR" dirty="0" err="1"/>
              <a:t>adding</a:t>
            </a:r>
            <a:r>
              <a:rPr lang="fr-FR" dirty="0"/>
              <a:t> more variables to help the </a:t>
            </a:r>
            <a:r>
              <a:rPr lang="fr-FR" dirty="0" err="1"/>
              <a:t>decision</a:t>
            </a:r>
            <a:r>
              <a:rPr lang="fr-FR" dirty="0"/>
              <a:t> (</a:t>
            </a:r>
            <a:r>
              <a:rPr lang="fr-FR" dirty="0" err="1"/>
              <a:t>other</a:t>
            </a:r>
            <a:r>
              <a:rPr lang="fr-FR" dirty="0"/>
              <a:t> venue </a:t>
            </a:r>
            <a:r>
              <a:rPr lang="fr-FR" dirty="0" err="1"/>
              <a:t>categories</a:t>
            </a:r>
            <a:r>
              <a:rPr lang="fr-FR" dirty="0"/>
              <a:t>, </a:t>
            </a:r>
            <a:r>
              <a:rPr lang="fr-FR" dirty="0" err="1"/>
              <a:t>demographics</a:t>
            </a:r>
            <a:r>
              <a:rPr lang="fr-FR" dirty="0"/>
              <a:t>,…)</a:t>
            </a:r>
            <a:endParaRPr lang="en-US" dirty="0"/>
          </a:p>
        </p:txBody>
      </p:sp>
    </p:spTree>
    <p:extLst>
      <p:ext uri="{BB962C8B-B14F-4D97-AF65-F5344CB8AC3E}">
        <p14:creationId xmlns:p14="http://schemas.microsoft.com/office/powerpoint/2010/main" val="1426897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430</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What’s the best location to set up a high-end coffee shop in Chicago? </vt:lpstr>
      <vt:lpstr>Business objectives</vt:lpstr>
      <vt:lpstr>Data</vt:lpstr>
      <vt:lpstr>Methodology</vt:lpstr>
      <vt:lpstr>Methodology</vt:lpstr>
      <vt:lpstr>Results</vt:lpstr>
      <vt:lpstr>Additional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the best location to set up a high-end coffee shop in Chicago? </dc:title>
  <dc:creator>ADMINIBM</dc:creator>
  <cp:lastModifiedBy>ADMINIBM</cp:lastModifiedBy>
  <cp:revision>9</cp:revision>
  <dcterms:created xsi:type="dcterms:W3CDTF">2019-02-11T09:30:03Z</dcterms:created>
  <dcterms:modified xsi:type="dcterms:W3CDTF">2019-02-11T12:59:41Z</dcterms:modified>
</cp:coreProperties>
</file>