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sldIdLst>
    <p:sldId id="256" r:id="rId2"/>
    <p:sldId id="350" r:id="rId3"/>
    <p:sldId id="351" r:id="rId4"/>
    <p:sldId id="352" r:id="rId5"/>
    <p:sldId id="354" r:id="rId6"/>
    <p:sldId id="358" r:id="rId7"/>
    <p:sldId id="355" r:id="rId8"/>
    <p:sldId id="361" r:id="rId9"/>
    <p:sldId id="363" r:id="rId10"/>
    <p:sldId id="371" r:id="rId11"/>
    <p:sldId id="364" r:id="rId12"/>
    <p:sldId id="368" r:id="rId13"/>
    <p:sldId id="369" r:id="rId14"/>
    <p:sldId id="35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Z HENRIQUE CORREA" initials="LHC" lastIdx="13" clrIdx="0">
    <p:extLst>
      <p:ext uri="{19B8F6BF-5375-455C-9EA6-DF929625EA0E}">
        <p15:presenceInfo xmlns:p15="http://schemas.microsoft.com/office/powerpoint/2012/main" userId="f80524b3f4c38417" providerId="Windows Live"/>
      </p:ext>
    </p:extLst>
  </p:cmAuthor>
  <p:cmAuthor id="2" name="Micael Cararo" initials="MC" lastIdx="7" clrIdx="1">
    <p:extLst>
      <p:ext uri="{19B8F6BF-5375-455C-9EA6-DF929625EA0E}">
        <p15:presenceInfo xmlns:p15="http://schemas.microsoft.com/office/powerpoint/2012/main" userId="fecd9f32df131b4b" providerId="Windows Live"/>
      </p:ext>
    </p:extLst>
  </p:cmAuthor>
  <p:cmAuthor id="3" name="Luiz-Note" initials="L" lastIdx="2" clrIdx="2">
    <p:extLst>
      <p:ext uri="{19B8F6BF-5375-455C-9EA6-DF929625EA0E}">
        <p15:presenceInfo xmlns:p15="http://schemas.microsoft.com/office/powerpoint/2012/main" userId="Luiz-No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89319" autoAdjust="0"/>
  </p:normalViewPr>
  <p:slideViewPr>
    <p:cSldViewPr>
      <p:cViewPr varScale="1">
        <p:scale>
          <a:sx n="76" d="100"/>
          <a:sy n="76" d="100"/>
        </p:scale>
        <p:origin x="9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01F-C0B5-459E-B757-DA809DC41728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FDC4-20F3-43D1-8C49-60E870652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6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Arial" panose="020B0604020202020204" pitchFamily="34" charset="0"/>
              </a:rPr>
              <a:t>Fonte: Quan Xin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J. Phys.: Conf. Ser. </a:t>
            </a:r>
            <a:r>
              <a:rPr lang="fr-FR" sz="1200" b="1" i="0" u="none" strike="noStrike" baseline="0" dirty="0">
                <a:latin typeface="Arial" panose="020B0604020202020204" pitchFamily="34" charset="0"/>
              </a:rPr>
              <a:t>1314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012100 </a:t>
            </a:r>
            <a:r>
              <a:rPr lang="fr-FR" dirty="0">
                <a:latin typeface="Arial" panose="020B0604020202020204" pitchFamily="34" charset="0"/>
              </a:rPr>
              <a:t>Pg. 4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01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4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48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2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sz="12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pt-BR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VELUPILLAI, 2007; GÜVENÇ, 2007)</a:t>
            </a:r>
            <a:endParaRPr lang="pt-B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7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90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21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no </a:t>
            </a:r>
            <a:r>
              <a:rPr lang="en-US" dirty="0" err="1"/>
              <a:t>trabalho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1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no </a:t>
            </a:r>
            <a:r>
              <a:rPr lang="en-US" dirty="0" err="1"/>
              <a:t>trabalho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6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Arial" panose="020B0604020202020204" pitchFamily="34" charset="0"/>
              </a:rPr>
              <a:t>Fonte: Quan Xin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J. Phys.: Conf. Ser. </a:t>
            </a:r>
            <a:r>
              <a:rPr lang="fr-FR" sz="1200" b="1" i="0" u="none" strike="noStrike" baseline="0" dirty="0">
                <a:latin typeface="Arial" panose="020B0604020202020204" pitchFamily="34" charset="0"/>
              </a:rPr>
              <a:t>1314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012100 </a:t>
            </a:r>
            <a:r>
              <a:rPr lang="fr-FR" dirty="0">
                <a:latin typeface="Arial" panose="020B0604020202020204" pitchFamily="34" charset="0"/>
              </a:rPr>
              <a:t>Pg.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0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Arial" panose="020B0604020202020204" pitchFamily="34" charset="0"/>
              </a:rPr>
              <a:t>Fonte: Quan Xin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200" b="0" i="1" u="none" strike="noStrike" baseline="0" dirty="0">
                <a:latin typeface="Arial" panose="020B0604020202020204" pitchFamily="34" charset="0"/>
              </a:rPr>
              <a:t>J. Phys.: Conf. Ser. </a:t>
            </a:r>
            <a:r>
              <a:rPr lang="fr-FR" sz="1200" b="1" i="0" u="none" strike="noStrike" baseline="0" dirty="0">
                <a:latin typeface="Arial" panose="020B0604020202020204" pitchFamily="34" charset="0"/>
              </a:rPr>
              <a:t>1314 </a:t>
            </a:r>
            <a:r>
              <a:rPr lang="fr-FR" sz="1200" b="0" i="0" u="none" strike="noStrike" baseline="0" dirty="0">
                <a:latin typeface="Arial" panose="020B0604020202020204" pitchFamily="34" charset="0"/>
              </a:rPr>
              <a:t>012100 </a:t>
            </a:r>
            <a:r>
              <a:rPr lang="fr-FR" dirty="0">
                <a:latin typeface="Arial" panose="020B0604020202020204" pitchFamily="34" charset="0"/>
              </a:rPr>
              <a:t>Pg. 4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FDC4-20F3-43D1-8C49-60E87065287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23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8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95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9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7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41AC-3818-47C6-BC59-716F4B70BD90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D2F5-C4EE-4CB2-9EC5-CA8FA24D425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3125"/>
            <a:ext cx="9144000" cy="1345955"/>
          </a:xfrm>
        </p:spPr>
        <p:txBody>
          <a:bodyPr>
            <a:noAutofit/>
          </a:bodyPr>
          <a:lstStyle/>
          <a:p>
            <a:pPr indent="540385">
              <a:lnSpc>
                <a:spcPct val="150000"/>
              </a:lnSpc>
              <a:spcAft>
                <a:spcPts val="1000"/>
              </a:spcAft>
            </a:pPr>
            <a:r>
              <a:rPr lang="pt-BR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DESENVOLVIMENTO DE UM TPMS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INTEGRADO AO SISTEMA MULTIPLEX LOHR</a:t>
            </a:r>
            <a:r>
              <a:rPr lang="pt-BR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PARA ONIBUS</a:t>
            </a:r>
            <a:endParaRPr lang="pt-BR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049" name="Imagem 25">
            <a:extLst>
              <a:ext uri="{FF2B5EF4-FFF2-40B4-BE49-F238E27FC236}">
                <a16:creationId xmlns:a16="http://schemas.microsoft.com/office/drawing/2014/main" id="{5E5031FE-D204-486F-82BE-0F50FAB8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49" y="368935"/>
            <a:ext cx="3162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1BE13AB-9B10-4480-A7C8-4B2378296BF3}"/>
              </a:ext>
            </a:extLst>
          </p:cNvPr>
          <p:cNvSpPr/>
          <p:nvPr/>
        </p:nvSpPr>
        <p:spPr>
          <a:xfrm>
            <a:off x="6637655" y="368935"/>
            <a:ext cx="415290" cy="37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54F9B-C79A-415E-94C2-FF74DC9A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77EBAD-222A-49D9-AB06-3465EA08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EDDB3DF-DE25-4B05-8DBD-6F50B240A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86" y="1808422"/>
            <a:ext cx="54308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SUPERIOR DE  </a:t>
            </a:r>
            <a:r>
              <a:rPr lang="pt-BR" alt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ENGENHARIA ELÉTRICA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D1BE47-900D-45E0-AEA3-18D36F2BEB52}"/>
              </a:ext>
            </a:extLst>
          </p:cNvPr>
          <p:cNvSpPr txBox="1">
            <a:spLocks/>
          </p:cNvSpPr>
          <p:nvPr/>
        </p:nvSpPr>
        <p:spPr>
          <a:xfrm>
            <a:off x="0" y="4509213"/>
            <a:ext cx="9144000" cy="1587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cs typeface="Arial" panose="020B0604020202020204" pitchFamily="34" charset="0"/>
              </a:rPr>
              <a:t>Autor: Fabricio Balbinot</a:t>
            </a:r>
          </a:p>
          <a:p>
            <a:endParaRPr lang="pt-B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cs typeface="Arial" panose="020B0604020202020204" pitchFamily="34" charset="0"/>
              </a:rPr>
              <a:t>Orientador: </a:t>
            </a:r>
            <a:r>
              <a:rPr lang="pt-BR" dirty="0">
                <a:solidFill>
                  <a:schemeClr val="tx1"/>
                </a:solidFill>
              </a:rPr>
              <a:t>Prof</a:t>
            </a:r>
            <a:r>
              <a:rPr lang="pt-BR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Geison</a:t>
            </a:r>
            <a:r>
              <a:rPr lang="pt-B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Luis</a:t>
            </a:r>
            <a:r>
              <a:rPr lang="pt-B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Rasia</a:t>
            </a:r>
            <a:endParaRPr lang="pt-BR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"/>
    </mc:Choice>
    <mc:Fallback xmlns="">
      <p:transition spd="slow" advTm="75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9400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multiplex</a:t>
            </a:r>
            <a:endParaRPr lang="pt-BR" sz="26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98AF0D1-AD4D-9DC5-F4EF-FB0BB3704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69" b="718"/>
          <a:stretch/>
        </p:blipFill>
        <p:spPr bwMode="auto">
          <a:xfrm>
            <a:off x="1115616" y="1700808"/>
            <a:ext cx="5904656" cy="4834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958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9EC8A6-3473-8997-C222-2A3D7706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18000"/>
            <a:ext cx="7776864" cy="48787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8000"/>
            <a:ext cx="9144000" cy="59400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Disturbios elétricos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ISO 16750-2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600" b="1" noProof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sz="2600" b="1" noProof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metodologia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analisar de requisitos do desenvolvimento; </a:t>
            </a:r>
          </a:p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analisar, componentes mais indicados;</a:t>
            </a:r>
          </a:p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projetar circuitos; </a:t>
            </a:r>
          </a:p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desenvolver as placas de circuito impresso;</a:t>
            </a:r>
          </a:p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levantar a lista de materiais e cotação;</a:t>
            </a:r>
          </a:p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montar de protótipos; </a:t>
            </a:r>
          </a:p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desenvolver os firmwares de controle; </a:t>
            </a:r>
          </a:p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integrar ao sistema multiplex LOHR;</a:t>
            </a:r>
          </a:p>
          <a:p>
            <a:pPr marL="342900" lvl="0" indent="-342900">
              <a:spcAft>
                <a:spcPts val="785"/>
              </a:spcAft>
              <a:buFont typeface="+mj-lt"/>
              <a:buAutoNum type="alphaLcParenR"/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testar o sistema de monitoramento;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6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considerações finais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Referência Bibliográficas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BOSCH. Manual de tecnologia automotiva. [Digite o Local da Editora]: Editora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Blucher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2005. 9788521215523. </a:t>
            </a:r>
          </a:p>
        </p:txBody>
      </p:sp>
    </p:spTree>
    <p:extLst>
      <p:ext uri="{BB962C8B-B14F-4D97-AF65-F5344CB8AC3E}">
        <p14:creationId xmlns:p14="http://schemas.microsoft.com/office/powerpoint/2010/main" val="127369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INTRODUÇÃO E JUSTIFICATIVA</a:t>
            </a:r>
            <a:endParaRPr lang="pt-BR" sz="2800" dirty="0"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C74E1-8139-4840-9DC6-7848C70E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8000"/>
            <a:ext cx="9144000" cy="5940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TPMS (</a:t>
            </a:r>
            <a:r>
              <a:rPr lang="pt-BR" sz="2600" noProof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Tire Pressure Monitoring System)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1100" noProof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noProof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Monitor de pressão para pneus. Conceito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4C71B2-398A-B97C-E88C-5E6BD862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89" y="4581128"/>
            <a:ext cx="2664030" cy="19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INTRODUÇÃO E JUSTIFICATIVA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8000"/>
            <a:ext cx="9144000" cy="5940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cs typeface="Arial" panose="020B0604020202020204" pitchFamily="34" charset="0"/>
              </a:rPr>
              <a:t>Inicio da regulamentação de utilização de TPMS em 2000 pelo congresso norteamericano e NTSHA.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BR" sz="1800" noProof="1"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cs typeface="Arial" panose="020B0604020202020204" pitchFamily="34" charset="0"/>
              </a:rPr>
              <a:t>Nos EUA o TPMS é obrigatório desde 2007, obrigatoriedade justificada pela redução no risco de acidentes; </a:t>
            </a:r>
          </a:p>
          <a:p>
            <a:pPr marL="0" indent="0" algn="just">
              <a:buNone/>
            </a:pPr>
            <a:endParaRPr lang="pt-BR" sz="1200" noProof="1"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cs typeface="Arial" panose="020B0604020202020204" pitchFamily="34" charset="0"/>
              </a:rPr>
              <a:t>Oportunidade de lançar um novo produto ao mercado integrado aos sistemas já deolvidos na empresa;</a:t>
            </a:r>
          </a:p>
          <a:p>
            <a:pPr marL="0" indent="0" algn="just">
              <a:buNone/>
            </a:pPr>
            <a:endParaRPr lang="pt-BR" sz="1200" noProof="1"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600" b="1" dirty="0"/>
              <a:t>Oportunidade de aplicação na indústria local aliada a tendência </a:t>
            </a:r>
            <a:r>
              <a:rPr lang="pt-BR" sz="2600" b="1" dirty="0" err="1"/>
              <a:t>mundsial</a:t>
            </a:r>
            <a:r>
              <a:rPr lang="pt-BR" sz="2600" b="1" dirty="0"/>
              <a:t> que exige através de regulamentações a obrigatoriedade de utilização de TPMS para todas as linhas de veículos desde sua fabricação nas montadoras.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4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OBJETIVO geral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4300"/>
            <a:ext cx="9144000" cy="5940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Projetar e prototipar </a:t>
            </a:r>
            <a:r>
              <a:rPr lang="pt-BR" sz="2800" noProof="1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eletrônico de um TPMS para operação em conjunto ao sistema multiplex LOHR para monitoramento da pressão de pneus que utilizem ar como fluido em ônibus e micro-ônibus de até </a:t>
            </a:r>
            <a:r>
              <a:rPr lang="pt-BR" sz="2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pneus.</a:t>
            </a:r>
            <a:endParaRPr lang="pt-BR" sz="2800" noProof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9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Objetivos específicos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8000"/>
            <a:ext cx="9144000" cy="5940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Desenvolver e dimensionar os circuitos para o receptor de sinal dos sensores de pressão;</a:t>
            </a:r>
            <a:endParaRPr lang="pt-B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Desenvolver e dimensionar o circuito de medição da pressão dos pneus;</a:t>
            </a:r>
            <a:endParaRPr lang="pt-BR" sz="2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Montar placas protótipo para desenvolvimento e testes;</a:t>
            </a:r>
            <a:endParaRPr lang="pt-B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Integração entre o receptor de sinal do TPMS com sistema multiplex real.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8000"/>
            <a:ext cx="9144000" cy="59400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TPMS Medição Indireta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Utiliza sensores do sistema de freios ABS e a velocidade de cada roda individualmente;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Pneus murchos possuem um raio efetivo menor do que um pneu com pressão nominal, logo terá uma velocidade maior que pneus com pressão nominal;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Através de comparação indica se algum dos penus está murcho, não é possível saber qual o nível real de pressão.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Vantagem: 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de não necessitar de hardware adicional, segundo os autores isto traz economia ao sistema.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Desvantagem: 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se todos os pneus estiverm com a mesma pressão mas fora da nominal o sistema não indicará falha.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TPMS Medição Direta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Utiliza sensores individuais em cada pneu, podendo ser internos ou externos.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Através de comparação de um preset indica se algum dos penus está abaixo da setada e também qual  é pressão de cada pneu individualmente.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pt-BR" sz="2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Vantagem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: valores de pressão reais, maior assertividade na indicação de falhas, medem movimento e temperatura dos pneus.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2400" b="1" noProof="1">
                <a:latin typeface="Arial" panose="020B0604020202020204" pitchFamily="34" charset="0"/>
                <a:cs typeface="Arial" panose="020B0604020202020204" pitchFamily="34" charset="0"/>
              </a:rPr>
              <a:t>Desvantagem</a:t>
            </a:r>
            <a:r>
              <a:rPr lang="pt-BR" sz="2400" noProof="1">
                <a:latin typeface="Arial" panose="020B0604020202020204" pitchFamily="34" charset="0"/>
                <a:cs typeface="Arial" panose="020B0604020202020204" pitchFamily="34" charset="0"/>
              </a:rPr>
              <a:t>: necessita de hardware epecífico (ECUs e sensores).</a:t>
            </a:r>
          </a:p>
          <a:p>
            <a:pPr algn="just">
              <a:lnSpc>
                <a:spcPct val="11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9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TPMS de Medição Direta - </a:t>
            </a:r>
            <a:r>
              <a:rPr lang="pt-BR" sz="2600" b="1" noProof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66FA2F-3632-EFBC-E2DA-E88F559C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7" y="1771073"/>
            <a:ext cx="8873526" cy="3962183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142947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2C5-6329-458E-8EF9-431F942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lvl="1" defTabSz="534988">
              <a:tabLst>
                <a:tab pos="360363" algn="l"/>
              </a:tabLst>
            </a:pPr>
            <a:br>
              <a:rPr lang="pt-BR" sz="2400" b="1" cap="all" dirty="0"/>
            </a:br>
            <a:r>
              <a:rPr lang="pt-BR" sz="2800" b="1" cap="all" dirty="0">
                <a:latin typeface="+mj-lt"/>
              </a:rPr>
              <a:t>	 fundamentação teórica</a:t>
            </a:r>
            <a:endParaRPr lang="pt-BR" sz="2800" dirty="0">
              <a:latin typeface="+mj-lt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C09407-8DE0-4947-BE91-C74FB2E1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020" y="915792"/>
            <a:ext cx="9144000" cy="59400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600" noProof="1">
                <a:latin typeface="Arial" panose="020B0604020202020204" pitchFamily="34" charset="0"/>
                <a:cs typeface="Arial" panose="020B0604020202020204" pitchFamily="34" charset="0"/>
              </a:rPr>
              <a:t>Sistema TPMS de Medição Direta - </a:t>
            </a:r>
            <a:r>
              <a:rPr lang="pt-BR" sz="2600" b="1" noProof="1"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</a:p>
          <a:p>
            <a:pPr marL="0" indent="0">
              <a:buNone/>
            </a:pPr>
            <a:endParaRPr lang="pt-BR" sz="2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E3EB40-F32D-E5CC-9642-BDD74DFB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18331"/>
            <a:ext cx="7430484" cy="35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36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648</Words>
  <Application>Microsoft Office PowerPoint</Application>
  <PresentationFormat>Apresentação na tela (4:3)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do Office</vt:lpstr>
      <vt:lpstr>Apresentação do PowerPoint</vt:lpstr>
      <vt:lpstr>   INTRODUÇÃO E JUSTIFICATIVA</vt:lpstr>
      <vt:lpstr>   INTRODUÇÃO E JUSTIFICATIVA</vt:lpstr>
      <vt:lpstr>   OBJETIVO geral</vt:lpstr>
      <vt:lpstr>   Objetivos específicos</vt:lpstr>
      <vt:lpstr>   fundamentação teórica</vt:lpstr>
      <vt:lpstr>   fundamentação teórica</vt:lpstr>
      <vt:lpstr>   fundamentação teórica</vt:lpstr>
      <vt:lpstr>   fundamentação teórica</vt:lpstr>
      <vt:lpstr>   fundamentação teórica</vt:lpstr>
      <vt:lpstr>   fundamentação teórica</vt:lpstr>
      <vt:lpstr>   metodologia</vt:lpstr>
      <vt:lpstr>   considerações finais</vt:lpstr>
      <vt:lpstr>  Referência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Alexandra Cemin</dc:creator>
  <cp:lastModifiedBy>Fabrício Balbinot</cp:lastModifiedBy>
  <cp:revision>112</cp:revision>
  <dcterms:created xsi:type="dcterms:W3CDTF">2017-04-11T18:51:19Z</dcterms:created>
  <dcterms:modified xsi:type="dcterms:W3CDTF">2022-07-16T02:51:03Z</dcterms:modified>
</cp:coreProperties>
</file>