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9"/>
  </p:notesMasterIdLst>
  <p:sldIdLst>
    <p:sldId id="256" r:id="rId2"/>
    <p:sldId id="350" r:id="rId3"/>
    <p:sldId id="351" r:id="rId4"/>
    <p:sldId id="352" r:id="rId5"/>
    <p:sldId id="354" r:id="rId6"/>
    <p:sldId id="358" r:id="rId7"/>
    <p:sldId id="355" r:id="rId8"/>
    <p:sldId id="361" r:id="rId9"/>
    <p:sldId id="363" r:id="rId10"/>
    <p:sldId id="364" r:id="rId11"/>
    <p:sldId id="356" r:id="rId12"/>
    <p:sldId id="367" r:id="rId13"/>
    <p:sldId id="366" r:id="rId14"/>
    <p:sldId id="365" r:id="rId15"/>
    <p:sldId id="368" r:id="rId16"/>
    <p:sldId id="369" r:id="rId17"/>
    <p:sldId id="35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Z HENRIQUE CORREA" initials="LHC" lastIdx="13" clrIdx="0">
    <p:extLst>
      <p:ext uri="{19B8F6BF-5375-455C-9EA6-DF929625EA0E}">
        <p15:presenceInfo xmlns:p15="http://schemas.microsoft.com/office/powerpoint/2012/main" userId="f80524b3f4c38417" providerId="Windows Live"/>
      </p:ext>
    </p:extLst>
  </p:cmAuthor>
  <p:cmAuthor id="2" name="Micael Cararo" initials="MC" lastIdx="7" clrIdx="1">
    <p:extLst>
      <p:ext uri="{19B8F6BF-5375-455C-9EA6-DF929625EA0E}">
        <p15:presenceInfo xmlns:p15="http://schemas.microsoft.com/office/powerpoint/2012/main" userId="fecd9f32df131b4b" providerId="Windows Live"/>
      </p:ext>
    </p:extLst>
  </p:cmAuthor>
  <p:cmAuthor id="3" name="Luiz-Note" initials="L" lastIdx="2" clrIdx="2">
    <p:extLst>
      <p:ext uri="{19B8F6BF-5375-455C-9EA6-DF929625EA0E}">
        <p15:presenceInfo xmlns:p15="http://schemas.microsoft.com/office/powerpoint/2012/main" userId="Luiz-No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89319" autoAdjust="0"/>
  </p:normalViewPr>
  <p:slideViewPr>
    <p:cSldViewPr>
      <p:cViewPr varScale="1">
        <p:scale>
          <a:sx n="76" d="100"/>
          <a:sy n="76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01F-C0B5-459E-B757-DA809DC41728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FDC4-20F3-43D1-8C49-60E870652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6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1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248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526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3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Possibilidade de conectar e monitorar até 110 sensores.</a:t>
            </a:r>
          </a:p>
          <a:p>
            <a:pPr algn="l"/>
            <a:r>
              <a:rPr lang="pt-BR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Data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loger</a:t>
            </a:r>
            <a:r>
              <a:rPr lang="pt-BR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e relatório de falhas. Esse CDI também permite visualizar em tempo real via Software instalado em um PC as informações do TPMS.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251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380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48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327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Fonte: </a:t>
            </a:r>
            <a:r>
              <a:rPr lang="pt-BR" sz="12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pt-BR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VELUPILLAI, 2007; GÜVENÇ, 2007)</a:t>
            </a:r>
            <a:endParaRPr lang="pt-B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7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90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5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21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no </a:t>
            </a:r>
            <a:r>
              <a:rPr lang="en-US" dirty="0" err="1"/>
              <a:t>trabalho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1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no </a:t>
            </a:r>
            <a:r>
              <a:rPr lang="en-US" dirty="0" err="1"/>
              <a:t>trabalho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6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u="none" strike="noStrike" baseline="0" dirty="0">
                <a:latin typeface="Arial" panose="020B0604020202020204" pitchFamily="34" charset="0"/>
              </a:rPr>
              <a:t>Fonte: Quan Xin </a:t>
            </a:r>
            <a:r>
              <a:rPr lang="fr-FR" sz="1200" b="0" i="1" u="none" strike="noStrike" baseline="0" dirty="0">
                <a:latin typeface="Arial" panose="020B0604020202020204" pitchFamily="34" charset="0"/>
              </a:rPr>
              <a:t>et al </a:t>
            </a:r>
            <a:r>
              <a:rPr lang="fr-FR" sz="1200" b="0" i="0" u="none" strike="noStrike" baseline="0" dirty="0">
                <a:latin typeface="Arial" panose="020B0604020202020204" pitchFamily="34" charset="0"/>
              </a:rPr>
              <a:t>2019 </a:t>
            </a:r>
            <a:r>
              <a:rPr lang="fr-FR" sz="1200" b="0" i="1" u="none" strike="noStrike" baseline="0" dirty="0">
                <a:latin typeface="Arial" panose="020B0604020202020204" pitchFamily="34" charset="0"/>
              </a:rPr>
              <a:t>J. Phys.: Conf. Ser. </a:t>
            </a:r>
            <a:r>
              <a:rPr lang="fr-FR" sz="1200" b="1" i="0" u="none" strike="noStrike" baseline="0" dirty="0">
                <a:latin typeface="Arial" panose="020B0604020202020204" pitchFamily="34" charset="0"/>
              </a:rPr>
              <a:t>1314 </a:t>
            </a:r>
            <a:r>
              <a:rPr lang="fr-FR" sz="1200" b="0" i="0" u="none" strike="noStrike" baseline="0" dirty="0">
                <a:latin typeface="Arial" panose="020B0604020202020204" pitchFamily="34" charset="0"/>
              </a:rPr>
              <a:t>012100 </a:t>
            </a:r>
            <a:r>
              <a:rPr lang="fr-FR" dirty="0">
                <a:latin typeface="Arial" panose="020B0604020202020204" pitchFamily="34" charset="0"/>
              </a:rPr>
              <a:t>Pg. 3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802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u="none" strike="noStrike" baseline="0" dirty="0">
                <a:latin typeface="Arial" panose="020B0604020202020204" pitchFamily="34" charset="0"/>
              </a:rPr>
              <a:t>Fonte: Quan Xin </a:t>
            </a:r>
            <a:r>
              <a:rPr lang="fr-FR" sz="1200" b="0" i="1" u="none" strike="noStrike" baseline="0" dirty="0">
                <a:latin typeface="Arial" panose="020B0604020202020204" pitchFamily="34" charset="0"/>
              </a:rPr>
              <a:t>et al </a:t>
            </a:r>
            <a:r>
              <a:rPr lang="fr-FR" sz="1200" b="0" i="0" u="none" strike="noStrike" baseline="0" dirty="0">
                <a:latin typeface="Arial" panose="020B0604020202020204" pitchFamily="34" charset="0"/>
              </a:rPr>
              <a:t>2019 </a:t>
            </a:r>
            <a:r>
              <a:rPr lang="fr-FR" sz="1200" b="0" i="1" u="none" strike="noStrike" baseline="0" dirty="0">
                <a:latin typeface="Arial" panose="020B0604020202020204" pitchFamily="34" charset="0"/>
              </a:rPr>
              <a:t>J. Phys.: Conf. Ser. </a:t>
            </a:r>
            <a:r>
              <a:rPr lang="fr-FR" sz="1200" b="1" i="0" u="none" strike="noStrike" baseline="0" dirty="0">
                <a:latin typeface="Arial" panose="020B0604020202020204" pitchFamily="34" charset="0"/>
              </a:rPr>
              <a:t>1314 </a:t>
            </a:r>
            <a:r>
              <a:rPr lang="fr-FR" sz="1200" b="0" i="0" u="none" strike="noStrike" baseline="0" dirty="0">
                <a:latin typeface="Arial" panose="020B0604020202020204" pitchFamily="34" charset="0"/>
              </a:rPr>
              <a:t>012100 </a:t>
            </a:r>
            <a:r>
              <a:rPr lang="fr-FR" dirty="0">
                <a:latin typeface="Arial" panose="020B0604020202020204" pitchFamily="34" charset="0"/>
              </a:rPr>
              <a:t>Pg. 4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23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0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8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4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84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95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6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95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70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5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41AC-3818-47C6-BC59-716F4B70BD90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3125"/>
            <a:ext cx="9144000" cy="1345955"/>
          </a:xfrm>
        </p:spPr>
        <p:txBody>
          <a:bodyPr>
            <a:noAutofit/>
          </a:bodyPr>
          <a:lstStyle/>
          <a:p>
            <a:pPr indent="540385">
              <a:lnSpc>
                <a:spcPct val="150000"/>
              </a:lnSpc>
              <a:spcAft>
                <a:spcPts val="1000"/>
              </a:spcAft>
            </a:pPr>
            <a:r>
              <a:rPr lang="pt-BR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DESENVOLVIMENTO DE UM TPMS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INTEGRADO AO SISTEMA MULTIPLEX LOHR</a:t>
            </a:r>
            <a:r>
              <a:rPr lang="pt-BR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PARA ONIBUS</a:t>
            </a:r>
            <a:endParaRPr lang="pt-BR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2049" name="Imagem 25">
            <a:extLst>
              <a:ext uri="{FF2B5EF4-FFF2-40B4-BE49-F238E27FC236}">
                <a16:creationId xmlns:a16="http://schemas.microsoft.com/office/drawing/2014/main" id="{5E5031FE-D204-486F-82BE-0F50FAB8F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49" y="368935"/>
            <a:ext cx="3162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1BE13AB-9B10-4480-A7C8-4B2378296BF3}"/>
              </a:ext>
            </a:extLst>
          </p:cNvPr>
          <p:cNvSpPr/>
          <p:nvPr/>
        </p:nvSpPr>
        <p:spPr>
          <a:xfrm>
            <a:off x="6637655" y="368935"/>
            <a:ext cx="415290" cy="37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54F9B-C79A-415E-94C2-FF74DC9A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577EBAD-222A-49D9-AB06-3465EA08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EDDB3DF-DE25-4B05-8DBD-6F50B240A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586" y="1808422"/>
            <a:ext cx="54308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SUPERIOR DE  </a:t>
            </a:r>
            <a:r>
              <a:rPr lang="pt-BR" altLang="pt-BR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ENGENHARIA ELÉTRICA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BD1BE47-900D-45E0-AEA3-18D36F2BEB52}"/>
              </a:ext>
            </a:extLst>
          </p:cNvPr>
          <p:cNvSpPr txBox="1">
            <a:spLocks/>
          </p:cNvSpPr>
          <p:nvPr/>
        </p:nvSpPr>
        <p:spPr>
          <a:xfrm>
            <a:off x="0" y="4509213"/>
            <a:ext cx="9144000" cy="1587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cs typeface="Arial" panose="020B0604020202020204" pitchFamily="34" charset="0"/>
              </a:rPr>
              <a:t>Autor: Fabricio Balbinot</a:t>
            </a:r>
          </a:p>
          <a:p>
            <a:endParaRPr lang="pt-B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cs typeface="Arial" panose="020B0604020202020204" pitchFamily="34" charset="0"/>
              </a:rPr>
              <a:t>Orientador: </a:t>
            </a:r>
            <a:r>
              <a:rPr lang="pt-BR" dirty="0">
                <a:solidFill>
                  <a:schemeClr val="tx1"/>
                </a:solidFill>
              </a:rPr>
              <a:t>Prof</a:t>
            </a:r>
            <a:r>
              <a:rPr lang="pt-BR" dirty="0">
                <a:solidFill>
                  <a:schemeClr val="tx1"/>
                </a:solidFill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Geison</a:t>
            </a:r>
            <a:r>
              <a:rPr lang="pt-B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Luis</a:t>
            </a:r>
            <a:r>
              <a:rPr lang="pt-B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Rasia</a:t>
            </a:r>
            <a:endParaRPr lang="pt-BR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1"/>
    </mc:Choice>
    <mc:Fallback xmlns="">
      <p:transition spd="slow" advTm="75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Tensão de operação ????????ISO – 16750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Inversão de polaridade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Pulsos de tensão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Transientes de cargas indutivas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elétricos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Normas da LOHR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245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Pressão de Pneus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1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245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Principais circuitos eletrônicos a serem utilizados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5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Mercado: Sistema K2on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215059-62C9-DA91-F8C8-80F25B7BA0F5}"/>
              </a:ext>
            </a:extLst>
          </p:cNvPr>
          <p:cNvSpPr txBox="1"/>
          <p:nvPr/>
        </p:nvSpPr>
        <p:spPr>
          <a:xfrm>
            <a:off x="-397" y="636944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baseline="0" dirty="0">
                <a:latin typeface="Arial" panose="020B0604020202020204" pitchFamily="34" charset="0"/>
              </a:rPr>
              <a:t>Fonte: K2on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61CFBBE-21C4-9CFD-DFCA-EF9460CC2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573016"/>
            <a:ext cx="952633" cy="146129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F7B48F4-E53A-8EBD-DA8D-7BD45E88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706" y="4022003"/>
            <a:ext cx="1207840" cy="101230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B5658EE-94B7-B6CE-A736-EC958413B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098565"/>
            <a:ext cx="2527394" cy="80688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C3CC96C7-4E12-4620-4236-413EE24A5FE2}"/>
              </a:ext>
            </a:extLst>
          </p:cNvPr>
          <p:cNvSpPr txBox="1"/>
          <p:nvPr/>
        </p:nvSpPr>
        <p:spPr>
          <a:xfrm>
            <a:off x="5558670" y="5205708"/>
            <a:ext cx="34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baseline="0" dirty="0">
                <a:latin typeface="Arial" panose="020B0604020202020204" pitchFamily="34" charset="0"/>
              </a:rPr>
              <a:t>Sensores Externos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DA87478-955B-942A-35ED-661946068F42}"/>
              </a:ext>
            </a:extLst>
          </p:cNvPr>
          <p:cNvSpPr txBox="1"/>
          <p:nvPr/>
        </p:nvSpPr>
        <p:spPr>
          <a:xfrm>
            <a:off x="5197126" y="2991146"/>
            <a:ext cx="376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baseline="0" dirty="0">
                <a:latin typeface="Arial" panose="020B0604020202020204" pitchFamily="34" charset="0"/>
              </a:rPr>
              <a:t>Sensor Interno</a:t>
            </a:r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418C0C-BC54-4E7C-EB7C-5AADD30DD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" t="16608" r="6455" b="20665"/>
          <a:stretch/>
        </p:blipFill>
        <p:spPr bwMode="auto">
          <a:xfrm>
            <a:off x="217671" y="1652817"/>
            <a:ext cx="4854650" cy="34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1756F93E-5A46-0169-6960-E97258352719}"/>
              </a:ext>
            </a:extLst>
          </p:cNvPr>
          <p:cNvSpPr txBox="1"/>
          <p:nvPr/>
        </p:nvSpPr>
        <p:spPr>
          <a:xfrm>
            <a:off x="683568" y="5226880"/>
            <a:ext cx="376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baseline="0" dirty="0">
                <a:latin typeface="Arial" panose="020B0604020202020204" pitchFamily="34" charset="0"/>
              </a:rPr>
              <a:t>IHM e Recpetor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3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metodologia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245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5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metodologia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245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36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considerações finais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245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Referência Bibliográficas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245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Teste</a:t>
            </a:r>
          </a:p>
          <a:p>
            <a:pPr algn="just">
              <a:lnSpc>
                <a:spcPct val="110000"/>
              </a:lnSpc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Trhrhj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Yjsyj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9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INTRODUÇÃO E JUSTIFICATIVA</a:t>
            </a:r>
            <a:endParaRPr lang="pt-BR" sz="2800" dirty="0">
              <a:latin typeface="+mj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3C74E1-8139-4840-9DC6-7848C70E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2453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TPMS (Tire Pressure Monitoring System)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11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Monitor de pressão para pneus. Conceito: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4C71B2-398A-B97C-E88C-5E6BD862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17" y="2708920"/>
            <a:ext cx="4463965" cy="33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8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/>
            </a:br>
            <a:r>
              <a:rPr lang="pt-BR" sz="2800" b="1" cap="all">
                <a:latin typeface="+mj-lt"/>
              </a:rPr>
              <a:t>	 INTRODUÇÃO E JUSTIFICATIVA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25658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cs typeface="Arial" panose="020B0604020202020204" pitchFamily="34" charset="0"/>
              </a:rPr>
              <a:t>Oportunidade de lançar um novo opcional ao mercado integrado aos sistemas já deolvidos na empresa;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1800" noProof="1"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cs typeface="Arial" panose="020B0604020202020204" pitchFamily="34" charset="0"/>
              </a:rPr>
              <a:t>Nos EUA o TPMS é obrigatório desde 2007, obrigatoriedade justificada pela redução no risco de acidentes;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1200" noProof="1"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cs typeface="Arial" panose="020B0604020202020204" pitchFamily="34" charset="0"/>
              </a:rPr>
              <a:t>Na UE o TPMS é obrigatório desde 2012, obrigatoriedade justificada pela redução nas emeições de CO2 e econônima;</a:t>
            </a:r>
          </a:p>
          <a:p>
            <a:pPr marL="0" indent="0" algn="just">
              <a:buNone/>
            </a:pPr>
            <a:endParaRPr lang="pt-BR" sz="1200" noProof="1"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b="1" dirty="0"/>
              <a:t>Oportunidade de aplicação na indústria local aliada a tendência mundial que exige através de regulamentações a obrigatoriedade de utilização de TPMS para todas as linhas de veículos desde sua fabricação nas montadoras.</a:t>
            </a:r>
          </a:p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4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OBJETIVO geral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2453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Projetar e prototipar </a:t>
            </a:r>
            <a:r>
              <a:rPr lang="pt-BR" sz="2800" noProof="1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eletrônico de um TPMS para operação em conjunto ao sistema multiplex LOHR para monitoramento da pressão de pneus que utilizem ar como fluido em ônibus e micro-ônibus de até 6 pneus.</a:t>
            </a:r>
            <a:endParaRPr lang="pt-BR" sz="28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9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Objetivos específicos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536504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Desenvolver e dimensionar os circuitos para o receptor de sinal dos sensores de pressão.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Desenvolver e dimensionar o circuito de medição da pressão dos pneus.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Integração entre o receptor de sinal do TPMS com sistema multiplex real.</a:t>
            </a:r>
          </a:p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0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Sistema TPMS Medição Indireta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Utiliza sensores do sistema de freios ABS e a velocidade de cada roda individualmente;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Pneus murchos possuem um raio efetivo menor do que um pneu com pressão nominal, logo terá uma velocidade maior que pneus com pressão nominal;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Através de comparação indica se algum dos penus está murcho, não é possível saber qual o nível real de pressão.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b="1" noProof="1">
                <a:latin typeface="Arial" panose="020B0604020202020204" pitchFamily="34" charset="0"/>
                <a:cs typeface="Arial" panose="020B0604020202020204" pitchFamily="34" charset="0"/>
              </a:rPr>
              <a:t>Vantagem: </a:t>
            </a: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de não necessitar de hardware adicional, segundo os autores isto traz economia ao sistema.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b="1" noProof="1">
                <a:latin typeface="Arial" panose="020B0604020202020204" pitchFamily="34" charset="0"/>
                <a:cs typeface="Arial" panose="020B0604020202020204" pitchFamily="34" charset="0"/>
              </a:rPr>
              <a:t>Desvantagem: </a:t>
            </a: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se todos os pneus estiverm com a mesma pressão mas fora da nominal o sistema não indicará falha.</a:t>
            </a:r>
          </a:p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9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Sistema TPMS Medição Direta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Utiliza sensores individuais em cada pneu, podendo ser internos ou externos.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Através de comparação de um preset indica se algum dos penus está abaixo da setada e também qual  é pressão de cada pneu individualmente.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pt-BR" sz="2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b="1" noProof="1">
                <a:latin typeface="Arial" panose="020B0604020202020204" pitchFamily="34" charset="0"/>
                <a:cs typeface="Arial" panose="020B0604020202020204" pitchFamily="34" charset="0"/>
              </a:rPr>
              <a:t>Vantagem</a:t>
            </a: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: valores de pressão reais, maior assertividade na indicação de falhas, medem movimento e temperatura dos pneus.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b="1" noProof="1">
                <a:latin typeface="Arial" panose="020B0604020202020204" pitchFamily="34" charset="0"/>
                <a:cs typeface="Arial" panose="020B0604020202020204" pitchFamily="34" charset="0"/>
              </a:rPr>
              <a:t>Desvantagem</a:t>
            </a: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: necessita de hardware epecífico (ECUs e sensores).</a:t>
            </a:r>
          </a:p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9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Sistema TPMS de Medição Direta Ativa - </a:t>
            </a:r>
            <a:r>
              <a:rPr lang="pt-BR" sz="2600" b="1" noProof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  <a:p>
            <a:pPr marL="0" indent="0">
              <a:buNone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66FA2F-3632-EFBC-E2DA-E88F559C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37" y="1771073"/>
            <a:ext cx="8873526" cy="3962183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142947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Sistema TPMS de Medição Direta Ativa - </a:t>
            </a:r>
            <a:r>
              <a:rPr lang="pt-BR" sz="2600" b="1" noProof="1">
                <a:latin typeface="Arial" panose="020B0604020202020204" pitchFamily="34" charset="0"/>
                <a:cs typeface="Arial" panose="020B0604020202020204" pitchFamily="34" charset="0"/>
              </a:rPr>
              <a:t>Receptor</a:t>
            </a:r>
          </a:p>
          <a:p>
            <a:pPr marL="0" indent="0">
              <a:buNone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E3EB40-F32D-E5CC-9642-BDD74DFBA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18331"/>
            <a:ext cx="7430484" cy="35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36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5892</TotalTime>
  <Words>648</Words>
  <Application>Microsoft Office PowerPoint</Application>
  <PresentationFormat>Apresentação na tela (4:3)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Roboto</vt:lpstr>
      <vt:lpstr>Wingdings</vt:lpstr>
      <vt:lpstr>Tema do Office</vt:lpstr>
      <vt:lpstr>Apresentação do PowerPoint</vt:lpstr>
      <vt:lpstr>   INTRODUÇÃO E JUSTIFICATIVA</vt:lpstr>
      <vt:lpstr>   INTRODUÇÃO E JUSTIFICATIVA</vt:lpstr>
      <vt:lpstr>   OBJETIVO geral</vt:lpstr>
      <vt:lpstr>   Objetivos específicos</vt:lpstr>
      <vt:lpstr>   fundamentação teórica</vt:lpstr>
      <vt:lpstr>   fundamentação teórica</vt:lpstr>
      <vt:lpstr>   fundamentação teórica</vt:lpstr>
      <vt:lpstr>   fundamentação teórica</vt:lpstr>
      <vt:lpstr>   fundamentação teórica</vt:lpstr>
      <vt:lpstr>   fundamentação teórica</vt:lpstr>
      <vt:lpstr>   fundamentação teórica</vt:lpstr>
      <vt:lpstr>   fundamentação teórica</vt:lpstr>
      <vt:lpstr>   metodologia</vt:lpstr>
      <vt:lpstr>   metodologia</vt:lpstr>
      <vt:lpstr>   considerações finais</vt:lpstr>
      <vt:lpstr>  Referência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Alexandra Cemin</dc:creator>
  <cp:lastModifiedBy>Fabrício Balbinot</cp:lastModifiedBy>
  <cp:revision>109</cp:revision>
  <dcterms:created xsi:type="dcterms:W3CDTF">2017-04-11T18:51:19Z</dcterms:created>
  <dcterms:modified xsi:type="dcterms:W3CDTF">2022-07-05T23:12:06Z</dcterms:modified>
</cp:coreProperties>
</file>