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</p:sldIdLst>
  <p:sldSz cx="12801600" cy="96012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40080" y="384480"/>
            <a:ext cx="11521080" cy="15998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25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40080" y="2240280"/>
            <a:ext cx="11521080" cy="3022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45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40080" y="5550120"/>
            <a:ext cx="11521080" cy="3022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45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40080" y="384480"/>
            <a:ext cx="11521080" cy="15998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25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40080" y="2240280"/>
            <a:ext cx="5622120" cy="3022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45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543720" y="2240280"/>
            <a:ext cx="5622120" cy="3022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45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40080" y="5550120"/>
            <a:ext cx="5622120" cy="3022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45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543720" y="5550120"/>
            <a:ext cx="5622120" cy="3022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45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40080" y="384480"/>
            <a:ext cx="11521080" cy="15998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25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40080" y="2240280"/>
            <a:ext cx="3709440" cy="3022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45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35280" y="2240280"/>
            <a:ext cx="3709440" cy="3022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45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8430840" y="2240280"/>
            <a:ext cx="3709440" cy="3022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45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40080" y="5550120"/>
            <a:ext cx="3709440" cy="3022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45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535280" y="5550120"/>
            <a:ext cx="3709440" cy="3022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45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8430840" y="5550120"/>
            <a:ext cx="3709440" cy="3022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45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40080" y="384480"/>
            <a:ext cx="11521080" cy="15998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25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40080" y="2240280"/>
            <a:ext cx="11521080" cy="6336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40080" y="384480"/>
            <a:ext cx="11521080" cy="15998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25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40080" y="2240280"/>
            <a:ext cx="11521080" cy="633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45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40080" y="384480"/>
            <a:ext cx="11521080" cy="15998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25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40080" y="2240280"/>
            <a:ext cx="5622120" cy="633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45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543720" y="2240280"/>
            <a:ext cx="5622120" cy="633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45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40080" y="384480"/>
            <a:ext cx="11521080" cy="15998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25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40080" y="384480"/>
            <a:ext cx="11521080" cy="7417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40080" y="384480"/>
            <a:ext cx="11521080" cy="15998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25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40080" y="2240280"/>
            <a:ext cx="5622120" cy="3022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45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543720" y="2240280"/>
            <a:ext cx="5622120" cy="633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45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40080" y="5550120"/>
            <a:ext cx="5622120" cy="3022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45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40080" y="384480"/>
            <a:ext cx="11521080" cy="15998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25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40080" y="2240280"/>
            <a:ext cx="5622120" cy="633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45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543720" y="2240280"/>
            <a:ext cx="5622120" cy="3022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45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543720" y="5550120"/>
            <a:ext cx="5622120" cy="3022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45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40080" y="384480"/>
            <a:ext cx="11521080" cy="15998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25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40080" y="2240280"/>
            <a:ext cx="5622120" cy="3022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45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543720" y="2240280"/>
            <a:ext cx="5622120" cy="3022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45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40080" y="5550120"/>
            <a:ext cx="11521080" cy="3022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45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40080" y="384480"/>
            <a:ext cx="11521080" cy="1599840"/>
          </a:xfrm>
          <a:prstGeom prst="rect">
            <a:avLst/>
          </a:prstGeom>
        </p:spPr>
        <p:txBody>
          <a:bodyPr lIns="128160" rIns="128160" tIns="64080" bIns="64080" anchor="ctr"/>
          <a:p>
            <a:pPr algn="ctr">
              <a:lnSpc>
                <a:spcPct val="100000"/>
              </a:lnSpc>
            </a:pPr>
            <a:r>
              <a:rPr b="0" lang="pt-BR" sz="6200" spc="-1" strike="noStrike">
                <a:solidFill>
                  <a:srgbClr val="000000"/>
                </a:solidFill>
                <a:latin typeface="Calibri"/>
              </a:rPr>
              <a:t>Clique para editar o estilo do título mestre</a:t>
            </a:r>
            <a:endParaRPr b="0" lang="pt-BR" sz="6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40080" y="2240280"/>
            <a:ext cx="11521080" cy="6336000"/>
          </a:xfrm>
          <a:prstGeom prst="rect">
            <a:avLst/>
          </a:prstGeom>
        </p:spPr>
        <p:txBody>
          <a:bodyPr lIns="128160" rIns="128160" tIns="64080" bIns="64080"/>
          <a:p>
            <a:pPr marL="480240" indent="-479880">
              <a:lnSpc>
                <a:spcPct val="100000"/>
              </a:lnSpc>
              <a:spcBef>
                <a:spcPts val="9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4500" spc="-1" strike="noStrike">
                <a:solidFill>
                  <a:srgbClr val="000000"/>
                </a:solidFill>
                <a:latin typeface="Calibri"/>
              </a:rPr>
              <a:t>Clique para editar os estilos do texto mestre</a:t>
            </a:r>
            <a:endParaRPr b="0" lang="pt-BR" sz="4500" spc="-1" strike="noStrike">
              <a:solidFill>
                <a:srgbClr val="000000"/>
              </a:solidFill>
              <a:latin typeface="Calibri"/>
            </a:endParaRPr>
          </a:p>
          <a:p>
            <a:pPr lvl="1" marL="1040040" indent="-399600">
              <a:lnSpc>
                <a:spcPct val="100000"/>
              </a:lnSpc>
              <a:spcBef>
                <a:spcPts val="780"/>
              </a:spcBef>
              <a:buClr>
                <a:srgbClr val="000000"/>
              </a:buClr>
              <a:buFont typeface="Arial"/>
              <a:buChar char="–"/>
            </a:pPr>
            <a:r>
              <a:rPr b="0" lang="pt-BR" sz="3900" spc="-1" strike="noStrike">
                <a:solidFill>
                  <a:srgbClr val="000000"/>
                </a:solidFill>
                <a:latin typeface="Calibri"/>
              </a:rPr>
              <a:t>Segundo nível</a:t>
            </a:r>
            <a:endParaRPr b="0" lang="pt-BR" sz="3900" spc="-1" strike="noStrike">
              <a:solidFill>
                <a:srgbClr val="000000"/>
              </a:solidFill>
              <a:latin typeface="Calibri"/>
            </a:endParaRPr>
          </a:p>
          <a:p>
            <a:pPr lvl="2" marL="1600200" indent="-31968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400" spc="-1" strike="noStrike">
                <a:solidFill>
                  <a:srgbClr val="000000"/>
                </a:solidFill>
                <a:latin typeface="Calibri"/>
              </a:rPr>
              <a:t>Terceiro nível</a:t>
            </a:r>
            <a:endParaRPr b="0" lang="pt-BR" sz="3400" spc="-1" strike="noStrike">
              <a:solidFill>
                <a:srgbClr val="000000"/>
              </a:solidFill>
              <a:latin typeface="Calibri"/>
            </a:endParaRPr>
          </a:p>
          <a:p>
            <a:pPr lvl="3" marL="2240280" indent="-3196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Quarto nível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 lvl="4" marL="2880360" indent="-3196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»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Quinto nível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640080" y="8898840"/>
            <a:ext cx="2986560" cy="510840"/>
          </a:xfrm>
          <a:prstGeom prst="rect">
            <a:avLst/>
          </a:prstGeom>
        </p:spPr>
        <p:txBody>
          <a:bodyPr lIns="128160" rIns="128160" tIns="64080" bIns="64080" anchor="ctr"/>
          <a:p>
            <a:pPr>
              <a:lnSpc>
                <a:spcPct val="100000"/>
              </a:lnSpc>
            </a:pPr>
            <a:fld id="{233F3656-008B-4FDD-927E-EE1FAEA2F067}" type="datetime">
              <a:rPr b="0" lang="pt-BR" sz="1700" spc="-1" strike="noStrike">
                <a:solidFill>
                  <a:srgbClr val="8b8b8b"/>
                </a:solidFill>
                <a:latin typeface="Calibri"/>
              </a:rPr>
              <a:t>18/02/19</a:t>
            </a:fld>
            <a:endParaRPr b="0" lang="pt-BR" sz="17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4374000" y="8898840"/>
            <a:ext cx="4053600" cy="510840"/>
          </a:xfrm>
          <a:prstGeom prst="rect">
            <a:avLst/>
          </a:prstGeom>
        </p:spPr>
        <p:txBody>
          <a:bodyPr lIns="128160" rIns="128160" tIns="64080" bIns="64080" anchor="ctr"/>
          <a:p>
            <a:endParaRPr b="0" lang="pt-BR" sz="2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9174600" y="8898840"/>
            <a:ext cx="2986560" cy="510840"/>
          </a:xfrm>
          <a:prstGeom prst="rect">
            <a:avLst/>
          </a:prstGeom>
        </p:spPr>
        <p:txBody>
          <a:bodyPr lIns="128160" rIns="128160" tIns="64080" bIns="64080" anchor="ctr"/>
          <a:p>
            <a:pPr algn="r">
              <a:lnSpc>
                <a:spcPct val="100000"/>
              </a:lnSpc>
            </a:pPr>
            <a:fld id="{19F9F610-B304-40B1-B231-06AA8A76A241}" type="slidenum">
              <a:rPr b="0" lang="pt-BR" sz="1700" spc="-1" strike="noStrike">
                <a:solidFill>
                  <a:srgbClr val="8b8b8b"/>
                </a:solidFill>
                <a:latin typeface="Calibri"/>
              </a:rPr>
              <a:t>&lt;número&gt;</a:t>
            </a:fld>
            <a:endParaRPr b="0" lang="pt-BR" sz="17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2" descr=""/>
          <p:cNvPicPr/>
          <p:nvPr/>
        </p:nvPicPr>
        <p:blipFill>
          <a:blip r:embed="rId1"/>
          <a:srcRect l="12793" t="0" r="12793" b="777"/>
          <a:stretch/>
        </p:blipFill>
        <p:spPr>
          <a:xfrm>
            <a:off x="0" y="0"/>
            <a:ext cx="12801240" cy="9600840"/>
          </a:xfrm>
          <a:prstGeom prst="rect">
            <a:avLst/>
          </a:prstGeom>
          <a:ln w="9360">
            <a:noFill/>
          </a:ln>
        </p:spPr>
      </p:pic>
      <p:sp>
        <p:nvSpPr>
          <p:cNvPr id="42" name="CustomShape 1"/>
          <p:cNvSpPr/>
          <p:nvPr/>
        </p:nvSpPr>
        <p:spPr>
          <a:xfrm>
            <a:off x="2152440" y="491040"/>
            <a:ext cx="2983680" cy="2728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Calibri"/>
              </a:rPr>
              <a:t>Joaquim José da Silva Xavier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43" name="CustomShape 2"/>
          <p:cNvSpPr/>
          <p:nvPr/>
        </p:nvSpPr>
        <p:spPr>
          <a:xfrm>
            <a:off x="7120800" y="59040"/>
            <a:ext cx="5544360" cy="70884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Calibri"/>
              </a:rPr>
              <a:t>Em uma frase de no máximo 3 linhas, descreva de forma rápida, clara e sumarizada, qual é a sua ideia / motivação / necessidade.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44" name="CustomShape 3"/>
          <p:cNvSpPr/>
          <p:nvPr/>
        </p:nvSpPr>
        <p:spPr>
          <a:xfrm>
            <a:off x="122760" y="1584000"/>
            <a:ext cx="2376000" cy="1368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Calibri"/>
              </a:rPr>
              <a:t>Justificativas são os motivos pelos quais você está realizando seu projeto, ou seja, os problemas atuais enfrentados pela não existência do seu projeto.</a:t>
            </a: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</p:txBody>
      </p:sp>
      <p:sp>
        <p:nvSpPr>
          <p:cNvPr id="45" name="CustomShape 4"/>
          <p:cNvSpPr/>
          <p:nvPr/>
        </p:nvSpPr>
        <p:spPr>
          <a:xfrm>
            <a:off x="122760" y="4239000"/>
            <a:ext cx="2376000" cy="155052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Calibri"/>
              </a:rPr>
              <a:t>Descreva aqui o que você pretende fazer de maneira que fique “</a:t>
            </a:r>
            <a:r>
              <a:rPr b="1" lang="pt-BR" sz="1200" spc="-1" strike="noStrike">
                <a:solidFill>
                  <a:srgbClr val="000000"/>
                </a:solidFill>
                <a:latin typeface="Calibri"/>
              </a:rPr>
              <a:t>smart</a:t>
            </a:r>
            <a:r>
              <a:rPr b="0" lang="pt-BR" sz="1200" spc="-1" strike="noStrike">
                <a:solidFill>
                  <a:srgbClr val="000000"/>
                </a:solidFill>
                <a:latin typeface="Calibri"/>
              </a:rPr>
              <a:t>”, ou seja:</a:t>
            </a:r>
            <a:br/>
            <a:r>
              <a:rPr b="0" lang="pt-BR" sz="1200" spc="-1" strike="noStrike">
                <a:solidFill>
                  <a:srgbClr val="000000"/>
                </a:solidFill>
                <a:latin typeface="Calibri"/>
              </a:rPr>
              <a:t>- e</a:t>
            </a:r>
            <a:r>
              <a:rPr b="1" lang="pt-BR" sz="1200" spc="-1" strike="noStrike">
                <a:solidFill>
                  <a:srgbClr val="000000"/>
                </a:solidFill>
                <a:latin typeface="Calibri"/>
              </a:rPr>
              <a:t>S</a:t>
            </a:r>
            <a:r>
              <a:rPr b="0" lang="pt-BR" sz="1200" spc="-1" strike="noStrike">
                <a:solidFill>
                  <a:srgbClr val="000000"/>
                </a:solidFill>
                <a:latin typeface="Calibri"/>
              </a:rPr>
              <a:t>pecífico</a:t>
            </a:r>
            <a:br/>
            <a:r>
              <a:rPr b="0" lang="pt-BR" sz="1200" spc="-1" strike="noStrike">
                <a:solidFill>
                  <a:srgbClr val="000000"/>
                </a:solidFill>
                <a:latin typeface="Calibri"/>
              </a:rPr>
              <a:t>- </a:t>
            </a:r>
            <a:r>
              <a:rPr b="1" lang="pt-BR" sz="1200" spc="-1" strike="noStrike">
                <a:solidFill>
                  <a:srgbClr val="000000"/>
                </a:solidFill>
                <a:latin typeface="Calibri"/>
              </a:rPr>
              <a:t>M</a:t>
            </a:r>
            <a:r>
              <a:rPr b="0" lang="pt-BR" sz="1200" spc="-1" strike="noStrike">
                <a:solidFill>
                  <a:srgbClr val="000000"/>
                </a:solidFill>
                <a:latin typeface="Calibri"/>
              </a:rPr>
              <a:t>ensurável</a:t>
            </a:r>
            <a:br/>
            <a:r>
              <a:rPr b="0" lang="pt-BR" sz="1200" spc="-1" strike="noStrike">
                <a:solidFill>
                  <a:srgbClr val="000000"/>
                </a:solidFill>
                <a:latin typeface="Calibri"/>
              </a:rPr>
              <a:t>- </a:t>
            </a:r>
            <a:r>
              <a:rPr b="1" lang="pt-BR" sz="1200" spc="-1" strike="noStrike">
                <a:solidFill>
                  <a:srgbClr val="000000"/>
                </a:solidFill>
                <a:latin typeface="Calibri"/>
              </a:rPr>
              <a:t>A</a:t>
            </a:r>
            <a:r>
              <a:rPr b="0" lang="pt-BR" sz="1200" spc="-1" strike="noStrike">
                <a:solidFill>
                  <a:srgbClr val="000000"/>
                </a:solidFill>
                <a:latin typeface="Calibri"/>
              </a:rPr>
              <a:t>tingível</a:t>
            </a:r>
            <a:br/>
            <a:r>
              <a:rPr b="0" lang="pt-BR" sz="1200" spc="-1" strike="noStrike">
                <a:solidFill>
                  <a:srgbClr val="000000"/>
                </a:solidFill>
                <a:latin typeface="Calibri"/>
              </a:rPr>
              <a:t>- </a:t>
            </a:r>
            <a:r>
              <a:rPr b="1" lang="pt-BR" sz="1200" spc="-1" strike="noStrike">
                <a:solidFill>
                  <a:srgbClr val="000000"/>
                </a:solidFill>
                <a:latin typeface="Calibri"/>
              </a:rPr>
              <a:t>R</a:t>
            </a:r>
            <a:r>
              <a:rPr b="0" lang="pt-BR" sz="1200" spc="-1" strike="noStrike">
                <a:solidFill>
                  <a:srgbClr val="000000"/>
                </a:solidFill>
                <a:latin typeface="Calibri"/>
              </a:rPr>
              <a:t>ealista</a:t>
            </a:r>
            <a:br/>
            <a:r>
              <a:rPr b="0" lang="pt-BR" sz="1200" spc="-1" strike="noStrike">
                <a:solidFill>
                  <a:srgbClr val="000000"/>
                </a:solidFill>
                <a:latin typeface="Calibri"/>
              </a:rPr>
              <a:t>- </a:t>
            </a:r>
            <a:r>
              <a:rPr b="1" lang="pt-BR" sz="12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0" lang="pt-BR" sz="1200" spc="-1" strike="noStrike">
                <a:solidFill>
                  <a:srgbClr val="000000"/>
                </a:solidFill>
                <a:latin typeface="Calibri"/>
              </a:rPr>
              <a:t>emporizável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46" name="CustomShape 5"/>
          <p:cNvSpPr/>
          <p:nvPr/>
        </p:nvSpPr>
        <p:spPr>
          <a:xfrm>
            <a:off x="2669760" y="1461240"/>
            <a:ext cx="2376000" cy="11854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Calibri"/>
              </a:rPr>
              <a:t>Qual será o resultado final do seu projeto? Lembre-se que é possível gerar um produto, serviço ou um resultado de uma pesquisa.</a:t>
            </a: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</p:txBody>
      </p:sp>
      <p:sp>
        <p:nvSpPr>
          <p:cNvPr id="47" name="CustomShape 6"/>
          <p:cNvSpPr/>
          <p:nvPr/>
        </p:nvSpPr>
        <p:spPr>
          <a:xfrm>
            <a:off x="5208480" y="1543320"/>
            <a:ext cx="2376000" cy="191556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Calibri"/>
              </a:rPr>
              <a:t>Quem são as partes interessadas em seu projeto? Quais as pessoas envolvidas? Qual a categoria de pessoas ou empresas envolvidas? Qual o setor, empresa, grupos de pessoas, associação que tem interesse em seu projeto, ou que influenciarão o seu projeto?</a:t>
            </a: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</p:txBody>
      </p:sp>
      <p:sp>
        <p:nvSpPr>
          <p:cNvPr id="48" name="CustomShape 7"/>
          <p:cNvSpPr/>
          <p:nvPr/>
        </p:nvSpPr>
        <p:spPr>
          <a:xfrm>
            <a:off x="5208480" y="5040360"/>
            <a:ext cx="2376000" cy="264564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Calibri"/>
              </a:rPr>
              <a:t>São suposições dadas como “Certas” sobre o ambiente e os fatores externos. </a:t>
            </a: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Calibri"/>
              </a:rPr>
              <a:t>É tudo aquilo que você possui como “Certo e imutável” de recursos tangíveis (pessoas, tecnologia, metodologia) e intangíveis (saberes, conhecimento, informação),  relevantes para o desenvolvimento do projeto.</a:t>
            </a: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</p:txBody>
      </p:sp>
      <p:sp>
        <p:nvSpPr>
          <p:cNvPr id="49" name="CustomShape 8"/>
          <p:cNvSpPr/>
          <p:nvPr/>
        </p:nvSpPr>
        <p:spPr>
          <a:xfrm>
            <a:off x="7755480" y="1584000"/>
            <a:ext cx="2376000" cy="155052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Calibri"/>
              </a:rPr>
              <a:t>Quais são as limitações  de qualquer natureza que poderão impactar seu projeto.</a:t>
            </a: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Calibri"/>
              </a:rPr>
              <a:t>Restrição é algo que impede a execução de seu projeto.</a:t>
            </a: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</p:txBody>
      </p:sp>
      <p:sp>
        <p:nvSpPr>
          <p:cNvPr id="50" name="CustomShape 9"/>
          <p:cNvSpPr/>
          <p:nvPr/>
        </p:nvSpPr>
        <p:spPr>
          <a:xfrm>
            <a:off x="7742160" y="5707080"/>
            <a:ext cx="2376000" cy="155052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Calibri"/>
              </a:rPr>
              <a:t>São os componentes Concretos, Mensuráveis e Tangíveis que serão gerados pelo seu projeto.</a:t>
            </a: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Calibri"/>
              </a:rPr>
              <a:t>São as etapas do seu projeto, que geram um subproduto do seu produto macro/principal.</a:t>
            </a: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</p:txBody>
      </p:sp>
      <p:sp>
        <p:nvSpPr>
          <p:cNvPr id="51" name="CustomShape 10"/>
          <p:cNvSpPr/>
          <p:nvPr/>
        </p:nvSpPr>
        <p:spPr>
          <a:xfrm>
            <a:off x="10289160" y="1521360"/>
            <a:ext cx="2376000" cy="11854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Calibri"/>
              </a:rPr>
              <a:t>Riscos são fatores futuros e incertos que podem impactar seu projeto, porém podem ser mitigados ou amenizados.</a:t>
            </a: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</p:txBody>
      </p:sp>
      <p:sp>
        <p:nvSpPr>
          <p:cNvPr id="52" name="CustomShape 11"/>
          <p:cNvSpPr/>
          <p:nvPr/>
        </p:nvSpPr>
        <p:spPr>
          <a:xfrm>
            <a:off x="10289160" y="3744360"/>
            <a:ext cx="2376000" cy="191556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Calibri"/>
              </a:rPr>
              <a:t>Quanto será gasto para concluir esse projeto. São os recursos humanos, técnicos, tecnológicos que devem ser adquiridos ou que você já possui e que no decorrer do processo de execução do seu projeto irão necessitar de gastos.</a:t>
            </a: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Calibri"/>
              </a:rPr>
              <a:t>Distribua os gastos de acordo com os Grupos de Entregas (subprodu-tos), identificados aqui à esquerda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53" name="CustomShape 12"/>
          <p:cNvSpPr/>
          <p:nvPr/>
        </p:nvSpPr>
        <p:spPr>
          <a:xfrm>
            <a:off x="10289160" y="6633720"/>
            <a:ext cx="2376000" cy="1368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Calibri"/>
              </a:rPr>
              <a:t>É a definição de quando irão ocorrer (período temporal), as entregas dos Grupos de Entregas (subprodutos),  identificados aqui à esquerda.</a:t>
            </a: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</p:txBody>
      </p:sp>
      <p:sp>
        <p:nvSpPr>
          <p:cNvPr id="54" name="CustomShape 13"/>
          <p:cNvSpPr/>
          <p:nvPr/>
        </p:nvSpPr>
        <p:spPr>
          <a:xfrm>
            <a:off x="122760" y="6674400"/>
            <a:ext cx="2376000" cy="100296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Calibri"/>
              </a:rPr>
              <a:t>Quais os benefícios futuros, os resultados e conquistas que o seu projeto trará, depois de pronto?</a:t>
            </a: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</p:txBody>
      </p:sp>
      <p:sp>
        <p:nvSpPr>
          <p:cNvPr id="55" name="CustomShape 14"/>
          <p:cNvSpPr/>
          <p:nvPr/>
        </p:nvSpPr>
        <p:spPr>
          <a:xfrm>
            <a:off x="2669760" y="3537720"/>
            <a:ext cx="2376000" cy="20980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Calibri"/>
              </a:rPr>
              <a:t>O que você irá precisar, quais são os requisitos que você precisará para executar e concluir o seu projeto? </a:t>
            </a: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Calibri"/>
              </a:rPr>
              <a:t>Os requisitos definem a qualidade que o seu Produto precisa apresentar para ter valor.</a:t>
            </a: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Calibri"/>
              </a:rPr>
              <a:t>São as funcionalidades de seu software/hardware/pesquisa</a:t>
            </a: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2" descr=""/>
          <p:cNvPicPr/>
          <p:nvPr/>
        </p:nvPicPr>
        <p:blipFill>
          <a:blip r:embed="rId1"/>
          <a:srcRect l="12793" t="0" r="12793" b="777"/>
          <a:stretch/>
        </p:blipFill>
        <p:spPr>
          <a:xfrm>
            <a:off x="0" y="0"/>
            <a:ext cx="12801240" cy="9600840"/>
          </a:xfrm>
          <a:prstGeom prst="rect">
            <a:avLst/>
          </a:prstGeom>
          <a:ln w="9360">
            <a:noFill/>
          </a:ln>
        </p:spPr>
      </p:pic>
      <p:sp>
        <p:nvSpPr>
          <p:cNvPr id="57" name="CustomShape 1"/>
          <p:cNvSpPr/>
          <p:nvPr/>
        </p:nvSpPr>
        <p:spPr>
          <a:xfrm>
            <a:off x="2152440" y="491040"/>
            <a:ext cx="2983680" cy="2728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Calibri"/>
              </a:rPr>
              <a:t>Fabricio Borges Coimbra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58" name="CustomShape 2"/>
          <p:cNvSpPr/>
          <p:nvPr/>
        </p:nvSpPr>
        <p:spPr>
          <a:xfrm>
            <a:off x="7120800" y="59040"/>
            <a:ext cx="5544360" cy="70884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Calibri"/>
              </a:rPr>
              <a:t>Criar um sistema de criação de regras de negócio em tempo de execução.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59" name="CustomShape 3"/>
          <p:cNvSpPr/>
          <p:nvPr/>
        </p:nvSpPr>
        <p:spPr>
          <a:xfrm>
            <a:off x="-3384000" y="8424360"/>
            <a:ext cx="2232000" cy="647640"/>
          </a:xfrm>
          <a:prstGeom prst="foldedCorner">
            <a:avLst>
              <a:gd name="adj" fmla="val 16667"/>
            </a:avLst>
          </a:prstGeom>
          <a:solidFill>
            <a:srgbClr val="ffff00"/>
          </a:solidFill>
          <a:ln w="3240">
            <a:solidFill>
              <a:srgbClr val="ffc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Calibri"/>
              </a:rPr>
              <a:t>Bla bla</a:t>
            </a:r>
            <a:endParaRPr b="0" lang="pt-BR" sz="1200" spc="-1" strike="noStrike">
              <a:latin typeface="Arial"/>
            </a:endParaRPr>
          </a:p>
        </p:txBody>
      </p:sp>
      <p:grpSp>
        <p:nvGrpSpPr>
          <p:cNvPr id="60" name="Group 4"/>
          <p:cNvGrpSpPr/>
          <p:nvPr/>
        </p:nvGrpSpPr>
        <p:grpSpPr>
          <a:xfrm>
            <a:off x="-3176280" y="3288600"/>
            <a:ext cx="2111760" cy="4672080"/>
            <a:chOff x="-3176280" y="3288600"/>
            <a:chExt cx="2111760" cy="4672080"/>
          </a:xfrm>
        </p:grpSpPr>
        <p:sp>
          <p:nvSpPr>
            <p:cNvPr id="61" name="CustomShape 5"/>
            <p:cNvSpPr/>
            <p:nvPr/>
          </p:nvSpPr>
          <p:spPr>
            <a:xfrm>
              <a:off x="-1957320" y="3890880"/>
              <a:ext cx="215640" cy="14364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62" name="Group 6"/>
            <p:cNvGrpSpPr/>
            <p:nvPr/>
          </p:nvGrpSpPr>
          <p:grpSpPr>
            <a:xfrm>
              <a:off x="-3176280" y="3288600"/>
              <a:ext cx="2111760" cy="4672080"/>
              <a:chOff x="-3176280" y="3288600"/>
              <a:chExt cx="2111760" cy="4672080"/>
            </a:xfrm>
          </p:grpSpPr>
          <p:sp>
            <p:nvSpPr>
              <p:cNvPr id="63" name="CustomShape 7"/>
              <p:cNvSpPr/>
              <p:nvPr/>
            </p:nvSpPr>
            <p:spPr>
              <a:xfrm>
                <a:off x="-2368800" y="3864600"/>
                <a:ext cx="287640" cy="215640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pic>
            <p:nvPicPr>
              <p:cNvPr id="64" name="Picture 3" descr=""/>
              <p:cNvPicPr/>
              <p:nvPr/>
            </p:nvPicPr>
            <p:blipFill>
              <a:blip r:embed="rId2"/>
              <a:stretch/>
            </p:blipFill>
            <p:spPr>
              <a:xfrm>
                <a:off x="-3176280" y="3288600"/>
                <a:ext cx="2111760" cy="4672080"/>
              </a:xfrm>
              <a:prstGeom prst="rect">
                <a:avLst/>
              </a:prstGeom>
              <a:ln w="9360">
                <a:noFill/>
              </a:ln>
            </p:spPr>
          </p:pic>
        </p:grpSp>
      </p:grpSp>
      <p:sp>
        <p:nvSpPr>
          <p:cNvPr id="65" name="CustomShape 8"/>
          <p:cNvSpPr/>
          <p:nvPr/>
        </p:nvSpPr>
        <p:spPr>
          <a:xfrm>
            <a:off x="-3536280" y="-96120"/>
            <a:ext cx="3240000" cy="3024000"/>
          </a:xfrm>
          <a:prstGeom prst="wedgeRoundRectCallout">
            <a:avLst>
              <a:gd name="adj1" fmla="val 746"/>
              <a:gd name="adj2" fmla="val 64210"/>
              <a:gd name="adj3" fmla="val 16667"/>
            </a:avLst>
          </a:prstGeom>
          <a:ln>
            <a:solidFill>
              <a:srgbClr val="98b855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pt-BR" sz="1800" spc="-1" strike="noStrike">
                <a:solidFill>
                  <a:srgbClr val="000000"/>
                </a:solidFill>
                <a:latin typeface="Calibri"/>
              </a:rPr>
              <a:t>Prezado aluno:</a:t>
            </a:r>
            <a:endParaRPr b="0" lang="pt-BR" sz="18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Preencha os campos em amarelo no modelo;</a:t>
            </a:r>
            <a:endParaRPr b="0" lang="pt-BR" sz="18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Copie e Cole a etiqueta amarela abaixo, arraste ela até a posição deseja, e digite a informação;</a:t>
            </a:r>
            <a:endParaRPr b="0" lang="pt-BR" sz="18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Uma etiqueta para cada informação, como nos exemplos.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66" name="CustomShape 9"/>
          <p:cNvSpPr/>
          <p:nvPr/>
        </p:nvSpPr>
        <p:spPr>
          <a:xfrm>
            <a:off x="216000" y="1440000"/>
            <a:ext cx="2232000" cy="936000"/>
          </a:xfrm>
          <a:prstGeom prst="foldedCorner">
            <a:avLst>
              <a:gd name="adj" fmla="val 16667"/>
            </a:avLst>
          </a:prstGeom>
          <a:solidFill>
            <a:srgbClr val="ffff00"/>
          </a:solidFill>
          <a:ln w="3240">
            <a:solidFill>
              <a:srgbClr val="ffc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Calibri"/>
              </a:rPr>
              <a:t>Desenvolvedores tem dificuldades em entender as regras de negócio e transformar em validações do sistema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67" name="CustomShape 10"/>
          <p:cNvSpPr/>
          <p:nvPr/>
        </p:nvSpPr>
        <p:spPr>
          <a:xfrm>
            <a:off x="144000" y="2160000"/>
            <a:ext cx="2592000" cy="1008000"/>
          </a:xfrm>
          <a:prstGeom prst="foldedCorner">
            <a:avLst>
              <a:gd name="adj" fmla="val 16667"/>
            </a:avLst>
          </a:prstGeom>
          <a:solidFill>
            <a:srgbClr val="ffff00"/>
          </a:solidFill>
          <a:ln w="3240">
            <a:solidFill>
              <a:srgbClr val="ffc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Calibri"/>
              </a:rPr>
              <a:t>Em um cenário onde o dono da regra de negócio não sabe programar, fica difícil ele explicar para o desenvolvedor o que precisa e o produto entregue nem sempre é o esperado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68" name="CustomShape 11"/>
          <p:cNvSpPr/>
          <p:nvPr/>
        </p:nvSpPr>
        <p:spPr>
          <a:xfrm>
            <a:off x="144000" y="2088000"/>
            <a:ext cx="2232000" cy="1439640"/>
          </a:xfrm>
          <a:prstGeom prst="foldedCorner">
            <a:avLst>
              <a:gd name="adj" fmla="val 16667"/>
            </a:avLst>
          </a:prstGeom>
          <a:solidFill>
            <a:srgbClr val="ffff00"/>
          </a:solidFill>
          <a:ln w="3240">
            <a:solidFill>
              <a:srgbClr val="ffc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Calibri"/>
              </a:rPr>
              <a:t>A maior parte do desenvolvimento de um sistema é a criação e manutenção das regras de negócio, isso sem contar o tempo que demora para a comunicação dos requisitos fluir desde o usuário até chegar ao programador</a:t>
            </a: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</p:txBody>
      </p:sp>
      <p:sp>
        <p:nvSpPr>
          <p:cNvPr id="69" name="CustomShape 12"/>
          <p:cNvSpPr/>
          <p:nvPr/>
        </p:nvSpPr>
        <p:spPr>
          <a:xfrm>
            <a:off x="216000" y="4464000"/>
            <a:ext cx="2232000" cy="647640"/>
          </a:xfrm>
          <a:prstGeom prst="foldedCorner">
            <a:avLst>
              <a:gd name="adj" fmla="val 16667"/>
            </a:avLst>
          </a:prstGeom>
          <a:solidFill>
            <a:srgbClr val="ffff00"/>
          </a:solidFill>
          <a:ln w="3240">
            <a:solidFill>
              <a:srgbClr val="ffc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Calibri"/>
              </a:rPr>
              <a:t>Criar um sistema de gestão onde o próprio usuário possa criar e gerenciar suas regras de negócio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70" name="CustomShape 13"/>
          <p:cNvSpPr/>
          <p:nvPr/>
        </p:nvSpPr>
        <p:spPr>
          <a:xfrm>
            <a:off x="216000" y="6552360"/>
            <a:ext cx="2232000" cy="431640"/>
          </a:xfrm>
          <a:prstGeom prst="foldedCorner">
            <a:avLst>
              <a:gd name="adj" fmla="val 16667"/>
            </a:avLst>
          </a:prstGeom>
          <a:solidFill>
            <a:srgbClr val="ffff00"/>
          </a:solidFill>
          <a:ln w="3240">
            <a:solidFill>
              <a:srgbClr val="ffc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Calibri"/>
              </a:rPr>
              <a:t>Redução significativa na manutenção do sistema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71" name="CustomShape 14"/>
          <p:cNvSpPr/>
          <p:nvPr/>
        </p:nvSpPr>
        <p:spPr>
          <a:xfrm>
            <a:off x="216000" y="7056360"/>
            <a:ext cx="2232000" cy="863640"/>
          </a:xfrm>
          <a:prstGeom prst="foldedCorner">
            <a:avLst>
              <a:gd name="adj" fmla="val 16667"/>
            </a:avLst>
          </a:prstGeom>
          <a:solidFill>
            <a:srgbClr val="ffff00"/>
          </a:solidFill>
          <a:ln w="3240">
            <a:solidFill>
              <a:srgbClr val="ffc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Calibri"/>
              </a:rPr>
              <a:t>O programador passa a ter um foco maior nos fatores que só podem ser resolvidos com programação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72" name="CustomShape 15"/>
          <p:cNvSpPr/>
          <p:nvPr/>
        </p:nvSpPr>
        <p:spPr>
          <a:xfrm>
            <a:off x="216000" y="7920000"/>
            <a:ext cx="2232000" cy="864000"/>
          </a:xfrm>
          <a:prstGeom prst="foldedCorner">
            <a:avLst>
              <a:gd name="adj" fmla="val 16667"/>
            </a:avLst>
          </a:prstGeom>
          <a:solidFill>
            <a:srgbClr val="ffff00"/>
          </a:solidFill>
          <a:ln w="3240">
            <a:solidFill>
              <a:srgbClr val="ffc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Calibri"/>
              </a:rPr>
              <a:t>O usuário passa a ter um acesso maior ás regras de negócio, e até mesmo uma compreensão sobre elas.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73" name="CustomShape 16"/>
          <p:cNvSpPr/>
          <p:nvPr/>
        </p:nvSpPr>
        <p:spPr>
          <a:xfrm>
            <a:off x="216000" y="8856360"/>
            <a:ext cx="2232000" cy="647640"/>
          </a:xfrm>
          <a:prstGeom prst="foldedCorner">
            <a:avLst>
              <a:gd name="adj" fmla="val 16667"/>
            </a:avLst>
          </a:prstGeom>
          <a:solidFill>
            <a:srgbClr val="ffff00"/>
          </a:solidFill>
          <a:ln w="3240">
            <a:solidFill>
              <a:srgbClr val="ffc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Calibri"/>
              </a:rPr>
              <a:t>O usuário poder´personalizar o sistemas para que atenda a todas e somente suas necessidades.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74" name="CustomShape 17"/>
          <p:cNvSpPr/>
          <p:nvPr/>
        </p:nvSpPr>
        <p:spPr>
          <a:xfrm>
            <a:off x="2736000" y="1440000"/>
            <a:ext cx="2232000" cy="864000"/>
          </a:xfrm>
          <a:prstGeom prst="foldedCorner">
            <a:avLst>
              <a:gd name="adj" fmla="val 16667"/>
            </a:avLst>
          </a:prstGeom>
          <a:solidFill>
            <a:srgbClr val="ffff00"/>
          </a:solidFill>
          <a:ln w="3240">
            <a:solidFill>
              <a:srgbClr val="ffc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Calibri"/>
              </a:rPr>
              <a:t>Um sistema que consiga gerar suas regras de negócio em tempo de execução.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75" name="CustomShape 18"/>
          <p:cNvSpPr/>
          <p:nvPr/>
        </p:nvSpPr>
        <p:spPr>
          <a:xfrm>
            <a:off x="2736000" y="3456000"/>
            <a:ext cx="2232000" cy="647640"/>
          </a:xfrm>
          <a:prstGeom prst="foldedCorner">
            <a:avLst>
              <a:gd name="adj" fmla="val 16667"/>
            </a:avLst>
          </a:prstGeom>
          <a:solidFill>
            <a:srgbClr val="ffff00"/>
          </a:solidFill>
          <a:ln w="3240">
            <a:solidFill>
              <a:srgbClr val="ffc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Calibri"/>
              </a:rPr>
              <a:t>O usuário deve conseguir criar suas regras de negócio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76" name="CustomShape 19"/>
          <p:cNvSpPr/>
          <p:nvPr/>
        </p:nvSpPr>
        <p:spPr>
          <a:xfrm>
            <a:off x="2736000" y="4176360"/>
            <a:ext cx="2232000" cy="647640"/>
          </a:xfrm>
          <a:prstGeom prst="foldedCorner">
            <a:avLst>
              <a:gd name="adj" fmla="val 16667"/>
            </a:avLst>
          </a:prstGeom>
          <a:solidFill>
            <a:srgbClr val="ffff00"/>
          </a:solidFill>
          <a:ln w="3240">
            <a:solidFill>
              <a:srgbClr val="ffc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Calibri"/>
              </a:rPr>
              <a:t>O usuário deve conseguir analisar as regras já existentes no sistema.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77" name="CustomShape 20"/>
          <p:cNvSpPr/>
          <p:nvPr/>
        </p:nvSpPr>
        <p:spPr>
          <a:xfrm>
            <a:off x="5256000" y="4968360"/>
            <a:ext cx="2232000" cy="647640"/>
          </a:xfrm>
          <a:prstGeom prst="foldedCorner">
            <a:avLst>
              <a:gd name="adj" fmla="val 16667"/>
            </a:avLst>
          </a:prstGeom>
          <a:solidFill>
            <a:srgbClr val="ffff00"/>
          </a:solidFill>
          <a:ln w="3240">
            <a:solidFill>
              <a:srgbClr val="ffc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Calibri"/>
              </a:rPr>
              <a:t>O usuário conhece as regras que precisa implementar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78" name="CustomShape 21"/>
          <p:cNvSpPr/>
          <p:nvPr/>
        </p:nvSpPr>
        <p:spPr>
          <a:xfrm>
            <a:off x="5256000" y="5688360"/>
            <a:ext cx="2232000" cy="647640"/>
          </a:xfrm>
          <a:prstGeom prst="foldedCorner">
            <a:avLst>
              <a:gd name="adj" fmla="val 16667"/>
            </a:avLst>
          </a:prstGeom>
          <a:solidFill>
            <a:srgbClr val="ffff00"/>
          </a:solidFill>
          <a:ln w="3240">
            <a:solidFill>
              <a:srgbClr val="ffc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Calibri"/>
              </a:rPr>
              <a:t>O usuário já tem uma experiência no ramo de atuação e sistemas. 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79" name="CustomShape 22"/>
          <p:cNvSpPr/>
          <p:nvPr/>
        </p:nvSpPr>
        <p:spPr>
          <a:xfrm>
            <a:off x="5256000" y="6408360"/>
            <a:ext cx="2232000" cy="647640"/>
          </a:xfrm>
          <a:prstGeom prst="foldedCorner">
            <a:avLst>
              <a:gd name="adj" fmla="val 16667"/>
            </a:avLst>
          </a:prstGeom>
          <a:solidFill>
            <a:srgbClr val="ffff00"/>
          </a:solidFill>
          <a:ln w="3240">
            <a:solidFill>
              <a:srgbClr val="ffc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Calibri"/>
              </a:rPr>
              <a:t>O sistema trará algumas regras já implementadas para basear-se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80" name="CustomShape 23"/>
          <p:cNvSpPr/>
          <p:nvPr/>
        </p:nvSpPr>
        <p:spPr>
          <a:xfrm>
            <a:off x="5256000" y="1440000"/>
            <a:ext cx="2232000" cy="647640"/>
          </a:xfrm>
          <a:prstGeom prst="foldedCorner">
            <a:avLst>
              <a:gd name="adj" fmla="val 16667"/>
            </a:avLst>
          </a:prstGeom>
          <a:solidFill>
            <a:srgbClr val="ffff00"/>
          </a:solidFill>
          <a:ln w="3240">
            <a:solidFill>
              <a:srgbClr val="ffc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Calibri"/>
              </a:rPr>
              <a:t>O dono do negócio (quem vai gerir as regras de negócio)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81" name="CustomShape 24"/>
          <p:cNvSpPr/>
          <p:nvPr/>
        </p:nvSpPr>
        <p:spPr>
          <a:xfrm>
            <a:off x="5256000" y="2160360"/>
            <a:ext cx="2232000" cy="647640"/>
          </a:xfrm>
          <a:prstGeom prst="foldedCorner">
            <a:avLst>
              <a:gd name="adj" fmla="val 16667"/>
            </a:avLst>
          </a:prstGeom>
          <a:solidFill>
            <a:srgbClr val="ffff00"/>
          </a:solidFill>
          <a:ln w="3240">
            <a:solidFill>
              <a:srgbClr val="ffc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Calibri"/>
              </a:rPr>
              <a:t>Os usuários do sistema (Quem vai usar o sistema)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82" name="CustomShape 25"/>
          <p:cNvSpPr/>
          <p:nvPr/>
        </p:nvSpPr>
        <p:spPr>
          <a:xfrm>
            <a:off x="5256000" y="2880360"/>
            <a:ext cx="2232000" cy="647640"/>
          </a:xfrm>
          <a:prstGeom prst="foldedCorner">
            <a:avLst>
              <a:gd name="adj" fmla="val 16667"/>
            </a:avLst>
          </a:prstGeom>
          <a:solidFill>
            <a:srgbClr val="ffff00"/>
          </a:solidFill>
          <a:ln w="3240">
            <a:solidFill>
              <a:srgbClr val="ffc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Calibri"/>
              </a:rPr>
              <a:t>O programador (irá definir o framework e requisitos d eusabilidade.)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83" name="CustomShape 26"/>
          <p:cNvSpPr/>
          <p:nvPr/>
        </p:nvSpPr>
        <p:spPr>
          <a:xfrm>
            <a:off x="7776000" y="1440360"/>
            <a:ext cx="2232000" cy="647640"/>
          </a:xfrm>
          <a:prstGeom prst="foldedCorner">
            <a:avLst>
              <a:gd name="adj" fmla="val 16667"/>
            </a:avLst>
          </a:prstGeom>
          <a:solidFill>
            <a:srgbClr val="ffff00"/>
          </a:solidFill>
          <a:ln w="3240">
            <a:solidFill>
              <a:srgbClr val="ffc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Calibri"/>
              </a:rPr>
              <a:t>O sistema deverá ter uma interface com usabilidade viável para um usuário experiente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84" name="CustomShape 27"/>
          <p:cNvSpPr/>
          <p:nvPr/>
        </p:nvSpPr>
        <p:spPr>
          <a:xfrm>
            <a:off x="10368000" y="1440360"/>
            <a:ext cx="2232000" cy="431640"/>
          </a:xfrm>
          <a:prstGeom prst="foldedCorner">
            <a:avLst>
              <a:gd name="adj" fmla="val 16667"/>
            </a:avLst>
          </a:prstGeom>
          <a:solidFill>
            <a:srgbClr val="ffff00"/>
          </a:solidFill>
          <a:ln w="3240">
            <a:solidFill>
              <a:srgbClr val="ffc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Calibri"/>
              </a:rPr>
              <a:t>O usuário não conseguir gerar as regras de negócio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85" name="CustomShape 28"/>
          <p:cNvSpPr/>
          <p:nvPr/>
        </p:nvSpPr>
        <p:spPr>
          <a:xfrm>
            <a:off x="10368000" y="1944000"/>
            <a:ext cx="2232000" cy="431640"/>
          </a:xfrm>
          <a:prstGeom prst="foldedCorner">
            <a:avLst>
              <a:gd name="adj" fmla="val 16667"/>
            </a:avLst>
          </a:prstGeom>
          <a:solidFill>
            <a:srgbClr val="ffff00"/>
          </a:solidFill>
          <a:ln w="3240">
            <a:solidFill>
              <a:srgbClr val="ffc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Calibri"/>
              </a:rPr>
              <a:t>As regras não serem executadas da forma esperada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86" name="CustomShape 29"/>
          <p:cNvSpPr/>
          <p:nvPr/>
        </p:nvSpPr>
        <p:spPr>
          <a:xfrm>
            <a:off x="10368000" y="2448360"/>
            <a:ext cx="2232000" cy="431640"/>
          </a:xfrm>
          <a:prstGeom prst="foldedCorner">
            <a:avLst>
              <a:gd name="adj" fmla="val 16667"/>
            </a:avLst>
          </a:prstGeom>
          <a:solidFill>
            <a:srgbClr val="ffff00"/>
          </a:solidFill>
          <a:ln w="3240">
            <a:solidFill>
              <a:srgbClr val="ffc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Calibri"/>
              </a:rPr>
              <a:t>As regras violarem a legislação vigente.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87" name="CustomShape 30"/>
          <p:cNvSpPr/>
          <p:nvPr/>
        </p:nvSpPr>
        <p:spPr>
          <a:xfrm>
            <a:off x="7776000" y="5616000"/>
            <a:ext cx="2232000" cy="432000"/>
          </a:xfrm>
          <a:prstGeom prst="foldedCorner">
            <a:avLst>
              <a:gd name="adj" fmla="val 16667"/>
            </a:avLst>
          </a:prstGeom>
          <a:solidFill>
            <a:srgbClr val="ffff00"/>
          </a:solidFill>
          <a:ln w="3240">
            <a:solidFill>
              <a:srgbClr val="ffc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Calibri"/>
              </a:rPr>
              <a:t>Ter um definição completa do que são regras de negócio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88" name="CustomShape 31"/>
          <p:cNvSpPr/>
          <p:nvPr/>
        </p:nvSpPr>
        <p:spPr>
          <a:xfrm>
            <a:off x="7776000" y="6120000"/>
            <a:ext cx="2232000" cy="1008000"/>
          </a:xfrm>
          <a:prstGeom prst="foldedCorner">
            <a:avLst>
              <a:gd name="adj" fmla="val 16667"/>
            </a:avLst>
          </a:prstGeom>
          <a:solidFill>
            <a:srgbClr val="ffff00"/>
          </a:solidFill>
          <a:ln w="3240">
            <a:solidFill>
              <a:srgbClr val="ffc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Calibri"/>
              </a:rPr>
              <a:t>Definir um formulário de pesquisa para entender o que os usuário entendem por regras de negócio e quais são seus exemplos de regras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89" name="CustomShape 32"/>
          <p:cNvSpPr/>
          <p:nvPr/>
        </p:nvSpPr>
        <p:spPr>
          <a:xfrm>
            <a:off x="7776000" y="7200360"/>
            <a:ext cx="2232000" cy="1007640"/>
          </a:xfrm>
          <a:prstGeom prst="foldedCorner">
            <a:avLst>
              <a:gd name="adj" fmla="val 16667"/>
            </a:avLst>
          </a:prstGeom>
          <a:solidFill>
            <a:srgbClr val="ffff00"/>
          </a:solidFill>
          <a:ln w="3240">
            <a:solidFill>
              <a:srgbClr val="ffc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Calibri"/>
              </a:rPr>
              <a:t>Executar a pesquisa do formulário e definir os tipos padrão de regras de negócio(Fórmula, restrição, pré-requisito, etc...)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90" name="CustomShape 33"/>
          <p:cNvSpPr/>
          <p:nvPr/>
        </p:nvSpPr>
        <p:spPr>
          <a:xfrm>
            <a:off x="7848000" y="8352360"/>
            <a:ext cx="2232000" cy="791640"/>
          </a:xfrm>
          <a:prstGeom prst="foldedCorner">
            <a:avLst>
              <a:gd name="adj" fmla="val 16667"/>
            </a:avLst>
          </a:prstGeom>
          <a:solidFill>
            <a:srgbClr val="ffff00"/>
          </a:solidFill>
          <a:ln w="3240">
            <a:solidFill>
              <a:srgbClr val="ffc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Calibri"/>
              </a:rPr>
              <a:t>Montar o cenário e projetar um protótipo que iria atender ás regras de negócio definidas neste cenário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91" name="CustomShape 34"/>
          <p:cNvSpPr/>
          <p:nvPr/>
        </p:nvSpPr>
        <p:spPr>
          <a:xfrm>
            <a:off x="7848000" y="8856000"/>
            <a:ext cx="2232000" cy="647640"/>
          </a:xfrm>
          <a:prstGeom prst="foldedCorner">
            <a:avLst>
              <a:gd name="adj" fmla="val 16667"/>
            </a:avLst>
          </a:prstGeom>
          <a:solidFill>
            <a:srgbClr val="ffff00"/>
          </a:solidFill>
          <a:ln w="3240">
            <a:solidFill>
              <a:srgbClr val="ffc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Calibri"/>
              </a:rPr>
              <a:t>Executar uma nova pesquisa com os usuários avaliando se estes conseguem gerar no  protótipo as regras definidas na primeira pesquisa para este cenário.</a:t>
            </a: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</p:txBody>
      </p:sp>
      <p:sp>
        <p:nvSpPr>
          <p:cNvPr id="92" name="CustomShape 35"/>
          <p:cNvSpPr/>
          <p:nvPr/>
        </p:nvSpPr>
        <p:spPr>
          <a:xfrm>
            <a:off x="10368000" y="3672360"/>
            <a:ext cx="2232000" cy="647640"/>
          </a:xfrm>
          <a:prstGeom prst="foldedCorner">
            <a:avLst>
              <a:gd name="adj" fmla="val 16667"/>
            </a:avLst>
          </a:prstGeom>
          <a:solidFill>
            <a:srgbClr val="ffff00"/>
          </a:solidFill>
          <a:ln w="3240">
            <a:solidFill>
              <a:srgbClr val="ffc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Calibri"/>
              </a:rPr>
              <a:t>Deslocamento e material impresso para a primeira pesquisa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93" name="CustomShape 36"/>
          <p:cNvSpPr/>
          <p:nvPr/>
        </p:nvSpPr>
        <p:spPr>
          <a:xfrm>
            <a:off x="10368000" y="4392360"/>
            <a:ext cx="2232000" cy="647640"/>
          </a:xfrm>
          <a:prstGeom prst="foldedCorner">
            <a:avLst>
              <a:gd name="adj" fmla="val 16667"/>
            </a:avLst>
          </a:prstGeom>
          <a:solidFill>
            <a:srgbClr val="ffff00"/>
          </a:solidFill>
          <a:ln w="3240">
            <a:solidFill>
              <a:srgbClr val="ffc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Calibri"/>
              </a:rPr>
              <a:t>Avaliar o software utilizado para geração do protótipo se haverá ou não custo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94" name="CustomShape 37"/>
          <p:cNvSpPr/>
          <p:nvPr/>
        </p:nvSpPr>
        <p:spPr>
          <a:xfrm>
            <a:off x="10368000" y="5112360"/>
            <a:ext cx="2232000" cy="647640"/>
          </a:xfrm>
          <a:prstGeom prst="foldedCorner">
            <a:avLst>
              <a:gd name="adj" fmla="val 16667"/>
            </a:avLst>
          </a:prstGeom>
          <a:solidFill>
            <a:srgbClr val="ffff00"/>
          </a:solidFill>
          <a:ln w="3240">
            <a:solidFill>
              <a:srgbClr val="ffc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Calibri"/>
              </a:rPr>
              <a:t>Deslocamento e material para a segunda pesquisa.</a:t>
            </a:r>
            <a:endParaRPr b="0" lang="pt-BR" sz="12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955</TotalTime>
  <Application>LibreOffice/6.0.3.2$Windows_X86_64 LibreOffice_project/8f48d515416608e3a835360314dac7e47fd0b821</Application>
  <Words>483</Words>
  <Paragraphs>39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2016-02-03T18:11:39Z</dcterms:created>
  <dc:creator>JeanCH</dc:creator>
  <dc:description/>
  <dc:language>pt-BR</dc:language>
  <cp:lastModifiedBy/>
  <dcterms:modified xsi:type="dcterms:W3CDTF">2019-02-18T21:28:49Z</dcterms:modified>
  <cp:revision>70</cp:revision>
  <dc:subject/>
  <dc:title>Slide 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Papel A3 (297x420 mm)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</vt:i4>
  </property>
</Properties>
</file>