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7" r:id="rId10"/>
    <p:sldId id="268" r:id="rId11"/>
    <p:sldId id="269" r:id="rId12"/>
    <p:sldId id="262" r:id="rId13"/>
    <p:sldId id="270" r:id="rId14"/>
    <p:sldId id="271" r:id="rId15"/>
    <p:sldId id="272" r:id="rId16"/>
    <p:sldId id="273" r:id="rId17"/>
    <p:sldId id="263" r:id="rId18"/>
    <p:sldId id="264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5D50D-B582-46AB-B806-B37AEF40C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E5A693-8AD6-451B-A5DC-3CE997620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C30732-B695-4E6E-B3BA-6D4E935E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F7BA-69D3-4F5B-931B-80087CF3B2AF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89A4A9-1ACF-40F0-9E5C-024EEDE3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5283C5-49D1-4018-8BE3-55BE18CA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0818-36CE-45FE-9495-1996CCF1B6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70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BA35C-9EB8-4C02-BC1E-A65D0CF2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57779A-A1C5-4B90-B06E-58AA2B5B9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FE000C-3DD5-49D5-BB3B-380510C2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F7BA-69D3-4F5B-931B-80087CF3B2AF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9EAF86-282B-4E98-85D9-C85C1128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B720D8-50C7-4725-AFA3-659CEE25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0818-36CE-45FE-9495-1996CCF1B6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73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AE2335-C633-4080-B559-3272753CF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F5216B-7A3D-49DB-B05B-CA8E5A50A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FE971B-82F9-4E36-B99F-DD3578F9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F7BA-69D3-4F5B-931B-80087CF3B2AF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816FF8-23BA-4B96-9917-DC976C2A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9AE007-07E8-4746-B0ED-D406B4C5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0818-36CE-45FE-9495-1996CCF1B6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2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0561F-4CE3-4889-A665-483FECFB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CF3417-880B-47A2-99C7-0CB2FB336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19861D-3EA0-4B53-9CE2-B2AB22E6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F7BA-69D3-4F5B-931B-80087CF3B2AF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FD222D-A20B-423F-91BC-1B2CF397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4AC6DF-9DF5-4B3D-9F9B-6BE49260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0818-36CE-45FE-9495-1996CCF1B6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86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FDD97-BAB9-4D1F-8D76-6BFB965E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DAFB7-C971-43B2-A70C-EE3105FA2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C85029-192B-4E23-92EE-6A15969A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F7BA-69D3-4F5B-931B-80087CF3B2AF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050D45-970F-483D-B111-9BCD0A43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302348-13F4-4D6E-AC79-E715F9C7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0818-36CE-45FE-9495-1996CCF1B6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07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30350-06DE-4FF0-890B-4639D4DB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5243F3-5549-4EF3-B5E8-196A0CD55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46C925-04E1-44E0-8DED-B6F762748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5E5242-7F20-4B54-A2B6-4A641ED0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F7BA-69D3-4F5B-931B-80087CF3B2AF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BF7212-0C49-4839-8F7F-BD504A67B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A6673D-39DA-4FAC-A953-4CA0495F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0818-36CE-45FE-9495-1996CCF1B6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7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5E15C-23DC-4A7D-8B23-AD066077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4C6A0A-60F0-40E4-88A8-0184D6C91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2CD261-1FEE-44D2-8704-205EDBA49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089CD7-C00D-4126-A0F8-AF396D66E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F9F81A-0D92-41D2-9B3D-247688D98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EC8E36-7BAC-4CEB-990C-0EFE92FB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F7BA-69D3-4F5B-931B-80087CF3B2AF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980CCE-DE0A-4E57-9C2C-C5A29A98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F44FB8-2318-4B7B-B1B7-75CF5A22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0818-36CE-45FE-9495-1996CCF1B6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25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4B4BD-7096-473E-B6D2-0AB57D01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D5776C-7ADC-4392-A5E8-BBF3D284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F7BA-69D3-4F5B-931B-80087CF3B2AF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D62CC9-AFA3-4872-BC57-86064854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A4372B-24DA-4A2B-8C23-BFF4C542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0818-36CE-45FE-9495-1996CCF1B6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42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C66891-DEB7-4A7F-8B88-C9CF4FEB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F7BA-69D3-4F5B-931B-80087CF3B2AF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EA509A-EA71-49F2-98A0-E1D11C96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CB3635-923E-45ED-A8C5-E8C49124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0818-36CE-45FE-9495-1996CCF1B6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73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AC911-041A-4A26-82B8-E92C54AC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A334C2-96EC-4150-AFE6-B88B851F7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169709-7721-404D-B15E-3CF8CF18C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D3E74D-3C59-4F73-A0CF-F2562CC9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F7BA-69D3-4F5B-931B-80087CF3B2AF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524615-6B3A-4734-9580-0098F34C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7A112D-C702-4764-9FF3-104FA78B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0818-36CE-45FE-9495-1996CCF1B6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6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8C493-6055-4695-9AEF-7631978C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B50141-1C36-4DB2-8480-84A9FBECE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ECD9DE-C42B-4571-BF06-9AB8E39CC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D56CF9-D79C-4842-B80E-01AB2182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F7BA-69D3-4F5B-931B-80087CF3B2AF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7FF5B4-7593-4FF2-8CD6-C2712050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DDBFC1-AA77-4592-AA40-E508D372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0818-36CE-45FE-9495-1996CCF1B6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94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017A8E6-2BC0-4C26-86F2-08013300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95BB2C-45A8-4288-9C53-601DAC439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A935E0-4B42-4AAE-B9DD-65B3839D2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9F7BA-69D3-4F5B-931B-80087CF3B2AF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565E0D-FBE0-4005-A29A-10F2AD37C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EB9B3E-7E89-43CD-B86D-6B5C47B3E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20818-36CE-45FE-9495-1996CCF1B6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81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f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3499B-D218-42EB-BBBD-FA4D2B1D54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Análise de Séries Temporais e Previsão de valores futuros aplicados a commodities agrícolas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9A352B-5518-410E-843D-3B7EDC866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Professora: </a:t>
            </a:r>
            <a:r>
              <a:rPr lang="pt-BR" dirty="0" err="1"/>
              <a:t>Airlane</a:t>
            </a:r>
            <a:r>
              <a:rPr lang="pt-BR" dirty="0"/>
              <a:t> Pereira Alencar</a:t>
            </a:r>
          </a:p>
          <a:p>
            <a:r>
              <a:rPr lang="pt-BR" dirty="0"/>
              <a:t>Disciplina: Análise de Séries Temporais - 2020/01</a:t>
            </a:r>
          </a:p>
          <a:p>
            <a:r>
              <a:rPr lang="pt-BR" dirty="0"/>
              <a:t>Aluno: Fabrício dos Reis Neto Guimarães</a:t>
            </a:r>
          </a:p>
        </p:txBody>
      </p:sp>
    </p:spTree>
    <p:extLst>
      <p:ext uri="{BB962C8B-B14F-4D97-AF65-F5344CB8AC3E}">
        <p14:creationId xmlns:p14="http://schemas.microsoft.com/office/powerpoint/2010/main" val="167213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B6F97-822E-4443-9534-D67D0F6A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Estacionariedade – </a:t>
            </a:r>
            <a:r>
              <a:rPr lang="pt-BR" b="1" dirty="0" err="1"/>
              <a:t>Ljung</a:t>
            </a:r>
            <a:r>
              <a:rPr lang="pt-BR" b="1" dirty="0"/>
              <a:t>-box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A9676B-AF04-4CDB-AC9C-156422AA4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Examina se existem evidências de correlações diferentes de zero em determinadas defasagens. </a:t>
            </a:r>
          </a:p>
          <a:p>
            <a:r>
              <a:rPr lang="pt-BR" dirty="0"/>
              <a:t>Uma série não estacionária terá o valor de p (p-</a:t>
            </a:r>
            <a:r>
              <a:rPr lang="pt-BR" dirty="0" err="1"/>
              <a:t>value</a:t>
            </a:r>
            <a:r>
              <a:rPr lang="pt-BR" dirty="0"/>
              <a:t>) muito baixo.</a:t>
            </a:r>
          </a:p>
          <a:p>
            <a:endParaRPr lang="pt-BR" dirty="0"/>
          </a:p>
        </p:txBody>
      </p:sp>
      <p:pic>
        <p:nvPicPr>
          <p:cNvPr id="7" name="Imagem 6" descr="Texto preto sobre fundo branco&#10;&#10;Descrição gerada automaticamente">
            <a:extLst>
              <a:ext uri="{FF2B5EF4-FFF2-40B4-BE49-F238E27FC236}">
                <a16:creationId xmlns:a16="http://schemas.microsoft.com/office/drawing/2014/main" id="{7BBB9D7A-392B-4BF9-8FC9-A4D8D107E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68" y="3752850"/>
            <a:ext cx="9679194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0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B6F97-822E-4443-9534-D67D0F6A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Estacionariedade – </a:t>
            </a:r>
            <a:r>
              <a:rPr lang="pt-BR" b="1" i="1" dirty="0" err="1"/>
              <a:t>Augmented</a:t>
            </a:r>
            <a:r>
              <a:rPr lang="pt-BR" b="1" i="1" dirty="0"/>
              <a:t> </a:t>
            </a:r>
            <a:r>
              <a:rPr lang="pt-BR" b="1" i="1" dirty="0" err="1"/>
              <a:t>Dickey</a:t>
            </a:r>
            <a:r>
              <a:rPr lang="pt-BR" b="1" i="1" dirty="0"/>
              <a:t>–</a:t>
            </a:r>
            <a:r>
              <a:rPr lang="pt-BR" b="1" i="1" dirty="0" err="1"/>
              <a:t>Fuller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A9676B-AF04-4CDB-AC9C-156422AA4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Descobrir se a série possui uma raiz unitária (uma série com uma linha de tendência terá uma raiz unitária e resultará em um grande valor p).</a:t>
            </a:r>
          </a:p>
          <a:p>
            <a:endParaRPr lang="pt-BR" dirty="0"/>
          </a:p>
        </p:txBody>
      </p:sp>
      <p:pic>
        <p:nvPicPr>
          <p:cNvPr id="5" name="Imagem 4" descr="Uma imagem contendo screenshot, texto, pássaro&#10;&#10;Descrição gerada automaticamente">
            <a:extLst>
              <a:ext uri="{FF2B5EF4-FFF2-40B4-BE49-F238E27FC236}">
                <a16:creationId xmlns:a16="http://schemas.microsoft.com/office/drawing/2014/main" id="{44C14C87-3FE0-401A-83CA-5A5DD7DD5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262" y="3860800"/>
            <a:ext cx="8033476" cy="197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3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87941-7870-4914-9E89-542B2207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Tornar a série estacionária através da diferenciação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93FF19-5DEF-4C30-9106-1B4041F4C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Séries não estacionárias podem ser corrigidas por uma transformação simples, como a diferenciação. </a:t>
            </a:r>
          </a:p>
          <a:p>
            <a:pPr lvl="1"/>
            <a:r>
              <a:rPr lang="pt-BR" dirty="0"/>
              <a:t>Diferenciar a série pode ajudar a remover sua tendência ou ciclos. </a:t>
            </a:r>
          </a:p>
          <a:p>
            <a:endParaRPr lang="pt-BR" dirty="0"/>
          </a:p>
          <a:p>
            <a:r>
              <a:rPr lang="pt-BR" dirty="0"/>
              <a:t>Se a série temporal de dados original não tiver propriedades média, variância e </a:t>
            </a:r>
            <a:r>
              <a:rPr lang="pt-BR" dirty="0" err="1"/>
              <a:t>autocovariância</a:t>
            </a:r>
            <a:r>
              <a:rPr lang="pt-BR" dirty="0"/>
              <a:t> constantes ao longo do tempo, a diferenciação de um ou mais período(s) pode ter. </a:t>
            </a:r>
          </a:p>
          <a:p>
            <a:endParaRPr lang="pt-BR" dirty="0"/>
          </a:p>
          <a:p>
            <a:r>
              <a:rPr lang="pt-BR" dirty="0"/>
              <a:t>A montagem de um modelo ARIMA exige que a série seja estacionária.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085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87941-7870-4914-9E89-542B2207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Tornar a série estacionária através da diferenciação</a:t>
            </a:r>
            <a:endParaRPr lang="pt-BR" dirty="0"/>
          </a:p>
        </p:txBody>
      </p:sp>
      <p:pic>
        <p:nvPicPr>
          <p:cNvPr id="5" name="Espaço Reservado para Conteúdo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2410C40-CB19-456C-9772-33D8903E7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89" y="1690688"/>
            <a:ext cx="5399385" cy="88949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6D85FD7-6ACA-493C-82B1-78634D21E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60" y="1880071"/>
            <a:ext cx="7310302" cy="497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55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87941-7870-4914-9E89-542B2207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Tornar a série estacionária através da diferenciação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92ED7C-FFBA-434F-969F-A470BDC0F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ACF e PACF</a:t>
            </a:r>
          </a:p>
        </p:txBody>
      </p:sp>
      <p:pic>
        <p:nvPicPr>
          <p:cNvPr id="8" name="Imagem 7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B6898053-842F-4B03-8D92-7D1CA990EE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0" y="2079626"/>
            <a:ext cx="6736080" cy="477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6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87941-7870-4914-9E89-542B2207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Tornar a série estacionária através da diferenciação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92ED7C-FFBA-434F-969F-A470BDC0F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Ljung</a:t>
            </a:r>
            <a:r>
              <a:rPr lang="pt-BR" dirty="0"/>
              <a:t>-Box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ADF – </a:t>
            </a:r>
            <a:r>
              <a:rPr lang="pt-BR" i="1" dirty="0" err="1"/>
              <a:t>Augmented</a:t>
            </a:r>
            <a:r>
              <a:rPr lang="pt-BR" i="1" dirty="0"/>
              <a:t> </a:t>
            </a:r>
            <a:r>
              <a:rPr lang="pt-BR" i="1" dirty="0" err="1"/>
              <a:t>Dickey-Fuller</a:t>
            </a:r>
            <a:endParaRPr lang="pt-BR" i="1" dirty="0"/>
          </a:p>
        </p:txBody>
      </p:sp>
      <p:pic>
        <p:nvPicPr>
          <p:cNvPr id="5" name="Imagem 4" descr="Uma imagem contendo faca&#10;&#10;Descrição gerada automaticamente">
            <a:extLst>
              <a:ext uri="{FF2B5EF4-FFF2-40B4-BE49-F238E27FC236}">
                <a16:creationId xmlns:a16="http://schemas.microsoft.com/office/drawing/2014/main" id="{45323DFC-C124-48FF-970B-44EF285E3FA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2011996"/>
            <a:ext cx="6400800" cy="1757364"/>
          </a:xfrm>
          <a:prstGeom prst="rect">
            <a:avLst/>
          </a:prstGeom>
        </p:spPr>
      </p:pic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D610733-7D30-45C6-BD65-BC1498D299F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340" y="4419600"/>
            <a:ext cx="6581140" cy="17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88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87941-7870-4914-9E89-542B2207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Tornar a série estacionária através da diferenciação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92ED7C-FFBA-434F-969F-A470BDC0F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Série original x série com uma diferenciação</a:t>
            </a:r>
          </a:p>
        </p:txBody>
      </p:sp>
      <p:pic>
        <p:nvPicPr>
          <p:cNvPr id="7" name="Imagem 6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012A53E5-352A-41D9-BA2C-414A4A4234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2275840"/>
            <a:ext cx="7518400" cy="458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7ED71-F665-40E4-8E87-3E1D8CD0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Criar um modelo ARIMA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229A28-1496-44C1-8752-D310624D6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 </a:t>
            </a:r>
            <a:r>
              <a:rPr lang="pt-BR" b="1" dirty="0" err="1"/>
              <a:t>auto.arima</a:t>
            </a:r>
            <a:r>
              <a:rPr lang="pt-BR" dirty="0"/>
              <a:t> retorna o melhor modelo conforme os valores dos termos autorregressivos (AR) e de média móvel (MA), do </a:t>
            </a:r>
            <a:r>
              <a:rPr lang="pt-BR" dirty="0" err="1"/>
              <a:t>Integrated</a:t>
            </a:r>
            <a:r>
              <a:rPr lang="pt-BR" dirty="0"/>
              <a:t> (I, “</a:t>
            </a:r>
            <a:r>
              <a:rPr lang="pt-BR" dirty="0" err="1"/>
              <a:t>drift</a:t>
            </a:r>
            <a:r>
              <a:rPr lang="pt-BR" dirty="0"/>
              <a:t>”).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Função </a:t>
            </a:r>
            <a:r>
              <a:rPr lang="pt-BR" b="1" dirty="0" err="1"/>
              <a:t>auto.arima</a:t>
            </a:r>
            <a:r>
              <a:rPr lang="pt-BR" dirty="0"/>
              <a:t> com outros parâmetros para avaliar mais modelos</a:t>
            </a:r>
          </a:p>
          <a:p>
            <a:endParaRPr lang="pt-BR" dirty="0"/>
          </a:p>
        </p:txBody>
      </p:sp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FBC84B6-CE72-4E89-AABF-B8A977DD65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3015328"/>
            <a:ext cx="7769860" cy="1170146"/>
          </a:xfrm>
          <a:prstGeom prst="rect">
            <a:avLst/>
          </a:prstGeom>
        </p:spPr>
      </p:pic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0CC1174-7098-4AC7-A833-56C679570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253" y="4608277"/>
            <a:ext cx="8047494" cy="217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1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878FA-5812-4400-9E29-9F1C5531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Utilizar o modelo ARIMA, e outros, para fazer previsão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F12659-0A75-4699-8167-38BA7712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 previsão, devemos criar um modelo de previsão. Mas antes de utilizarmos a série temporal para criar modelo, vamos analisar os resíduos. Estes resíduos devem ser estacionários, com média zero e variância constante no tempo.</a:t>
            </a:r>
          </a:p>
          <a:p>
            <a:pPr lvl="0"/>
            <a:r>
              <a:rPr lang="pt-BR" dirty="0"/>
              <a:t>ACF - </a:t>
            </a:r>
            <a:r>
              <a:rPr lang="pt-BR" i="1" dirty="0"/>
              <a:t>Auto </a:t>
            </a:r>
            <a:r>
              <a:rPr lang="pt-BR" i="1" dirty="0" err="1"/>
              <a:t>Correlation</a:t>
            </a:r>
            <a:r>
              <a:rPr lang="pt-BR" i="1" dirty="0"/>
              <a:t> </a:t>
            </a:r>
            <a:r>
              <a:rPr lang="pt-BR" i="1" dirty="0" err="1"/>
              <a:t>Function</a:t>
            </a:r>
            <a:r>
              <a:rPr lang="pt-BR" i="1" dirty="0"/>
              <a:t>  </a:t>
            </a:r>
            <a:r>
              <a:rPr lang="pt-BR" i="1" dirty="0">
                <a:solidFill>
                  <a:srgbClr val="FF0000"/>
                </a:solidFill>
              </a:rPr>
              <a:t>x</a:t>
            </a:r>
            <a:endParaRPr lang="pt-BR" dirty="0">
              <a:solidFill>
                <a:srgbClr val="FF0000"/>
              </a:solidFill>
            </a:endParaRPr>
          </a:p>
          <a:p>
            <a:pPr lvl="0"/>
            <a:r>
              <a:rPr lang="en-US" dirty="0"/>
              <a:t>PACF - </a:t>
            </a:r>
            <a:r>
              <a:rPr lang="en-US" i="1" dirty="0"/>
              <a:t>Partially Auto Correlation Function 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endParaRPr lang="pt-BR" dirty="0">
              <a:solidFill>
                <a:srgbClr val="FF0000"/>
              </a:solidFill>
            </a:endParaRPr>
          </a:p>
          <a:p>
            <a:pPr lvl="0"/>
            <a:r>
              <a:rPr lang="pt-BR" dirty="0" err="1"/>
              <a:t>Ljung</a:t>
            </a:r>
            <a:r>
              <a:rPr lang="pt-BR" dirty="0"/>
              <a:t>-Box  </a:t>
            </a:r>
            <a:r>
              <a:rPr lang="pt-BR" dirty="0">
                <a:solidFill>
                  <a:srgbClr val="FF0000"/>
                </a:solidFill>
              </a:rPr>
              <a:t>x</a:t>
            </a:r>
          </a:p>
          <a:p>
            <a:pPr lvl="0"/>
            <a:r>
              <a:rPr lang="pt-BR" dirty="0"/>
              <a:t>ADF - </a:t>
            </a:r>
            <a:r>
              <a:rPr lang="pt-BR" i="1" dirty="0" err="1"/>
              <a:t>Augmented</a:t>
            </a:r>
            <a:r>
              <a:rPr lang="pt-BR" i="1" dirty="0"/>
              <a:t> </a:t>
            </a:r>
            <a:r>
              <a:rPr lang="pt-BR" i="1" dirty="0" err="1"/>
              <a:t>Dickey</a:t>
            </a:r>
            <a:r>
              <a:rPr lang="pt-BR" i="1" dirty="0"/>
              <a:t>–</a:t>
            </a:r>
            <a:r>
              <a:rPr lang="pt-BR" i="1" dirty="0" err="1"/>
              <a:t>Fuller</a:t>
            </a:r>
            <a:r>
              <a:rPr lang="pt-BR" i="1" dirty="0"/>
              <a:t> </a:t>
            </a:r>
            <a:r>
              <a:rPr lang="pt-BR" i="1" dirty="0">
                <a:solidFill>
                  <a:srgbClr val="FF0000"/>
                </a:solidFill>
              </a:rPr>
              <a:t>x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 err="1"/>
              <a:t>tsdiag</a:t>
            </a:r>
            <a:r>
              <a:rPr lang="pt-BR" dirty="0"/>
              <a:t>() </a:t>
            </a:r>
            <a:r>
              <a:rPr lang="pt-BR" dirty="0">
                <a:solidFill>
                  <a:schemeClr val="accent6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49704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878FA-5812-4400-9E29-9F1C5531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Utilizar o modelo ARIMA, e outros, para fazer previsão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F12659-0A75-4699-8167-38BA7712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tsdiag</a:t>
            </a:r>
            <a:r>
              <a:rPr lang="pt-BR" dirty="0"/>
              <a:t>() – função para plotar diagnósticos de séries temporais</a:t>
            </a:r>
          </a:p>
          <a:p>
            <a:endParaRPr lang="pt-BR" dirty="0"/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764BB93-17ED-4759-A5AC-FF9FC7C9FA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20" y="2366010"/>
            <a:ext cx="6350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1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7572F-5F07-45E6-9202-C97F7432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5BA57-4601-4ACA-A8BA-F842F27E6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Quem vos fala</a:t>
            </a:r>
          </a:p>
          <a:p>
            <a:r>
              <a:rPr lang="pt-BR" b="1" dirty="0"/>
              <a:t>Examinar os dados</a:t>
            </a:r>
            <a:endParaRPr lang="pt-BR" dirty="0"/>
          </a:p>
          <a:p>
            <a:r>
              <a:rPr lang="pt-BR" b="1" dirty="0"/>
              <a:t>Decompor os dados</a:t>
            </a:r>
            <a:endParaRPr lang="pt-BR" dirty="0"/>
          </a:p>
          <a:p>
            <a:r>
              <a:rPr lang="pt-BR" b="1" dirty="0"/>
              <a:t>Estacionariedade</a:t>
            </a:r>
            <a:endParaRPr lang="pt-BR" dirty="0"/>
          </a:p>
          <a:p>
            <a:r>
              <a:rPr lang="pt-BR" b="1" dirty="0"/>
              <a:t>Tornar a série estacionária através da diferenciação</a:t>
            </a:r>
            <a:endParaRPr lang="pt-BR" dirty="0"/>
          </a:p>
          <a:p>
            <a:r>
              <a:rPr lang="pt-BR" b="1" dirty="0"/>
              <a:t>Criar um modelo ARIMA</a:t>
            </a:r>
            <a:endParaRPr lang="pt-BR" dirty="0"/>
          </a:p>
          <a:p>
            <a:r>
              <a:rPr lang="pt-BR" b="1" dirty="0"/>
              <a:t>Utilizar o modelo ARIMA, e outros, para fazer previsão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5099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878FA-5812-4400-9E29-9F1C5531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Utilizar o modelo ARIMA, e outros, para fazer previsão – </a:t>
            </a:r>
            <a:r>
              <a:rPr lang="pt-BR" b="1" dirty="0" err="1"/>
              <a:t>forecast</a:t>
            </a:r>
            <a:r>
              <a:rPr lang="pt-BR" b="1" dirty="0"/>
              <a:t>()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798C19E-2BF1-45F8-B6A1-8592F07F2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840" y="1944352"/>
            <a:ext cx="7897744" cy="941087"/>
          </a:xfrm>
          <a:prstGeom prst="rect">
            <a:avLst/>
          </a:prstGeom>
        </p:spPr>
      </p:pic>
      <p:pic>
        <p:nvPicPr>
          <p:cNvPr id="11" name="Espaço Reservado para Conteúdo 10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53A951D-9439-4773-A8BB-1E72551B6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081" y="2966719"/>
            <a:ext cx="5929838" cy="3824793"/>
          </a:xfrm>
        </p:spPr>
      </p:pic>
    </p:spTree>
    <p:extLst>
      <p:ext uri="{BB962C8B-B14F-4D97-AF65-F5344CB8AC3E}">
        <p14:creationId xmlns:p14="http://schemas.microsoft.com/office/powerpoint/2010/main" val="3400115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878FA-5812-4400-9E29-9F1C5531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Utilizar o modelo ARIMA, e outros, para fazer previsão – </a:t>
            </a:r>
            <a:r>
              <a:rPr lang="pt-BR" b="1" dirty="0" err="1"/>
              <a:t>forecast</a:t>
            </a:r>
            <a:r>
              <a:rPr lang="pt-BR" b="1" dirty="0"/>
              <a:t>()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F12659-0A75-4699-8167-38BA7712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checkresiduals</a:t>
            </a:r>
            <a:r>
              <a:rPr lang="pt-BR" dirty="0"/>
              <a:t>()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A0E0628-1D43-416E-BDA6-6EEB7541B1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830" y="2253933"/>
            <a:ext cx="7038340" cy="46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87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878FA-5812-4400-9E29-9F1C5531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Utilizar o modelo ARIMA, e outros, para fazer predição – </a:t>
            </a:r>
            <a:r>
              <a:rPr lang="pt-BR" b="1" dirty="0" err="1"/>
              <a:t>predict</a:t>
            </a:r>
            <a:r>
              <a:rPr lang="pt-BR" b="1" dirty="0"/>
              <a:t>()</a:t>
            </a:r>
            <a:endParaRPr lang="pt-BR" dirty="0"/>
          </a:p>
        </p:txBody>
      </p:sp>
      <p:pic>
        <p:nvPicPr>
          <p:cNvPr id="5" name="Espaço Reservado para Conteúdo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500A6DAD-DEC5-4FA9-A213-171AA639E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20" y="2367623"/>
            <a:ext cx="6502400" cy="4389412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026DC97-4155-462E-9089-850698643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169" y="1865940"/>
            <a:ext cx="5524591" cy="80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97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878FA-5812-4400-9E29-9F1C5531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Utilizar o modelo ARIMA, e outros, para fazer previsão – </a:t>
            </a:r>
            <a:r>
              <a:rPr lang="pt-BR" b="1" dirty="0" err="1"/>
              <a:t>naive</a:t>
            </a:r>
            <a:r>
              <a:rPr lang="pt-BR" b="1" dirty="0"/>
              <a:t>()</a:t>
            </a:r>
            <a:endParaRPr lang="pt-BR" dirty="0"/>
          </a:p>
        </p:txBody>
      </p:sp>
      <p:pic>
        <p:nvPicPr>
          <p:cNvPr id="5" name="Espaço Reservado para Conteúdo 4" descr="Uma imagem contendo traçado&#10;&#10;Descrição gerada automaticamente">
            <a:extLst>
              <a:ext uri="{FF2B5EF4-FFF2-40B4-BE49-F238E27FC236}">
                <a16:creationId xmlns:a16="http://schemas.microsoft.com/office/drawing/2014/main" id="{170C02C0-7446-4A81-957F-AFE1D3C5A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686" y="2926081"/>
            <a:ext cx="6256314" cy="3931920"/>
          </a:xfrm>
        </p:spPr>
      </p:pic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54910C0-4EA1-450E-9A06-57EDB4448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161"/>
            <a:ext cx="5893852" cy="229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85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878FA-5812-4400-9E29-9F1C5531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Utilizar o modelo ARIMA, e outros, para fazer previsão – </a:t>
            </a:r>
            <a:r>
              <a:rPr lang="pt-BR" b="1" dirty="0" err="1"/>
              <a:t>naive</a:t>
            </a:r>
            <a:r>
              <a:rPr lang="pt-BR" b="1" dirty="0"/>
              <a:t>()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F12659-0A75-4699-8167-38BA7712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checkresiduals</a:t>
            </a:r>
            <a:r>
              <a:rPr lang="pt-BR" dirty="0"/>
              <a:t>()</a:t>
            </a:r>
          </a:p>
        </p:txBody>
      </p:sp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A90A9A5-852E-4D87-9C56-6A97C2816A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336800"/>
            <a:ext cx="676656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5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878FA-5812-4400-9E29-9F1C5531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Utilizar o modelo ARIMA, e outros, para fazer previsão – </a:t>
            </a:r>
            <a:r>
              <a:rPr lang="pt-BR" b="1" dirty="0" err="1"/>
              <a:t>ses</a:t>
            </a:r>
            <a:r>
              <a:rPr lang="pt-BR" b="1" dirty="0"/>
              <a:t>()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F12659-0A75-4699-8167-38BA7712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Exponential</a:t>
            </a:r>
            <a:r>
              <a:rPr lang="pt-BR" dirty="0"/>
              <a:t> </a:t>
            </a:r>
            <a:r>
              <a:rPr lang="pt-BR" dirty="0" err="1"/>
              <a:t>Smoothing</a:t>
            </a:r>
            <a:r>
              <a:rPr lang="pt-BR" dirty="0"/>
              <a:t> – </a:t>
            </a:r>
            <a:r>
              <a:rPr lang="pt-BR" dirty="0" err="1"/>
              <a:t>ses</a:t>
            </a:r>
            <a:r>
              <a:rPr lang="pt-BR" dirty="0"/>
              <a:t>()</a:t>
            </a:r>
          </a:p>
        </p:txBody>
      </p:sp>
      <p:pic>
        <p:nvPicPr>
          <p:cNvPr id="6" name="Imagem 5" descr="Imagem em preto e branco&#10;&#10;Descrição gerada automaticamente">
            <a:extLst>
              <a:ext uri="{FF2B5EF4-FFF2-40B4-BE49-F238E27FC236}">
                <a16:creationId xmlns:a16="http://schemas.microsoft.com/office/drawing/2014/main" id="{4C324142-FE7D-4B7B-A156-65A1D27C4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77" y="2722880"/>
            <a:ext cx="6374923" cy="4044695"/>
          </a:xfrm>
          <a:prstGeom prst="rect">
            <a:avLst/>
          </a:prstGeom>
        </p:spPr>
      </p:pic>
      <p:pic>
        <p:nvPicPr>
          <p:cNvPr id="8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D255934-57EC-454E-92F8-3117AE887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39783"/>
            <a:ext cx="5817077" cy="368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09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878FA-5812-4400-9E29-9F1C5531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Utilizar o modelo ARIMA, e outros, para fazer previsão – </a:t>
            </a:r>
            <a:r>
              <a:rPr lang="pt-BR" b="1" dirty="0" err="1"/>
              <a:t>ses</a:t>
            </a:r>
            <a:r>
              <a:rPr lang="pt-BR" b="1" dirty="0"/>
              <a:t>()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F12659-0A75-4699-8167-38BA7712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checkresiduals</a:t>
            </a:r>
            <a:r>
              <a:rPr lang="pt-BR" dirty="0"/>
              <a:t>()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89914C4-EF24-4FE9-8FA2-27D02F5512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2357120"/>
            <a:ext cx="7366000" cy="45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44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878FA-5812-4400-9E29-9F1C5531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Utilizar o modelo ARIMA, e outros, para fazer previsão – </a:t>
            </a:r>
            <a:r>
              <a:rPr lang="pt-BR" b="1" dirty="0" err="1"/>
              <a:t>holt</a:t>
            </a:r>
            <a:r>
              <a:rPr lang="pt-BR" b="1" dirty="0"/>
              <a:t>()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F12659-0A75-4699-8167-38BA7712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Holt’s</a:t>
            </a:r>
            <a:r>
              <a:rPr lang="pt-BR" dirty="0"/>
              <a:t> – </a:t>
            </a:r>
            <a:r>
              <a:rPr lang="pt-BR" dirty="0" err="1"/>
              <a:t>holt</a:t>
            </a:r>
            <a:r>
              <a:rPr lang="pt-BR" dirty="0"/>
              <a:t>()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C180E8C-FF96-47A8-8443-F1A3AC8D0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41" y="2477220"/>
            <a:ext cx="6732260" cy="435133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A6032A3-83E2-4BAA-B058-1359AB9E9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5120"/>
            <a:ext cx="5519504" cy="389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31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878FA-5812-4400-9E29-9F1C5531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Utilizar o modelo ARIMA, e outros, para fazer previsão – </a:t>
            </a:r>
            <a:r>
              <a:rPr lang="pt-BR" b="1" dirty="0" err="1"/>
              <a:t>holt</a:t>
            </a:r>
            <a:r>
              <a:rPr lang="pt-BR" b="1" dirty="0"/>
              <a:t>()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F12659-0A75-4699-8167-38BA7712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checkresiduals</a:t>
            </a:r>
            <a:r>
              <a:rPr lang="pt-BR" dirty="0"/>
              <a:t>()</a:t>
            </a:r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A0A8031-400C-4B10-8ED4-8BF0D2BF92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763" y="2296160"/>
            <a:ext cx="7082473" cy="456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51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878FA-5812-4400-9E29-9F1C5531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Agradecimentos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F12659-0A75-4699-8167-38BA7712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Gratidão.</a:t>
            </a:r>
          </a:p>
          <a:p>
            <a:endParaRPr lang="pt-BR" dirty="0"/>
          </a:p>
          <a:p>
            <a:r>
              <a:rPr lang="pt-BR" dirty="0"/>
              <a:t>Dúvidas?</a:t>
            </a:r>
          </a:p>
          <a:p>
            <a:endParaRPr lang="pt-BR" dirty="0"/>
          </a:p>
          <a:p>
            <a:r>
              <a:rPr lang="pt-BR" dirty="0"/>
              <a:t>Feedbacks por favor! </a:t>
            </a:r>
          </a:p>
          <a:p>
            <a:pPr lvl="1"/>
            <a:r>
              <a:rPr lang="pt-BR" dirty="0"/>
              <a:t>O que está legal?</a:t>
            </a:r>
          </a:p>
          <a:p>
            <a:pPr lvl="1"/>
            <a:r>
              <a:rPr lang="pt-BR" dirty="0"/>
              <a:t>O que pode ser melhorado?</a:t>
            </a:r>
          </a:p>
          <a:p>
            <a:pPr lvl="1"/>
            <a:r>
              <a:rPr lang="pt-BR" dirty="0"/>
              <a:t>O que devo fazer de novo?</a:t>
            </a:r>
          </a:p>
        </p:txBody>
      </p:sp>
    </p:spTree>
    <p:extLst>
      <p:ext uri="{BB962C8B-B14F-4D97-AF65-F5344CB8AC3E}">
        <p14:creationId xmlns:p14="http://schemas.microsoft.com/office/powerpoint/2010/main" val="377679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A7516-D2E4-413C-B83B-D1E388D2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Quem sou eu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C65130-B2E3-45B9-AC2B-D44B647E4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Fabrício dos Reis Neto Guimarães</a:t>
            </a:r>
          </a:p>
          <a:p>
            <a:r>
              <a:rPr lang="pt-BR" dirty="0"/>
              <a:t>Vindo de Lavras-MG (desde Maio/2019 em SP)</a:t>
            </a:r>
          </a:p>
          <a:p>
            <a:r>
              <a:rPr lang="pt-BR" dirty="0"/>
              <a:t>Mestre em Ciência da Computação (UFLA/2015) Inteligência Artificial – Processamento de Linguagem Natural</a:t>
            </a:r>
          </a:p>
          <a:p>
            <a:endParaRPr lang="pt-BR" dirty="0"/>
          </a:p>
          <a:p>
            <a:r>
              <a:rPr lang="pt-BR" dirty="0"/>
              <a:t>Cientista de Dados e Engenheiro de Software na B2W Digital</a:t>
            </a:r>
          </a:p>
          <a:p>
            <a:r>
              <a:rPr lang="pt-BR" dirty="0"/>
              <a:t>Assessor de Investimentos no escritório Manhattan vinculado a XP Investimentos</a:t>
            </a:r>
          </a:p>
        </p:txBody>
      </p:sp>
      <p:pic>
        <p:nvPicPr>
          <p:cNvPr id="6" name="Imagem 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EDE88DC0-DF45-4846-8D68-15CF2C94A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5415058"/>
            <a:ext cx="4876190" cy="761905"/>
          </a:xfrm>
          <a:prstGeom prst="rect">
            <a:avLst/>
          </a:prstGeom>
        </p:spPr>
      </p:pic>
      <p:pic>
        <p:nvPicPr>
          <p:cNvPr id="10" name="Imagem 9" descr="Uma imagem contendo placa, desenho, rua&#10;&#10;Descrição gerada automaticamente">
            <a:extLst>
              <a:ext uri="{FF2B5EF4-FFF2-40B4-BE49-F238E27FC236}">
                <a16:creationId xmlns:a16="http://schemas.microsoft.com/office/drawing/2014/main" id="{ED2945B6-2FD7-42EA-8E9B-6C3330B0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486" y="4086114"/>
            <a:ext cx="674387" cy="668238"/>
          </a:xfrm>
          <a:prstGeom prst="rect">
            <a:avLst/>
          </a:prstGeom>
        </p:spPr>
      </p:pic>
      <p:pic>
        <p:nvPicPr>
          <p:cNvPr id="12" name="Imagem 11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1925FB32-9BB6-4938-A64F-AE5F7D98A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81" y="3263265"/>
            <a:ext cx="1287702" cy="52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9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FBDC1-8649-4A5E-9AD5-112A3931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Examinar os dados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A115D62-A313-477E-AC76-057464B03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Coletados dados de fechamento diário de 30/04/2020 à 30/04/2018. </a:t>
            </a:r>
          </a:p>
          <a:p>
            <a:r>
              <a:rPr lang="pt-BR" dirty="0"/>
              <a:t>Coletado série do café, da soja, do milho, e do dólar ptax.</a:t>
            </a:r>
          </a:p>
          <a:p>
            <a:r>
              <a:rPr lang="pt-BR" dirty="0"/>
              <a:t>Verificar a integridade dos dados e examinar padrões e irregularidades. Remover </a:t>
            </a:r>
            <a:r>
              <a:rPr lang="pt-BR" i="1" dirty="0"/>
              <a:t>outliers</a:t>
            </a:r>
            <a:r>
              <a:rPr lang="pt-BR" dirty="0"/>
              <a:t> e valores ausentes.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7" name="Espaço Reservado para Conteúdo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1E30FEF-8324-44FB-87CA-3864715B339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710" y="3586479"/>
            <a:ext cx="7180580" cy="327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0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FBDC1-8649-4A5E-9AD5-112A3931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Examinar os dados</a:t>
            </a:r>
            <a:endParaRPr lang="pt-BR" dirty="0"/>
          </a:p>
        </p:txBody>
      </p:sp>
      <p:pic>
        <p:nvPicPr>
          <p:cNvPr id="7" name="Espaço Reservado para Conteúdo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F4E30470-FF65-4A1C-AF97-4F77E8720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1205819"/>
            <a:ext cx="8300471" cy="5652182"/>
          </a:xfrm>
        </p:spPr>
      </p:pic>
    </p:spTree>
    <p:extLst>
      <p:ext uri="{BB962C8B-B14F-4D97-AF65-F5344CB8AC3E}">
        <p14:creationId xmlns:p14="http://schemas.microsoft.com/office/powerpoint/2010/main" val="428679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57642-0883-4625-8160-C6C2EAE8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Decompor os dados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5EDED0-51FE-483F-BA2A-03A95203A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são as características dos dados. Os dados possuem tendências? Sazonalidades? Ciclos? </a:t>
            </a:r>
          </a:p>
          <a:p>
            <a:r>
              <a:rPr lang="pt-BR" dirty="0"/>
              <a:t>Utilizar </a:t>
            </a:r>
            <a:r>
              <a:rPr lang="pt-BR" dirty="0" err="1"/>
              <a:t>stl</a:t>
            </a:r>
            <a:r>
              <a:rPr lang="pt-BR" dirty="0"/>
              <a:t>() para decompor a série em suas tendências, sazonalidades e ciclos usando </a:t>
            </a:r>
            <a:r>
              <a:rPr lang="pt-BR" i="1" dirty="0" err="1"/>
              <a:t>loess</a:t>
            </a:r>
            <a:r>
              <a:rPr lang="pt-BR" dirty="0"/>
              <a:t>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569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57642-0883-4625-8160-C6C2EAE8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Decompor os dados</a:t>
            </a:r>
            <a:endParaRPr lang="pt-BR" dirty="0"/>
          </a:p>
        </p:txBody>
      </p:sp>
      <p:pic>
        <p:nvPicPr>
          <p:cNvPr id="4" name="Espaço Reservado para Conteúdo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22621DA-BEF6-44A3-B5DA-1FAD5D7661A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8" y="1285875"/>
            <a:ext cx="9420224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6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B6F97-822E-4443-9534-D67D0F6A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Estacionariedade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A9676B-AF04-4CDB-AC9C-156422AA4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série original é estacionaria? Avaliar através dos testes: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ACF - </a:t>
            </a:r>
            <a:r>
              <a:rPr lang="pt-BR" i="1" dirty="0"/>
              <a:t>Auto </a:t>
            </a:r>
            <a:r>
              <a:rPr lang="pt-BR" i="1" dirty="0" err="1"/>
              <a:t>Correlation</a:t>
            </a:r>
            <a:r>
              <a:rPr lang="pt-BR" i="1" dirty="0"/>
              <a:t> </a:t>
            </a:r>
            <a:r>
              <a:rPr lang="pt-BR" i="1" dirty="0" err="1"/>
              <a:t>Function</a:t>
            </a:r>
            <a:endParaRPr lang="pt-BR" dirty="0"/>
          </a:p>
          <a:p>
            <a:pPr lvl="0"/>
            <a:r>
              <a:rPr lang="en-US" dirty="0"/>
              <a:t>PACF - </a:t>
            </a:r>
            <a:r>
              <a:rPr lang="en-US" i="1" dirty="0"/>
              <a:t>Partially Auto Correlation Function</a:t>
            </a:r>
            <a:endParaRPr lang="pt-BR" dirty="0"/>
          </a:p>
          <a:p>
            <a:pPr lvl="0"/>
            <a:r>
              <a:rPr lang="pt-BR" dirty="0" err="1"/>
              <a:t>Ljung</a:t>
            </a:r>
            <a:r>
              <a:rPr lang="pt-BR" dirty="0"/>
              <a:t>-Box </a:t>
            </a:r>
          </a:p>
          <a:p>
            <a:pPr lvl="0"/>
            <a:r>
              <a:rPr lang="pt-BR" dirty="0"/>
              <a:t>ADF - </a:t>
            </a:r>
            <a:r>
              <a:rPr lang="pt-BR" i="1" dirty="0" err="1"/>
              <a:t>Augmented</a:t>
            </a:r>
            <a:r>
              <a:rPr lang="pt-BR" i="1" dirty="0"/>
              <a:t> </a:t>
            </a:r>
            <a:r>
              <a:rPr lang="pt-BR" i="1" dirty="0" err="1"/>
              <a:t>Dickey</a:t>
            </a:r>
            <a:r>
              <a:rPr lang="pt-BR" i="1" dirty="0"/>
              <a:t>–</a:t>
            </a:r>
            <a:r>
              <a:rPr lang="pt-BR" i="1" dirty="0" err="1"/>
              <a:t>Fuller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29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B6F97-822E-4443-9534-D67D0F6A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Estacionariedade – ACF e PACF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A9676B-AF04-4CDB-AC9C-156422AA4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Visualmente vemos que a função ACF demonstra que os resultados dos </a:t>
            </a:r>
            <a:r>
              <a:rPr lang="pt-BR" dirty="0" err="1"/>
              <a:t>lag</a:t>
            </a:r>
            <a:r>
              <a:rPr lang="pt-BR" dirty="0"/>
              <a:t> ultrapassam o intervalo de confiança. Sendo assim, com a série original, não conseguimos determinar o valor do MA. </a:t>
            </a:r>
          </a:p>
          <a:p>
            <a:endParaRPr lang="pt-BR" dirty="0"/>
          </a:p>
        </p:txBody>
      </p:sp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C9104CF-4F5B-44C9-B26A-EEA97C3439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29" y="2981325"/>
            <a:ext cx="720534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68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786</Words>
  <Application>Microsoft Office PowerPoint</Application>
  <PresentationFormat>Widescreen</PresentationFormat>
  <Paragraphs>98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do Office</vt:lpstr>
      <vt:lpstr>Análise de Séries Temporais e Previsão de valores futuros aplicados a commodities agrícolas</vt:lpstr>
      <vt:lpstr>Sumário</vt:lpstr>
      <vt:lpstr>Quem sou eu</vt:lpstr>
      <vt:lpstr>Examinar os dados</vt:lpstr>
      <vt:lpstr>Examinar os dados</vt:lpstr>
      <vt:lpstr>Decompor os dados</vt:lpstr>
      <vt:lpstr>Decompor os dados</vt:lpstr>
      <vt:lpstr>Estacionariedade</vt:lpstr>
      <vt:lpstr>Estacionariedade – ACF e PACF</vt:lpstr>
      <vt:lpstr>Estacionariedade – Ljung-box</vt:lpstr>
      <vt:lpstr>Estacionariedade – Augmented Dickey–Fuller</vt:lpstr>
      <vt:lpstr>Tornar a série estacionária através da diferenciação</vt:lpstr>
      <vt:lpstr>Tornar a série estacionária através da diferenciação</vt:lpstr>
      <vt:lpstr>Tornar a série estacionária através da diferenciação</vt:lpstr>
      <vt:lpstr>Tornar a série estacionária através da diferenciação</vt:lpstr>
      <vt:lpstr>Tornar a série estacionária através da diferenciação</vt:lpstr>
      <vt:lpstr>Criar um modelo ARIMA</vt:lpstr>
      <vt:lpstr>Utilizar o modelo ARIMA, e outros, para fazer previsão</vt:lpstr>
      <vt:lpstr>Utilizar o modelo ARIMA, e outros, para fazer previsão</vt:lpstr>
      <vt:lpstr>Utilizar o modelo ARIMA, e outros, para fazer previsão – forecast()</vt:lpstr>
      <vt:lpstr>Utilizar o modelo ARIMA, e outros, para fazer previsão – forecast()</vt:lpstr>
      <vt:lpstr>Utilizar o modelo ARIMA, e outros, para fazer predição – predict()</vt:lpstr>
      <vt:lpstr>Utilizar o modelo ARIMA, e outros, para fazer previsão – naive()</vt:lpstr>
      <vt:lpstr>Utilizar o modelo ARIMA, e outros, para fazer previsão – naive()</vt:lpstr>
      <vt:lpstr>Utilizar o modelo ARIMA, e outros, para fazer previsão – ses()</vt:lpstr>
      <vt:lpstr>Utilizar o modelo ARIMA, e outros, para fazer previsão – ses()</vt:lpstr>
      <vt:lpstr>Utilizar o modelo ARIMA, e outros, para fazer previsão – holt()</vt:lpstr>
      <vt:lpstr>Utilizar o modelo ARIMA, e outros, para fazer previsão – holt()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Séries Temporais e Previsão de valores futuros aplicados a commodities agrícolas</dc:title>
  <dc:creator>Fabricio Guimarães</dc:creator>
  <cp:lastModifiedBy>Fabricio Guimarães</cp:lastModifiedBy>
  <cp:revision>73</cp:revision>
  <dcterms:created xsi:type="dcterms:W3CDTF">2020-05-31T12:58:05Z</dcterms:created>
  <dcterms:modified xsi:type="dcterms:W3CDTF">2020-05-31T14:57:24Z</dcterms:modified>
</cp:coreProperties>
</file>