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70" r:id="rId4"/>
    <p:sldId id="271" r:id="rId5"/>
    <p:sldId id="269" r:id="rId6"/>
    <p:sldId id="272" r:id="rId7"/>
    <p:sldId id="268" r:id="rId8"/>
    <p:sldId id="273" r:id="rId9"/>
    <p:sldId id="274" r:id="rId10"/>
    <p:sldId id="285" r:id="rId11"/>
    <p:sldId id="287" r:id="rId12"/>
    <p:sldId id="286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1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4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DE627-4EED-4E98-B749-A6D2589C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DC5F3-DCDA-4880-96B1-C571DE7B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6A2D6-A223-4C80-90B3-331FB5AF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D88F4-25D4-44D6-B72B-9221992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F0506-A8FD-4A2D-AB03-A3F47453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5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250C-70A8-489E-8FF1-62C2EF09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E1BAE2-1298-44D9-AB1E-F6A50249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B78C8-11D8-42F2-B5C5-F81130BD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8BD21-F163-4045-B25D-17295073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23440-C14F-4AE4-B1AC-84B7E9B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1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14368-0329-408F-A9CB-944E206C3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B83539-E39A-4247-880F-67CCD947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7D236-6A85-4D0D-A753-153E3275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B9F95-D0AB-4912-AD3D-DB78BA95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FD92E-0AC8-4B20-A7C1-94BAB7D3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7B70F-902B-4EAB-B941-81DD3F36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E83F3-0D43-43B1-A2DD-D6AE6616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E669D-4B99-4245-A68E-F04C5532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F781E-0C07-45D9-B698-FBB33E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6DCED-8691-43BE-BD28-D4167278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DAC5-2720-4852-856E-B9082BE2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D42FF-E8FA-4090-8450-AD2C9D24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35A3C-2557-4E35-AF8A-0B6DE061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42ADA-DBE0-46C5-A46A-9FAB955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20ED0-C89C-46BB-B0FD-4E532F6C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8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884AD-76B2-4CDA-8C87-CF8B6924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99715-4DB6-4DA4-A769-2AD3F207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D2660-3754-4E3A-B1BE-FB974FA1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937196-A27A-4AD0-9031-512B8CA1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3B3ED-6BB9-4493-B2C2-1F82F826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0DCD63-F888-4764-A361-78927754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5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07E2D-F7A4-404A-8C64-690F7202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646B7-48BC-4C61-9EC0-A559B66E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3B2FA0-EB27-40D4-BC2A-9B44D13D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343ED-8250-4C3F-A057-1ED87DDF7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79E8A-7BAA-4008-B603-ADD0B1D55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0B719-05A3-4E8C-A4F6-2FCEBD2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E6046B-7F50-4A25-AD01-90D839A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59069C-403C-4A1F-835A-1F9E910E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4E5F3-017D-4065-B57F-E9078051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5418F-EF58-4A63-8A8A-C0B0484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5D7A22-2D5A-4A7E-B1F3-E8AD6CD4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CCEE97-D01C-48C8-8102-26A1D4F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5B2B2E-9E89-4B3B-A934-C53E2D12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1EC80E-4A51-4ECB-ABCE-2DF2FF86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B5E726-2C7A-4469-88D6-5D9E5BC2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1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18D1-2A8D-4AD1-8E70-D47ED68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F0C60-3E35-425C-AF34-EA5CCD18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3170FC-559B-4FCC-A076-862DFD34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1A69A-BC19-4240-B821-36A7DF0F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C5B8F-7376-4E74-994E-C1B7768F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0FF006-3187-4F56-952A-1B1117C8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0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E555F-F100-490C-BE85-71E6850F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628AC7-0B95-4E8C-8369-6B8CF7C15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2E3DD7-122A-485C-9414-2B628EF0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7F283-0779-46F1-9839-AEAF17E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90562A-12BC-4050-828B-10A96E3C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A612DA-5ABA-4016-8124-F62D5DFD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928E1F-74C1-447E-821C-E8DAC550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887CC-3E38-4CF9-B136-F28AA7D7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D442C-E7CF-4FF9-876E-11DA3DB26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5570-6322-49F0-B195-AF65C5F0743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514BA-CB56-4AB5-9F1A-8CB2D4F07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D49E7-3064-4316-B17B-F56E55073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783E-6DDB-4F23-8FC0-CEDDE4044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7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5B18E-E511-43AA-90FC-E5E20AE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BR" sz="3200"/>
              <a:t>Prof. Gilberto Gaspar</a:t>
            </a:r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AFA54-A0C7-83C8-F6FC-160A74B0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Bibliotecas </a:t>
            </a:r>
            <a:r>
              <a:rPr lang="pt-BR" sz="2000" dirty="0" err="1"/>
              <a:t>python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/>
              <a:t>Machine Learning</a:t>
            </a:r>
          </a:p>
        </p:txBody>
      </p:sp>
      <p:pic>
        <p:nvPicPr>
          <p:cNvPr id="14" name="Picture 4" descr="Abstract background of data">
            <a:extLst>
              <a:ext uri="{FF2B5EF4-FFF2-40B4-BE49-F238E27FC236}">
                <a16:creationId xmlns:a16="http://schemas.microsoft.com/office/drawing/2014/main" id="{48535E87-0FF3-851A-0A4D-CD5432A0F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6" r="27384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52CAB-E2DD-2C5E-46C4-43093AF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/>
              <a:t>Machine Learning e seus Quatro Tipos!</a:t>
            </a:r>
            <a:br>
              <a:rPr lang="pt-BR" sz="4200" b="1"/>
            </a:br>
            <a:endParaRPr lang="pt-BR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61C0F-5772-1EA5-F434-E03AFD05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1. Aprendizado Supervisionado: O Mestre dos Exemplos Rotulados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Imagine um professor experiente ensinando seus alunos. No aprendizado supervisionado, o algoritmo recebe exemplos rotulados, como fotos de gatos e cachorros já classificados, e aprende a identificar novos dados. Ele é perfeito para tarefas como:</a:t>
            </a:r>
          </a:p>
          <a:p>
            <a:pPr marL="457200" lvl="1" indent="0">
              <a:buNone/>
            </a:pPr>
            <a:r>
              <a:rPr lang="pt-BR" sz="2000" b="1" dirty="0"/>
              <a:t>Classificação:</a:t>
            </a:r>
            <a:r>
              <a:rPr lang="pt-BR" sz="2000" dirty="0"/>
              <a:t> Separar </a:t>
            </a:r>
            <a:r>
              <a:rPr lang="pt-BR" sz="2000" dirty="0" err="1"/>
              <a:t>emails</a:t>
            </a:r>
            <a:r>
              <a:rPr lang="pt-BR" sz="2000" dirty="0"/>
              <a:t> em spam ou não spam, por exemplo.</a:t>
            </a:r>
          </a:p>
          <a:p>
            <a:pPr marL="457200" lvl="1" indent="0">
              <a:buNone/>
            </a:pPr>
            <a:r>
              <a:rPr lang="pt-BR" sz="2000" b="1" dirty="0"/>
              <a:t>Regressão:</a:t>
            </a:r>
            <a:r>
              <a:rPr lang="pt-BR" sz="2000" dirty="0"/>
              <a:t> Prever o preço de uma casa com base em suas características.</a:t>
            </a:r>
          </a:p>
          <a:p>
            <a:pPr marL="0" indent="0">
              <a:buNone/>
            </a:pPr>
            <a:r>
              <a:rPr lang="pt-BR" sz="2000" b="1" dirty="0"/>
              <a:t>2. Aprendizado Não Supervisionado: O Explorador do Desconhecido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Imagine um detetive desbravando uma cena de crime. No aprendizado não supervisionado, o algoritmo busca padrões em dados não rotulados, como grupos de clientes com hábitos de compra semelhantes. Ele é ideal para:</a:t>
            </a:r>
          </a:p>
          <a:p>
            <a:pPr marL="457200" lvl="1" indent="0">
              <a:buNone/>
            </a:pPr>
            <a:r>
              <a:rPr lang="pt-BR" sz="2000" b="1" dirty="0"/>
              <a:t>Agrupamento:</a:t>
            </a:r>
            <a:r>
              <a:rPr lang="pt-BR" sz="2000" dirty="0"/>
              <a:t> Descobrir diferentes grupos de clientes em uma loja online.</a:t>
            </a:r>
          </a:p>
          <a:p>
            <a:pPr marL="457200" lvl="1" indent="0">
              <a:buNone/>
            </a:pPr>
            <a:r>
              <a:rPr lang="pt-BR" sz="2000" b="1" dirty="0"/>
              <a:t>Redução de Dimensionalidade:</a:t>
            </a:r>
            <a:r>
              <a:rPr lang="pt-BR" sz="2000" dirty="0"/>
              <a:t> Simplificar conjuntos de dados complexos, facilitando a análise.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7325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52CAB-E2DD-2C5E-46C4-43093AF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/>
              <a:t>Machine Learning e seus Quatro Tipos!</a:t>
            </a:r>
            <a:br>
              <a:rPr lang="pt-BR" sz="4200" b="1"/>
            </a:br>
            <a:endParaRPr lang="pt-BR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61C0F-5772-1EA5-F434-E03AFD05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b="1"/>
              <a:t>3. Aprendizado Semi-Supervisionado: O Aprendiz Mestre</a:t>
            </a:r>
            <a:endParaRPr lang="pt-BR" sz="1900"/>
          </a:p>
          <a:p>
            <a:pPr marL="457200" lvl="1" indent="0">
              <a:buNone/>
            </a:pPr>
            <a:r>
              <a:rPr lang="pt-BR" sz="1900"/>
              <a:t>Imagine um aluno estudioso que aprende com a ajuda do professor e de colegas. No aprendizado semi-supervisionado, o algoritmo recebe um conjunto de dados com </a:t>
            </a:r>
            <a:r>
              <a:rPr lang="pt-BR" sz="1900" b="1"/>
              <a:t>poucos exemplos rotulados</a:t>
            </a:r>
            <a:r>
              <a:rPr lang="pt-BR" sz="1900"/>
              <a:t> e muitos sem rótulos. Ele aprende com os exemplos rotulados e explora os sem rótulos para melhorar seu conhecimento. É útil para:</a:t>
            </a:r>
          </a:p>
          <a:p>
            <a:pPr marL="457200" lvl="1" indent="0">
              <a:buNone/>
            </a:pPr>
            <a:r>
              <a:rPr lang="pt-BR" sz="1900" b="1"/>
              <a:t>Classificação com poucos dados rotulados:</a:t>
            </a:r>
            <a:r>
              <a:rPr lang="pt-BR" sz="1900"/>
              <a:t> Quando rotular dados é caro ou difícil.</a:t>
            </a:r>
          </a:p>
          <a:p>
            <a:pPr marL="457200" lvl="1" indent="0">
              <a:buNone/>
            </a:pPr>
            <a:r>
              <a:rPr lang="pt-BR" sz="1900" b="1"/>
              <a:t>Agrupamento com dados ruidosos:</a:t>
            </a:r>
            <a:r>
              <a:rPr lang="pt-BR" sz="1900"/>
              <a:t> Quando os dados não rotulados podem conter informações incorretas.</a:t>
            </a:r>
          </a:p>
          <a:p>
            <a:pPr marL="0" indent="0">
              <a:buNone/>
            </a:pPr>
            <a:r>
              <a:rPr lang="pt-BR" sz="1900" b="1"/>
              <a:t>4. Aprendizado por Reforço: O Mestre dos Acertos e Erros</a:t>
            </a:r>
            <a:endParaRPr lang="pt-BR" sz="1900"/>
          </a:p>
          <a:p>
            <a:pPr marL="457200" lvl="1" indent="0">
              <a:buNone/>
            </a:pPr>
            <a:r>
              <a:rPr lang="pt-BR" sz="1900"/>
              <a:t>Imagine um jogador aprendendo a jogar um videogame através da tentativa e erro. No aprendizado por reforço, o algoritmo interage com um ambiente, tomando decisões e recebendo recompensas ou penalidades por suas ações. Ele é ideal para:</a:t>
            </a:r>
          </a:p>
          <a:p>
            <a:pPr marL="457200" lvl="1" indent="0">
              <a:buNone/>
            </a:pPr>
            <a:r>
              <a:rPr lang="pt-BR" sz="1900" b="1"/>
              <a:t>Robótica:</a:t>
            </a:r>
            <a:r>
              <a:rPr lang="pt-BR" sz="1900"/>
              <a:t> Controlar robôs para realizar tarefas complexas.</a:t>
            </a:r>
          </a:p>
          <a:p>
            <a:pPr marL="457200" lvl="1" indent="0">
              <a:buNone/>
            </a:pPr>
            <a:r>
              <a:rPr lang="pt-BR" sz="1900" b="1"/>
              <a:t>Jogos:</a:t>
            </a:r>
            <a:r>
              <a:rPr lang="pt-BR" sz="1900"/>
              <a:t> Desenvolver jogadores de videogame que aprendem com suas jogadas.</a:t>
            </a:r>
          </a:p>
          <a:p>
            <a:pPr marL="0" indent="0">
              <a:buNone/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381276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52CAB-E2DD-2C5E-46C4-43093AF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Qual o tipo ideal para você ?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61C0F-5772-1EA5-F434-E03AFD05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/>
              <a:t>A escolha do tipo de Machine Learning depende do problema que você deseja resolver e dos dados disponíveis.</a:t>
            </a:r>
          </a:p>
          <a:p>
            <a:pPr marL="0" indent="0">
              <a:buNone/>
            </a:pPr>
            <a:r>
              <a:rPr lang="pt-BR" sz="2200" b="1"/>
              <a:t>Se você tem dados rotulados:</a:t>
            </a:r>
            <a:r>
              <a:rPr lang="pt-BR" sz="2200"/>
              <a:t> Aprendizado Supervisionado.</a:t>
            </a:r>
          </a:p>
          <a:p>
            <a:pPr marL="0" indent="0">
              <a:buNone/>
            </a:pPr>
            <a:r>
              <a:rPr lang="pt-BR" sz="2200" b="1"/>
              <a:t>Se você tem dados não rotulados:</a:t>
            </a:r>
            <a:r>
              <a:rPr lang="pt-BR" sz="2200"/>
              <a:t> Aprendizado Não Supervisionado.</a:t>
            </a:r>
          </a:p>
          <a:p>
            <a:pPr marL="0" indent="0">
              <a:buNone/>
            </a:pPr>
            <a:r>
              <a:rPr lang="pt-BR" sz="2200" b="1"/>
              <a:t>Se você tem poucos dados rotulados:</a:t>
            </a:r>
            <a:r>
              <a:rPr lang="pt-BR" sz="2200"/>
              <a:t> Aprendizado Semi-Supervisionado.</a:t>
            </a:r>
          </a:p>
          <a:p>
            <a:pPr marL="0" indent="0">
              <a:buNone/>
            </a:pPr>
            <a:r>
              <a:rPr lang="pt-BR" sz="2200" b="1"/>
              <a:t>Se você precisa tomar decisões em um ambiente:</a:t>
            </a:r>
            <a:r>
              <a:rPr lang="pt-BR" sz="2200"/>
              <a:t> Aprendizado por Reforço.</a:t>
            </a:r>
          </a:p>
          <a:p>
            <a:pPr marL="0" indent="0">
              <a:buNone/>
            </a:pP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412468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777CC-86D8-4E9A-DE5A-5A1BF61F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/>
              <a:t>KNN: Desvendando os Segredos do Algoritmo dos Vizinhos Mais Próximos!</a:t>
            </a:r>
            <a:endParaRPr lang="pt-BR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5A89A-C45E-2700-BF77-9B282F51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Imagine um cenário onde você precisa decidir qual restaurante escolher para o almoço. Você consulta amigos e familiares, buscando referências e opiniões. </a:t>
            </a:r>
          </a:p>
          <a:p>
            <a:r>
              <a:rPr lang="pt-BR" sz="2200"/>
              <a:t>Essa é a essência do algoritmo KNN (K-Nearest Neighbors ou K Vizinhos Mais Próximos) no mundo do Machine Learning!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3583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628DE-0DE6-74FA-169A-639BE201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O que é KNN?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AF9F5-86EE-D8B8-B02E-062CEE00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pt-BR" dirty="0"/>
              <a:t>O KNN é um algoritmo de aprendizado </a:t>
            </a:r>
            <a:r>
              <a:rPr lang="pt-BR" b="1" dirty="0"/>
              <a:t>supervisionado</a:t>
            </a:r>
            <a:r>
              <a:rPr lang="pt-BR" dirty="0"/>
              <a:t>, ou seja, ele aprende com exemplos já rotulados. Ele funciona da seguinte maneira:</a:t>
            </a:r>
          </a:p>
          <a:p>
            <a:pPr lvl="1">
              <a:buFont typeface="+mj-lt"/>
              <a:buAutoNum type="arabicPeriod"/>
            </a:pPr>
            <a:r>
              <a:rPr lang="pt-BR" sz="2800" b="1" dirty="0"/>
              <a:t>Defina o K:</a:t>
            </a:r>
            <a:r>
              <a:rPr lang="pt-BR" sz="2800" dirty="0"/>
              <a:t> Você escolhe um valor para K, que representa o número de "vizinhos" mais próximos que serão considerados.</a:t>
            </a:r>
          </a:p>
          <a:p>
            <a:pPr lvl="1">
              <a:buFont typeface="+mj-lt"/>
              <a:buAutoNum type="arabicPeriod"/>
            </a:pPr>
            <a:r>
              <a:rPr lang="pt-BR" sz="2800" b="1" dirty="0"/>
              <a:t>Calcule as Distâncias:</a:t>
            </a:r>
            <a:r>
              <a:rPr lang="pt-BR" sz="2800" dirty="0"/>
              <a:t> Para um novo ponto de dados, calcule a distância entre ele e cada ponto do conjunto de dados de treinamento.</a:t>
            </a:r>
          </a:p>
          <a:p>
            <a:pPr lvl="1">
              <a:buFont typeface="+mj-lt"/>
              <a:buAutoNum type="arabicPeriod"/>
            </a:pPr>
            <a:r>
              <a:rPr lang="pt-BR" sz="2800" b="1" dirty="0"/>
              <a:t>Identifique os Vizinhos:</a:t>
            </a:r>
            <a:r>
              <a:rPr lang="pt-BR" sz="2800" dirty="0"/>
              <a:t> Encontre os K vizinhos mais próximos do novo ponto de dados.</a:t>
            </a:r>
          </a:p>
          <a:p>
            <a:pPr lvl="1">
              <a:buFont typeface="+mj-lt"/>
              <a:buAutoNum type="arabicPeriod"/>
            </a:pPr>
            <a:r>
              <a:rPr lang="pt-BR" sz="2800" b="1" dirty="0"/>
              <a:t>Faça a Previsão:</a:t>
            </a:r>
            <a:r>
              <a:rPr lang="pt-BR" sz="2800" dirty="0"/>
              <a:t> Com base na classe da maioria dos K vizinhos, classifique o novo ponto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96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4A82C-DDE6-8650-5E18-52DEA95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Exemplo Prático: Classificando Flores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EE54A-1058-827B-5108-2AABCAF9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Imagine um conjunto de dados com flores, onde cada flor possui características como cor, formato e tamanho, e já está classificada como íris, lírio ou rosa. Para classificar uma nova flor: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b="1" dirty="0"/>
              <a:t>Calcule as Distâncias:</a:t>
            </a:r>
            <a:r>
              <a:rPr lang="pt-BR" sz="2200" dirty="0"/>
              <a:t> Calcule a distância entre a nova flor e cada flor no conjunto de dados de treinamento, considerando suas características.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b="1" dirty="0"/>
              <a:t>Identifique os 3 Vizinhos:</a:t>
            </a:r>
            <a:r>
              <a:rPr lang="pt-BR" sz="2200" dirty="0"/>
              <a:t> Suponha que K=3. Encontre as 3 flores mais próximas da nova flor.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b="1" dirty="0"/>
              <a:t>Faça a Previsão:</a:t>
            </a:r>
            <a:r>
              <a:rPr lang="pt-BR" sz="2200" dirty="0"/>
              <a:t> Se 2 das 3 flores mais próximas forem rosas, a nova flor também será classificada como rosa.</a:t>
            </a:r>
          </a:p>
          <a:p>
            <a:pPr marL="514350" indent="-514350">
              <a:buFont typeface="+mj-lt"/>
              <a:buAutoNum type="arabicPeriod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8055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CAC83-806A-8109-CE04-CDA7BE18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/>
              <a:t>Vantagens do KNN:</a:t>
            </a:r>
            <a:br>
              <a:rPr lang="pt-BR" sz="4200"/>
            </a:br>
            <a:endParaRPr lang="pt-BR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7F344-428C-1CD6-4F4E-046A6C64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Simplicidade: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O KNN é um algoritmo fácil de entender e implementar.</a:t>
            </a:r>
          </a:p>
          <a:p>
            <a:pPr marL="0" indent="0">
              <a:buNone/>
            </a:pPr>
            <a:r>
              <a:rPr lang="pt-BR" b="1" dirty="0"/>
              <a:t>Versatilidade: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Ele pode ser usado tanto para problemas de classificação quanto de regressão.</a:t>
            </a:r>
          </a:p>
          <a:p>
            <a:pPr marL="0" indent="0">
              <a:buNone/>
            </a:pPr>
            <a:r>
              <a:rPr lang="pt-BR" b="1" dirty="0"/>
              <a:t>Eficiência: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O KNN é eficiente para conjuntos de dados de tamanho médio.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56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CAC83-806A-8109-CE04-CDA7BE18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/>
              <a:t>Desvantagens do KNN:</a:t>
            </a:r>
            <a:br>
              <a:rPr lang="pt-BR" sz="4200"/>
            </a:br>
            <a:endParaRPr lang="pt-BR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7F344-428C-1CD6-4F4E-046A6C64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Dimensão da Maldição: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O desempenho pode ser afetado por conjuntos de dados com alta dimensionalidade.</a:t>
            </a:r>
          </a:p>
          <a:p>
            <a:pPr marL="0" indent="0">
              <a:buNone/>
            </a:pPr>
            <a:r>
              <a:rPr lang="pt-BR" b="1" dirty="0"/>
              <a:t>Sensibilidade ao Ruído: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O KNN pode ser sensível a outliers (pontos fora da curva) nos dados.</a:t>
            </a:r>
          </a:p>
          <a:p>
            <a:pPr marL="0" indent="0">
              <a:buNone/>
            </a:pPr>
            <a:r>
              <a:rPr lang="pt-BR" b="1" dirty="0"/>
              <a:t>Escolha do K: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A escolha do valor ideal para K pode ser crucial para o bom desempenho do algoritmo.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85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8CDC9-CE02-25E9-3516-946CE71E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O KNN em Ação: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9A3AE-FDA2-58E4-6CFB-8083DF85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KNN é utilizado em diversas áreas,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Recomendação de Produtos: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Encontrar produtos que um cliente possa gostar com base em suas compras anteriores.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Detecção de Fraude: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Identificar transações bancárias fraudulentas.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Diagnóstico Médico: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Auxiliar na classificação de doenças com base em sintomas e histórico do paciente.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73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09617-E53F-0E2F-89D7-9F9C9E7B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b="1" dirty="0"/>
              <a:t>O </a:t>
            </a:r>
            <a:r>
              <a:rPr lang="pt-BR" sz="5400" b="1" dirty="0" err="1"/>
              <a:t>DataSet</a:t>
            </a:r>
            <a:r>
              <a:rPr lang="pt-BR" sz="5400" b="1" dirty="0"/>
              <a:t> Iris: Um clássico para iniciantes em Machine Learning</a:t>
            </a:r>
            <a:endParaRPr lang="pt-B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996ED-F9C4-4331-C0DB-AAD834FB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648006" cy="5431536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Iris é um dos conjuntos de dados mais famosos e utilizados como base para aprendizagem em Machine Learning. Ele é perfeito para quem está começando nessa área por ser relativamente simples, mas ao mesmo tempo, permitir explorar conceitos importantes.</a:t>
            </a:r>
          </a:p>
          <a:p>
            <a:pPr algn="just"/>
            <a:r>
              <a:rPr lang="pt-BR" sz="2400" b="1" dirty="0"/>
              <a:t>De onde ele vem?</a:t>
            </a:r>
          </a:p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Iris foi criado por Ronald Fisher, um biólogo e estatístico britânico, e publicado em seu artigo de 1936 "The use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multiple</a:t>
            </a:r>
            <a:r>
              <a:rPr lang="pt-BR" sz="2400" dirty="0"/>
              <a:t> </a:t>
            </a:r>
            <a:r>
              <a:rPr lang="pt-BR" sz="2400" dirty="0" err="1"/>
              <a:t>measurements</a:t>
            </a:r>
            <a:r>
              <a:rPr lang="pt-BR" sz="2400" dirty="0"/>
              <a:t> in </a:t>
            </a:r>
            <a:r>
              <a:rPr lang="pt-BR" sz="2400" dirty="0" err="1"/>
              <a:t>taxonomic</a:t>
            </a:r>
            <a:r>
              <a:rPr lang="pt-BR" sz="2400" dirty="0"/>
              <a:t> </a:t>
            </a:r>
            <a:r>
              <a:rPr lang="pt-BR" sz="2400" dirty="0" err="1"/>
              <a:t>problems</a:t>
            </a:r>
            <a:r>
              <a:rPr lang="pt-BR" sz="2400" dirty="0"/>
              <a:t>" (O uso de múltiplas medidas em problemas taxonômicos).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584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Bibliotecas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972800" cy="4119172"/>
          </a:xfrm>
        </p:spPr>
        <p:txBody>
          <a:bodyPr anchor="t">
            <a:normAutofit/>
          </a:bodyPr>
          <a:lstStyle/>
          <a:p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tratamento de imagens</a:t>
            </a:r>
            <a:endParaRPr lang="pt-BR" sz="14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Pillow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esta biblioteca oferece amplo suporte aos formatos de arquivo, uma representação interna eficiente e recursos de processamento de imagem bastante poderosos.</a:t>
            </a: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OpenCV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Python: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código aberto licenciada por BSD que inclui várias centenas de algoritmos de visão computacional.</a:t>
            </a: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Luminoth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 </a:t>
            </a:r>
            <a:r>
              <a:rPr lang="pt-BR" sz="14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kit 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 ferramentas de código aberto para visão computacional. Atualmente, atua com a detecção de objetos, mas a ideia é expandi-la.</a:t>
            </a: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Mahotas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algoritmos rápidos de visão computacional (todos implementados em C++ para ganhar velocidade) que opera com matrizes </a:t>
            </a:r>
            <a:r>
              <a:rPr lang="pt-BR" sz="1400" b="0" i="1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4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b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14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visualização de dados</a:t>
            </a:r>
            <a:b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14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Matplotlib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abrangente para criar visualizações estáticas, animadas e interativas em Python.</a:t>
            </a: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Bokeh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visualização interativa para navegadores modernos. Oferece interatividade de alto desempenho em conjuntos de dados grandes ou de streaming.</a:t>
            </a:r>
          </a:p>
          <a:p>
            <a:pPr lvl="1"/>
            <a:r>
              <a:rPr lang="pt-BR" sz="14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Seaborn</a:t>
            </a:r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para criar gráficos estatísticos em Python.</a:t>
            </a:r>
          </a:p>
          <a:p>
            <a:pPr lvl="1"/>
            <a:r>
              <a:rPr lang="pt-BR" sz="14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Altair: </a:t>
            </a:r>
            <a:r>
              <a:rPr lang="pt-BR" sz="14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declarativa de visualização estatística para Python.</a:t>
            </a:r>
          </a:p>
        </p:txBody>
      </p:sp>
    </p:spTree>
    <p:extLst>
      <p:ext uri="{BB962C8B-B14F-4D97-AF65-F5344CB8AC3E}">
        <p14:creationId xmlns:p14="http://schemas.microsoft.com/office/powerpoint/2010/main" val="178921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2A266-2E8E-1198-255E-3D7C5C93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 dirty="0"/>
              <a:t>O que ele contém?</a:t>
            </a:r>
            <a:endParaRPr lang="pt-BR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EBBB7-8946-27ED-9A61-772ADB9A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4764" cy="4251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Iris representa informações sobre </a:t>
            </a:r>
            <a:r>
              <a:rPr lang="pt-BR" sz="2400" b="1" dirty="0"/>
              <a:t>três espécies de flores da Iris</a:t>
            </a:r>
            <a:r>
              <a:rPr lang="pt-BR" sz="2400" dirty="0"/>
              <a:t>: Iris </a:t>
            </a:r>
            <a:r>
              <a:rPr lang="pt-BR" sz="2400" dirty="0" err="1"/>
              <a:t>setosa</a:t>
            </a:r>
            <a:r>
              <a:rPr lang="pt-BR" sz="2400" dirty="0"/>
              <a:t>, Iris </a:t>
            </a:r>
            <a:r>
              <a:rPr lang="pt-BR" sz="2400" dirty="0" err="1"/>
              <a:t>virginica</a:t>
            </a:r>
            <a:r>
              <a:rPr lang="pt-BR" sz="2400" dirty="0"/>
              <a:t> e Iris versicolor. Ele possui 150 amostras, sendo 50 amostras para cada espécie.</a:t>
            </a:r>
          </a:p>
          <a:p>
            <a:pPr marL="0" indent="0">
              <a:buNone/>
            </a:pPr>
            <a:r>
              <a:rPr lang="pt-BR" sz="2400" dirty="0"/>
              <a:t>Para cada flor, o </a:t>
            </a:r>
            <a:r>
              <a:rPr lang="pt-BR" sz="2400" dirty="0" err="1"/>
              <a:t>dataset</a:t>
            </a:r>
            <a:r>
              <a:rPr lang="pt-BR" sz="2400" dirty="0"/>
              <a:t> registra quatro características numéricas: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Comprimento da </a:t>
            </a:r>
            <a:r>
              <a:rPr lang="pt-BR" sz="2400" b="1" dirty="0" err="1"/>
              <a:t>Sepala</a:t>
            </a:r>
            <a:r>
              <a:rPr lang="pt-BR" sz="2400" b="1" dirty="0"/>
              <a:t> (cm):</a:t>
            </a:r>
            <a:r>
              <a:rPr lang="pt-BR" sz="2400" dirty="0"/>
              <a:t> </a:t>
            </a:r>
          </a:p>
          <a:p>
            <a:pPr lvl="1"/>
            <a:r>
              <a:rPr lang="pt-BR" dirty="0"/>
              <a:t>Comprimento da parte externa da pétala.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Largura da </a:t>
            </a:r>
            <a:r>
              <a:rPr lang="pt-BR" sz="2400" b="1" dirty="0" err="1"/>
              <a:t>Sepala</a:t>
            </a:r>
            <a:r>
              <a:rPr lang="pt-BR" sz="2400" b="1" dirty="0"/>
              <a:t> (cm):</a:t>
            </a:r>
            <a:r>
              <a:rPr lang="pt-BR" sz="2400" dirty="0"/>
              <a:t> </a:t>
            </a:r>
          </a:p>
          <a:p>
            <a:pPr lvl="1"/>
            <a:r>
              <a:rPr lang="pt-BR" dirty="0"/>
              <a:t>Largura da parte externa da pétala.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Comprimento da Pétala (cm):</a:t>
            </a:r>
            <a:r>
              <a:rPr lang="pt-BR" sz="2400" dirty="0"/>
              <a:t> </a:t>
            </a:r>
          </a:p>
          <a:p>
            <a:pPr lvl="1"/>
            <a:r>
              <a:rPr lang="pt-BR" dirty="0"/>
              <a:t>Comprimento da parte interna da pétala.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Largura da Pétala (cm):</a:t>
            </a:r>
            <a:r>
              <a:rPr lang="pt-BR" sz="2400" dirty="0"/>
              <a:t> </a:t>
            </a:r>
          </a:p>
          <a:p>
            <a:pPr lvl="1"/>
            <a:r>
              <a:rPr lang="pt-BR" dirty="0"/>
              <a:t>Largura da parte interna da pétala.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9438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82C3B-1189-F491-879C-9BCA529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O que podemos fazer com ele?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D284E-547D-B296-C9F5-5D6E64DE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O objetivo principal do </a:t>
            </a:r>
            <a:r>
              <a:rPr lang="pt-BR" dirty="0" err="1"/>
              <a:t>dataset</a:t>
            </a:r>
            <a:r>
              <a:rPr lang="pt-BR" dirty="0"/>
              <a:t> Iris é </a:t>
            </a:r>
            <a:r>
              <a:rPr lang="pt-BR" b="1" dirty="0"/>
              <a:t>classificar uma nova flor em uma das três espécies</a:t>
            </a:r>
            <a:r>
              <a:rPr lang="pt-BR" dirty="0"/>
              <a:t> Iris </a:t>
            </a:r>
            <a:r>
              <a:rPr lang="pt-BR" dirty="0" err="1"/>
              <a:t>setosa</a:t>
            </a:r>
            <a:r>
              <a:rPr lang="pt-BR" dirty="0"/>
              <a:t>, Iris </a:t>
            </a:r>
            <a:r>
              <a:rPr lang="pt-BR" dirty="0" err="1"/>
              <a:t>virginica</a:t>
            </a:r>
            <a:r>
              <a:rPr lang="pt-BR" dirty="0"/>
              <a:t> ou Iris versicolor, baseando-se nas suas características.</a:t>
            </a:r>
          </a:p>
          <a:p>
            <a:pPr>
              <a:lnSpc>
                <a:spcPct val="100000"/>
              </a:lnSpc>
            </a:pPr>
            <a:r>
              <a:rPr lang="pt-BR" dirty="0"/>
              <a:t>Isso o torna ideal para praticar técnicas de Machine Learning de </a:t>
            </a:r>
            <a:r>
              <a:rPr lang="pt-BR" b="1" dirty="0"/>
              <a:t>classificação supervisionada</a:t>
            </a:r>
            <a:r>
              <a:rPr lang="pt-BR" dirty="0"/>
              <a:t>. Nesses problemas, o algoritmo aprende a partir de exemplos já rotulados (as flores com espécies identificadas) para classificar novos dados (flores desconhecidas).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75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1C9F-4C31-4B92-C87A-64DC189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Iris – </a:t>
            </a:r>
            <a:r>
              <a:rPr lang="pt-BR" dirty="0" err="1"/>
              <a:t>Dataset</a:t>
            </a:r>
            <a:r>
              <a:rPr lang="pt-BR" dirty="0"/>
              <a:t> (importando)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4E8848-9D76-2F17-161E-34BB870E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16" y="1516516"/>
            <a:ext cx="10520653" cy="164927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0EBEDE-E7DC-BE74-9437-1861D8CC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6" y="3165794"/>
            <a:ext cx="7453582" cy="28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8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19F3-C3FF-CD8F-9408-FEED2DF3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Iris – Targets (valores da pesquisa)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202C5D-7930-4AED-4896-9BFCC8A9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315" y="1556784"/>
            <a:ext cx="7186283" cy="2842506"/>
          </a:xfrm>
        </p:spPr>
      </p:pic>
    </p:spTree>
    <p:extLst>
      <p:ext uri="{BB962C8B-B14F-4D97-AF65-F5344CB8AC3E}">
        <p14:creationId xmlns:p14="http://schemas.microsoft.com/office/powerpoint/2010/main" val="402391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A3484-093C-A1E5-BBB5-73ED98F0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 e Y (separando os dados e 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318FAF-2FFC-9F94-35D5-64723FCB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3712"/>
            <a:ext cx="7797989" cy="3828373"/>
          </a:xfrm>
        </p:spPr>
      </p:pic>
    </p:spTree>
    <p:extLst>
      <p:ext uri="{BB962C8B-B14F-4D97-AF65-F5344CB8AC3E}">
        <p14:creationId xmlns:p14="http://schemas.microsoft.com/office/powerpoint/2010/main" val="108104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1D945-7943-AD7F-C609-06AA0E85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– importando o modelo 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4AF8A6-242A-CEBB-95DF-2097016B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62086"/>
            <a:ext cx="8101857" cy="4949600"/>
          </a:xfrm>
        </p:spPr>
      </p:pic>
    </p:spTree>
    <p:extLst>
      <p:ext uri="{BB962C8B-B14F-4D97-AF65-F5344CB8AC3E}">
        <p14:creationId xmlns:p14="http://schemas.microsoft.com/office/powerpoint/2010/main" val="246289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754F-6F3E-8841-3171-1B4EFF6E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modelo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77146CD-6B41-AD87-C9E4-DD919F7D5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98782"/>
            <a:ext cx="9027697" cy="3411418"/>
          </a:xfrm>
        </p:spPr>
      </p:pic>
    </p:spTree>
    <p:extLst>
      <p:ext uri="{BB962C8B-B14F-4D97-AF65-F5344CB8AC3E}">
        <p14:creationId xmlns:p14="http://schemas.microsoft.com/office/powerpoint/2010/main" val="10426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684764" cy="1325563"/>
          </a:xfrm>
        </p:spPr>
        <p:txBody>
          <a:bodyPr>
            <a:normAutofit/>
          </a:bodyPr>
          <a:lstStyle/>
          <a:p>
            <a:r>
              <a:rPr lang="pt-BR" sz="5400" dirty="0"/>
              <a:t>Bibliotecas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tratamento de dados</a:t>
            </a: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Pandas: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 pacote Python que fornece estruturas de dados rápidas, flexíveis e expressivas, projetadas para facilitar o trabalho com dados estruturados (em forma de tabela).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além de seus óbvios usos científicos, a 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também pode ser usada como um eficiente recipiente multidimensional de dados genéricos.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Pyspark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Spark é um sistema de computação em cluster rápido e geral para Big Data.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Pingouin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 pacote estatístico Python baseado em Pandas.</a:t>
            </a:r>
          </a:p>
          <a:p>
            <a:pPr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tratamento de imagens</a:t>
            </a: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Pillow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esta biblioteca oferece amplo suporte aos formatos de arquivo, uma representação interna eficiente e recursos de processamento de imagem bastante poderosos.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OpenCV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Python: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código aberto licenciada por BSD que inclui várias centenas de algoritmos de visão computacional.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Luminoth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 </a:t>
            </a:r>
            <a:r>
              <a:rPr lang="pt-BR" sz="16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kit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 ferramentas de código aberto para visão computacional. Atualmente, atua com a detecção de objetos, mas a ideia é expandi-la.</a:t>
            </a:r>
          </a:p>
          <a:p>
            <a:pPr lvl="1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Mahotas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algoritmos rápidos de visão computacional (todos implementados em C++ para ganhar velocidade) que opera com matrizes </a:t>
            </a:r>
            <a:r>
              <a:rPr lang="pt-BR" sz="1600" b="0" i="1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6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b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684764" cy="1325563"/>
          </a:xfrm>
        </p:spPr>
        <p:txBody>
          <a:bodyPr>
            <a:normAutofit/>
          </a:bodyPr>
          <a:lstStyle/>
          <a:p>
            <a:r>
              <a:rPr lang="pt-BR" sz="5400" dirty="0"/>
              <a:t>Bibliotecas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visualização de dados</a:t>
            </a:r>
          </a:p>
          <a:p>
            <a:pPr algn="just">
              <a:lnSpc>
                <a:spcPct val="100000"/>
              </a:lnSpc>
            </a:pP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Matplotlib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abrangente para criar visualizações estáticas, animadas e interativas em Python.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Bokeh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visualização interativa para navegadores modernos. Oferece interatividade de alto desempenho em conjuntos de dados grandes ou de streaming.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Seaborn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para criar gráficos estatísticos em Python.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Altair: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declarativa de visualização estatística para Python.</a:t>
            </a:r>
          </a:p>
          <a:p>
            <a:pPr algn="just"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tratamento de dados</a:t>
            </a: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Pandas: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 pacote Python que fornece estruturas de dados rápidas, flexíveis e expressivas, projetadas para facilitar o trabalho com dados estruturados (em forma de tabela).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além de seus óbvios usos científicos, a 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também pode ser usada como um eficiente recipiente multidimensional de dados genéricos.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Pyspark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Spark é um sistema de computação em cluster rápido e geral para Big Data.</a:t>
            </a:r>
          </a:p>
          <a:p>
            <a:pPr lvl="1" algn="just">
              <a:lnSpc>
                <a:spcPct val="10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Pingouin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 pacote estatístico Python baseado em Pandas.</a:t>
            </a:r>
          </a:p>
        </p:txBody>
      </p:sp>
    </p:spTree>
    <p:extLst>
      <p:ext uri="{BB962C8B-B14F-4D97-AF65-F5344CB8AC3E}">
        <p14:creationId xmlns:p14="http://schemas.microsoft.com/office/powerpoint/2010/main" val="23301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684764" cy="1325563"/>
          </a:xfrm>
        </p:spPr>
        <p:txBody>
          <a:bodyPr>
            <a:normAutofit/>
          </a:bodyPr>
          <a:lstStyle/>
          <a:p>
            <a:r>
              <a:rPr lang="pt-BR" sz="5400" dirty="0"/>
              <a:t>Bibliotecas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4521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tratamento de textos</a:t>
            </a: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Punctuation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esta é uma biblioteca Python que removerá toda a pontuação em uma 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string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NLTK: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o </a:t>
            </a:r>
            <a:r>
              <a:rPr lang="pt-BR" sz="16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Natural </a:t>
            </a:r>
            <a:r>
              <a:rPr lang="pt-BR" sz="1600" b="0" i="1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Language</a:t>
            </a:r>
            <a:r>
              <a:rPr lang="pt-BR" sz="16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Toolkit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 pacote Python para processamento de linguagem natural.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FlashText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este módulo pode ser usado para substituir palavras-chave em frases ou extraí-las.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TextBlob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Python para processamento de dados textuais.</a:t>
            </a:r>
            <a:b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Internet, rede e cloud</a:t>
            </a:r>
            <a:endParaRPr lang="pt-BR" sz="16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Requests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permite que você envie solicitações HTTP/1.1 com extrema facilidade. Não há necessidade de adicionar manualmente </a:t>
            </a:r>
            <a:r>
              <a:rPr lang="pt-BR" sz="1600" b="0" i="1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queries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 consulta aos seus URLs ou de codificar os dados PUT e POST: basta usar o método JSON.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BeautifulSoup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que facilita a captura de informações de páginas da web.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Paramiko</a:t>
            </a: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para fazer conexões SSH2 (cliente ou servidor). A ênfase está no uso do SSH2 como uma alternativa ao SSL para fazer conexões seguras entre scripts Python.</a:t>
            </a:r>
          </a:p>
          <a:p>
            <a:pPr lvl="1">
              <a:lnSpc>
                <a:spcPct val="120000"/>
              </a:lnSpc>
            </a:pPr>
            <a:r>
              <a:rPr lang="pt-BR" sz="16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s3fs: 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interface de arquivos Python para S3 (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Amazon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Simple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pt-BR" sz="16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Storage</a:t>
            </a:r>
            <a:r>
              <a:rPr lang="pt-BR" sz="16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Service).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420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684764" cy="1325563"/>
          </a:xfrm>
        </p:spPr>
        <p:txBody>
          <a:bodyPr>
            <a:normAutofit/>
          </a:bodyPr>
          <a:lstStyle/>
          <a:p>
            <a:r>
              <a:rPr lang="pt-BR" sz="5400" dirty="0"/>
              <a:t>Bibliotecas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Bibliotecas para acesso a bancos de dados</a:t>
            </a:r>
            <a:b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20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mysql-connector-python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permite que programas em Python acessem bancos de dados MySQL.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cx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-Oracle: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permite que programas em Python acessem bancos de dados Oracle.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psycopg2: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permite que programas em Python acessem bancos de dados PostgreSQL.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SQLAlchemy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fornece um conjunto completo de padrões de persistência, projetados para acesso eficiente e de alto desempenho a diversos banco de dados, adaptado para uma linguagem de domínio simples e Python.</a:t>
            </a:r>
            <a:b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20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089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7FE79-5501-6E0A-C881-C2CE6CF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684764" cy="1325563"/>
          </a:xfrm>
        </p:spPr>
        <p:txBody>
          <a:bodyPr>
            <a:normAutofit/>
          </a:bodyPr>
          <a:lstStyle/>
          <a:p>
            <a:r>
              <a:rPr lang="pt-BR" sz="5400" dirty="0"/>
              <a:t>Bibliotecas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2589-EB60-3666-5D7A-26E2524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Deep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learning - Machine learning</a:t>
            </a:r>
            <a:endParaRPr lang="pt-BR" sz="20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Keras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biblioteca de rede neural profunda de código aberto.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TensorFlow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uma plataforma de código aberto de ponta a ponta para aprendizado de máquina, desenvolvido originalmente pela Google.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PyTorch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um pacote Python que fornece dois recursos de alto nível: i) computação de tensor (como </a:t>
            </a:r>
            <a:r>
              <a:rPr lang="pt-BR" sz="20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NumPy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 com forte aceleração de GPU; e </a:t>
            </a:r>
            <a:r>
              <a:rPr lang="pt-BR" sz="20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ii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 redes neurais profundas.</a:t>
            </a: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Scikit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Learn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módulo Python para aprendizado de máquina construído sobre o </a:t>
            </a:r>
            <a:r>
              <a:rPr lang="pt-BR" sz="20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SciPy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(</a:t>
            </a:r>
            <a:r>
              <a:rPr lang="pt-BR" sz="2000" b="0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SciPy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é um software de código aberto para matemática, ciências e engenharia).</a:t>
            </a:r>
            <a:b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pt-BR" sz="20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Biblioteca para jogos - </a:t>
            </a: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PyGame</a:t>
            </a:r>
            <a:endParaRPr lang="pt-BR" sz="2000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sz="2000" b="1" i="0" dirty="0" err="1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PyGame</a:t>
            </a:r>
            <a:r>
              <a:rPr lang="pt-BR" sz="20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 </a:t>
            </a:r>
            <a:r>
              <a:rPr lang="pt-BR" sz="2000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é uma biblioteca para a construção de aplicações gráficas e aplicação multimídia, utilizada para desenvolver jogos.</a:t>
            </a:r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446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EE53C-2C04-773A-1727-CE38887D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43F95-C911-F4CC-DF94-BF6FCD62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Imagine um computador que aprende sozinho, sem ser explicitamente programado. </a:t>
            </a:r>
          </a:p>
          <a:p>
            <a:pPr marL="0" indent="0" algn="just">
              <a:buNone/>
            </a:pPr>
            <a:r>
              <a:rPr lang="pt-BR" dirty="0"/>
              <a:t>Essa é a magia do Machine Learning (ML), uma área da Inteligência Artificial que permite que os sistemas aprendam com dados, identifiquem padrões e façam previsões.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9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000D-99C2-0F9E-E712-4C3D7AE9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 do Machine Learning: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5C903-79B7-F953-FF42-F2FEA98D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dirty="0"/>
              <a:t>O ML está em toda parte! Desde a </a:t>
            </a:r>
            <a:r>
              <a:rPr lang="pt-BR" b="1" dirty="0"/>
              <a:t>recomendação de produtos</a:t>
            </a:r>
            <a:r>
              <a:rPr lang="pt-BR" dirty="0"/>
              <a:t> que você vê em lojas online até a </a:t>
            </a:r>
            <a:r>
              <a:rPr lang="pt-BR" b="1" dirty="0"/>
              <a:t>detecção de fraudes</a:t>
            </a:r>
            <a:r>
              <a:rPr lang="pt-BR" dirty="0"/>
              <a:t> em transações bancárias, ele está moldando nosso mundo. Veja alguns exemplos:</a:t>
            </a:r>
          </a:p>
          <a:p>
            <a:pPr algn="just">
              <a:lnSpc>
                <a:spcPct val="110000"/>
              </a:lnSpc>
            </a:pPr>
            <a:r>
              <a:rPr lang="pt-BR" b="1" dirty="0"/>
              <a:t>Reconhecimento de Imagens:</a:t>
            </a:r>
            <a:r>
              <a:rPr lang="pt-BR" dirty="0"/>
              <a:t> Identificar objetos, rostos e até mesmo emoções em fotos e vídeos.</a:t>
            </a:r>
          </a:p>
          <a:p>
            <a:pPr algn="just">
              <a:lnSpc>
                <a:spcPct val="110000"/>
              </a:lnSpc>
            </a:pPr>
            <a:r>
              <a:rPr lang="pt-BR" b="1" dirty="0"/>
              <a:t>Processamento de Linguagem Natural:</a:t>
            </a:r>
            <a:r>
              <a:rPr lang="pt-BR" dirty="0"/>
              <a:t> Entender e gerar linguagem humana, como tradução automática e </a:t>
            </a:r>
            <a:r>
              <a:rPr lang="pt-BR" dirty="0" err="1"/>
              <a:t>chatbots</a:t>
            </a:r>
            <a:r>
              <a:rPr lang="pt-BR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pt-BR" b="1" dirty="0"/>
              <a:t>Previsão de Séries Temporais:</a:t>
            </a:r>
            <a:r>
              <a:rPr lang="pt-BR" dirty="0"/>
              <a:t> Prever eventos futuros, como o preço de ações ou a demanda por produtos.</a:t>
            </a:r>
          </a:p>
          <a:p>
            <a:pPr algn="just">
              <a:lnSpc>
                <a:spcPct val="110000"/>
              </a:lnSpc>
            </a:pPr>
            <a:r>
              <a:rPr lang="pt-BR" b="1" dirty="0"/>
              <a:t>Análise de Sentimentos:</a:t>
            </a:r>
            <a:r>
              <a:rPr lang="pt-BR" dirty="0"/>
              <a:t> Extrair opiniões e sentimentos de textos e mídias sociais.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16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2277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Tema do Office</vt:lpstr>
      <vt:lpstr>Prof. Gilberto Gaspar</vt:lpstr>
      <vt:lpstr>Bibliotecas</vt:lpstr>
      <vt:lpstr>Bibliotecas</vt:lpstr>
      <vt:lpstr>Bibliotecas</vt:lpstr>
      <vt:lpstr>Bibliotecas</vt:lpstr>
      <vt:lpstr>Bibliotecas</vt:lpstr>
      <vt:lpstr>Bibliotecas</vt:lpstr>
      <vt:lpstr>O que é Machine Learning?</vt:lpstr>
      <vt:lpstr>Aplicações do Machine Learning:</vt:lpstr>
      <vt:lpstr>Machine Learning e seus Quatro Tipos! </vt:lpstr>
      <vt:lpstr>Machine Learning e seus Quatro Tipos! </vt:lpstr>
      <vt:lpstr>Qual o tipo ideal para você ?</vt:lpstr>
      <vt:lpstr>KNN: Desvendando os Segredos do Algoritmo dos Vizinhos Mais Próximos!</vt:lpstr>
      <vt:lpstr>O que é KNN?</vt:lpstr>
      <vt:lpstr>Exemplo Prático: Classificando Flores</vt:lpstr>
      <vt:lpstr>Vantagens do KNN: </vt:lpstr>
      <vt:lpstr>Desvantagens do KNN: </vt:lpstr>
      <vt:lpstr>O KNN em Ação:</vt:lpstr>
      <vt:lpstr>O DataSet Iris: Um clássico para iniciantes em Machine Learning</vt:lpstr>
      <vt:lpstr>O que ele contém?</vt:lpstr>
      <vt:lpstr>O que podemos fazer com ele?</vt:lpstr>
      <vt:lpstr>Iris – Dataset (importando)</vt:lpstr>
      <vt:lpstr>Iris – Targets (valores da pesquisa)</vt:lpstr>
      <vt:lpstr>X e Y (separando os dados e resultados</vt:lpstr>
      <vt:lpstr>KNN – importando o modelo ML</vt:lpstr>
      <vt:lpstr>Executando o modelo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OO</dc:title>
  <dc:creator>Gilberto Gaspar</dc:creator>
  <cp:lastModifiedBy>Gilberto Gaspar</cp:lastModifiedBy>
  <cp:revision>67</cp:revision>
  <dcterms:created xsi:type="dcterms:W3CDTF">2021-02-20T21:32:13Z</dcterms:created>
  <dcterms:modified xsi:type="dcterms:W3CDTF">2024-05-29T19:07:10Z</dcterms:modified>
</cp:coreProperties>
</file>